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79" r:id="rId2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6"/>
  </p:normalViewPr>
  <p:slideViewPr>
    <p:cSldViewPr snapToGrid="0" snapToObjects="1">
      <p:cViewPr varScale="1">
        <p:scale>
          <a:sx n="105" d="100"/>
          <a:sy n="105" d="100"/>
        </p:scale>
        <p:origin x="84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87875A2-E1C4-9141-B9AF-119E81D95072}"/>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BD191B37-2E2C-D84C-A881-7169C50EEB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6C5A451B-5197-154D-914E-DCC63DA0E281}"/>
              </a:ext>
            </a:extLst>
          </p:cNvPr>
          <p:cNvSpPr>
            <a:spLocks noGrp="1"/>
          </p:cNvSpPr>
          <p:nvPr>
            <p:ph type="dt" sz="half" idx="10"/>
          </p:nvPr>
        </p:nvSpPr>
        <p:spPr/>
        <p:txBody>
          <a:bodyPr/>
          <a:lstStyle/>
          <a:p>
            <a:fld id="{81A10806-FFE4-3F44-AFAB-0BE247D43B1A}" type="datetimeFigureOut">
              <a:rPr lang="ru-RU" smtClean="0"/>
              <a:t>22.07.2022</a:t>
            </a:fld>
            <a:endParaRPr lang="ru-RU"/>
          </a:p>
        </p:txBody>
      </p:sp>
      <p:sp>
        <p:nvSpPr>
          <p:cNvPr id="5" name="Нижний колонтитул 4">
            <a:extLst>
              <a:ext uri="{FF2B5EF4-FFF2-40B4-BE49-F238E27FC236}">
                <a16:creationId xmlns:a16="http://schemas.microsoft.com/office/drawing/2014/main" id="{F391A241-CB43-8548-881D-AC6016BE5F2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204A2B2-B0A3-1042-8D0C-F8175E7B115A}"/>
              </a:ext>
            </a:extLst>
          </p:cNvPr>
          <p:cNvSpPr>
            <a:spLocks noGrp="1"/>
          </p:cNvSpPr>
          <p:nvPr>
            <p:ph type="sldNum" sz="quarter" idx="12"/>
          </p:nvPr>
        </p:nvSpPr>
        <p:spPr/>
        <p:txBody>
          <a:bodyPr/>
          <a:lstStyle/>
          <a:p>
            <a:fld id="{6208C130-3856-064E-B203-AD5BCF0E3358}" type="slidenum">
              <a:rPr lang="ru-RU" smtClean="0"/>
              <a:t>‹#›</a:t>
            </a:fld>
            <a:endParaRPr lang="ru-RU"/>
          </a:p>
        </p:txBody>
      </p:sp>
    </p:spTree>
    <p:extLst>
      <p:ext uri="{BB962C8B-B14F-4D97-AF65-F5344CB8AC3E}">
        <p14:creationId xmlns:p14="http://schemas.microsoft.com/office/powerpoint/2010/main" val="3953268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0CA70CA-6B76-D14D-A546-10A10FAE69DC}"/>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8C0439E5-1DEA-6240-AA62-225572E4D4CB}"/>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3C427DC-E4A6-614E-9F8A-103BADD82CC7}"/>
              </a:ext>
            </a:extLst>
          </p:cNvPr>
          <p:cNvSpPr>
            <a:spLocks noGrp="1"/>
          </p:cNvSpPr>
          <p:nvPr>
            <p:ph type="dt" sz="half" idx="10"/>
          </p:nvPr>
        </p:nvSpPr>
        <p:spPr/>
        <p:txBody>
          <a:bodyPr/>
          <a:lstStyle/>
          <a:p>
            <a:fld id="{81A10806-FFE4-3F44-AFAB-0BE247D43B1A}" type="datetimeFigureOut">
              <a:rPr lang="ru-RU" smtClean="0"/>
              <a:t>22.07.2022</a:t>
            </a:fld>
            <a:endParaRPr lang="ru-RU"/>
          </a:p>
        </p:txBody>
      </p:sp>
      <p:sp>
        <p:nvSpPr>
          <p:cNvPr id="5" name="Нижний колонтитул 4">
            <a:extLst>
              <a:ext uri="{FF2B5EF4-FFF2-40B4-BE49-F238E27FC236}">
                <a16:creationId xmlns:a16="http://schemas.microsoft.com/office/drawing/2014/main" id="{A8B15635-E539-D243-A898-77B99BCF2787}"/>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D411D2E-2BF9-064F-9BCB-0B0D5BE9D420}"/>
              </a:ext>
            </a:extLst>
          </p:cNvPr>
          <p:cNvSpPr>
            <a:spLocks noGrp="1"/>
          </p:cNvSpPr>
          <p:nvPr>
            <p:ph type="sldNum" sz="quarter" idx="12"/>
          </p:nvPr>
        </p:nvSpPr>
        <p:spPr/>
        <p:txBody>
          <a:bodyPr/>
          <a:lstStyle/>
          <a:p>
            <a:fld id="{6208C130-3856-064E-B203-AD5BCF0E3358}" type="slidenum">
              <a:rPr lang="ru-RU" smtClean="0"/>
              <a:t>‹#›</a:t>
            </a:fld>
            <a:endParaRPr lang="ru-RU"/>
          </a:p>
        </p:txBody>
      </p:sp>
    </p:spTree>
    <p:extLst>
      <p:ext uri="{BB962C8B-B14F-4D97-AF65-F5344CB8AC3E}">
        <p14:creationId xmlns:p14="http://schemas.microsoft.com/office/powerpoint/2010/main" val="278264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20C0D81E-2846-054F-B717-7A2A1AFE18C1}"/>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1FFCFDC7-FC6D-CC4D-B1A4-DA3D9C458F8E}"/>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A3D9BF32-769D-364B-A758-644A6ACC0F1A}"/>
              </a:ext>
            </a:extLst>
          </p:cNvPr>
          <p:cNvSpPr>
            <a:spLocks noGrp="1"/>
          </p:cNvSpPr>
          <p:nvPr>
            <p:ph type="dt" sz="half" idx="10"/>
          </p:nvPr>
        </p:nvSpPr>
        <p:spPr/>
        <p:txBody>
          <a:bodyPr/>
          <a:lstStyle/>
          <a:p>
            <a:fld id="{81A10806-FFE4-3F44-AFAB-0BE247D43B1A}" type="datetimeFigureOut">
              <a:rPr lang="ru-RU" smtClean="0"/>
              <a:t>22.07.2022</a:t>
            </a:fld>
            <a:endParaRPr lang="ru-RU"/>
          </a:p>
        </p:txBody>
      </p:sp>
      <p:sp>
        <p:nvSpPr>
          <p:cNvPr id="5" name="Нижний колонтитул 4">
            <a:extLst>
              <a:ext uri="{FF2B5EF4-FFF2-40B4-BE49-F238E27FC236}">
                <a16:creationId xmlns:a16="http://schemas.microsoft.com/office/drawing/2014/main" id="{EC329D85-B9E9-9842-9187-5C1155C2ECC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CC9CE1E-55F7-6E42-9CA5-56A9A9A92FAF}"/>
              </a:ext>
            </a:extLst>
          </p:cNvPr>
          <p:cNvSpPr>
            <a:spLocks noGrp="1"/>
          </p:cNvSpPr>
          <p:nvPr>
            <p:ph type="sldNum" sz="quarter" idx="12"/>
          </p:nvPr>
        </p:nvSpPr>
        <p:spPr/>
        <p:txBody>
          <a:bodyPr/>
          <a:lstStyle/>
          <a:p>
            <a:fld id="{6208C130-3856-064E-B203-AD5BCF0E3358}" type="slidenum">
              <a:rPr lang="ru-RU" smtClean="0"/>
              <a:t>‹#›</a:t>
            </a:fld>
            <a:endParaRPr lang="ru-RU"/>
          </a:p>
        </p:txBody>
      </p:sp>
    </p:spTree>
    <p:extLst>
      <p:ext uri="{BB962C8B-B14F-4D97-AF65-F5344CB8AC3E}">
        <p14:creationId xmlns:p14="http://schemas.microsoft.com/office/powerpoint/2010/main" val="35918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6C6FE21-0A97-174B-92D7-0AFF126B8111}"/>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8E352D66-8C1F-8143-B16E-9160627C783A}"/>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0B20089B-FA02-6B41-BBB3-3099151F1D85}"/>
              </a:ext>
            </a:extLst>
          </p:cNvPr>
          <p:cNvSpPr>
            <a:spLocks noGrp="1"/>
          </p:cNvSpPr>
          <p:nvPr>
            <p:ph type="dt" sz="half" idx="10"/>
          </p:nvPr>
        </p:nvSpPr>
        <p:spPr/>
        <p:txBody>
          <a:bodyPr/>
          <a:lstStyle/>
          <a:p>
            <a:fld id="{81A10806-FFE4-3F44-AFAB-0BE247D43B1A}" type="datetimeFigureOut">
              <a:rPr lang="ru-RU" smtClean="0"/>
              <a:t>22.07.2022</a:t>
            </a:fld>
            <a:endParaRPr lang="ru-RU"/>
          </a:p>
        </p:txBody>
      </p:sp>
      <p:sp>
        <p:nvSpPr>
          <p:cNvPr id="5" name="Нижний колонтитул 4">
            <a:extLst>
              <a:ext uri="{FF2B5EF4-FFF2-40B4-BE49-F238E27FC236}">
                <a16:creationId xmlns:a16="http://schemas.microsoft.com/office/drawing/2014/main" id="{84978229-206A-E846-BE58-8884F4E3940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B4C24F3-E75B-0742-81EF-63CA87B2257D}"/>
              </a:ext>
            </a:extLst>
          </p:cNvPr>
          <p:cNvSpPr>
            <a:spLocks noGrp="1"/>
          </p:cNvSpPr>
          <p:nvPr>
            <p:ph type="sldNum" sz="quarter" idx="12"/>
          </p:nvPr>
        </p:nvSpPr>
        <p:spPr/>
        <p:txBody>
          <a:bodyPr/>
          <a:lstStyle/>
          <a:p>
            <a:fld id="{6208C130-3856-064E-B203-AD5BCF0E3358}" type="slidenum">
              <a:rPr lang="ru-RU" smtClean="0"/>
              <a:t>‹#›</a:t>
            </a:fld>
            <a:endParaRPr lang="ru-RU"/>
          </a:p>
        </p:txBody>
      </p:sp>
    </p:spTree>
    <p:extLst>
      <p:ext uri="{BB962C8B-B14F-4D97-AF65-F5344CB8AC3E}">
        <p14:creationId xmlns:p14="http://schemas.microsoft.com/office/powerpoint/2010/main" val="393782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65A9FBB-D410-B145-908B-CE32A11CCA48}"/>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A63C4089-19D4-D745-9D24-FAFF3FCF30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113F78D1-1709-8F4E-A9DD-275670C4C97E}"/>
              </a:ext>
            </a:extLst>
          </p:cNvPr>
          <p:cNvSpPr>
            <a:spLocks noGrp="1"/>
          </p:cNvSpPr>
          <p:nvPr>
            <p:ph type="dt" sz="half" idx="10"/>
          </p:nvPr>
        </p:nvSpPr>
        <p:spPr/>
        <p:txBody>
          <a:bodyPr/>
          <a:lstStyle/>
          <a:p>
            <a:fld id="{81A10806-FFE4-3F44-AFAB-0BE247D43B1A}" type="datetimeFigureOut">
              <a:rPr lang="ru-RU" smtClean="0"/>
              <a:t>22.07.2022</a:t>
            </a:fld>
            <a:endParaRPr lang="ru-RU"/>
          </a:p>
        </p:txBody>
      </p:sp>
      <p:sp>
        <p:nvSpPr>
          <p:cNvPr id="5" name="Нижний колонтитул 4">
            <a:extLst>
              <a:ext uri="{FF2B5EF4-FFF2-40B4-BE49-F238E27FC236}">
                <a16:creationId xmlns:a16="http://schemas.microsoft.com/office/drawing/2014/main" id="{D7972731-0DB3-7346-B5FD-0530F84E40A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DCDD0DF9-30B8-6A4D-9641-E39BC7880AF9}"/>
              </a:ext>
            </a:extLst>
          </p:cNvPr>
          <p:cNvSpPr>
            <a:spLocks noGrp="1"/>
          </p:cNvSpPr>
          <p:nvPr>
            <p:ph type="sldNum" sz="quarter" idx="12"/>
          </p:nvPr>
        </p:nvSpPr>
        <p:spPr/>
        <p:txBody>
          <a:bodyPr/>
          <a:lstStyle/>
          <a:p>
            <a:fld id="{6208C130-3856-064E-B203-AD5BCF0E3358}" type="slidenum">
              <a:rPr lang="ru-RU" smtClean="0"/>
              <a:t>‹#›</a:t>
            </a:fld>
            <a:endParaRPr lang="ru-RU"/>
          </a:p>
        </p:txBody>
      </p:sp>
    </p:spTree>
    <p:extLst>
      <p:ext uri="{BB962C8B-B14F-4D97-AF65-F5344CB8AC3E}">
        <p14:creationId xmlns:p14="http://schemas.microsoft.com/office/powerpoint/2010/main" val="4020074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D6FCFB1-439E-6B49-A0BD-FBA9F83E34E9}"/>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22E1117A-16B4-914B-A339-4901D48A3BC8}"/>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62A80C94-0DF5-BE4A-B865-3E61D66CE05A}"/>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D6CFF3A8-B9FF-DA49-9BE7-1B823A5C9919}"/>
              </a:ext>
            </a:extLst>
          </p:cNvPr>
          <p:cNvSpPr>
            <a:spLocks noGrp="1"/>
          </p:cNvSpPr>
          <p:nvPr>
            <p:ph type="dt" sz="half" idx="10"/>
          </p:nvPr>
        </p:nvSpPr>
        <p:spPr/>
        <p:txBody>
          <a:bodyPr/>
          <a:lstStyle/>
          <a:p>
            <a:fld id="{81A10806-FFE4-3F44-AFAB-0BE247D43B1A}" type="datetimeFigureOut">
              <a:rPr lang="ru-RU" smtClean="0"/>
              <a:t>22.07.2022</a:t>
            </a:fld>
            <a:endParaRPr lang="ru-RU"/>
          </a:p>
        </p:txBody>
      </p:sp>
      <p:sp>
        <p:nvSpPr>
          <p:cNvPr id="6" name="Нижний колонтитул 5">
            <a:extLst>
              <a:ext uri="{FF2B5EF4-FFF2-40B4-BE49-F238E27FC236}">
                <a16:creationId xmlns:a16="http://schemas.microsoft.com/office/drawing/2014/main" id="{1CAFBADE-BF7B-2E4F-89E8-35FA445789E4}"/>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20B7FABB-BFDF-ED40-AC82-54CADB1D7322}"/>
              </a:ext>
            </a:extLst>
          </p:cNvPr>
          <p:cNvSpPr>
            <a:spLocks noGrp="1"/>
          </p:cNvSpPr>
          <p:nvPr>
            <p:ph type="sldNum" sz="quarter" idx="12"/>
          </p:nvPr>
        </p:nvSpPr>
        <p:spPr/>
        <p:txBody>
          <a:bodyPr/>
          <a:lstStyle/>
          <a:p>
            <a:fld id="{6208C130-3856-064E-B203-AD5BCF0E3358}" type="slidenum">
              <a:rPr lang="ru-RU" smtClean="0"/>
              <a:t>‹#›</a:t>
            </a:fld>
            <a:endParaRPr lang="ru-RU"/>
          </a:p>
        </p:txBody>
      </p:sp>
    </p:spTree>
    <p:extLst>
      <p:ext uri="{BB962C8B-B14F-4D97-AF65-F5344CB8AC3E}">
        <p14:creationId xmlns:p14="http://schemas.microsoft.com/office/powerpoint/2010/main" val="1136435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F42CF58-A3C6-2842-900D-03905AB208D9}"/>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CD58EAB7-97C5-AB47-A1CB-2050359233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29071C89-8B34-FD45-AA5D-E64ED933C69A}"/>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88EC9E09-B92C-E642-85E7-30B44D52DB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6FEBC002-ED8A-EE41-A563-AD32E7D26F98}"/>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C19A3751-B54A-8745-BAE0-DA794518524F}"/>
              </a:ext>
            </a:extLst>
          </p:cNvPr>
          <p:cNvSpPr>
            <a:spLocks noGrp="1"/>
          </p:cNvSpPr>
          <p:nvPr>
            <p:ph type="dt" sz="half" idx="10"/>
          </p:nvPr>
        </p:nvSpPr>
        <p:spPr/>
        <p:txBody>
          <a:bodyPr/>
          <a:lstStyle/>
          <a:p>
            <a:fld id="{81A10806-FFE4-3F44-AFAB-0BE247D43B1A}" type="datetimeFigureOut">
              <a:rPr lang="ru-RU" smtClean="0"/>
              <a:t>22.07.2022</a:t>
            </a:fld>
            <a:endParaRPr lang="ru-RU"/>
          </a:p>
        </p:txBody>
      </p:sp>
      <p:sp>
        <p:nvSpPr>
          <p:cNvPr id="8" name="Нижний колонтитул 7">
            <a:extLst>
              <a:ext uri="{FF2B5EF4-FFF2-40B4-BE49-F238E27FC236}">
                <a16:creationId xmlns:a16="http://schemas.microsoft.com/office/drawing/2014/main" id="{7FC36F3C-F391-4749-B641-D43D53AF874A}"/>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5E6EA6EE-8E9D-E948-A3AB-51E002F5834D}"/>
              </a:ext>
            </a:extLst>
          </p:cNvPr>
          <p:cNvSpPr>
            <a:spLocks noGrp="1"/>
          </p:cNvSpPr>
          <p:nvPr>
            <p:ph type="sldNum" sz="quarter" idx="12"/>
          </p:nvPr>
        </p:nvSpPr>
        <p:spPr/>
        <p:txBody>
          <a:bodyPr/>
          <a:lstStyle/>
          <a:p>
            <a:fld id="{6208C130-3856-064E-B203-AD5BCF0E3358}" type="slidenum">
              <a:rPr lang="ru-RU" smtClean="0"/>
              <a:t>‹#›</a:t>
            </a:fld>
            <a:endParaRPr lang="ru-RU"/>
          </a:p>
        </p:txBody>
      </p:sp>
    </p:spTree>
    <p:extLst>
      <p:ext uri="{BB962C8B-B14F-4D97-AF65-F5344CB8AC3E}">
        <p14:creationId xmlns:p14="http://schemas.microsoft.com/office/powerpoint/2010/main" val="2050086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4EFAA6F-50B4-8C43-B12B-9CDE14FC0F76}"/>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A4DBF279-C4DD-8D46-9F84-0FB79C264A4F}"/>
              </a:ext>
            </a:extLst>
          </p:cNvPr>
          <p:cNvSpPr>
            <a:spLocks noGrp="1"/>
          </p:cNvSpPr>
          <p:nvPr>
            <p:ph type="dt" sz="half" idx="10"/>
          </p:nvPr>
        </p:nvSpPr>
        <p:spPr/>
        <p:txBody>
          <a:bodyPr/>
          <a:lstStyle/>
          <a:p>
            <a:fld id="{81A10806-FFE4-3F44-AFAB-0BE247D43B1A}" type="datetimeFigureOut">
              <a:rPr lang="ru-RU" smtClean="0"/>
              <a:t>22.07.2022</a:t>
            </a:fld>
            <a:endParaRPr lang="ru-RU"/>
          </a:p>
        </p:txBody>
      </p:sp>
      <p:sp>
        <p:nvSpPr>
          <p:cNvPr id="4" name="Нижний колонтитул 3">
            <a:extLst>
              <a:ext uri="{FF2B5EF4-FFF2-40B4-BE49-F238E27FC236}">
                <a16:creationId xmlns:a16="http://schemas.microsoft.com/office/drawing/2014/main" id="{3D710765-A6E2-8744-A60E-BC6648080B94}"/>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806E4E7E-A8E6-C74F-8598-4DCD5C448D1D}"/>
              </a:ext>
            </a:extLst>
          </p:cNvPr>
          <p:cNvSpPr>
            <a:spLocks noGrp="1"/>
          </p:cNvSpPr>
          <p:nvPr>
            <p:ph type="sldNum" sz="quarter" idx="12"/>
          </p:nvPr>
        </p:nvSpPr>
        <p:spPr/>
        <p:txBody>
          <a:bodyPr/>
          <a:lstStyle/>
          <a:p>
            <a:fld id="{6208C130-3856-064E-B203-AD5BCF0E3358}" type="slidenum">
              <a:rPr lang="ru-RU" smtClean="0"/>
              <a:t>‹#›</a:t>
            </a:fld>
            <a:endParaRPr lang="ru-RU"/>
          </a:p>
        </p:txBody>
      </p:sp>
    </p:spTree>
    <p:extLst>
      <p:ext uri="{BB962C8B-B14F-4D97-AF65-F5344CB8AC3E}">
        <p14:creationId xmlns:p14="http://schemas.microsoft.com/office/powerpoint/2010/main" val="1107266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4D5352CA-BE15-DC48-913B-7080C47C5E6C}"/>
              </a:ext>
            </a:extLst>
          </p:cNvPr>
          <p:cNvSpPr>
            <a:spLocks noGrp="1"/>
          </p:cNvSpPr>
          <p:nvPr>
            <p:ph type="dt" sz="half" idx="10"/>
          </p:nvPr>
        </p:nvSpPr>
        <p:spPr/>
        <p:txBody>
          <a:bodyPr/>
          <a:lstStyle/>
          <a:p>
            <a:fld id="{81A10806-FFE4-3F44-AFAB-0BE247D43B1A}" type="datetimeFigureOut">
              <a:rPr lang="ru-RU" smtClean="0"/>
              <a:t>22.07.2022</a:t>
            </a:fld>
            <a:endParaRPr lang="ru-RU"/>
          </a:p>
        </p:txBody>
      </p:sp>
      <p:sp>
        <p:nvSpPr>
          <p:cNvPr id="3" name="Нижний колонтитул 2">
            <a:extLst>
              <a:ext uri="{FF2B5EF4-FFF2-40B4-BE49-F238E27FC236}">
                <a16:creationId xmlns:a16="http://schemas.microsoft.com/office/drawing/2014/main" id="{DED4A751-2AFB-FA40-929E-13EC23246860}"/>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75B4FDEC-2C78-2E43-81B7-0DEC80F747D6}"/>
              </a:ext>
            </a:extLst>
          </p:cNvPr>
          <p:cNvSpPr>
            <a:spLocks noGrp="1"/>
          </p:cNvSpPr>
          <p:nvPr>
            <p:ph type="sldNum" sz="quarter" idx="12"/>
          </p:nvPr>
        </p:nvSpPr>
        <p:spPr/>
        <p:txBody>
          <a:bodyPr/>
          <a:lstStyle/>
          <a:p>
            <a:fld id="{6208C130-3856-064E-B203-AD5BCF0E3358}" type="slidenum">
              <a:rPr lang="ru-RU" smtClean="0"/>
              <a:t>‹#›</a:t>
            </a:fld>
            <a:endParaRPr lang="ru-RU"/>
          </a:p>
        </p:txBody>
      </p:sp>
    </p:spTree>
    <p:extLst>
      <p:ext uri="{BB962C8B-B14F-4D97-AF65-F5344CB8AC3E}">
        <p14:creationId xmlns:p14="http://schemas.microsoft.com/office/powerpoint/2010/main" val="1316206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1FDF46C-3C2A-834A-B79F-B1CA3784F4DF}"/>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39F2F801-E7F0-904A-9C0C-9EA125FCF6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8B873D45-97F6-4E49-B95D-DFAC2404E3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EC82D0DA-2474-DE4E-BC68-43A742E18CBC}"/>
              </a:ext>
            </a:extLst>
          </p:cNvPr>
          <p:cNvSpPr>
            <a:spLocks noGrp="1"/>
          </p:cNvSpPr>
          <p:nvPr>
            <p:ph type="dt" sz="half" idx="10"/>
          </p:nvPr>
        </p:nvSpPr>
        <p:spPr/>
        <p:txBody>
          <a:bodyPr/>
          <a:lstStyle/>
          <a:p>
            <a:fld id="{81A10806-FFE4-3F44-AFAB-0BE247D43B1A}" type="datetimeFigureOut">
              <a:rPr lang="ru-RU" smtClean="0"/>
              <a:t>22.07.2022</a:t>
            </a:fld>
            <a:endParaRPr lang="ru-RU"/>
          </a:p>
        </p:txBody>
      </p:sp>
      <p:sp>
        <p:nvSpPr>
          <p:cNvPr id="6" name="Нижний колонтитул 5">
            <a:extLst>
              <a:ext uri="{FF2B5EF4-FFF2-40B4-BE49-F238E27FC236}">
                <a16:creationId xmlns:a16="http://schemas.microsoft.com/office/drawing/2014/main" id="{51F235AF-C415-424C-B6B3-0625B41269F7}"/>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87D5ECCA-E729-274E-BFA3-DBA28A8C06E2}"/>
              </a:ext>
            </a:extLst>
          </p:cNvPr>
          <p:cNvSpPr>
            <a:spLocks noGrp="1"/>
          </p:cNvSpPr>
          <p:nvPr>
            <p:ph type="sldNum" sz="quarter" idx="12"/>
          </p:nvPr>
        </p:nvSpPr>
        <p:spPr/>
        <p:txBody>
          <a:bodyPr/>
          <a:lstStyle/>
          <a:p>
            <a:fld id="{6208C130-3856-064E-B203-AD5BCF0E3358}" type="slidenum">
              <a:rPr lang="ru-RU" smtClean="0"/>
              <a:t>‹#›</a:t>
            </a:fld>
            <a:endParaRPr lang="ru-RU"/>
          </a:p>
        </p:txBody>
      </p:sp>
    </p:spTree>
    <p:extLst>
      <p:ext uri="{BB962C8B-B14F-4D97-AF65-F5344CB8AC3E}">
        <p14:creationId xmlns:p14="http://schemas.microsoft.com/office/powerpoint/2010/main" val="1152170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3751878-3935-E542-8ECC-21643175EEDB}"/>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B9681F77-C1FB-B043-9507-5858A49783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B55EABD4-81C6-B040-82D1-8076D3A7B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5B9F2136-C163-1941-BAE0-7F724CB8F147}"/>
              </a:ext>
            </a:extLst>
          </p:cNvPr>
          <p:cNvSpPr>
            <a:spLocks noGrp="1"/>
          </p:cNvSpPr>
          <p:nvPr>
            <p:ph type="dt" sz="half" idx="10"/>
          </p:nvPr>
        </p:nvSpPr>
        <p:spPr/>
        <p:txBody>
          <a:bodyPr/>
          <a:lstStyle/>
          <a:p>
            <a:fld id="{81A10806-FFE4-3F44-AFAB-0BE247D43B1A}" type="datetimeFigureOut">
              <a:rPr lang="ru-RU" smtClean="0"/>
              <a:t>22.07.2022</a:t>
            </a:fld>
            <a:endParaRPr lang="ru-RU"/>
          </a:p>
        </p:txBody>
      </p:sp>
      <p:sp>
        <p:nvSpPr>
          <p:cNvPr id="6" name="Нижний колонтитул 5">
            <a:extLst>
              <a:ext uri="{FF2B5EF4-FFF2-40B4-BE49-F238E27FC236}">
                <a16:creationId xmlns:a16="http://schemas.microsoft.com/office/drawing/2014/main" id="{4AACF183-06A1-1946-9A79-B37AEB5299DC}"/>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53E7C806-6488-2D41-915E-E53AC9CFFF27}"/>
              </a:ext>
            </a:extLst>
          </p:cNvPr>
          <p:cNvSpPr>
            <a:spLocks noGrp="1"/>
          </p:cNvSpPr>
          <p:nvPr>
            <p:ph type="sldNum" sz="quarter" idx="12"/>
          </p:nvPr>
        </p:nvSpPr>
        <p:spPr/>
        <p:txBody>
          <a:bodyPr/>
          <a:lstStyle/>
          <a:p>
            <a:fld id="{6208C130-3856-064E-B203-AD5BCF0E3358}" type="slidenum">
              <a:rPr lang="ru-RU" smtClean="0"/>
              <a:t>‹#›</a:t>
            </a:fld>
            <a:endParaRPr lang="ru-RU"/>
          </a:p>
        </p:txBody>
      </p:sp>
    </p:spTree>
    <p:extLst>
      <p:ext uri="{BB962C8B-B14F-4D97-AF65-F5344CB8AC3E}">
        <p14:creationId xmlns:p14="http://schemas.microsoft.com/office/powerpoint/2010/main" val="1828210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A92B6B-58EE-2A40-ACA8-05A1B0A5CB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E3DA2247-463F-2741-81E4-F18BCA1C8D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1957F5F6-566B-594C-8B89-E19ED4BE7B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A10806-FFE4-3F44-AFAB-0BE247D43B1A}" type="datetimeFigureOut">
              <a:rPr lang="ru-RU" smtClean="0"/>
              <a:t>22.07.2022</a:t>
            </a:fld>
            <a:endParaRPr lang="ru-RU"/>
          </a:p>
        </p:txBody>
      </p:sp>
      <p:sp>
        <p:nvSpPr>
          <p:cNvPr id="5" name="Нижний колонтитул 4">
            <a:extLst>
              <a:ext uri="{FF2B5EF4-FFF2-40B4-BE49-F238E27FC236}">
                <a16:creationId xmlns:a16="http://schemas.microsoft.com/office/drawing/2014/main" id="{A054C06D-B6FA-6041-BB1C-88CDFC2454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3CB15BC0-BE8C-8A48-997F-5070BD2C61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08C130-3856-064E-B203-AD5BCF0E3358}" type="slidenum">
              <a:rPr lang="ru-RU" smtClean="0"/>
              <a:t>‹#›</a:t>
            </a:fld>
            <a:endParaRPr lang="ru-RU"/>
          </a:p>
        </p:txBody>
      </p:sp>
    </p:spTree>
    <p:extLst>
      <p:ext uri="{BB962C8B-B14F-4D97-AF65-F5344CB8AC3E}">
        <p14:creationId xmlns:p14="http://schemas.microsoft.com/office/powerpoint/2010/main" val="29512000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E90F529-16D2-0D42-87A2-00B1A49BBBFF}"/>
              </a:ext>
            </a:extLst>
          </p:cNvPr>
          <p:cNvSpPr>
            <a:spLocks noGrp="1"/>
          </p:cNvSpPr>
          <p:nvPr>
            <p:ph type="ctrTitle"/>
          </p:nvPr>
        </p:nvSpPr>
        <p:spPr/>
        <p:txBody>
          <a:bodyPr/>
          <a:lstStyle/>
          <a:p>
            <a:r>
              <a:rPr lang="en-US" dirty="0" err="1"/>
              <a:t>PHPda</a:t>
            </a:r>
            <a:r>
              <a:rPr lang="en-US" dirty="0"/>
              <a:t> </a:t>
            </a:r>
            <a:r>
              <a:rPr lang="en-US" dirty="0" err="1"/>
              <a:t>satrlar</a:t>
            </a:r>
            <a:r>
              <a:rPr lang="en-US" dirty="0"/>
              <a:t> </a:t>
            </a:r>
            <a:r>
              <a:rPr lang="en-US" dirty="0" err="1"/>
              <a:t>va</a:t>
            </a:r>
            <a:r>
              <a:rPr lang="en-US" dirty="0"/>
              <a:t> </a:t>
            </a:r>
            <a:r>
              <a:rPr lang="en-US" dirty="0" err="1"/>
              <a:t>uning</a:t>
            </a:r>
            <a:r>
              <a:rPr lang="en-US" dirty="0"/>
              <a:t> </a:t>
            </a:r>
            <a:r>
              <a:rPr lang="en-US" dirty="0" err="1"/>
              <a:t>funksiyalari</a:t>
            </a:r>
            <a:endParaRPr lang="ru-RU" dirty="0"/>
          </a:p>
        </p:txBody>
      </p:sp>
      <p:sp>
        <p:nvSpPr>
          <p:cNvPr id="3" name="Подзаголовок 2">
            <a:extLst>
              <a:ext uri="{FF2B5EF4-FFF2-40B4-BE49-F238E27FC236}">
                <a16:creationId xmlns:a16="http://schemas.microsoft.com/office/drawing/2014/main" id="{63AC84B9-C4FE-D04C-AC9C-39584991066B}"/>
              </a:ext>
            </a:extLst>
          </p:cNvPr>
          <p:cNvSpPr>
            <a:spLocks noGrp="1"/>
          </p:cNvSpPr>
          <p:nvPr>
            <p:ph type="subTitle" idx="1"/>
          </p:nvPr>
        </p:nvSpPr>
        <p:spPr/>
        <p:txBody>
          <a:bodyPr/>
          <a:lstStyle/>
          <a:p>
            <a:endParaRPr lang="ru-RU"/>
          </a:p>
        </p:txBody>
      </p:sp>
    </p:spTree>
    <p:extLst>
      <p:ext uri="{BB962C8B-B14F-4D97-AF65-F5344CB8AC3E}">
        <p14:creationId xmlns:p14="http://schemas.microsoft.com/office/powerpoint/2010/main" val="700403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F2AE491-D5DA-E749-9576-1167D57FE9AF}"/>
              </a:ext>
            </a:extLst>
          </p:cNvPr>
          <p:cNvSpPr>
            <a:spLocks noGrp="1"/>
          </p:cNvSpPr>
          <p:nvPr>
            <p:ph type="title"/>
          </p:nvPr>
        </p:nvSpPr>
        <p:spPr/>
        <p:txBody>
          <a:bodyPr/>
          <a:lstStyle/>
          <a:p>
            <a:r>
              <a:rPr lang="uz-UZ" dirty="0"/>
              <a:t>str_rot13 </a:t>
            </a:r>
            <a:r>
              <a:rPr lang="en-US" dirty="0"/>
              <a:t> - </a:t>
            </a:r>
            <a:r>
              <a:rPr lang="uz-UZ" dirty="0"/>
              <a:t>Satrda ROT13 transformatsiyasini amalga oshiradi</a:t>
            </a:r>
            <a:endParaRPr lang="ru-RU" dirty="0"/>
          </a:p>
        </p:txBody>
      </p:sp>
      <p:sp>
        <p:nvSpPr>
          <p:cNvPr id="4" name="Прямоугольник 3">
            <a:extLst>
              <a:ext uri="{FF2B5EF4-FFF2-40B4-BE49-F238E27FC236}">
                <a16:creationId xmlns:a16="http://schemas.microsoft.com/office/drawing/2014/main" id="{80A9A40E-BA5A-0842-A6B7-F9AB62B0CEEE}"/>
              </a:ext>
            </a:extLst>
          </p:cNvPr>
          <p:cNvSpPr/>
          <p:nvPr/>
        </p:nvSpPr>
        <p:spPr>
          <a:xfrm>
            <a:off x="2584704" y="3921728"/>
            <a:ext cx="6096000" cy="1477328"/>
          </a:xfrm>
          <a:prstGeom prst="rect">
            <a:avLst/>
          </a:prstGeom>
        </p:spPr>
        <p:txBody>
          <a:bodyPr>
            <a:spAutoFit/>
          </a:bodyPr>
          <a:lstStyle/>
          <a:p>
            <a:r>
              <a:rPr lang="uz-UZ" dirty="0">
                <a:solidFill>
                  <a:srgbClr val="0000BB"/>
                </a:solidFill>
                <a:effectLst/>
              </a:rPr>
              <a:t>&lt;?php</a:t>
            </a:r>
            <a:br>
              <a:rPr lang="uz-UZ" dirty="0">
                <a:solidFill>
                  <a:srgbClr val="0000BB"/>
                </a:solidFill>
                <a:effectLst/>
              </a:rPr>
            </a:br>
            <a:br>
              <a:rPr lang="uz-UZ" dirty="0">
                <a:solidFill>
                  <a:srgbClr val="0000BB"/>
                </a:solidFill>
                <a:effectLst/>
              </a:rPr>
            </a:br>
            <a:r>
              <a:rPr lang="uz-UZ" dirty="0">
                <a:solidFill>
                  <a:srgbClr val="007700"/>
                </a:solidFill>
                <a:effectLst/>
              </a:rPr>
              <a:t>echo </a:t>
            </a:r>
            <a:r>
              <a:rPr lang="uz-UZ" dirty="0">
                <a:solidFill>
                  <a:srgbClr val="0000BB"/>
                </a:solidFill>
                <a:effectLst/>
              </a:rPr>
              <a:t>str_rot13</a:t>
            </a:r>
            <a:r>
              <a:rPr lang="uz-UZ" dirty="0">
                <a:solidFill>
                  <a:srgbClr val="007700"/>
                </a:solidFill>
                <a:effectLst/>
              </a:rPr>
              <a:t>(</a:t>
            </a:r>
            <a:r>
              <a:rPr lang="uz-UZ" dirty="0">
                <a:solidFill>
                  <a:srgbClr val="DD0000"/>
                </a:solidFill>
                <a:effectLst/>
              </a:rPr>
              <a:t>'PHP 4.3.0'</a:t>
            </a:r>
            <a:r>
              <a:rPr lang="uz-UZ" dirty="0">
                <a:solidFill>
                  <a:srgbClr val="007700"/>
                </a:solidFill>
                <a:effectLst/>
              </a:rPr>
              <a:t>); </a:t>
            </a:r>
            <a:r>
              <a:rPr lang="uz-UZ" dirty="0">
                <a:solidFill>
                  <a:srgbClr val="FF8000"/>
                </a:solidFill>
                <a:effectLst/>
              </a:rPr>
              <a:t>// CUC 4.3.0</a:t>
            </a:r>
            <a:br>
              <a:rPr lang="uz-UZ" dirty="0">
                <a:solidFill>
                  <a:srgbClr val="FF8000"/>
                </a:solidFill>
                <a:effectLst/>
              </a:rPr>
            </a:br>
            <a:br>
              <a:rPr lang="uz-UZ" dirty="0">
                <a:solidFill>
                  <a:srgbClr val="FF8000"/>
                </a:solidFill>
                <a:effectLst/>
              </a:rPr>
            </a:br>
            <a:r>
              <a:rPr lang="uz-UZ" dirty="0">
                <a:solidFill>
                  <a:srgbClr val="0000BB"/>
                </a:solidFill>
                <a:effectLst/>
              </a:rPr>
              <a:t>?&gt;</a:t>
            </a:r>
            <a:r>
              <a:rPr lang="uz-UZ" dirty="0">
                <a:solidFill>
                  <a:srgbClr val="000000"/>
                </a:solidFill>
                <a:effectLst/>
              </a:rPr>
              <a:t> </a:t>
            </a:r>
            <a:endParaRPr lang="uz-UZ" dirty="0"/>
          </a:p>
        </p:txBody>
      </p:sp>
      <p:sp>
        <p:nvSpPr>
          <p:cNvPr id="5" name="Прямоугольник 4">
            <a:extLst>
              <a:ext uri="{FF2B5EF4-FFF2-40B4-BE49-F238E27FC236}">
                <a16:creationId xmlns:a16="http://schemas.microsoft.com/office/drawing/2014/main" id="{11E74A5E-00B9-2443-B58C-44AB171D84EB}"/>
              </a:ext>
            </a:extLst>
          </p:cNvPr>
          <p:cNvSpPr/>
          <p:nvPr/>
        </p:nvSpPr>
        <p:spPr>
          <a:xfrm>
            <a:off x="1085088" y="1951672"/>
            <a:ext cx="9912096" cy="923330"/>
          </a:xfrm>
          <a:prstGeom prst="rect">
            <a:avLst/>
          </a:prstGeom>
        </p:spPr>
        <p:txBody>
          <a:bodyPr wrap="square">
            <a:spAutoFit/>
          </a:bodyPr>
          <a:lstStyle/>
          <a:p>
            <a:r>
              <a:rPr lang="uz-Latn-UZ" dirty="0"/>
              <a:t>ROT13 transformatsiyasi har bir lotin harfini alifboda 13 pozitsiyaga oddiy siljishdan iborat, qolgan belgilar o'zgarmaydi. Teskari konvertatsiya xuddi shu funktsiya tomonidan amalga oshiriladi, chunki kodlangan qatorni argument sifatida uzatish uning asl nusxasini qaytaradi.</a:t>
            </a:r>
            <a:endParaRPr lang="ru-RU" dirty="0"/>
          </a:p>
        </p:txBody>
      </p:sp>
    </p:spTree>
    <p:extLst>
      <p:ext uri="{BB962C8B-B14F-4D97-AF65-F5344CB8AC3E}">
        <p14:creationId xmlns:p14="http://schemas.microsoft.com/office/powerpoint/2010/main" val="3835232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2DE5C9F-D5CA-2742-8127-64AEFDE47F12}"/>
              </a:ext>
            </a:extLst>
          </p:cNvPr>
          <p:cNvSpPr>
            <a:spLocks noGrp="1"/>
          </p:cNvSpPr>
          <p:nvPr>
            <p:ph type="title"/>
          </p:nvPr>
        </p:nvSpPr>
        <p:spPr/>
        <p:txBody>
          <a:bodyPr/>
          <a:lstStyle/>
          <a:p>
            <a:r>
              <a:rPr lang="en-US" dirty="0" err="1"/>
              <a:t>str_shuffle</a:t>
            </a:r>
            <a:r>
              <a:rPr lang="en-US" dirty="0"/>
              <a:t> - </a:t>
            </a:r>
            <a:r>
              <a:rPr lang="en-US" dirty="0" err="1"/>
              <a:t>Satrdagi</a:t>
            </a:r>
            <a:r>
              <a:rPr lang="en-US" dirty="0"/>
              <a:t> </a:t>
            </a:r>
            <a:r>
              <a:rPr lang="en-US" dirty="0" err="1"/>
              <a:t>belgilarni</a:t>
            </a:r>
            <a:r>
              <a:rPr lang="en-US" dirty="0"/>
              <a:t> </a:t>
            </a:r>
            <a:r>
              <a:rPr lang="en-US" dirty="0" err="1"/>
              <a:t>tasodifiy</a:t>
            </a:r>
            <a:r>
              <a:rPr lang="en-US" dirty="0"/>
              <a:t> </a:t>
            </a:r>
            <a:r>
              <a:rPr lang="en-US" dirty="0" err="1"/>
              <a:t>tartibga</a:t>
            </a:r>
            <a:r>
              <a:rPr lang="en-US" dirty="0"/>
              <a:t> </a:t>
            </a:r>
            <a:r>
              <a:rPr lang="en-US" dirty="0" err="1"/>
              <a:t>soladi</a:t>
            </a:r>
            <a:endParaRPr lang="ru-RU" dirty="0"/>
          </a:p>
        </p:txBody>
      </p:sp>
      <p:sp>
        <p:nvSpPr>
          <p:cNvPr id="4" name="Прямоугольник 3">
            <a:extLst>
              <a:ext uri="{FF2B5EF4-FFF2-40B4-BE49-F238E27FC236}">
                <a16:creationId xmlns:a16="http://schemas.microsoft.com/office/drawing/2014/main" id="{BE2EB552-482E-0040-97DB-BBF4A90F6DF4}"/>
              </a:ext>
            </a:extLst>
          </p:cNvPr>
          <p:cNvSpPr/>
          <p:nvPr/>
        </p:nvSpPr>
        <p:spPr>
          <a:xfrm>
            <a:off x="1499616" y="2169498"/>
            <a:ext cx="6096000" cy="2031325"/>
          </a:xfrm>
          <a:prstGeom prst="rect">
            <a:avLst/>
          </a:prstGeom>
        </p:spPr>
        <p:txBody>
          <a:bodyPr>
            <a:spAutoFit/>
          </a:bodyPr>
          <a:lstStyle/>
          <a:p>
            <a:r>
              <a:rPr lang="uz-UZ" dirty="0">
                <a:solidFill>
                  <a:srgbClr val="0000BB"/>
                </a:solidFill>
                <a:effectLst/>
              </a:rPr>
              <a:t>&lt;?php</a:t>
            </a:r>
            <a:br>
              <a:rPr lang="uz-UZ" dirty="0">
                <a:solidFill>
                  <a:srgbClr val="0000BB"/>
                </a:solidFill>
                <a:effectLst/>
              </a:rPr>
            </a:br>
            <a:r>
              <a:rPr lang="uz-UZ" dirty="0">
                <a:solidFill>
                  <a:srgbClr val="0000BB"/>
                </a:solidFill>
                <a:effectLst/>
              </a:rPr>
              <a:t>$str </a:t>
            </a:r>
            <a:r>
              <a:rPr lang="uz-UZ" dirty="0">
                <a:solidFill>
                  <a:srgbClr val="007700"/>
                </a:solidFill>
                <a:effectLst/>
              </a:rPr>
              <a:t>= </a:t>
            </a:r>
            <a:r>
              <a:rPr lang="uz-UZ" dirty="0">
                <a:solidFill>
                  <a:srgbClr val="DD0000"/>
                </a:solidFill>
                <a:effectLst/>
              </a:rPr>
              <a:t>'abcdef'</a:t>
            </a:r>
            <a:r>
              <a:rPr lang="uz-UZ" dirty="0">
                <a:solidFill>
                  <a:srgbClr val="007700"/>
                </a:solidFill>
                <a:effectLst/>
              </a:rPr>
              <a:t>;</a:t>
            </a:r>
            <a:br>
              <a:rPr lang="uz-UZ" dirty="0">
                <a:solidFill>
                  <a:srgbClr val="007700"/>
                </a:solidFill>
                <a:effectLst/>
              </a:rPr>
            </a:br>
            <a:r>
              <a:rPr lang="uz-UZ" dirty="0">
                <a:solidFill>
                  <a:srgbClr val="0000BB"/>
                </a:solidFill>
                <a:effectLst/>
              </a:rPr>
              <a:t>$shuffled </a:t>
            </a:r>
            <a:r>
              <a:rPr lang="uz-UZ" dirty="0">
                <a:solidFill>
                  <a:srgbClr val="007700"/>
                </a:solidFill>
                <a:effectLst/>
              </a:rPr>
              <a:t>= </a:t>
            </a:r>
            <a:r>
              <a:rPr lang="uz-UZ" dirty="0">
                <a:solidFill>
                  <a:srgbClr val="0000BB"/>
                </a:solidFill>
                <a:effectLst/>
              </a:rPr>
              <a:t>str_shuffle</a:t>
            </a:r>
            <a:r>
              <a:rPr lang="uz-UZ" dirty="0">
                <a:solidFill>
                  <a:srgbClr val="007700"/>
                </a:solidFill>
                <a:effectLst/>
              </a:rPr>
              <a:t>(</a:t>
            </a:r>
            <a:r>
              <a:rPr lang="uz-UZ" dirty="0">
                <a:solidFill>
                  <a:srgbClr val="0000BB"/>
                </a:solidFill>
                <a:effectLst/>
              </a:rPr>
              <a:t>$str</a:t>
            </a:r>
            <a:r>
              <a:rPr lang="uz-UZ" dirty="0">
                <a:solidFill>
                  <a:srgbClr val="007700"/>
                </a:solidFill>
                <a:effectLst/>
              </a:rPr>
              <a:t>);</a:t>
            </a:r>
            <a:br>
              <a:rPr lang="uz-UZ" dirty="0">
                <a:solidFill>
                  <a:srgbClr val="007700"/>
                </a:solidFill>
                <a:effectLst/>
              </a:rPr>
            </a:br>
            <a:br>
              <a:rPr lang="uz-UZ" dirty="0">
                <a:solidFill>
                  <a:srgbClr val="007700"/>
                </a:solidFill>
                <a:effectLst/>
              </a:rPr>
            </a:br>
            <a:r>
              <a:rPr lang="uz-UZ" dirty="0">
                <a:solidFill>
                  <a:srgbClr val="FF8000"/>
                </a:solidFill>
                <a:effectLst/>
              </a:rPr>
              <a:t>// </a:t>
            </a:r>
            <a:r>
              <a:rPr lang="en-US" dirty="0" err="1">
                <a:solidFill>
                  <a:srgbClr val="FF8000"/>
                </a:solidFill>
                <a:effectLst/>
              </a:rPr>
              <a:t>masalan</a:t>
            </a:r>
            <a:r>
              <a:rPr lang="ru-RU" dirty="0">
                <a:solidFill>
                  <a:srgbClr val="FF8000"/>
                </a:solidFill>
                <a:effectLst/>
              </a:rPr>
              <a:t>: </a:t>
            </a:r>
            <a:r>
              <a:rPr lang="uz-UZ" dirty="0">
                <a:solidFill>
                  <a:srgbClr val="FF8000"/>
                </a:solidFill>
                <a:effectLst/>
              </a:rPr>
              <a:t>bfdaec</a:t>
            </a:r>
            <a:r>
              <a:rPr lang="en-US" dirty="0">
                <a:solidFill>
                  <a:srgbClr val="FF8000"/>
                </a:solidFill>
                <a:effectLst/>
              </a:rPr>
              <a:t> </a:t>
            </a:r>
            <a:r>
              <a:rPr lang="en-US" dirty="0" err="1">
                <a:solidFill>
                  <a:srgbClr val="FF8000"/>
                </a:solidFill>
                <a:effectLst/>
              </a:rPr>
              <a:t>so’z</a:t>
            </a:r>
            <a:r>
              <a:rPr lang="en-US" dirty="0">
                <a:solidFill>
                  <a:srgbClr val="FF8000"/>
                </a:solidFill>
                <a:effectLst/>
              </a:rPr>
              <a:t> </a:t>
            </a:r>
            <a:r>
              <a:rPr lang="en-US" dirty="0" err="1">
                <a:solidFill>
                  <a:srgbClr val="FF8000"/>
                </a:solidFill>
                <a:effectLst/>
              </a:rPr>
              <a:t>chiqadi</a:t>
            </a:r>
            <a:br>
              <a:rPr lang="uz-UZ" dirty="0">
                <a:solidFill>
                  <a:srgbClr val="FF8000"/>
                </a:solidFill>
                <a:effectLst/>
              </a:rPr>
            </a:br>
            <a:r>
              <a:rPr lang="uz-UZ" dirty="0">
                <a:solidFill>
                  <a:srgbClr val="007700"/>
                </a:solidFill>
                <a:effectLst/>
              </a:rPr>
              <a:t>echo </a:t>
            </a:r>
            <a:r>
              <a:rPr lang="uz-UZ" dirty="0">
                <a:solidFill>
                  <a:srgbClr val="0000BB"/>
                </a:solidFill>
                <a:effectLst/>
              </a:rPr>
              <a:t>$shuffled</a:t>
            </a:r>
            <a:r>
              <a:rPr lang="uz-UZ" dirty="0">
                <a:solidFill>
                  <a:srgbClr val="007700"/>
                </a:solidFill>
                <a:effectLst/>
              </a:rPr>
              <a:t>;</a:t>
            </a:r>
            <a:br>
              <a:rPr lang="uz-UZ" dirty="0">
                <a:solidFill>
                  <a:srgbClr val="007700"/>
                </a:solidFill>
                <a:effectLst/>
              </a:rPr>
            </a:br>
            <a:r>
              <a:rPr lang="uz-UZ" dirty="0">
                <a:solidFill>
                  <a:srgbClr val="0000BB"/>
                </a:solidFill>
                <a:effectLst/>
              </a:rPr>
              <a:t>?&gt;</a:t>
            </a:r>
            <a:r>
              <a:rPr lang="uz-UZ" dirty="0">
                <a:solidFill>
                  <a:srgbClr val="000000"/>
                </a:solidFill>
                <a:effectLst/>
              </a:rPr>
              <a:t> </a:t>
            </a:r>
            <a:endParaRPr lang="uz-UZ" dirty="0"/>
          </a:p>
        </p:txBody>
      </p:sp>
    </p:spTree>
    <p:extLst>
      <p:ext uri="{BB962C8B-B14F-4D97-AF65-F5344CB8AC3E}">
        <p14:creationId xmlns:p14="http://schemas.microsoft.com/office/powerpoint/2010/main" val="2546119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6D466A7-9F6B-5A4F-910F-40B2F980C649}"/>
              </a:ext>
            </a:extLst>
          </p:cNvPr>
          <p:cNvSpPr>
            <a:spLocks noGrp="1"/>
          </p:cNvSpPr>
          <p:nvPr>
            <p:ph type="title"/>
          </p:nvPr>
        </p:nvSpPr>
        <p:spPr/>
        <p:txBody>
          <a:bodyPr/>
          <a:lstStyle/>
          <a:p>
            <a:r>
              <a:rPr lang="uz-UZ" dirty="0"/>
              <a:t>str_split</a:t>
            </a:r>
            <a:r>
              <a:rPr lang="en-US" dirty="0"/>
              <a:t>. - </a:t>
            </a:r>
            <a:r>
              <a:rPr lang="en-US" dirty="0" err="1"/>
              <a:t>satrni</a:t>
            </a:r>
            <a:r>
              <a:rPr lang="en-US" dirty="0"/>
              <a:t> </a:t>
            </a:r>
            <a:r>
              <a:rPr lang="en-US" dirty="0" err="1"/>
              <a:t>massivga</a:t>
            </a:r>
            <a:r>
              <a:rPr lang="en-US" dirty="0"/>
              <a:t> </a:t>
            </a:r>
            <a:r>
              <a:rPr lang="en-US" dirty="0" err="1"/>
              <a:t>aylantiradi</a:t>
            </a:r>
            <a:endParaRPr lang="ru-RU" dirty="0"/>
          </a:p>
        </p:txBody>
      </p:sp>
      <p:sp>
        <p:nvSpPr>
          <p:cNvPr id="4" name="Прямоугольник 3">
            <a:extLst>
              <a:ext uri="{FF2B5EF4-FFF2-40B4-BE49-F238E27FC236}">
                <a16:creationId xmlns:a16="http://schemas.microsoft.com/office/drawing/2014/main" id="{EFCC5CA6-6927-3D44-A3FB-3CFE7D3F594A}"/>
              </a:ext>
            </a:extLst>
          </p:cNvPr>
          <p:cNvSpPr/>
          <p:nvPr/>
        </p:nvSpPr>
        <p:spPr>
          <a:xfrm>
            <a:off x="1024128" y="1956876"/>
            <a:ext cx="6096000" cy="3139321"/>
          </a:xfrm>
          <a:prstGeom prst="rect">
            <a:avLst/>
          </a:prstGeom>
        </p:spPr>
        <p:txBody>
          <a:bodyPr>
            <a:spAutoFit/>
          </a:bodyPr>
          <a:lstStyle/>
          <a:p>
            <a:r>
              <a:rPr lang="uz-UZ" dirty="0">
                <a:solidFill>
                  <a:srgbClr val="0000BB"/>
                </a:solidFill>
                <a:effectLst/>
              </a:rPr>
              <a:t>&lt;?php</a:t>
            </a:r>
            <a:br>
              <a:rPr lang="uz-UZ" dirty="0">
                <a:solidFill>
                  <a:srgbClr val="0000BB"/>
                </a:solidFill>
                <a:effectLst/>
              </a:rPr>
            </a:br>
            <a:br>
              <a:rPr lang="uz-UZ" dirty="0">
                <a:solidFill>
                  <a:srgbClr val="0000BB"/>
                </a:solidFill>
                <a:effectLst/>
              </a:rPr>
            </a:br>
            <a:r>
              <a:rPr lang="uz-UZ" dirty="0">
                <a:solidFill>
                  <a:srgbClr val="0000BB"/>
                </a:solidFill>
                <a:effectLst/>
              </a:rPr>
              <a:t>$str </a:t>
            </a:r>
            <a:r>
              <a:rPr lang="uz-UZ" dirty="0">
                <a:solidFill>
                  <a:srgbClr val="007700"/>
                </a:solidFill>
                <a:effectLst/>
              </a:rPr>
              <a:t>= </a:t>
            </a:r>
            <a:r>
              <a:rPr lang="uz-UZ" dirty="0">
                <a:solidFill>
                  <a:srgbClr val="DD0000"/>
                </a:solidFill>
                <a:effectLst/>
              </a:rPr>
              <a:t>”</a:t>
            </a:r>
            <a:r>
              <a:rPr lang="en-US" dirty="0" err="1">
                <a:solidFill>
                  <a:srgbClr val="DD0000"/>
                </a:solidFill>
                <a:effectLst/>
              </a:rPr>
              <a:t>Salom</a:t>
            </a:r>
            <a:r>
              <a:rPr lang="en-US" dirty="0">
                <a:solidFill>
                  <a:srgbClr val="DD0000"/>
                </a:solidFill>
                <a:effectLst/>
              </a:rPr>
              <a:t> </a:t>
            </a:r>
            <a:r>
              <a:rPr lang="en-US" dirty="0" err="1">
                <a:solidFill>
                  <a:srgbClr val="DD0000"/>
                </a:solidFill>
                <a:effectLst/>
              </a:rPr>
              <a:t>dunyo</a:t>
            </a:r>
            <a:r>
              <a:rPr lang="uz-UZ" dirty="0">
                <a:solidFill>
                  <a:srgbClr val="DD0000"/>
                </a:solidFill>
                <a:effectLst/>
              </a:rPr>
              <a:t>"</a:t>
            </a:r>
            <a:r>
              <a:rPr lang="uz-UZ" dirty="0">
                <a:solidFill>
                  <a:srgbClr val="007700"/>
                </a:solidFill>
                <a:effectLst/>
              </a:rPr>
              <a:t>;</a:t>
            </a:r>
            <a:br>
              <a:rPr lang="uz-UZ" dirty="0">
                <a:solidFill>
                  <a:srgbClr val="007700"/>
                </a:solidFill>
                <a:effectLst/>
              </a:rPr>
            </a:br>
            <a:br>
              <a:rPr lang="uz-UZ" dirty="0">
                <a:solidFill>
                  <a:srgbClr val="007700"/>
                </a:solidFill>
                <a:effectLst/>
              </a:rPr>
            </a:br>
            <a:r>
              <a:rPr lang="uz-UZ" dirty="0">
                <a:solidFill>
                  <a:srgbClr val="0000BB"/>
                </a:solidFill>
                <a:effectLst/>
              </a:rPr>
              <a:t>$arr1 </a:t>
            </a:r>
            <a:r>
              <a:rPr lang="uz-UZ" dirty="0">
                <a:solidFill>
                  <a:srgbClr val="007700"/>
                </a:solidFill>
                <a:effectLst/>
              </a:rPr>
              <a:t>= </a:t>
            </a:r>
            <a:r>
              <a:rPr lang="uz-UZ" dirty="0">
                <a:solidFill>
                  <a:srgbClr val="0000BB"/>
                </a:solidFill>
                <a:effectLst/>
              </a:rPr>
              <a:t>str_split</a:t>
            </a:r>
            <a:r>
              <a:rPr lang="uz-UZ" dirty="0">
                <a:solidFill>
                  <a:srgbClr val="007700"/>
                </a:solidFill>
                <a:effectLst/>
              </a:rPr>
              <a:t>(</a:t>
            </a:r>
            <a:r>
              <a:rPr lang="uz-UZ" dirty="0">
                <a:solidFill>
                  <a:srgbClr val="0000BB"/>
                </a:solidFill>
                <a:effectLst/>
              </a:rPr>
              <a:t>$str</a:t>
            </a:r>
            <a:r>
              <a:rPr lang="uz-UZ" dirty="0">
                <a:solidFill>
                  <a:srgbClr val="007700"/>
                </a:solidFill>
                <a:effectLst/>
              </a:rPr>
              <a:t>);</a:t>
            </a:r>
            <a:br>
              <a:rPr lang="uz-UZ" dirty="0">
                <a:solidFill>
                  <a:srgbClr val="007700"/>
                </a:solidFill>
                <a:effectLst/>
              </a:rPr>
            </a:br>
            <a:r>
              <a:rPr lang="uz-UZ" dirty="0">
                <a:solidFill>
                  <a:srgbClr val="0000BB"/>
                </a:solidFill>
                <a:effectLst/>
              </a:rPr>
              <a:t>$arr2 </a:t>
            </a:r>
            <a:r>
              <a:rPr lang="uz-UZ" dirty="0">
                <a:solidFill>
                  <a:srgbClr val="007700"/>
                </a:solidFill>
                <a:effectLst/>
              </a:rPr>
              <a:t>= </a:t>
            </a:r>
            <a:r>
              <a:rPr lang="uz-UZ" dirty="0">
                <a:solidFill>
                  <a:srgbClr val="0000BB"/>
                </a:solidFill>
                <a:effectLst/>
              </a:rPr>
              <a:t>str_split</a:t>
            </a:r>
            <a:r>
              <a:rPr lang="uz-UZ" dirty="0">
                <a:solidFill>
                  <a:srgbClr val="007700"/>
                </a:solidFill>
                <a:effectLst/>
              </a:rPr>
              <a:t>(</a:t>
            </a:r>
            <a:r>
              <a:rPr lang="uz-UZ" dirty="0">
                <a:solidFill>
                  <a:srgbClr val="0000BB"/>
                </a:solidFill>
                <a:effectLst/>
              </a:rPr>
              <a:t>$str</a:t>
            </a:r>
            <a:r>
              <a:rPr lang="uz-UZ" dirty="0">
                <a:solidFill>
                  <a:srgbClr val="007700"/>
                </a:solidFill>
                <a:effectLst/>
              </a:rPr>
              <a:t>, </a:t>
            </a:r>
            <a:r>
              <a:rPr lang="uz-UZ" dirty="0">
                <a:solidFill>
                  <a:srgbClr val="0000BB"/>
                </a:solidFill>
                <a:effectLst/>
              </a:rPr>
              <a:t>3</a:t>
            </a:r>
            <a:r>
              <a:rPr lang="uz-UZ" dirty="0">
                <a:solidFill>
                  <a:srgbClr val="007700"/>
                </a:solidFill>
                <a:effectLst/>
              </a:rPr>
              <a:t>);</a:t>
            </a:r>
            <a:br>
              <a:rPr lang="uz-UZ" dirty="0">
                <a:solidFill>
                  <a:srgbClr val="007700"/>
                </a:solidFill>
                <a:effectLst/>
              </a:rPr>
            </a:br>
            <a:br>
              <a:rPr lang="uz-UZ" dirty="0">
                <a:solidFill>
                  <a:srgbClr val="007700"/>
                </a:solidFill>
                <a:effectLst/>
              </a:rPr>
            </a:br>
            <a:r>
              <a:rPr lang="uz-UZ" dirty="0">
                <a:solidFill>
                  <a:srgbClr val="0000BB"/>
                </a:solidFill>
                <a:effectLst/>
              </a:rPr>
              <a:t>print_r</a:t>
            </a:r>
            <a:r>
              <a:rPr lang="uz-UZ" dirty="0">
                <a:solidFill>
                  <a:srgbClr val="007700"/>
                </a:solidFill>
                <a:effectLst/>
              </a:rPr>
              <a:t>(</a:t>
            </a:r>
            <a:r>
              <a:rPr lang="uz-UZ" dirty="0">
                <a:solidFill>
                  <a:srgbClr val="0000BB"/>
                </a:solidFill>
                <a:effectLst/>
              </a:rPr>
              <a:t>$arr1</a:t>
            </a:r>
            <a:r>
              <a:rPr lang="uz-UZ" dirty="0">
                <a:solidFill>
                  <a:srgbClr val="007700"/>
                </a:solidFill>
                <a:effectLst/>
              </a:rPr>
              <a:t>);</a:t>
            </a:r>
            <a:br>
              <a:rPr lang="uz-UZ" dirty="0">
                <a:solidFill>
                  <a:srgbClr val="007700"/>
                </a:solidFill>
                <a:effectLst/>
              </a:rPr>
            </a:br>
            <a:r>
              <a:rPr lang="uz-UZ" dirty="0">
                <a:solidFill>
                  <a:srgbClr val="0000BB"/>
                </a:solidFill>
                <a:effectLst/>
              </a:rPr>
              <a:t>print_r</a:t>
            </a:r>
            <a:r>
              <a:rPr lang="uz-UZ" dirty="0">
                <a:solidFill>
                  <a:srgbClr val="007700"/>
                </a:solidFill>
                <a:effectLst/>
              </a:rPr>
              <a:t>(</a:t>
            </a:r>
            <a:r>
              <a:rPr lang="uz-UZ" dirty="0">
                <a:solidFill>
                  <a:srgbClr val="0000BB"/>
                </a:solidFill>
                <a:effectLst/>
              </a:rPr>
              <a:t>$arr2</a:t>
            </a:r>
            <a:r>
              <a:rPr lang="uz-UZ" dirty="0">
                <a:solidFill>
                  <a:srgbClr val="007700"/>
                </a:solidFill>
                <a:effectLst/>
              </a:rPr>
              <a:t>);</a:t>
            </a:r>
            <a:br>
              <a:rPr lang="uz-UZ" dirty="0">
                <a:solidFill>
                  <a:srgbClr val="007700"/>
                </a:solidFill>
                <a:effectLst/>
              </a:rPr>
            </a:br>
            <a:br>
              <a:rPr lang="uz-UZ" dirty="0">
                <a:solidFill>
                  <a:srgbClr val="007700"/>
                </a:solidFill>
                <a:effectLst/>
              </a:rPr>
            </a:br>
            <a:r>
              <a:rPr lang="uz-UZ" dirty="0">
                <a:solidFill>
                  <a:srgbClr val="0000BB"/>
                </a:solidFill>
                <a:effectLst/>
              </a:rPr>
              <a:t>?&gt;</a:t>
            </a:r>
            <a:r>
              <a:rPr lang="uz-UZ" dirty="0">
                <a:solidFill>
                  <a:srgbClr val="000000"/>
                </a:solidFill>
                <a:effectLst/>
              </a:rPr>
              <a:t> </a:t>
            </a:r>
            <a:endParaRPr lang="uz-UZ" dirty="0"/>
          </a:p>
        </p:txBody>
      </p:sp>
      <p:sp>
        <p:nvSpPr>
          <p:cNvPr id="6" name="Прямоугольник 5">
            <a:extLst>
              <a:ext uri="{FF2B5EF4-FFF2-40B4-BE49-F238E27FC236}">
                <a16:creationId xmlns:a16="http://schemas.microsoft.com/office/drawing/2014/main" id="{FF627A39-36A3-3B41-BC41-3F669862F308}"/>
              </a:ext>
            </a:extLst>
          </p:cNvPr>
          <p:cNvSpPr/>
          <p:nvPr/>
        </p:nvSpPr>
        <p:spPr>
          <a:xfrm>
            <a:off x="4072128" y="1443841"/>
            <a:ext cx="6096000" cy="5355312"/>
          </a:xfrm>
          <a:prstGeom prst="rect">
            <a:avLst/>
          </a:prstGeom>
        </p:spPr>
        <p:txBody>
          <a:bodyPr>
            <a:spAutoFit/>
          </a:bodyPr>
          <a:lstStyle/>
          <a:p>
            <a:r>
              <a:rPr lang="uz-UZ" dirty="0"/>
              <a:t>Array ( </a:t>
            </a:r>
            <a:endParaRPr lang="en-US" dirty="0"/>
          </a:p>
          <a:p>
            <a:r>
              <a:rPr lang="en-US" dirty="0"/>
              <a:t>	</a:t>
            </a:r>
            <a:r>
              <a:rPr lang="uz-UZ" dirty="0"/>
              <a:t>[0] =&gt; </a:t>
            </a:r>
            <a:r>
              <a:rPr lang="en-US" dirty="0"/>
              <a:t>S</a:t>
            </a:r>
            <a:r>
              <a:rPr lang="uz-UZ" dirty="0"/>
              <a:t> </a:t>
            </a:r>
            <a:endParaRPr lang="en-US" dirty="0"/>
          </a:p>
          <a:p>
            <a:r>
              <a:rPr lang="en-US" dirty="0"/>
              <a:t>	</a:t>
            </a:r>
            <a:r>
              <a:rPr lang="uz-UZ" dirty="0"/>
              <a:t>[1] =&gt; </a:t>
            </a:r>
            <a:r>
              <a:rPr lang="en-US" dirty="0"/>
              <a:t>a</a:t>
            </a:r>
            <a:r>
              <a:rPr lang="uz-UZ" dirty="0"/>
              <a:t> </a:t>
            </a:r>
            <a:endParaRPr lang="en-US" dirty="0"/>
          </a:p>
          <a:p>
            <a:r>
              <a:rPr lang="en-US" dirty="0"/>
              <a:t>	</a:t>
            </a:r>
            <a:r>
              <a:rPr lang="uz-UZ" dirty="0"/>
              <a:t>[2] =&gt; l </a:t>
            </a:r>
            <a:endParaRPr lang="en-US" dirty="0"/>
          </a:p>
          <a:p>
            <a:r>
              <a:rPr lang="en-US" dirty="0"/>
              <a:t>	</a:t>
            </a:r>
            <a:r>
              <a:rPr lang="uz-UZ" dirty="0"/>
              <a:t>[3] =&gt;</a:t>
            </a:r>
            <a:r>
              <a:rPr lang="en-US" dirty="0"/>
              <a:t> o</a:t>
            </a:r>
            <a:r>
              <a:rPr lang="uz-UZ" dirty="0"/>
              <a:t> </a:t>
            </a:r>
            <a:endParaRPr lang="en-US" dirty="0"/>
          </a:p>
          <a:p>
            <a:r>
              <a:rPr lang="en-US" dirty="0"/>
              <a:t>	</a:t>
            </a:r>
            <a:r>
              <a:rPr lang="uz-UZ" dirty="0"/>
              <a:t>[4] =&gt; </a:t>
            </a:r>
            <a:r>
              <a:rPr lang="en-US" dirty="0"/>
              <a:t>m</a:t>
            </a:r>
            <a:r>
              <a:rPr lang="uz-UZ" dirty="0"/>
              <a:t> </a:t>
            </a:r>
            <a:endParaRPr lang="en-US" dirty="0"/>
          </a:p>
          <a:p>
            <a:r>
              <a:rPr lang="en-US" dirty="0"/>
              <a:t>	</a:t>
            </a:r>
            <a:r>
              <a:rPr lang="uz-UZ" dirty="0"/>
              <a:t>[5] =&gt; </a:t>
            </a:r>
            <a:endParaRPr lang="en-US" dirty="0"/>
          </a:p>
          <a:p>
            <a:r>
              <a:rPr lang="en-US" dirty="0"/>
              <a:t>	</a:t>
            </a:r>
            <a:r>
              <a:rPr lang="uz-UZ" dirty="0"/>
              <a:t>[6] =&gt; </a:t>
            </a:r>
            <a:r>
              <a:rPr lang="en-US" dirty="0"/>
              <a:t>d</a:t>
            </a:r>
            <a:r>
              <a:rPr lang="uz-UZ" dirty="0"/>
              <a:t> </a:t>
            </a:r>
            <a:endParaRPr lang="en-US" dirty="0"/>
          </a:p>
          <a:p>
            <a:r>
              <a:rPr lang="en-US" dirty="0"/>
              <a:t>	</a:t>
            </a:r>
            <a:r>
              <a:rPr lang="uz-UZ" dirty="0"/>
              <a:t>[7] =&gt; </a:t>
            </a:r>
            <a:r>
              <a:rPr lang="en-US" dirty="0"/>
              <a:t>u</a:t>
            </a:r>
            <a:r>
              <a:rPr lang="uz-UZ" dirty="0"/>
              <a:t> </a:t>
            </a:r>
            <a:endParaRPr lang="en-US" dirty="0"/>
          </a:p>
          <a:p>
            <a:r>
              <a:rPr lang="en-US" dirty="0"/>
              <a:t>	</a:t>
            </a:r>
            <a:r>
              <a:rPr lang="uz-UZ" dirty="0"/>
              <a:t>[8] =&gt; </a:t>
            </a:r>
            <a:r>
              <a:rPr lang="en-US" dirty="0"/>
              <a:t>n</a:t>
            </a:r>
            <a:r>
              <a:rPr lang="uz-UZ" dirty="0"/>
              <a:t> </a:t>
            </a:r>
            <a:endParaRPr lang="en-US" dirty="0"/>
          </a:p>
          <a:p>
            <a:r>
              <a:rPr lang="en-US" dirty="0"/>
              <a:t>	</a:t>
            </a:r>
            <a:r>
              <a:rPr lang="uz-UZ" dirty="0"/>
              <a:t>[9] =&gt; </a:t>
            </a:r>
            <a:r>
              <a:rPr lang="en-US" dirty="0"/>
              <a:t>y</a:t>
            </a:r>
            <a:r>
              <a:rPr lang="uz-UZ" dirty="0"/>
              <a:t> </a:t>
            </a:r>
            <a:endParaRPr lang="en-US" dirty="0"/>
          </a:p>
          <a:p>
            <a:r>
              <a:rPr lang="en-US" dirty="0"/>
              <a:t>	</a:t>
            </a:r>
            <a:r>
              <a:rPr lang="uz-UZ" dirty="0"/>
              <a:t>[10] =&gt; </a:t>
            </a:r>
            <a:r>
              <a:rPr lang="en-US" dirty="0"/>
              <a:t>o</a:t>
            </a:r>
          </a:p>
          <a:p>
            <a:r>
              <a:rPr lang="uz-UZ" dirty="0"/>
              <a:t>) </a:t>
            </a:r>
            <a:endParaRPr lang="en-US" dirty="0"/>
          </a:p>
          <a:p>
            <a:r>
              <a:rPr lang="uz-UZ" dirty="0"/>
              <a:t>Array ( </a:t>
            </a:r>
            <a:endParaRPr lang="en-US" dirty="0"/>
          </a:p>
          <a:p>
            <a:r>
              <a:rPr lang="en-US" dirty="0"/>
              <a:t>	</a:t>
            </a:r>
            <a:r>
              <a:rPr lang="uz-UZ" dirty="0"/>
              <a:t>[0] =&gt; </a:t>
            </a:r>
            <a:r>
              <a:rPr lang="en-US" dirty="0"/>
              <a:t>Sal</a:t>
            </a:r>
            <a:r>
              <a:rPr lang="uz-UZ" dirty="0"/>
              <a:t> </a:t>
            </a:r>
            <a:endParaRPr lang="en-US" dirty="0"/>
          </a:p>
          <a:p>
            <a:r>
              <a:rPr lang="en-US" dirty="0"/>
              <a:t>	</a:t>
            </a:r>
            <a:r>
              <a:rPr lang="uz-UZ" dirty="0"/>
              <a:t>[1] =&gt; </a:t>
            </a:r>
            <a:r>
              <a:rPr lang="en-US" dirty="0"/>
              <a:t>om</a:t>
            </a:r>
            <a:r>
              <a:rPr lang="uz-UZ" dirty="0"/>
              <a:t> </a:t>
            </a:r>
            <a:endParaRPr lang="en-US" dirty="0"/>
          </a:p>
          <a:p>
            <a:r>
              <a:rPr lang="en-US" dirty="0"/>
              <a:t>	</a:t>
            </a:r>
            <a:r>
              <a:rPr lang="uz-UZ" dirty="0"/>
              <a:t>[2] =&gt; </a:t>
            </a:r>
            <a:r>
              <a:rPr lang="en-US" dirty="0"/>
              <a:t>dun</a:t>
            </a:r>
            <a:r>
              <a:rPr lang="uz-UZ" dirty="0"/>
              <a:t> </a:t>
            </a:r>
            <a:endParaRPr lang="en-US" dirty="0"/>
          </a:p>
          <a:p>
            <a:r>
              <a:rPr lang="en-US" dirty="0"/>
              <a:t>	</a:t>
            </a:r>
            <a:r>
              <a:rPr lang="uz-UZ" dirty="0"/>
              <a:t>[3] =&gt; </a:t>
            </a:r>
            <a:r>
              <a:rPr lang="en-US" dirty="0" err="1"/>
              <a:t>yo</a:t>
            </a:r>
            <a:endParaRPr lang="en-US" dirty="0"/>
          </a:p>
          <a:p>
            <a:r>
              <a:rPr lang="uz-UZ" dirty="0"/>
              <a:t> )</a:t>
            </a:r>
            <a:endParaRPr lang="ru-RU" dirty="0"/>
          </a:p>
        </p:txBody>
      </p:sp>
    </p:spTree>
    <p:extLst>
      <p:ext uri="{BB962C8B-B14F-4D97-AF65-F5344CB8AC3E}">
        <p14:creationId xmlns:p14="http://schemas.microsoft.com/office/powerpoint/2010/main" val="1002688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652B6BC-3669-144B-8646-D41632297B3C}"/>
              </a:ext>
            </a:extLst>
          </p:cNvPr>
          <p:cNvSpPr>
            <a:spLocks noGrp="1"/>
          </p:cNvSpPr>
          <p:nvPr>
            <p:ph type="title"/>
          </p:nvPr>
        </p:nvSpPr>
        <p:spPr/>
        <p:txBody>
          <a:bodyPr/>
          <a:lstStyle/>
          <a:p>
            <a:r>
              <a:rPr lang="uz-UZ" dirty="0"/>
              <a:t>str_starts_with</a:t>
            </a:r>
            <a:r>
              <a:rPr lang="en-US" dirty="0"/>
              <a:t> - </a:t>
            </a:r>
            <a:r>
              <a:rPr lang="uz-UZ" dirty="0"/>
              <a:t> Satr berilgan pastki qatordan boshlanishini tekshiradi</a:t>
            </a:r>
            <a:endParaRPr lang="ru-RU" dirty="0"/>
          </a:p>
        </p:txBody>
      </p:sp>
      <p:sp>
        <p:nvSpPr>
          <p:cNvPr id="4" name="Прямоугольник 3">
            <a:extLst>
              <a:ext uri="{FF2B5EF4-FFF2-40B4-BE49-F238E27FC236}">
                <a16:creationId xmlns:a16="http://schemas.microsoft.com/office/drawing/2014/main" id="{6A7D4BE6-2320-3E49-98B5-50C0C12474EE}"/>
              </a:ext>
            </a:extLst>
          </p:cNvPr>
          <p:cNvSpPr/>
          <p:nvPr/>
        </p:nvSpPr>
        <p:spPr>
          <a:xfrm>
            <a:off x="838200" y="1824704"/>
            <a:ext cx="6096000" cy="1477328"/>
          </a:xfrm>
          <a:prstGeom prst="rect">
            <a:avLst/>
          </a:prstGeom>
        </p:spPr>
        <p:txBody>
          <a:bodyPr>
            <a:spAutoFit/>
          </a:bodyPr>
          <a:lstStyle/>
          <a:p>
            <a:r>
              <a:rPr lang="uz-UZ" dirty="0">
                <a:solidFill>
                  <a:srgbClr val="0000BB"/>
                </a:solidFill>
                <a:effectLst/>
              </a:rPr>
              <a:t>&lt;?php</a:t>
            </a:r>
            <a:br>
              <a:rPr lang="uz-UZ" dirty="0">
                <a:solidFill>
                  <a:srgbClr val="0000BB"/>
                </a:solidFill>
                <a:effectLst/>
              </a:rPr>
            </a:br>
            <a:r>
              <a:rPr lang="uz-UZ" dirty="0">
                <a:solidFill>
                  <a:srgbClr val="007700"/>
                </a:solidFill>
                <a:effectLst/>
              </a:rPr>
              <a:t>if (</a:t>
            </a:r>
            <a:r>
              <a:rPr lang="uz-UZ" dirty="0">
                <a:solidFill>
                  <a:srgbClr val="0000BB"/>
                </a:solidFill>
                <a:effectLst/>
              </a:rPr>
              <a:t>str_starts_with</a:t>
            </a:r>
            <a:r>
              <a:rPr lang="uz-UZ" dirty="0">
                <a:solidFill>
                  <a:srgbClr val="007700"/>
                </a:solidFill>
                <a:effectLst/>
              </a:rPr>
              <a:t>(</a:t>
            </a:r>
            <a:r>
              <a:rPr lang="uz-UZ" dirty="0">
                <a:solidFill>
                  <a:srgbClr val="DD0000"/>
                </a:solidFill>
                <a:effectLst/>
              </a:rPr>
              <a:t>‘</a:t>
            </a:r>
            <a:r>
              <a:rPr lang="en-US" dirty="0" err="1">
                <a:solidFill>
                  <a:srgbClr val="DD0000"/>
                </a:solidFill>
                <a:effectLst/>
              </a:rPr>
              <a:t>abc</a:t>
            </a:r>
            <a:r>
              <a:rPr lang="ru-RU" dirty="0">
                <a:solidFill>
                  <a:srgbClr val="DD0000"/>
                </a:solidFill>
                <a:effectLst/>
              </a:rPr>
              <a:t>'</a:t>
            </a:r>
            <a:r>
              <a:rPr lang="ru-RU" dirty="0">
                <a:solidFill>
                  <a:srgbClr val="007700"/>
                </a:solidFill>
                <a:effectLst/>
              </a:rPr>
              <a:t>, </a:t>
            </a:r>
            <a:r>
              <a:rPr lang="ru-RU" dirty="0">
                <a:solidFill>
                  <a:srgbClr val="DD0000"/>
                </a:solidFill>
                <a:effectLst/>
              </a:rPr>
              <a:t>''</a:t>
            </a:r>
            <a:r>
              <a:rPr lang="ru-RU" dirty="0">
                <a:solidFill>
                  <a:srgbClr val="007700"/>
                </a:solidFill>
                <a:effectLst/>
              </a:rPr>
              <a:t>)) {</a:t>
            </a:r>
            <a:br>
              <a:rPr lang="ru-RU" dirty="0">
                <a:solidFill>
                  <a:srgbClr val="007700"/>
                </a:solidFill>
                <a:effectLst/>
              </a:rPr>
            </a:br>
            <a:r>
              <a:rPr lang="ru-RU" dirty="0">
                <a:solidFill>
                  <a:srgbClr val="007700"/>
                </a:solidFill>
                <a:effectLst/>
              </a:rPr>
              <a:t>    </a:t>
            </a:r>
            <a:r>
              <a:rPr lang="uz-UZ" dirty="0">
                <a:solidFill>
                  <a:srgbClr val="007700"/>
                </a:solidFill>
                <a:effectLst/>
              </a:rPr>
              <a:t>echo </a:t>
            </a:r>
            <a:r>
              <a:rPr lang="uz-UZ" dirty="0">
                <a:solidFill>
                  <a:srgbClr val="DD0000"/>
                </a:solidFill>
                <a:effectLst/>
              </a:rPr>
              <a:t>”</a:t>
            </a:r>
            <a:r>
              <a:rPr lang="en-US" dirty="0" err="1">
                <a:solidFill>
                  <a:srgbClr val="DD0000"/>
                </a:solidFill>
                <a:effectLst/>
              </a:rPr>
              <a:t>Barcha</a:t>
            </a:r>
            <a:r>
              <a:rPr lang="en-US" dirty="0">
                <a:solidFill>
                  <a:srgbClr val="DD0000"/>
                </a:solidFill>
                <a:effectLst/>
              </a:rPr>
              <a:t> </a:t>
            </a:r>
            <a:r>
              <a:rPr lang="en-US" dirty="0" err="1">
                <a:solidFill>
                  <a:srgbClr val="DD0000"/>
                </a:solidFill>
                <a:effectLst/>
              </a:rPr>
              <a:t>satrlar</a:t>
            </a:r>
            <a:r>
              <a:rPr lang="en-US" dirty="0">
                <a:solidFill>
                  <a:srgbClr val="DD0000"/>
                </a:solidFill>
                <a:effectLst/>
              </a:rPr>
              <a:t> bosh </a:t>
            </a:r>
            <a:r>
              <a:rPr lang="en-US" dirty="0" err="1">
                <a:solidFill>
                  <a:srgbClr val="DD0000"/>
                </a:solidFill>
                <a:effectLst/>
              </a:rPr>
              <a:t>satrdan</a:t>
            </a:r>
            <a:r>
              <a:rPr lang="en-US" dirty="0">
                <a:solidFill>
                  <a:srgbClr val="DD0000"/>
                </a:solidFill>
                <a:effectLst/>
              </a:rPr>
              <a:t> </a:t>
            </a:r>
            <a:r>
              <a:rPr lang="en-US" dirty="0" err="1">
                <a:solidFill>
                  <a:srgbClr val="DD0000"/>
                </a:solidFill>
                <a:effectLst/>
              </a:rPr>
              <a:t>boshlanadi</a:t>
            </a:r>
            <a:r>
              <a:rPr lang="ru-RU" dirty="0">
                <a:solidFill>
                  <a:srgbClr val="DD0000"/>
                </a:solidFill>
                <a:effectLst/>
              </a:rPr>
              <a:t>"</a:t>
            </a:r>
            <a:r>
              <a:rPr lang="ru-RU" dirty="0">
                <a:solidFill>
                  <a:srgbClr val="007700"/>
                </a:solidFill>
                <a:effectLst/>
              </a:rPr>
              <a:t>;</a:t>
            </a:r>
            <a:br>
              <a:rPr lang="ru-RU" dirty="0">
                <a:solidFill>
                  <a:srgbClr val="007700"/>
                </a:solidFill>
                <a:effectLst/>
              </a:rPr>
            </a:br>
            <a:r>
              <a:rPr lang="ru-RU" dirty="0">
                <a:solidFill>
                  <a:srgbClr val="007700"/>
                </a:solidFill>
                <a:effectLst/>
              </a:rPr>
              <a:t>}</a:t>
            </a:r>
            <a:br>
              <a:rPr lang="ru-RU" dirty="0">
                <a:solidFill>
                  <a:srgbClr val="007700"/>
                </a:solidFill>
                <a:effectLst/>
              </a:rPr>
            </a:br>
            <a:r>
              <a:rPr lang="ru-RU" dirty="0">
                <a:solidFill>
                  <a:srgbClr val="0000BB"/>
                </a:solidFill>
                <a:effectLst/>
              </a:rPr>
              <a:t>?&gt;</a:t>
            </a:r>
            <a:r>
              <a:rPr lang="ru-RU" dirty="0">
                <a:solidFill>
                  <a:srgbClr val="000000"/>
                </a:solidFill>
                <a:effectLst/>
              </a:rPr>
              <a:t> </a:t>
            </a:r>
            <a:endParaRPr lang="ru-RU" dirty="0"/>
          </a:p>
        </p:txBody>
      </p:sp>
    </p:spTree>
    <p:extLst>
      <p:ext uri="{BB962C8B-B14F-4D97-AF65-F5344CB8AC3E}">
        <p14:creationId xmlns:p14="http://schemas.microsoft.com/office/powerpoint/2010/main" val="645914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652A43C-61C9-CD4C-BB70-DFDA5828F4D9}"/>
              </a:ext>
            </a:extLst>
          </p:cNvPr>
          <p:cNvSpPr>
            <a:spLocks noGrp="1"/>
          </p:cNvSpPr>
          <p:nvPr>
            <p:ph type="title"/>
          </p:nvPr>
        </p:nvSpPr>
        <p:spPr/>
        <p:txBody>
          <a:bodyPr/>
          <a:lstStyle/>
          <a:p>
            <a:r>
              <a:rPr lang="uz-UZ" dirty="0"/>
              <a:t>str_word_count</a:t>
            </a:r>
            <a:r>
              <a:rPr lang="en-US" dirty="0"/>
              <a:t> -  </a:t>
            </a:r>
            <a:r>
              <a:rPr lang="en-US" dirty="0" err="1"/>
              <a:t>satrdagi</a:t>
            </a:r>
            <a:r>
              <a:rPr lang="en-US" dirty="0"/>
              <a:t> </a:t>
            </a:r>
            <a:r>
              <a:rPr lang="en-US" dirty="0" err="1"/>
              <a:t>so’zlar</a:t>
            </a:r>
            <a:r>
              <a:rPr lang="en-US" dirty="0"/>
              <a:t> </a:t>
            </a:r>
            <a:r>
              <a:rPr lang="en-US" dirty="0" err="1"/>
              <a:t>haqidagi</a:t>
            </a:r>
            <a:r>
              <a:rPr lang="en-US" dirty="0"/>
              <a:t> </a:t>
            </a:r>
            <a:r>
              <a:rPr lang="en-US" dirty="0" err="1"/>
              <a:t>ma’lumotni</a:t>
            </a:r>
            <a:r>
              <a:rPr lang="en-US" dirty="0"/>
              <a:t> </a:t>
            </a:r>
            <a:r>
              <a:rPr lang="en-US" dirty="0" err="1"/>
              <a:t>qaytaradi</a:t>
            </a:r>
            <a:endParaRPr lang="ru-RU" dirty="0"/>
          </a:p>
        </p:txBody>
      </p:sp>
      <p:sp>
        <p:nvSpPr>
          <p:cNvPr id="4" name="Прямоугольник 3">
            <a:extLst>
              <a:ext uri="{FF2B5EF4-FFF2-40B4-BE49-F238E27FC236}">
                <a16:creationId xmlns:a16="http://schemas.microsoft.com/office/drawing/2014/main" id="{1E9950DE-9352-4B49-A588-9F3EF2532986}"/>
              </a:ext>
            </a:extLst>
          </p:cNvPr>
          <p:cNvSpPr/>
          <p:nvPr/>
        </p:nvSpPr>
        <p:spPr>
          <a:xfrm>
            <a:off x="1024128" y="1598920"/>
            <a:ext cx="6096000" cy="3416320"/>
          </a:xfrm>
          <a:prstGeom prst="rect">
            <a:avLst/>
          </a:prstGeom>
        </p:spPr>
        <p:txBody>
          <a:bodyPr>
            <a:spAutoFit/>
          </a:bodyPr>
          <a:lstStyle/>
          <a:p>
            <a:r>
              <a:rPr lang="uz-UZ" dirty="0">
                <a:solidFill>
                  <a:srgbClr val="0000BB"/>
                </a:solidFill>
                <a:effectLst/>
              </a:rPr>
              <a:t>&lt;?php</a:t>
            </a:r>
            <a:br>
              <a:rPr lang="uz-UZ" dirty="0">
                <a:solidFill>
                  <a:srgbClr val="0000BB"/>
                </a:solidFill>
                <a:effectLst/>
              </a:rPr>
            </a:br>
            <a:br>
              <a:rPr lang="uz-UZ" dirty="0">
                <a:solidFill>
                  <a:srgbClr val="0000BB"/>
                </a:solidFill>
                <a:effectLst/>
              </a:rPr>
            </a:br>
            <a:r>
              <a:rPr lang="uz-UZ" dirty="0">
                <a:solidFill>
                  <a:srgbClr val="0000BB"/>
                </a:solidFill>
                <a:effectLst/>
              </a:rPr>
              <a:t>$str </a:t>
            </a:r>
            <a:r>
              <a:rPr lang="uz-UZ" dirty="0">
                <a:solidFill>
                  <a:srgbClr val="007700"/>
                </a:solidFill>
                <a:effectLst/>
              </a:rPr>
              <a:t>= </a:t>
            </a:r>
            <a:r>
              <a:rPr lang="uz-UZ" dirty="0">
                <a:solidFill>
                  <a:srgbClr val="DD0000"/>
                </a:solidFill>
                <a:effectLst/>
              </a:rPr>
              <a:t>”</a:t>
            </a:r>
            <a:r>
              <a:rPr lang="en-US" dirty="0" err="1">
                <a:solidFill>
                  <a:srgbClr val="DD0000"/>
                </a:solidFill>
                <a:effectLst/>
              </a:rPr>
              <a:t>Salom</a:t>
            </a:r>
            <a:r>
              <a:rPr lang="uz-UZ" dirty="0">
                <a:solidFill>
                  <a:srgbClr val="DD0000"/>
                </a:solidFill>
                <a:effectLst/>
              </a:rPr>
              <a:t> </a:t>
            </a:r>
            <a:r>
              <a:rPr lang="en-US" dirty="0">
                <a:solidFill>
                  <a:srgbClr val="DD0000"/>
                </a:solidFill>
                <a:effectLst/>
              </a:rPr>
              <a:t>dos</a:t>
            </a:r>
            <a:r>
              <a:rPr lang="uz-UZ" dirty="0">
                <a:solidFill>
                  <a:srgbClr val="DD0000"/>
                </a:solidFill>
                <a:effectLst/>
              </a:rPr>
              <a:t>3</a:t>
            </a:r>
            <a:r>
              <a:rPr lang="en-US" dirty="0" err="1">
                <a:solidFill>
                  <a:srgbClr val="DD0000"/>
                </a:solidFill>
                <a:effectLst/>
              </a:rPr>
              <a:t>im</a:t>
            </a:r>
            <a:r>
              <a:rPr lang="uz-UZ" dirty="0">
                <a:solidFill>
                  <a:srgbClr val="DD0000"/>
                </a:solidFill>
                <a:effectLst/>
              </a:rPr>
              <a:t>, </a:t>
            </a:r>
            <a:r>
              <a:rPr lang="en-US" dirty="0" err="1">
                <a:solidFill>
                  <a:srgbClr val="DD0000"/>
                </a:solidFill>
                <a:effectLst/>
              </a:rPr>
              <a:t>bugun</a:t>
            </a:r>
            <a:br>
              <a:rPr lang="uz-UZ" dirty="0">
                <a:solidFill>
                  <a:srgbClr val="DD0000"/>
                </a:solidFill>
                <a:effectLst/>
              </a:rPr>
            </a:br>
            <a:r>
              <a:rPr lang="uz-UZ" dirty="0">
                <a:solidFill>
                  <a:srgbClr val="DD0000"/>
                </a:solidFill>
                <a:effectLst/>
              </a:rPr>
              <a:t>       </a:t>
            </a:r>
            <a:r>
              <a:rPr lang="en-US" dirty="0" err="1">
                <a:solidFill>
                  <a:srgbClr val="DD0000"/>
                </a:solidFill>
                <a:effectLst/>
              </a:rPr>
              <a:t>senga</a:t>
            </a:r>
            <a:r>
              <a:rPr lang="uz-UZ" dirty="0">
                <a:solidFill>
                  <a:srgbClr val="DD0000"/>
                </a:solidFill>
                <a:effectLst/>
              </a:rPr>
              <a:t>          </a:t>
            </a:r>
            <a:r>
              <a:rPr lang="en-US" dirty="0" err="1">
                <a:solidFill>
                  <a:srgbClr val="DD0000"/>
                </a:solidFill>
              </a:rPr>
              <a:t>omad</a:t>
            </a:r>
            <a:r>
              <a:rPr lang="en-US" dirty="0">
                <a:solidFill>
                  <a:srgbClr val="DD0000"/>
                </a:solidFill>
              </a:rPr>
              <a:t> </a:t>
            </a:r>
            <a:r>
              <a:rPr lang="en-US" dirty="0" err="1">
                <a:solidFill>
                  <a:srgbClr val="DD0000"/>
                </a:solidFill>
              </a:rPr>
              <a:t>tilayman</a:t>
            </a:r>
            <a:r>
              <a:rPr lang="uz-UZ" dirty="0">
                <a:solidFill>
                  <a:srgbClr val="DD0000"/>
                </a:solidFill>
                <a:effectLst/>
              </a:rPr>
              <a:t>!"</a:t>
            </a:r>
            <a:r>
              <a:rPr lang="uz-UZ" dirty="0">
                <a:solidFill>
                  <a:srgbClr val="007700"/>
                </a:solidFill>
                <a:effectLst/>
              </a:rPr>
              <a:t>;</a:t>
            </a:r>
            <a:br>
              <a:rPr lang="uz-UZ" dirty="0">
                <a:solidFill>
                  <a:srgbClr val="007700"/>
                </a:solidFill>
                <a:effectLst/>
              </a:rPr>
            </a:br>
            <a:br>
              <a:rPr lang="uz-UZ" dirty="0">
                <a:solidFill>
                  <a:srgbClr val="007700"/>
                </a:solidFill>
                <a:effectLst/>
              </a:rPr>
            </a:br>
            <a:r>
              <a:rPr lang="uz-UZ" dirty="0">
                <a:solidFill>
                  <a:srgbClr val="0000BB"/>
                </a:solidFill>
                <a:effectLst/>
              </a:rPr>
              <a:t>print_r</a:t>
            </a:r>
            <a:r>
              <a:rPr lang="uz-UZ" dirty="0">
                <a:solidFill>
                  <a:srgbClr val="007700"/>
                </a:solidFill>
                <a:effectLst/>
              </a:rPr>
              <a:t>(</a:t>
            </a:r>
            <a:r>
              <a:rPr lang="uz-UZ" dirty="0">
                <a:solidFill>
                  <a:srgbClr val="0000BB"/>
                </a:solidFill>
                <a:effectLst/>
              </a:rPr>
              <a:t>str_word_count</a:t>
            </a:r>
            <a:r>
              <a:rPr lang="uz-UZ" dirty="0">
                <a:solidFill>
                  <a:srgbClr val="007700"/>
                </a:solidFill>
                <a:effectLst/>
              </a:rPr>
              <a:t>(</a:t>
            </a:r>
            <a:r>
              <a:rPr lang="uz-UZ" dirty="0">
                <a:solidFill>
                  <a:srgbClr val="0000BB"/>
                </a:solidFill>
                <a:effectLst/>
              </a:rPr>
              <a:t>$str</a:t>
            </a:r>
            <a:r>
              <a:rPr lang="uz-UZ" dirty="0">
                <a:solidFill>
                  <a:srgbClr val="007700"/>
                </a:solidFill>
                <a:effectLst/>
              </a:rPr>
              <a:t>, </a:t>
            </a:r>
            <a:r>
              <a:rPr lang="uz-UZ" dirty="0">
                <a:solidFill>
                  <a:srgbClr val="0000BB"/>
                </a:solidFill>
                <a:effectLst/>
              </a:rPr>
              <a:t>1</a:t>
            </a:r>
            <a:r>
              <a:rPr lang="uz-UZ" dirty="0">
                <a:solidFill>
                  <a:srgbClr val="007700"/>
                </a:solidFill>
                <a:effectLst/>
              </a:rPr>
              <a:t>));</a:t>
            </a:r>
            <a:br>
              <a:rPr lang="uz-UZ" dirty="0">
                <a:solidFill>
                  <a:srgbClr val="007700"/>
                </a:solidFill>
                <a:effectLst/>
              </a:rPr>
            </a:br>
            <a:r>
              <a:rPr lang="uz-UZ" dirty="0">
                <a:solidFill>
                  <a:srgbClr val="0000BB"/>
                </a:solidFill>
                <a:effectLst/>
              </a:rPr>
              <a:t>print_r</a:t>
            </a:r>
            <a:r>
              <a:rPr lang="uz-UZ" dirty="0">
                <a:solidFill>
                  <a:srgbClr val="007700"/>
                </a:solidFill>
                <a:effectLst/>
              </a:rPr>
              <a:t>(</a:t>
            </a:r>
            <a:r>
              <a:rPr lang="uz-UZ" dirty="0">
                <a:solidFill>
                  <a:srgbClr val="0000BB"/>
                </a:solidFill>
                <a:effectLst/>
              </a:rPr>
              <a:t>str_word_count</a:t>
            </a:r>
            <a:r>
              <a:rPr lang="uz-UZ" dirty="0">
                <a:solidFill>
                  <a:srgbClr val="007700"/>
                </a:solidFill>
                <a:effectLst/>
              </a:rPr>
              <a:t>(</a:t>
            </a:r>
            <a:r>
              <a:rPr lang="uz-UZ" dirty="0">
                <a:solidFill>
                  <a:srgbClr val="0000BB"/>
                </a:solidFill>
                <a:effectLst/>
              </a:rPr>
              <a:t>$str</a:t>
            </a:r>
            <a:r>
              <a:rPr lang="uz-UZ" dirty="0">
                <a:solidFill>
                  <a:srgbClr val="007700"/>
                </a:solidFill>
                <a:effectLst/>
              </a:rPr>
              <a:t>, </a:t>
            </a:r>
            <a:r>
              <a:rPr lang="uz-UZ" dirty="0">
                <a:solidFill>
                  <a:srgbClr val="0000BB"/>
                </a:solidFill>
                <a:effectLst/>
              </a:rPr>
              <a:t>2</a:t>
            </a:r>
            <a:r>
              <a:rPr lang="uz-UZ" dirty="0">
                <a:solidFill>
                  <a:srgbClr val="007700"/>
                </a:solidFill>
                <a:effectLst/>
              </a:rPr>
              <a:t>));</a:t>
            </a:r>
            <a:br>
              <a:rPr lang="uz-UZ" dirty="0">
                <a:solidFill>
                  <a:srgbClr val="007700"/>
                </a:solidFill>
                <a:effectLst/>
              </a:rPr>
            </a:br>
            <a:r>
              <a:rPr lang="uz-UZ" dirty="0">
                <a:solidFill>
                  <a:srgbClr val="0000BB"/>
                </a:solidFill>
                <a:effectLst/>
              </a:rPr>
              <a:t>print_r</a:t>
            </a:r>
            <a:r>
              <a:rPr lang="uz-UZ" dirty="0">
                <a:solidFill>
                  <a:srgbClr val="007700"/>
                </a:solidFill>
                <a:effectLst/>
              </a:rPr>
              <a:t>(</a:t>
            </a:r>
            <a:r>
              <a:rPr lang="uz-UZ" dirty="0">
                <a:solidFill>
                  <a:srgbClr val="0000BB"/>
                </a:solidFill>
                <a:effectLst/>
              </a:rPr>
              <a:t>str_word_count</a:t>
            </a:r>
            <a:r>
              <a:rPr lang="uz-UZ" dirty="0">
                <a:solidFill>
                  <a:srgbClr val="007700"/>
                </a:solidFill>
                <a:effectLst/>
              </a:rPr>
              <a:t>(</a:t>
            </a:r>
            <a:r>
              <a:rPr lang="uz-UZ" dirty="0">
                <a:solidFill>
                  <a:srgbClr val="0000BB"/>
                </a:solidFill>
                <a:effectLst/>
              </a:rPr>
              <a:t>$str</a:t>
            </a:r>
            <a:r>
              <a:rPr lang="uz-UZ" dirty="0">
                <a:solidFill>
                  <a:srgbClr val="007700"/>
                </a:solidFill>
                <a:effectLst/>
              </a:rPr>
              <a:t>, </a:t>
            </a:r>
            <a:r>
              <a:rPr lang="uz-UZ" dirty="0">
                <a:solidFill>
                  <a:srgbClr val="0000BB"/>
                </a:solidFill>
                <a:effectLst/>
              </a:rPr>
              <a:t>1</a:t>
            </a:r>
            <a:r>
              <a:rPr lang="uz-UZ" dirty="0">
                <a:solidFill>
                  <a:srgbClr val="007700"/>
                </a:solidFill>
                <a:effectLst/>
              </a:rPr>
              <a:t>, </a:t>
            </a:r>
            <a:r>
              <a:rPr lang="uz-UZ" dirty="0">
                <a:solidFill>
                  <a:srgbClr val="DD0000"/>
                </a:solidFill>
                <a:effectLst/>
              </a:rPr>
              <a:t>'àáãç3'</a:t>
            </a:r>
            <a:r>
              <a:rPr lang="uz-UZ" dirty="0">
                <a:solidFill>
                  <a:srgbClr val="007700"/>
                </a:solidFill>
                <a:effectLst/>
              </a:rPr>
              <a:t>));</a:t>
            </a:r>
            <a:br>
              <a:rPr lang="uz-UZ" dirty="0">
                <a:solidFill>
                  <a:srgbClr val="007700"/>
                </a:solidFill>
                <a:effectLst/>
              </a:rPr>
            </a:br>
            <a:br>
              <a:rPr lang="uz-UZ" dirty="0">
                <a:solidFill>
                  <a:srgbClr val="007700"/>
                </a:solidFill>
                <a:effectLst/>
              </a:rPr>
            </a:br>
            <a:r>
              <a:rPr lang="uz-UZ" dirty="0">
                <a:solidFill>
                  <a:srgbClr val="007700"/>
                </a:solidFill>
                <a:effectLst/>
              </a:rPr>
              <a:t>echo </a:t>
            </a:r>
            <a:r>
              <a:rPr lang="uz-UZ" dirty="0">
                <a:solidFill>
                  <a:srgbClr val="0000BB"/>
                </a:solidFill>
                <a:effectLst/>
              </a:rPr>
              <a:t>str_word_count</a:t>
            </a:r>
            <a:r>
              <a:rPr lang="uz-UZ" dirty="0">
                <a:solidFill>
                  <a:srgbClr val="007700"/>
                </a:solidFill>
                <a:effectLst/>
              </a:rPr>
              <a:t>(</a:t>
            </a:r>
            <a:r>
              <a:rPr lang="uz-UZ" dirty="0">
                <a:solidFill>
                  <a:srgbClr val="0000BB"/>
                </a:solidFill>
                <a:effectLst/>
              </a:rPr>
              <a:t>$str</a:t>
            </a:r>
            <a:r>
              <a:rPr lang="uz-UZ" dirty="0">
                <a:solidFill>
                  <a:srgbClr val="007700"/>
                </a:solidFill>
                <a:effectLst/>
              </a:rPr>
              <a:t>);</a:t>
            </a:r>
            <a:br>
              <a:rPr lang="uz-UZ" dirty="0">
                <a:solidFill>
                  <a:srgbClr val="007700"/>
                </a:solidFill>
                <a:effectLst/>
              </a:rPr>
            </a:br>
            <a:br>
              <a:rPr lang="uz-UZ" dirty="0">
                <a:solidFill>
                  <a:srgbClr val="007700"/>
                </a:solidFill>
                <a:effectLst/>
              </a:rPr>
            </a:br>
            <a:r>
              <a:rPr lang="uz-UZ" dirty="0">
                <a:solidFill>
                  <a:srgbClr val="0000BB"/>
                </a:solidFill>
                <a:effectLst/>
              </a:rPr>
              <a:t>?&gt;</a:t>
            </a:r>
            <a:r>
              <a:rPr lang="uz-UZ" dirty="0">
                <a:solidFill>
                  <a:srgbClr val="000000"/>
                </a:solidFill>
                <a:effectLst/>
              </a:rPr>
              <a:t> </a:t>
            </a:r>
            <a:endParaRPr lang="uz-UZ" dirty="0"/>
          </a:p>
        </p:txBody>
      </p:sp>
      <p:sp>
        <p:nvSpPr>
          <p:cNvPr id="5" name="Прямоугольник 4">
            <a:extLst>
              <a:ext uri="{FF2B5EF4-FFF2-40B4-BE49-F238E27FC236}">
                <a16:creationId xmlns:a16="http://schemas.microsoft.com/office/drawing/2014/main" id="{1F37EAE7-A032-A948-99A4-B80931C932EA}"/>
              </a:ext>
            </a:extLst>
          </p:cNvPr>
          <p:cNvSpPr/>
          <p:nvPr/>
        </p:nvSpPr>
        <p:spPr>
          <a:xfrm>
            <a:off x="6096000" y="1222907"/>
            <a:ext cx="6096000" cy="5355312"/>
          </a:xfrm>
          <a:prstGeom prst="rect">
            <a:avLst/>
          </a:prstGeom>
        </p:spPr>
        <p:txBody>
          <a:bodyPr>
            <a:spAutoFit/>
          </a:bodyPr>
          <a:lstStyle/>
          <a:p>
            <a:r>
              <a:rPr lang="uz-UZ" dirty="0"/>
              <a:t>Array ( </a:t>
            </a:r>
            <a:endParaRPr lang="en-US" dirty="0"/>
          </a:p>
          <a:p>
            <a:r>
              <a:rPr lang="en-US" dirty="0"/>
              <a:t>	</a:t>
            </a:r>
            <a:r>
              <a:rPr lang="uz-UZ" dirty="0"/>
              <a:t>[0] =&gt; </a:t>
            </a:r>
            <a:r>
              <a:rPr lang="en-US" dirty="0" err="1"/>
              <a:t>Salom</a:t>
            </a:r>
            <a:endParaRPr lang="en-US" dirty="0"/>
          </a:p>
          <a:p>
            <a:r>
              <a:rPr lang="en-US" dirty="0"/>
              <a:t>	</a:t>
            </a:r>
            <a:r>
              <a:rPr lang="uz-UZ" dirty="0"/>
              <a:t>[1] =&gt; </a:t>
            </a:r>
            <a:r>
              <a:rPr lang="en-US" dirty="0"/>
              <a:t>dos</a:t>
            </a:r>
            <a:r>
              <a:rPr lang="uz-UZ" dirty="0"/>
              <a:t> </a:t>
            </a:r>
            <a:endParaRPr lang="en-US" dirty="0"/>
          </a:p>
          <a:p>
            <a:r>
              <a:rPr lang="en-US" dirty="0"/>
              <a:t>	</a:t>
            </a:r>
            <a:r>
              <a:rPr lang="uz-UZ" dirty="0"/>
              <a:t>[2] =&gt; </a:t>
            </a:r>
            <a:r>
              <a:rPr lang="en-US" dirty="0" err="1"/>
              <a:t>im</a:t>
            </a:r>
            <a:endParaRPr lang="en-US" dirty="0"/>
          </a:p>
          <a:p>
            <a:r>
              <a:rPr lang="en-US" dirty="0"/>
              <a:t>	</a:t>
            </a:r>
            <a:r>
              <a:rPr lang="uz-UZ" dirty="0"/>
              <a:t>[3] =&gt; </a:t>
            </a:r>
            <a:r>
              <a:rPr lang="en-US" dirty="0" err="1"/>
              <a:t>bugun</a:t>
            </a:r>
            <a:r>
              <a:rPr lang="uz-UZ" dirty="0"/>
              <a:t> </a:t>
            </a:r>
            <a:endParaRPr lang="en-US" dirty="0"/>
          </a:p>
          <a:p>
            <a:r>
              <a:rPr lang="en-US" dirty="0"/>
              <a:t>	</a:t>
            </a:r>
            <a:r>
              <a:rPr lang="uz-UZ" dirty="0"/>
              <a:t>[4] =&gt; </a:t>
            </a:r>
            <a:r>
              <a:rPr lang="en-US" dirty="0" err="1"/>
              <a:t>senga</a:t>
            </a:r>
            <a:endParaRPr lang="en-US" dirty="0"/>
          </a:p>
          <a:p>
            <a:r>
              <a:rPr lang="en-US" dirty="0"/>
              <a:t>	</a:t>
            </a:r>
            <a:r>
              <a:rPr lang="uz-UZ" dirty="0"/>
              <a:t>[5] =&gt; </a:t>
            </a:r>
            <a:r>
              <a:rPr lang="en-US" dirty="0" err="1"/>
              <a:t>omad</a:t>
            </a:r>
            <a:endParaRPr lang="en-US" dirty="0"/>
          </a:p>
          <a:p>
            <a:r>
              <a:rPr lang="en-US" dirty="0"/>
              <a:t>	</a:t>
            </a:r>
            <a:r>
              <a:rPr lang="uz-UZ" dirty="0"/>
              <a:t>[6] =&gt; </a:t>
            </a:r>
            <a:r>
              <a:rPr lang="en-US" dirty="0" err="1"/>
              <a:t>tilayman</a:t>
            </a:r>
            <a:r>
              <a:rPr lang="uz-UZ" dirty="0"/>
              <a:t>)</a:t>
            </a:r>
            <a:endParaRPr lang="en-US" dirty="0"/>
          </a:p>
          <a:p>
            <a:r>
              <a:rPr lang="uz-UZ" dirty="0"/>
              <a:t> Array ( </a:t>
            </a:r>
            <a:endParaRPr lang="en-US" dirty="0"/>
          </a:p>
          <a:p>
            <a:r>
              <a:rPr lang="en-US" dirty="0"/>
              <a:t>	</a:t>
            </a:r>
            <a:r>
              <a:rPr lang="uz-UZ" dirty="0"/>
              <a:t>[0] =&gt; </a:t>
            </a:r>
            <a:r>
              <a:rPr lang="en-US" dirty="0" err="1"/>
              <a:t>Salom</a:t>
            </a:r>
            <a:r>
              <a:rPr lang="uz-UZ" dirty="0"/>
              <a:t> </a:t>
            </a:r>
            <a:endParaRPr lang="en-US" dirty="0"/>
          </a:p>
          <a:p>
            <a:r>
              <a:rPr lang="en-US" dirty="0"/>
              <a:t>	</a:t>
            </a:r>
            <a:r>
              <a:rPr lang="uz-UZ" dirty="0"/>
              <a:t>[6] =&gt; </a:t>
            </a:r>
            <a:r>
              <a:rPr lang="en-US" dirty="0"/>
              <a:t>dos</a:t>
            </a:r>
            <a:r>
              <a:rPr lang="uz-UZ" dirty="0"/>
              <a:t> </a:t>
            </a:r>
            <a:endParaRPr lang="en-US" dirty="0"/>
          </a:p>
          <a:p>
            <a:r>
              <a:rPr lang="en-US" dirty="0"/>
              <a:t>	</a:t>
            </a:r>
            <a:r>
              <a:rPr lang="uz-UZ" dirty="0"/>
              <a:t>[10] =&gt; </a:t>
            </a:r>
            <a:r>
              <a:rPr lang="en-US" dirty="0" err="1"/>
              <a:t>im</a:t>
            </a:r>
            <a:r>
              <a:rPr lang="uz-UZ" dirty="0"/>
              <a:t> </a:t>
            </a:r>
            <a:endParaRPr lang="en-US" dirty="0"/>
          </a:p>
          <a:p>
            <a:r>
              <a:rPr lang="en-US" dirty="0"/>
              <a:t>	</a:t>
            </a:r>
            <a:r>
              <a:rPr lang="uz-UZ" dirty="0"/>
              <a:t>[14] =&gt; </a:t>
            </a:r>
            <a:r>
              <a:rPr lang="en-US" dirty="0" err="1"/>
              <a:t>bugun</a:t>
            </a:r>
            <a:r>
              <a:rPr lang="uz-UZ" dirty="0"/>
              <a:t> </a:t>
            </a:r>
            <a:endParaRPr lang="en-US" dirty="0"/>
          </a:p>
          <a:p>
            <a:r>
              <a:rPr lang="en-US" dirty="0"/>
              <a:t>	</a:t>
            </a:r>
            <a:r>
              <a:rPr lang="uz-UZ" dirty="0"/>
              <a:t>[29] =&gt; </a:t>
            </a:r>
            <a:r>
              <a:rPr lang="en-US" dirty="0" err="1"/>
              <a:t>senga</a:t>
            </a:r>
            <a:endParaRPr lang="en-US" dirty="0"/>
          </a:p>
          <a:p>
            <a:r>
              <a:rPr lang="en-US" dirty="0"/>
              <a:t>	</a:t>
            </a:r>
            <a:r>
              <a:rPr lang="uz-UZ" dirty="0"/>
              <a:t>[46] =&gt; </a:t>
            </a:r>
            <a:r>
              <a:rPr lang="en-US" dirty="0" err="1"/>
              <a:t>omad</a:t>
            </a:r>
            <a:endParaRPr lang="en-US" dirty="0"/>
          </a:p>
          <a:p>
            <a:r>
              <a:rPr lang="en-US" dirty="0"/>
              <a:t>	</a:t>
            </a:r>
            <a:r>
              <a:rPr lang="uz-UZ" dirty="0"/>
              <a:t>[5</a:t>
            </a:r>
            <a:r>
              <a:rPr lang="en-US" dirty="0"/>
              <a:t>1</a:t>
            </a:r>
            <a:r>
              <a:rPr lang="uz-UZ" dirty="0"/>
              <a:t>] =&gt; </a:t>
            </a:r>
            <a:r>
              <a:rPr lang="en-US" dirty="0" err="1"/>
              <a:t>tilayman</a:t>
            </a:r>
            <a:endParaRPr lang="en-US" dirty="0"/>
          </a:p>
          <a:p>
            <a:r>
              <a:rPr lang="uz-UZ" dirty="0"/>
              <a:t>) </a:t>
            </a:r>
            <a:endParaRPr lang="en-US" dirty="0"/>
          </a:p>
          <a:p>
            <a:r>
              <a:rPr lang="uz-UZ" dirty="0"/>
              <a:t>Array ( [0] =&gt; </a:t>
            </a:r>
            <a:r>
              <a:rPr lang="en-US" dirty="0" err="1"/>
              <a:t>Salom</a:t>
            </a:r>
            <a:r>
              <a:rPr lang="en-US" dirty="0"/>
              <a:t> </a:t>
            </a:r>
            <a:r>
              <a:rPr lang="uz-UZ" dirty="0"/>
              <a:t>[1] =&gt; </a:t>
            </a:r>
            <a:r>
              <a:rPr lang="en-US" dirty="0"/>
              <a:t>dos3im</a:t>
            </a:r>
            <a:r>
              <a:rPr lang="uz-UZ" dirty="0"/>
              <a:t> [2] =&gt; </a:t>
            </a:r>
            <a:r>
              <a:rPr lang="en-US" dirty="0" err="1"/>
              <a:t>bugun</a:t>
            </a:r>
            <a:r>
              <a:rPr lang="en-US" dirty="0"/>
              <a:t> </a:t>
            </a:r>
            <a:r>
              <a:rPr lang="uz-UZ" dirty="0"/>
              <a:t>[3] =&gt;</a:t>
            </a:r>
            <a:r>
              <a:rPr lang="en-US" dirty="0" err="1"/>
              <a:t>senga</a:t>
            </a:r>
            <a:r>
              <a:rPr lang="en-US" dirty="0"/>
              <a:t> </a:t>
            </a:r>
            <a:r>
              <a:rPr lang="uz-UZ" dirty="0"/>
              <a:t>[4] =&gt; </a:t>
            </a:r>
            <a:r>
              <a:rPr lang="en-US" dirty="0" err="1"/>
              <a:t>omad</a:t>
            </a:r>
            <a:r>
              <a:rPr lang="en-US" dirty="0"/>
              <a:t> </a:t>
            </a:r>
            <a:r>
              <a:rPr lang="uz-UZ" dirty="0"/>
              <a:t>[5] =&gt; </a:t>
            </a:r>
            <a:r>
              <a:rPr lang="en-US" dirty="0" err="1"/>
              <a:t>tilayman</a:t>
            </a:r>
            <a:r>
              <a:rPr lang="uz-UZ" dirty="0"/>
              <a:t>) 7</a:t>
            </a:r>
            <a:endParaRPr lang="ru-RU" dirty="0"/>
          </a:p>
        </p:txBody>
      </p:sp>
    </p:spTree>
    <p:extLst>
      <p:ext uri="{BB962C8B-B14F-4D97-AF65-F5344CB8AC3E}">
        <p14:creationId xmlns:p14="http://schemas.microsoft.com/office/powerpoint/2010/main" val="1485151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2BC0B50-853E-D844-8A2C-90E56890C3DD}"/>
              </a:ext>
            </a:extLst>
          </p:cNvPr>
          <p:cNvSpPr>
            <a:spLocks noGrp="1"/>
          </p:cNvSpPr>
          <p:nvPr>
            <p:ph type="title"/>
          </p:nvPr>
        </p:nvSpPr>
        <p:spPr/>
        <p:txBody>
          <a:bodyPr>
            <a:normAutofit fontScale="90000"/>
          </a:bodyPr>
          <a:lstStyle/>
          <a:p>
            <a:r>
              <a:rPr lang="uz-UZ" b="1" dirty="0"/>
              <a:t>Strcasecmp</a:t>
            </a:r>
            <a:r>
              <a:rPr lang="en-US" b="1" dirty="0"/>
              <a:t> - </a:t>
            </a:r>
            <a:r>
              <a:rPr lang="en-US" b="1" dirty="0" err="1"/>
              <a:t>Ikkilik-xavfsiz</a:t>
            </a:r>
            <a:r>
              <a:rPr lang="en-US" b="1" dirty="0"/>
              <a:t> </a:t>
            </a:r>
            <a:r>
              <a:rPr lang="en-US" b="1" dirty="0" err="1"/>
              <a:t>satrlarni</a:t>
            </a:r>
            <a:r>
              <a:rPr lang="en-US" b="1" dirty="0"/>
              <a:t> </a:t>
            </a:r>
            <a:r>
              <a:rPr lang="en-US" b="1" dirty="0" err="1"/>
              <a:t>taqqoslash</a:t>
            </a:r>
            <a:r>
              <a:rPr lang="en-US" b="1" dirty="0"/>
              <a:t>, </a:t>
            </a:r>
            <a:r>
              <a:rPr lang="en-US" b="1" dirty="0" err="1"/>
              <a:t>katta-kichik</a:t>
            </a:r>
            <a:r>
              <a:rPr lang="en-US" b="1" dirty="0"/>
              <a:t> </a:t>
            </a:r>
            <a:r>
              <a:rPr lang="en-US" b="1" dirty="0" err="1"/>
              <a:t>harflarni</a:t>
            </a:r>
            <a:r>
              <a:rPr lang="en-US" b="1" dirty="0"/>
              <a:t> </a:t>
            </a:r>
            <a:r>
              <a:rPr lang="en-US" b="1" dirty="0" err="1"/>
              <a:t>sezmaydi</a:t>
            </a:r>
            <a:br>
              <a:rPr lang="uz-UZ" b="1" dirty="0"/>
            </a:br>
            <a:endParaRPr lang="ru-RU" dirty="0"/>
          </a:p>
        </p:txBody>
      </p:sp>
      <p:sp>
        <p:nvSpPr>
          <p:cNvPr id="4" name="Прямоугольник 3">
            <a:extLst>
              <a:ext uri="{FF2B5EF4-FFF2-40B4-BE49-F238E27FC236}">
                <a16:creationId xmlns:a16="http://schemas.microsoft.com/office/drawing/2014/main" id="{CD2411C9-2F01-134E-92A7-8EB3C577B562}"/>
              </a:ext>
            </a:extLst>
          </p:cNvPr>
          <p:cNvSpPr/>
          <p:nvPr/>
        </p:nvSpPr>
        <p:spPr>
          <a:xfrm>
            <a:off x="1341120" y="2274838"/>
            <a:ext cx="6096000" cy="2031325"/>
          </a:xfrm>
          <a:prstGeom prst="rect">
            <a:avLst/>
          </a:prstGeom>
        </p:spPr>
        <p:txBody>
          <a:bodyPr>
            <a:spAutoFit/>
          </a:bodyPr>
          <a:lstStyle/>
          <a:p>
            <a:r>
              <a:rPr lang="uz-UZ" dirty="0">
                <a:solidFill>
                  <a:srgbClr val="0000BB"/>
                </a:solidFill>
                <a:effectLst/>
              </a:rPr>
              <a:t>&lt;?php</a:t>
            </a:r>
            <a:br>
              <a:rPr lang="uz-UZ" dirty="0">
                <a:solidFill>
                  <a:srgbClr val="0000BB"/>
                </a:solidFill>
                <a:effectLst/>
              </a:rPr>
            </a:br>
            <a:r>
              <a:rPr lang="uz-UZ" dirty="0">
                <a:solidFill>
                  <a:srgbClr val="0000BB"/>
                </a:solidFill>
                <a:effectLst/>
              </a:rPr>
              <a:t>$var1 </a:t>
            </a:r>
            <a:r>
              <a:rPr lang="uz-UZ" dirty="0">
                <a:solidFill>
                  <a:srgbClr val="007700"/>
                </a:solidFill>
                <a:effectLst/>
              </a:rPr>
              <a:t>= </a:t>
            </a:r>
            <a:r>
              <a:rPr lang="uz-UZ" dirty="0">
                <a:solidFill>
                  <a:srgbClr val="DD0000"/>
                </a:solidFill>
                <a:effectLst/>
              </a:rPr>
              <a:t>”</a:t>
            </a:r>
            <a:r>
              <a:rPr lang="en-US" dirty="0" err="1">
                <a:solidFill>
                  <a:srgbClr val="DD0000"/>
                </a:solidFill>
                <a:effectLst/>
              </a:rPr>
              <a:t>Salom</a:t>
            </a:r>
            <a:r>
              <a:rPr lang="uz-UZ" dirty="0">
                <a:solidFill>
                  <a:srgbClr val="DD0000"/>
                </a:solidFill>
                <a:effectLst/>
              </a:rPr>
              <a:t>"</a:t>
            </a:r>
            <a:r>
              <a:rPr lang="uz-UZ" dirty="0">
                <a:solidFill>
                  <a:srgbClr val="007700"/>
                </a:solidFill>
                <a:effectLst/>
              </a:rPr>
              <a:t>;</a:t>
            </a:r>
            <a:br>
              <a:rPr lang="uz-UZ" dirty="0">
                <a:solidFill>
                  <a:srgbClr val="007700"/>
                </a:solidFill>
                <a:effectLst/>
              </a:rPr>
            </a:br>
            <a:r>
              <a:rPr lang="uz-UZ" dirty="0">
                <a:solidFill>
                  <a:srgbClr val="0000BB"/>
                </a:solidFill>
                <a:effectLst/>
              </a:rPr>
              <a:t>$var2 </a:t>
            </a:r>
            <a:r>
              <a:rPr lang="uz-UZ" dirty="0">
                <a:solidFill>
                  <a:srgbClr val="007700"/>
                </a:solidFill>
                <a:effectLst/>
              </a:rPr>
              <a:t>= </a:t>
            </a:r>
            <a:r>
              <a:rPr lang="uz-UZ" dirty="0">
                <a:solidFill>
                  <a:srgbClr val="DD0000"/>
                </a:solidFill>
                <a:effectLst/>
              </a:rPr>
              <a:t>”</a:t>
            </a:r>
            <a:r>
              <a:rPr lang="en-US" dirty="0" err="1">
                <a:solidFill>
                  <a:srgbClr val="DD0000"/>
                </a:solidFill>
                <a:effectLst/>
              </a:rPr>
              <a:t>salom</a:t>
            </a:r>
            <a:r>
              <a:rPr lang="uz-UZ" dirty="0">
                <a:solidFill>
                  <a:srgbClr val="DD0000"/>
                </a:solidFill>
                <a:effectLst/>
              </a:rPr>
              <a:t>"</a:t>
            </a:r>
            <a:r>
              <a:rPr lang="uz-UZ" dirty="0">
                <a:solidFill>
                  <a:srgbClr val="007700"/>
                </a:solidFill>
                <a:effectLst/>
              </a:rPr>
              <a:t>;</a:t>
            </a:r>
            <a:br>
              <a:rPr lang="uz-UZ" dirty="0">
                <a:solidFill>
                  <a:srgbClr val="007700"/>
                </a:solidFill>
                <a:effectLst/>
              </a:rPr>
            </a:br>
            <a:r>
              <a:rPr lang="uz-UZ" dirty="0">
                <a:solidFill>
                  <a:srgbClr val="007700"/>
                </a:solidFill>
                <a:effectLst/>
              </a:rPr>
              <a:t>if (</a:t>
            </a:r>
            <a:r>
              <a:rPr lang="uz-UZ" dirty="0">
                <a:solidFill>
                  <a:srgbClr val="0000BB"/>
                </a:solidFill>
                <a:effectLst/>
              </a:rPr>
              <a:t>strcasecmp</a:t>
            </a:r>
            <a:r>
              <a:rPr lang="uz-UZ" dirty="0">
                <a:solidFill>
                  <a:srgbClr val="007700"/>
                </a:solidFill>
                <a:effectLst/>
              </a:rPr>
              <a:t>(</a:t>
            </a:r>
            <a:r>
              <a:rPr lang="uz-UZ" dirty="0">
                <a:solidFill>
                  <a:srgbClr val="0000BB"/>
                </a:solidFill>
                <a:effectLst/>
              </a:rPr>
              <a:t>$var1</a:t>
            </a:r>
            <a:r>
              <a:rPr lang="uz-UZ" dirty="0">
                <a:solidFill>
                  <a:srgbClr val="007700"/>
                </a:solidFill>
                <a:effectLst/>
              </a:rPr>
              <a:t>, </a:t>
            </a:r>
            <a:r>
              <a:rPr lang="uz-UZ" dirty="0">
                <a:solidFill>
                  <a:srgbClr val="0000BB"/>
                </a:solidFill>
                <a:effectLst/>
              </a:rPr>
              <a:t>$var2</a:t>
            </a:r>
            <a:r>
              <a:rPr lang="uz-UZ" dirty="0">
                <a:solidFill>
                  <a:srgbClr val="007700"/>
                </a:solidFill>
                <a:effectLst/>
              </a:rPr>
              <a:t>) == </a:t>
            </a:r>
            <a:r>
              <a:rPr lang="uz-UZ" dirty="0">
                <a:solidFill>
                  <a:srgbClr val="0000BB"/>
                </a:solidFill>
                <a:effectLst/>
              </a:rPr>
              <a:t>0</a:t>
            </a:r>
            <a:r>
              <a:rPr lang="uz-UZ" dirty="0">
                <a:solidFill>
                  <a:srgbClr val="007700"/>
                </a:solidFill>
                <a:effectLst/>
              </a:rPr>
              <a:t>) {</a:t>
            </a:r>
            <a:br>
              <a:rPr lang="uz-UZ" dirty="0">
                <a:solidFill>
                  <a:srgbClr val="007700"/>
                </a:solidFill>
                <a:effectLst/>
              </a:rPr>
            </a:br>
            <a:r>
              <a:rPr lang="uz-UZ" dirty="0">
                <a:solidFill>
                  <a:srgbClr val="007700"/>
                </a:solidFill>
                <a:effectLst/>
              </a:rPr>
              <a:t>    echo </a:t>
            </a:r>
            <a:r>
              <a:rPr lang="uz-UZ" dirty="0">
                <a:solidFill>
                  <a:srgbClr val="DD0000"/>
                </a:solidFill>
                <a:effectLst/>
              </a:rPr>
              <a:t>'$var1 </a:t>
            </a:r>
            <a:r>
              <a:rPr lang="en-US" dirty="0" err="1">
                <a:solidFill>
                  <a:srgbClr val="DD0000"/>
                </a:solidFill>
                <a:effectLst/>
              </a:rPr>
              <a:t>teng</a:t>
            </a:r>
            <a:r>
              <a:rPr lang="ru-RU" dirty="0">
                <a:solidFill>
                  <a:srgbClr val="DD0000"/>
                </a:solidFill>
                <a:effectLst/>
              </a:rPr>
              <a:t> $</a:t>
            </a:r>
            <a:r>
              <a:rPr lang="uz-UZ" dirty="0">
                <a:solidFill>
                  <a:srgbClr val="DD0000"/>
                </a:solidFill>
                <a:effectLst/>
              </a:rPr>
              <a:t>var2 </a:t>
            </a:r>
            <a:r>
              <a:rPr lang="en-US" dirty="0" err="1">
                <a:solidFill>
                  <a:srgbClr val="DD0000"/>
                </a:solidFill>
                <a:effectLst/>
              </a:rPr>
              <a:t>ga</a:t>
            </a:r>
            <a:r>
              <a:rPr lang="en-US" dirty="0">
                <a:solidFill>
                  <a:srgbClr val="DD0000"/>
                </a:solidFill>
                <a:effectLst/>
              </a:rPr>
              <a:t> </a:t>
            </a:r>
            <a:r>
              <a:rPr lang="en-US" dirty="0" err="1">
                <a:solidFill>
                  <a:srgbClr val="DD0000"/>
                </a:solidFill>
                <a:effectLst/>
              </a:rPr>
              <a:t>registr</a:t>
            </a:r>
            <a:r>
              <a:rPr lang="en-US" dirty="0" err="1">
                <a:solidFill>
                  <a:srgbClr val="DD0000"/>
                </a:solidFill>
              </a:rPr>
              <a:t>siz</a:t>
            </a:r>
            <a:r>
              <a:rPr lang="en-US" dirty="0">
                <a:solidFill>
                  <a:srgbClr val="DD0000"/>
                </a:solidFill>
              </a:rPr>
              <a:t> </a:t>
            </a:r>
            <a:r>
              <a:rPr lang="en-US" dirty="0" err="1">
                <a:solidFill>
                  <a:srgbClr val="DD0000"/>
                </a:solidFill>
              </a:rPr>
              <a:t>taqqoslaganda</a:t>
            </a:r>
            <a:r>
              <a:rPr lang="ru-RU" dirty="0">
                <a:solidFill>
                  <a:srgbClr val="DD0000"/>
                </a:solidFill>
                <a:effectLst/>
              </a:rPr>
              <a:t>'</a:t>
            </a:r>
            <a:r>
              <a:rPr lang="ru-RU" dirty="0">
                <a:solidFill>
                  <a:srgbClr val="007700"/>
                </a:solidFill>
                <a:effectLst/>
              </a:rPr>
              <a:t>;</a:t>
            </a:r>
            <a:br>
              <a:rPr lang="ru-RU" dirty="0">
                <a:solidFill>
                  <a:srgbClr val="007700"/>
                </a:solidFill>
                <a:effectLst/>
              </a:rPr>
            </a:br>
            <a:r>
              <a:rPr lang="ru-RU" dirty="0">
                <a:solidFill>
                  <a:srgbClr val="007700"/>
                </a:solidFill>
                <a:effectLst/>
              </a:rPr>
              <a:t>}</a:t>
            </a:r>
            <a:br>
              <a:rPr lang="ru-RU" dirty="0">
                <a:solidFill>
                  <a:srgbClr val="007700"/>
                </a:solidFill>
                <a:effectLst/>
              </a:rPr>
            </a:br>
            <a:r>
              <a:rPr lang="ru-RU" dirty="0">
                <a:solidFill>
                  <a:srgbClr val="0000BB"/>
                </a:solidFill>
                <a:effectLst/>
              </a:rPr>
              <a:t>?&gt;</a:t>
            </a:r>
            <a:r>
              <a:rPr lang="ru-RU" dirty="0">
                <a:solidFill>
                  <a:srgbClr val="000000"/>
                </a:solidFill>
                <a:effectLst/>
              </a:rPr>
              <a:t> </a:t>
            </a:r>
            <a:endParaRPr lang="ru-RU" dirty="0"/>
          </a:p>
        </p:txBody>
      </p:sp>
    </p:spTree>
    <p:extLst>
      <p:ext uri="{BB962C8B-B14F-4D97-AF65-F5344CB8AC3E}">
        <p14:creationId xmlns:p14="http://schemas.microsoft.com/office/powerpoint/2010/main" val="2872455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8AD6BE0-D042-4A42-9601-6A2BD837ECD0}"/>
              </a:ext>
            </a:extLst>
          </p:cNvPr>
          <p:cNvSpPr>
            <a:spLocks noGrp="1"/>
          </p:cNvSpPr>
          <p:nvPr>
            <p:ph type="title"/>
          </p:nvPr>
        </p:nvSpPr>
        <p:spPr/>
        <p:txBody>
          <a:bodyPr/>
          <a:lstStyle/>
          <a:p>
            <a:r>
              <a:rPr lang="uz-UZ" b="1" dirty="0"/>
              <a:t>Strchr</a:t>
            </a:r>
            <a:r>
              <a:rPr lang="en-US" b="1" dirty="0"/>
              <a:t> – </a:t>
            </a:r>
            <a:r>
              <a:rPr lang="en-US" b="1" dirty="0" err="1"/>
              <a:t>strstr</a:t>
            </a:r>
            <a:r>
              <a:rPr lang="en-US" b="1" dirty="0"/>
              <a:t> </a:t>
            </a:r>
            <a:r>
              <a:rPr lang="en-US" b="1" dirty="0" err="1"/>
              <a:t>ning</a:t>
            </a:r>
            <a:r>
              <a:rPr lang="en-US" b="1" dirty="0"/>
              <a:t> </a:t>
            </a:r>
            <a:r>
              <a:rPr lang="en-US" b="1" dirty="0" err="1"/>
              <a:t>yana</a:t>
            </a:r>
            <a:r>
              <a:rPr lang="en-US" b="1" dirty="0"/>
              <a:t> 1 </a:t>
            </a:r>
            <a:r>
              <a:rPr lang="en-US" b="1" dirty="0" err="1"/>
              <a:t>ko’rinishi</a:t>
            </a:r>
            <a:endParaRPr lang="ru-RU" dirty="0"/>
          </a:p>
        </p:txBody>
      </p:sp>
      <p:sp>
        <p:nvSpPr>
          <p:cNvPr id="3" name="Объект 2">
            <a:extLst>
              <a:ext uri="{FF2B5EF4-FFF2-40B4-BE49-F238E27FC236}">
                <a16:creationId xmlns:a16="http://schemas.microsoft.com/office/drawing/2014/main" id="{9923EE38-730F-6B40-80C0-BF2CAEAB40F2}"/>
              </a:ext>
            </a:extLst>
          </p:cNvPr>
          <p:cNvSpPr>
            <a:spLocks noGrp="1"/>
          </p:cNvSpPr>
          <p:nvPr>
            <p:ph idx="1"/>
          </p:nvPr>
        </p:nvSpPr>
        <p:spPr>
          <a:xfrm>
            <a:off x="838200" y="1825625"/>
            <a:ext cx="10515600" cy="868807"/>
          </a:xfrm>
        </p:spPr>
        <p:txBody>
          <a:bodyPr/>
          <a:lstStyle/>
          <a:p>
            <a:r>
              <a:rPr lang="en-US" dirty="0" err="1"/>
              <a:t>Strstr</a:t>
            </a:r>
            <a:r>
              <a:rPr lang="en-US" dirty="0"/>
              <a:t> - </a:t>
            </a:r>
            <a:r>
              <a:rPr lang="en-US" dirty="0" err="1"/>
              <a:t>Pastki</a:t>
            </a:r>
            <a:r>
              <a:rPr lang="en-US" dirty="0"/>
              <a:t> </a:t>
            </a:r>
            <a:r>
              <a:rPr lang="en-US" dirty="0" err="1"/>
              <a:t>satrning</a:t>
            </a:r>
            <a:r>
              <a:rPr lang="en-US" dirty="0"/>
              <a:t> </a:t>
            </a:r>
            <a:r>
              <a:rPr lang="en-US" dirty="0" err="1"/>
              <a:t>birinchi</a:t>
            </a:r>
            <a:r>
              <a:rPr lang="en-US" dirty="0"/>
              <a:t> </a:t>
            </a:r>
            <a:r>
              <a:rPr lang="en-US" dirty="0" err="1"/>
              <a:t>takrorlanishini</a:t>
            </a:r>
            <a:r>
              <a:rPr lang="en-US" dirty="0"/>
              <a:t> </a:t>
            </a:r>
            <a:r>
              <a:rPr lang="en-US" dirty="0" err="1"/>
              <a:t>topadi</a:t>
            </a:r>
            <a:endParaRPr lang="ru-RU" dirty="0"/>
          </a:p>
        </p:txBody>
      </p:sp>
      <p:sp>
        <p:nvSpPr>
          <p:cNvPr id="4" name="Прямоугольник 3">
            <a:extLst>
              <a:ext uri="{FF2B5EF4-FFF2-40B4-BE49-F238E27FC236}">
                <a16:creationId xmlns:a16="http://schemas.microsoft.com/office/drawing/2014/main" id="{4AADE29F-0B22-E54B-8E2A-A0E30B66F5EC}"/>
              </a:ext>
            </a:extLst>
          </p:cNvPr>
          <p:cNvSpPr/>
          <p:nvPr/>
        </p:nvSpPr>
        <p:spPr>
          <a:xfrm>
            <a:off x="1243584" y="3201430"/>
            <a:ext cx="6096000" cy="2308324"/>
          </a:xfrm>
          <a:prstGeom prst="rect">
            <a:avLst/>
          </a:prstGeom>
        </p:spPr>
        <p:txBody>
          <a:bodyPr>
            <a:spAutoFit/>
          </a:bodyPr>
          <a:lstStyle/>
          <a:p>
            <a:r>
              <a:rPr lang="uz-UZ" dirty="0">
                <a:solidFill>
                  <a:srgbClr val="0000BB"/>
                </a:solidFill>
                <a:effectLst/>
              </a:rPr>
              <a:t>&lt;?php</a:t>
            </a:r>
            <a:br>
              <a:rPr lang="uz-UZ" dirty="0">
                <a:solidFill>
                  <a:srgbClr val="0000BB"/>
                </a:solidFill>
                <a:effectLst/>
              </a:rPr>
            </a:br>
            <a:r>
              <a:rPr lang="uz-UZ" dirty="0">
                <a:solidFill>
                  <a:srgbClr val="0000BB"/>
                </a:solidFill>
                <a:effectLst/>
              </a:rPr>
              <a:t>$email  </a:t>
            </a:r>
            <a:r>
              <a:rPr lang="uz-UZ" dirty="0">
                <a:solidFill>
                  <a:srgbClr val="007700"/>
                </a:solidFill>
                <a:effectLst/>
              </a:rPr>
              <a:t>= </a:t>
            </a:r>
            <a:r>
              <a:rPr lang="uz-UZ" dirty="0">
                <a:solidFill>
                  <a:srgbClr val="DD0000"/>
                </a:solidFill>
                <a:effectLst/>
              </a:rPr>
              <a:t>'name@example.com'</a:t>
            </a:r>
            <a:r>
              <a:rPr lang="uz-UZ" dirty="0">
                <a:solidFill>
                  <a:srgbClr val="007700"/>
                </a:solidFill>
                <a:effectLst/>
              </a:rPr>
              <a:t>;</a:t>
            </a:r>
            <a:br>
              <a:rPr lang="uz-UZ" dirty="0">
                <a:solidFill>
                  <a:srgbClr val="007700"/>
                </a:solidFill>
                <a:effectLst/>
              </a:rPr>
            </a:br>
            <a:r>
              <a:rPr lang="uz-UZ" dirty="0">
                <a:solidFill>
                  <a:srgbClr val="0000BB"/>
                </a:solidFill>
                <a:effectLst/>
              </a:rPr>
              <a:t>$domain </a:t>
            </a:r>
            <a:r>
              <a:rPr lang="uz-UZ" dirty="0">
                <a:solidFill>
                  <a:srgbClr val="007700"/>
                </a:solidFill>
                <a:effectLst/>
              </a:rPr>
              <a:t>= </a:t>
            </a:r>
            <a:r>
              <a:rPr lang="uz-UZ" dirty="0">
                <a:solidFill>
                  <a:srgbClr val="0000BB"/>
                </a:solidFill>
                <a:effectLst/>
              </a:rPr>
              <a:t>strstr</a:t>
            </a:r>
            <a:r>
              <a:rPr lang="uz-UZ" dirty="0">
                <a:solidFill>
                  <a:srgbClr val="007700"/>
                </a:solidFill>
                <a:effectLst/>
              </a:rPr>
              <a:t>(</a:t>
            </a:r>
            <a:r>
              <a:rPr lang="uz-UZ" dirty="0">
                <a:solidFill>
                  <a:srgbClr val="0000BB"/>
                </a:solidFill>
                <a:effectLst/>
              </a:rPr>
              <a:t>$email</a:t>
            </a:r>
            <a:r>
              <a:rPr lang="uz-UZ" dirty="0">
                <a:solidFill>
                  <a:srgbClr val="007700"/>
                </a:solidFill>
                <a:effectLst/>
              </a:rPr>
              <a:t>, </a:t>
            </a:r>
            <a:r>
              <a:rPr lang="uz-UZ" dirty="0">
                <a:solidFill>
                  <a:srgbClr val="DD0000"/>
                </a:solidFill>
                <a:effectLst/>
              </a:rPr>
              <a:t>'@'</a:t>
            </a:r>
            <a:r>
              <a:rPr lang="uz-UZ" dirty="0">
                <a:solidFill>
                  <a:srgbClr val="007700"/>
                </a:solidFill>
                <a:effectLst/>
              </a:rPr>
              <a:t>);</a:t>
            </a:r>
            <a:br>
              <a:rPr lang="uz-UZ" dirty="0">
                <a:solidFill>
                  <a:srgbClr val="007700"/>
                </a:solidFill>
                <a:effectLst/>
              </a:rPr>
            </a:br>
            <a:r>
              <a:rPr lang="uz-UZ" dirty="0">
                <a:solidFill>
                  <a:srgbClr val="007700"/>
                </a:solidFill>
                <a:effectLst/>
              </a:rPr>
              <a:t>echo </a:t>
            </a:r>
            <a:r>
              <a:rPr lang="uz-UZ" dirty="0">
                <a:solidFill>
                  <a:srgbClr val="0000BB"/>
                </a:solidFill>
                <a:effectLst/>
              </a:rPr>
              <a:t>$domain</a:t>
            </a:r>
            <a:r>
              <a:rPr lang="uz-UZ" dirty="0">
                <a:solidFill>
                  <a:srgbClr val="007700"/>
                </a:solidFill>
                <a:effectLst/>
              </a:rPr>
              <a:t>; </a:t>
            </a:r>
            <a:r>
              <a:rPr lang="uz-UZ" dirty="0">
                <a:solidFill>
                  <a:srgbClr val="FF8000"/>
                </a:solidFill>
                <a:effectLst/>
              </a:rPr>
              <a:t>// </a:t>
            </a:r>
            <a:r>
              <a:rPr lang="ru-RU" dirty="0">
                <a:solidFill>
                  <a:srgbClr val="FF8000"/>
                </a:solidFill>
                <a:effectLst/>
              </a:rPr>
              <a:t> @</a:t>
            </a:r>
            <a:r>
              <a:rPr lang="uz-UZ" dirty="0">
                <a:solidFill>
                  <a:srgbClr val="FF8000"/>
                </a:solidFill>
                <a:effectLst/>
              </a:rPr>
              <a:t>example.com</a:t>
            </a:r>
            <a:br>
              <a:rPr lang="uz-UZ" dirty="0">
                <a:solidFill>
                  <a:srgbClr val="FF8000"/>
                </a:solidFill>
                <a:effectLst/>
              </a:rPr>
            </a:br>
            <a:br>
              <a:rPr lang="uz-UZ" dirty="0">
                <a:solidFill>
                  <a:srgbClr val="FF8000"/>
                </a:solidFill>
                <a:effectLst/>
              </a:rPr>
            </a:br>
            <a:r>
              <a:rPr lang="uz-UZ" dirty="0">
                <a:solidFill>
                  <a:srgbClr val="0000BB"/>
                </a:solidFill>
                <a:effectLst/>
              </a:rPr>
              <a:t>$user </a:t>
            </a:r>
            <a:r>
              <a:rPr lang="uz-UZ" dirty="0">
                <a:solidFill>
                  <a:srgbClr val="007700"/>
                </a:solidFill>
                <a:effectLst/>
              </a:rPr>
              <a:t>= </a:t>
            </a:r>
            <a:r>
              <a:rPr lang="uz-UZ" dirty="0">
                <a:solidFill>
                  <a:srgbClr val="0000BB"/>
                </a:solidFill>
                <a:effectLst/>
              </a:rPr>
              <a:t>strstr</a:t>
            </a:r>
            <a:r>
              <a:rPr lang="uz-UZ" dirty="0">
                <a:solidFill>
                  <a:srgbClr val="007700"/>
                </a:solidFill>
                <a:effectLst/>
              </a:rPr>
              <a:t>(</a:t>
            </a:r>
            <a:r>
              <a:rPr lang="uz-UZ" dirty="0">
                <a:solidFill>
                  <a:srgbClr val="0000BB"/>
                </a:solidFill>
                <a:effectLst/>
              </a:rPr>
              <a:t>$email</a:t>
            </a:r>
            <a:r>
              <a:rPr lang="uz-UZ" dirty="0">
                <a:solidFill>
                  <a:srgbClr val="007700"/>
                </a:solidFill>
                <a:effectLst/>
              </a:rPr>
              <a:t>, </a:t>
            </a:r>
            <a:r>
              <a:rPr lang="uz-UZ" dirty="0">
                <a:solidFill>
                  <a:srgbClr val="DD0000"/>
                </a:solidFill>
                <a:effectLst/>
              </a:rPr>
              <a:t>'@'</a:t>
            </a:r>
            <a:r>
              <a:rPr lang="uz-UZ" dirty="0">
                <a:solidFill>
                  <a:srgbClr val="007700"/>
                </a:solidFill>
                <a:effectLst/>
              </a:rPr>
              <a:t>, </a:t>
            </a:r>
            <a:r>
              <a:rPr lang="uz-UZ" dirty="0">
                <a:solidFill>
                  <a:srgbClr val="0000BB"/>
                </a:solidFill>
                <a:effectLst/>
              </a:rPr>
              <a:t>true</a:t>
            </a:r>
            <a:r>
              <a:rPr lang="uz-UZ" dirty="0">
                <a:solidFill>
                  <a:srgbClr val="007700"/>
                </a:solidFill>
                <a:effectLst/>
              </a:rPr>
              <a:t>);</a:t>
            </a:r>
            <a:br>
              <a:rPr lang="uz-UZ" dirty="0">
                <a:solidFill>
                  <a:srgbClr val="007700"/>
                </a:solidFill>
                <a:effectLst/>
              </a:rPr>
            </a:br>
            <a:r>
              <a:rPr lang="uz-UZ" dirty="0">
                <a:solidFill>
                  <a:srgbClr val="007700"/>
                </a:solidFill>
                <a:effectLst/>
              </a:rPr>
              <a:t>echo </a:t>
            </a:r>
            <a:r>
              <a:rPr lang="uz-UZ" dirty="0">
                <a:solidFill>
                  <a:srgbClr val="0000BB"/>
                </a:solidFill>
                <a:effectLst/>
              </a:rPr>
              <a:t>$user</a:t>
            </a:r>
            <a:r>
              <a:rPr lang="uz-UZ" dirty="0">
                <a:solidFill>
                  <a:srgbClr val="007700"/>
                </a:solidFill>
                <a:effectLst/>
              </a:rPr>
              <a:t>; </a:t>
            </a:r>
            <a:r>
              <a:rPr lang="uz-UZ" dirty="0">
                <a:solidFill>
                  <a:srgbClr val="FF8000"/>
                </a:solidFill>
                <a:effectLst/>
              </a:rPr>
              <a:t>// </a:t>
            </a:r>
            <a:r>
              <a:rPr lang="ru-RU" dirty="0">
                <a:solidFill>
                  <a:srgbClr val="FF8000"/>
                </a:solidFill>
                <a:effectLst/>
              </a:rPr>
              <a:t> </a:t>
            </a:r>
            <a:r>
              <a:rPr lang="uz-UZ" dirty="0">
                <a:solidFill>
                  <a:srgbClr val="FF8000"/>
                </a:solidFill>
                <a:effectLst/>
              </a:rPr>
              <a:t>name</a:t>
            </a:r>
            <a:r>
              <a:rPr lang="en-US" dirty="0">
                <a:solidFill>
                  <a:srgbClr val="FF8000"/>
                </a:solidFill>
                <a:effectLst/>
              </a:rPr>
              <a:t> </a:t>
            </a:r>
            <a:r>
              <a:rPr lang="en-US" dirty="0" err="1">
                <a:solidFill>
                  <a:srgbClr val="FF8000"/>
                </a:solidFill>
                <a:effectLst/>
              </a:rPr>
              <a:t>chiqadi</a:t>
            </a:r>
            <a:br>
              <a:rPr lang="uz-UZ" dirty="0">
                <a:solidFill>
                  <a:srgbClr val="FF8000"/>
                </a:solidFill>
                <a:effectLst/>
              </a:rPr>
            </a:br>
            <a:r>
              <a:rPr lang="uz-UZ" dirty="0">
                <a:solidFill>
                  <a:srgbClr val="0000BB"/>
                </a:solidFill>
                <a:effectLst/>
              </a:rPr>
              <a:t>?&gt;</a:t>
            </a:r>
            <a:r>
              <a:rPr lang="uz-UZ" dirty="0">
                <a:solidFill>
                  <a:srgbClr val="000000"/>
                </a:solidFill>
                <a:effectLst/>
              </a:rPr>
              <a:t> </a:t>
            </a:r>
            <a:endParaRPr lang="uz-UZ" dirty="0"/>
          </a:p>
        </p:txBody>
      </p:sp>
    </p:spTree>
    <p:extLst>
      <p:ext uri="{BB962C8B-B14F-4D97-AF65-F5344CB8AC3E}">
        <p14:creationId xmlns:p14="http://schemas.microsoft.com/office/powerpoint/2010/main" val="38552950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90A7566-0E07-C24E-B0DB-C74BC2C5C3A2}"/>
              </a:ext>
            </a:extLst>
          </p:cNvPr>
          <p:cNvSpPr>
            <a:spLocks noGrp="1"/>
          </p:cNvSpPr>
          <p:nvPr>
            <p:ph type="title"/>
          </p:nvPr>
        </p:nvSpPr>
        <p:spPr/>
        <p:txBody>
          <a:bodyPr/>
          <a:lstStyle/>
          <a:p>
            <a:r>
              <a:rPr lang="uz-UZ" dirty="0"/>
              <a:t>Strcmp</a:t>
            </a:r>
            <a:r>
              <a:rPr lang="en-US" dirty="0"/>
              <a:t> - </a:t>
            </a:r>
            <a:r>
              <a:rPr lang="en-US" dirty="0" err="1"/>
              <a:t>Ikkilik</a:t>
            </a:r>
            <a:r>
              <a:rPr lang="en-US" dirty="0"/>
              <a:t> </a:t>
            </a:r>
            <a:r>
              <a:rPr lang="en-US" dirty="0" err="1"/>
              <a:t>xavfsiz</a:t>
            </a:r>
            <a:r>
              <a:rPr lang="en-US" dirty="0"/>
              <a:t> </a:t>
            </a:r>
            <a:r>
              <a:rPr lang="en-US" dirty="0" err="1"/>
              <a:t>qatorlarni</a:t>
            </a:r>
            <a:r>
              <a:rPr lang="en-US" dirty="0"/>
              <a:t> </a:t>
            </a:r>
            <a:r>
              <a:rPr lang="en-US" dirty="0" err="1"/>
              <a:t>taqqoslash</a:t>
            </a:r>
            <a:endParaRPr lang="ru-RU" dirty="0"/>
          </a:p>
        </p:txBody>
      </p:sp>
      <p:sp>
        <p:nvSpPr>
          <p:cNvPr id="4" name="Прямоугольник 3">
            <a:extLst>
              <a:ext uri="{FF2B5EF4-FFF2-40B4-BE49-F238E27FC236}">
                <a16:creationId xmlns:a16="http://schemas.microsoft.com/office/drawing/2014/main" id="{A3B1069F-D054-6749-AB70-6922891B18D7}"/>
              </a:ext>
            </a:extLst>
          </p:cNvPr>
          <p:cNvSpPr/>
          <p:nvPr/>
        </p:nvSpPr>
        <p:spPr>
          <a:xfrm>
            <a:off x="1109472" y="1690688"/>
            <a:ext cx="6096000" cy="2031325"/>
          </a:xfrm>
          <a:prstGeom prst="rect">
            <a:avLst/>
          </a:prstGeom>
        </p:spPr>
        <p:txBody>
          <a:bodyPr>
            <a:spAutoFit/>
          </a:bodyPr>
          <a:lstStyle/>
          <a:p>
            <a:r>
              <a:rPr lang="uz-UZ" dirty="0">
                <a:solidFill>
                  <a:srgbClr val="0000BB"/>
                </a:solidFill>
                <a:effectLst/>
              </a:rPr>
              <a:t>&lt;?php</a:t>
            </a:r>
            <a:br>
              <a:rPr lang="uz-UZ" dirty="0">
                <a:solidFill>
                  <a:srgbClr val="0000BB"/>
                </a:solidFill>
                <a:effectLst/>
              </a:rPr>
            </a:br>
            <a:r>
              <a:rPr lang="uz-UZ" dirty="0">
                <a:solidFill>
                  <a:srgbClr val="0000BB"/>
                </a:solidFill>
                <a:effectLst/>
              </a:rPr>
              <a:t>$var1 </a:t>
            </a:r>
            <a:r>
              <a:rPr lang="uz-UZ" dirty="0">
                <a:solidFill>
                  <a:srgbClr val="007700"/>
                </a:solidFill>
                <a:effectLst/>
              </a:rPr>
              <a:t>= </a:t>
            </a:r>
            <a:r>
              <a:rPr lang="uz-UZ" dirty="0">
                <a:solidFill>
                  <a:srgbClr val="DD0000"/>
                </a:solidFill>
                <a:effectLst/>
              </a:rPr>
              <a:t>”</a:t>
            </a:r>
            <a:r>
              <a:rPr lang="en-US" dirty="0" err="1">
                <a:solidFill>
                  <a:srgbClr val="DD0000"/>
                </a:solidFill>
                <a:effectLst/>
              </a:rPr>
              <a:t>Salom</a:t>
            </a:r>
            <a:r>
              <a:rPr lang="uz-UZ" dirty="0">
                <a:solidFill>
                  <a:srgbClr val="DD0000"/>
                </a:solidFill>
                <a:effectLst/>
              </a:rPr>
              <a:t>"</a:t>
            </a:r>
            <a:r>
              <a:rPr lang="uz-UZ" dirty="0">
                <a:solidFill>
                  <a:srgbClr val="007700"/>
                </a:solidFill>
                <a:effectLst/>
              </a:rPr>
              <a:t>;</a:t>
            </a:r>
            <a:br>
              <a:rPr lang="uz-UZ" dirty="0">
                <a:solidFill>
                  <a:srgbClr val="007700"/>
                </a:solidFill>
                <a:effectLst/>
              </a:rPr>
            </a:br>
            <a:r>
              <a:rPr lang="uz-UZ" dirty="0">
                <a:solidFill>
                  <a:srgbClr val="0000BB"/>
                </a:solidFill>
                <a:effectLst/>
              </a:rPr>
              <a:t>$var2 </a:t>
            </a:r>
            <a:r>
              <a:rPr lang="uz-UZ" dirty="0">
                <a:solidFill>
                  <a:srgbClr val="007700"/>
                </a:solidFill>
                <a:effectLst/>
              </a:rPr>
              <a:t>= </a:t>
            </a:r>
            <a:r>
              <a:rPr lang="uz-UZ" dirty="0">
                <a:solidFill>
                  <a:srgbClr val="DD0000"/>
                </a:solidFill>
                <a:effectLst/>
              </a:rPr>
              <a:t>”</a:t>
            </a:r>
            <a:r>
              <a:rPr lang="en-US" dirty="0" err="1">
                <a:solidFill>
                  <a:srgbClr val="DD0000"/>
                </a:solidFill>
                <a:effectLst/>
              </a:rPr>
              <a:t>salom</a:t>
            </a:r>
            <a:r>
              <a:rPr lang="uz-UZ" dirty="0">
                <a:solidFill>
                  <a:srgbClr val="DD0000"/>
                </a:solidFill>
                <a:effectLst/>
              </a:rPr>
              <a:t>"</a:t>
            </a:r>
            <a:r>
              <a:rPr lang="uz-UZ" dirty="0">
                <a:solidFill>
                  <a:srgbClr val="007700"/>
                </a:solidFill>
                <a:effectLst/>
              </a:rPr>
              <a:t>;</a:t>
            </a:r>
            <a:br>
              <a:rPr lang="uz-UZ" dirty="0">
                <a:solidFill>
                  <a:srgbClr val="007700"/>
                </a:solidFill>
                <a:effectLst/>
              </a:rPr>
            </a:br>
            <a:r>
              <a:rPr lang="uz-UZ" dirty="0">
                <a:solidFill>
                  <a:srgbClr val="007700"/>
                </a:solidFill>
                <a:effectLst/>
              </a:rPr>
              <a:t>if (</a:t>
            </a:r>
            <a:r>
              <a:rPr lang="uz-UZ" dirty="0">
                <a:solidFill>
                  <a:srgbClr val="0000BB"/>
                </a:solidFill>
                <a:effectLst/>
              </a:rPr>
              <a:t>strcmp</a:t>
            </a:r>
            <a:r>
              <a:rPr lang="uz-UZ" dirty="0">
                <a:solidFill>
                  <a:srgbClr val="007700"/>
                </a:solidFill>
                <a:effectLst/>
              </a:rPr>
              <a:t>(</a:t>
            </a:r>
            <a:r>
              <a:rPr lang="uz-UZ" dirty="0">
                <a:solidFill>
                  <a:srgbClr val="0000BB"/>
                </a:solidFill>
                <a:effectLst/>
              </a:rPr>
              <a:t>$var1</a:t>
            </a:r>
            <a:r>
              <a:rPr lang="uz-UZ" dirty="0">
                <a:solidFill>
                  <a:srgbClr val="007700"/>
                </a:solidFill>
                <a:effectLst/>
              </a:rPr>
              <a:t>, </a:t>
            </a:r>
            <a:r>
              <a:rPr lang="uz-UZ" dirty="0">
                <a:solidFill>
                  <a:srgbClr val="0000BB"/>
                </a:solidFill>
                <a:effectLst/>
              </a:rPr>
              <a:t>$var2</a:t>
            </a:r>
            <a:r>
              <a:rPr lang="uz-UZ" dirty="0">
                <a:solidFill>
                  <a:srgbClr val="007700"/>
                </a:solidFill>
                <a:effectLst/>
              </a:rPr>
              <a:t>) !== </a:t>
            </a:r>
            <a:r>
              <a:rPr lang="uz-UZ" dirty="0">
                <a:solidFill>
                  <a:srgbClr val="0000BB"/>
                </a:solidFill>
                <a:effectLst/>
              </a:rPr>
              <a:t>0</a:t>
            </a:r>
            <a:r>
              <a:rPr lang="uz-UZ" dirty="0">
                <a:solidFill>
                  <a:srgbClr val="007700"/>
                </a:solidFill>
                <a:effectLst/>
              </a:rPr>
              <a:t>) {</a:t>
            </a:r>
            <a:br>
              <a:rPr lang="uz-UZ" dirty="0">
                <a:solidFill>
                  <a:srgbClr val="007700"/>
                </a:solidFill>
                <a:effectLst/>
              </a:rPr>
            </a:br>
            <a:r>
              <a:rPr lang="uz-UZ" dirty="0">
                <a:solidFill>
                  <a:srgbClr val="FF0000"/>
                </a:solidFill>
                <a:effectLst/>
              </a:rPr>
              <a:t>   </a:t>
            </a:r>
            <a:r>
              <a:rPr lang="uz-UZ" dirty="0">
                <a:solidFill>
                  <a:srgbClr val="FF0000"/>
                </a:solidFill>
              </a:rPr>
              <a:t> </a:t>
            </a:r>
            <a:r>
              <a:rPr lang="uz-UZ" dirty="0"/>
              <a:t>echo</a:t>
            </a:r>
            <a:r>
              <a:rPr lang="uz-UZ" dirty="0">
                <a:solidFill>
                  <a:srgbClr val="FF0000"/>
                </a:solidFill>
              </a:rPr>
              <a:t> '$var1 teng emas $var2 ga registrli taqqoslashda</a:t>
            </a:r>
            <a:r>
              <a:rPr lang="ru-RU" dirty="0">
                <a:solidFill>
                  <a:srgbClr val="DD0000"/>
                </a:solidFill>
                <a:effectLst/>
              </a:rPr>
              <a:t>'</a:t>
            </a:r>
            <a:r>
              <a:rPr lang="ru-RU" dirty="0">
                <a:solidFill>
                  <a:srgbClr val="007700"/>
                </a:solidFill>
                <a:effectLst/>
              </a:rPr>
              <a:t>;</a:t>
            </a:r>
            <a:br>
              <a:rPr lang="ru-RU" dirty="0">
                <a:solidFill>
                  <a:srgbClr val="007700"/>
                </a:solidFill>
                <a:effectLst/>
              </a:rPr>
            </a:br>
            <a:r>
              <a:rPr lang="ru-RU" dirty="0">
                <a:solidFill>
                  <a:srgbClr val="007700"/>
                </a:solidFill>
                <a:effectLst/>
              </a:rPr>
              <a:t>}</a:t>
            </a:r>
            <a:br>
              <a:rPr lang="ru-RU" dirty="0">
                <a:solidFill>
                  <a:srgbClr val="007700"/>
                </a:solidFill>
                <a:effectLst/>
              </a:rPr>
            </a:br>
            <a:r>
              <a:rPr lang="ru-RU" dirty="0">
                <a:solidFill>
                  <a:srgbClr val="0000BB"/>
                </a:solidFill>
                <a:effectLst/>
              </a:rPr>
              <a:t>?&gt;</a:t>
            </a:r>
            <a:r>
              <a:rPr lang="ru-RU" dirty="0">
                <a:solidFill>
                  <a:srgbClr val="000000"/>
                </a:solidFill>
                <a:effectLst/>
              </a:rPr>
              <a:t> </a:t>
            </a:r>
            <a:endParaRPr lang="ru-RU" dirty="0"/>
          </a:p>
        </p:txBody>
      </p:sp>
    </p:spTree>
    <p:extLst>
      <p:ext uri="{BB962C8B-B14F-4D97-AF65-F5344CB8AC3E}">
        <p14:creationId xmlns:p14="http://schemas.microsoft.com/office/powerpoint/2010/main" val="4135645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2681FF5-F013-1646-AC5F-ABFA90CF3433}"/>
              </a:ext>
            </a:extLst>
          </p:cNvPr>
          <p:cNvSpPr>
            <a:spLocks noGrp="1"/>
          </p:cNvSpPr>
          <p:nvPr>
            <p:ph type="title"/>
          </p:nvPr>
        </p:nvSpPr>
        <p:spPr/>
        <p:txBody>
          <a:bodyPr/>
          <a:lstStyle/>
          <a:p>
            <a:r>
              <a:rPr lang="uz-UZ" b="1" dirty="0"/>
              <a:t>Strcoll</a:t>
            </a:r>
            <a:r>
              <a:rPr lang="en-US" b="1" dirty="0"/>
              <a:t> - </a:t>
            </a:r>
            <a:r>
              <a:rPr lang="en-US" b="1" dirty="0" err="1"/>
              <a:t>Joriy</a:t>
            </a:r>
            <a:r>
              <a:rPr lang="en-US" b="1" dirty="0"/>
              <a:t> </a:t>
            </a:r>
            <a:r>
              <a:rPr lang="en-US" b="1" dirty="0" err="1"/>
              <a:t>til</a:t>
            </a:r>
            <a:r>
              <a:rPr lang="en-US" b="1" dirty="0"/>
              <a:t> </a:t>
            </a:r>
            <a:r>
              <a:rPr lang="en-US" b="1" dirty="0" err="1"/>
              <a:t>asosida</a:t>
            </a:r>
            <a:r>
              <a:rPr lang="en-US" b="1" dirty="0"/>
              <a:t> </a:t>
            </a:r>
            <a:r>
              <a:rPr lang="en-US" b="1" dirty="0" err="1"/>
              <a:t>satrlarni</a:t>
            </a:r>
            <a:r>
              <a:rPr lang="en-US" b="1" dirty="0"/>
              <a:t> </a:t>
            </a:r>
            <a:r>
              <a:rPr lang="en-US" b="1" dirty="0" err="1"/>
              <a:t>solishtirish</a:t>
            </a:r>
            <a:endParaRPr lang="ru-RU" dirty="0"/>
          </a:p>
        </p:txBody>
      </p:sp>
      <p:sp>
        <p:nvSpPr>
          <p:cNvPr id="3" name="Объект 2">
            <a:extLst>
              <a:ext uri="{FF2B5EF4-FFF2-40B4-BE49-F238E27FC236}">
                <a16:creationId xmlns:a16="http://schemas.microsoft.com/office/drawing/2014/main" id="{25F762AA-428C-954D-8201-E6E3C3CCEB55}"/>
              </a:ext>
            </a:extLst>
          </p:cNvPr>
          <p:cNvSpPr>
            <a:spLocks noGrp="1"/>
          </p:cNvSpPr>
          <p:nvPr>
            <p:ph idx="1"/>
          </p:nvPr>
        </p:nvSpPr>
        <p:spPr/>
        <p:txBody>
          <a:bodyPr/>
          <a:lstStyle/>
          <a:p>
            <a:r>
              <a:rPr lang="uz-UZ" b="1" dirty="0"/>
              <a:t>strcoll</a:t>
            </a:r>
            <a:r>
              <a:rPr lang="uz-UZ" dirty="0"/>
              <a:t>(string $string1, string $string2): int</a:t>
            </a:r>
          </a:p>
          <a:p>
            <a:r>
              <a:rPr lang="uz-Latn-UZ" dirty="0"/>
              <a:t>Bu funksiya katta-kichik harflarga sezgir va strcmp() dan farqli o'laroq, ikkilik uchun xavfsiz emas.</a:t>
            </a:r>
            <a:endParaRPr lang="ru-RU" dirty="0"/>
          </a:p>
        </p:txBody>
      </p:sp>
    </p:spTree>
    <p:extLst>
      <p:ext uri="{BB962C8B-B14F-4D97-AF65-F5344CB8AC3E}">
        <p14:creationId xmlns:p14="http://schemas.microsoft.com/office/powerpoint/2010/main" val="8541234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34059CE-A730-8741-AFC3-69B68A6816EC}"/>
              </a:ext>
            </a:extLst>
          </p:cNvPr>
          <p:cNvSpPr>
            <a:spLocks noGrp="1"/>
          </p:cNvSpPr>
          <p:nvPr>
            <p:ph type="title"/>
          </p:nvPr>
        </p:nvSpPr>
        <p:spPr/>
        <p:txBody>
          <a:bodyPr/>
          <a:lstStyle/>
          <a:p>
            <a:r>
              <a:rPr lang="uz-UZ" dirty="0"/>
              <a:t>Strcspn</a:t>
            </a:r>
            <a:r>
              <a:rPr lang="en-US" dirty="0"/>
              <a:t> - </a:t>
            </a:r>
            <a:r>
              <a:rPr lang="en-US" dirty="0" err="1"/>
              <a:t>Niqobga</a:t>
            </a:r>
            <a:r>
              <a:rPr lang="en-US" dirty="0"/>
              <a:t> </a:t>
            </a:r>
            <a:r>
              <a:rPr lang="en-US" dirty="0" err="1"/>
              <a:t>mos</a:t>
            </a:r>
            <a:r>
              <a:rPr lang="en-US" dirty="0"/>
              <a:t> </a:t>
            </a:r>
            <a:r>
              <a:rPr lang="en-US" dirty="0" err="1"/>
              <a:t>kelmaydigan</a:t>
            </a:r>
            <a:r>
              <a:rPr lang="en-US" dirty="0"/>
              <a:t> </a:t>
            </a:r>
            <a:r>
              <a:rPr lang="en-US" dirty="0" err="1"/>
              <a:t>satr</a:t>
            </a:r>
            <a:r>
              <a:rPr lang="en-US" dirty="0"/>
              <a:t> </a:t>
            </a:r>
            <a:r>
              <a:rPr lang="en-US" dirty="0" err="1"/>
              <a:t>boshidagi</a:t>
            </a:r>
            <a:r>
              <a:rPr lang="en-US" dirty="0"/>
              <a:t> </a:t>
            </a:r>
            <a:r>
              <a:rPr lang="en-US" dirty="0" err="1"/>
              <a:t>qism</a:t>
            </a:r>
            <a:r>
              <a:rPr lang="en-US" dirty="0"/>
              <a:t> </a:t>
            </a:r>
            <a:r>
              <a:rPr lang="en-US" dirty="0" err="1"/>
              <a:t>uzunligini</a:t>
            </a:r>
            <a:r>
              <a:rPr lang="en-US" dirty="0"/>
              <a:t> </a:t>
            </a:r>
            <a:r>
              <a:rPr lang="en-US" dirty="0" err="1"/>
              <a:t>qaytaradi</a:t>
            </a:r>
            <a:endParaRPr lang="ru-RU" dirty="0"/>
          </a:p>
        </p:txBody>
      </p:sp>
      <p:sp>
        <p:nvSpPr>
          <p:cNvPr id="4" name="Прямоугольник 3">
            <a:extLst>
              <a:ext uri="{FF2B5EF4-FFF2-40B4-BE49-F238E27FC236}">
                <a16:creationId xmlns:a16="http://schemas.microsoft.com/office/drawing/2014/main" id="{3D86A578-3C40-9E43-A521-FD8457C78D91}"/>
              </a:ext>
            </a:extLst>
          </p:cNvPr>
          <p:cNvSpPr/>
          <p:nvPr/>
        </p:nvSpPr>
        <p:spPr>
          <a:xfrm>
            <a:off x="1011936" y="1890558"/>
            <a:ext cx="6096000" cy="4247317"/>
          </a:xfrm>
          <a:prstGeom prst="rect">
            <a:avLst/>
          </a:prstGeom>
        </p:spPr>
        <p:txBody>
          <a:bodyPr>
            <a:spAutoFit/>
          </a:bodyPr>
          <a:lstStyle/>
          <a:p>
            <a:r>
              <a:rPr lang="uz-UZ" dirty="0">
                <a:solidFill>
                  <a:srgbClr val="0000BB"/>
                </a:solidFill>
                <a:effectLst/>
              </a:rPr>
              <a:t>&lt;?php</a:t>
            </a:r>
            <a:br>
              <a:rPr lang="uz-UZ" dirty="0">
                <a:solidFill>
                  <a:srgbClr val="0000BB"/>
                </a:solidFill>
                <a:effectLst/>
              </a:rPr>
            </a:br>
            <a:r>
              <a:rPr lang="uz-UZ" dirty="0">
                <a:solidFill>
                  <a:srgbClr val="0000BB"/>
                </a:solidFill>
                <a:effectLst/>
              </a:rPr>
              <a:t>$a </a:t>
            </a:r>
            <a:r>
              <a:rPr lang="uz-UZ" dirty="0">
                <a:solidFill>
                  <a:srgbClr val="007700"/>
                </a:solidFill>
                <a:effectLst/>
              </a:rPr>
              <a:t>= </a:t>
            </a:r>
            <a:r>
              <a:rPr lang="uz-UZ" dirty="0">
                <a:solidFill>
                  <a:srgbClr val="0000BB"/>
                </a:solidFill>
                <a:effectLst/>
              </a:rPr>
              <a:t>strcspn</a:t>
            </a:r>
            <a:r>
              <a:rPr lang="uz-UZ" dirty="0">
                <a:solidFill>
                  <a:srgbClr val="007700"/>
                </a:solidFill>
                <a:effectLst/>
              </a:rPr>
              <a:t>(</a:t>
            </a:r>
            <a:r>
              <a:rPr lang="uz-UZ" dirty="0">
                <a:solidFill>
                  <a:srgbClr val="DD0000"/>
                </a:solidFill>
                <a:effectLst/>
              </a:rPr>
              <a:t>'abcd'</a:t>
            </a:r>
            <a:r>
              <a:rPr lang="uz-UZ" dirty="0">
                <a:solidFill>
                  <a:srgbClr val="007700"/>
                </a:solidFill>
                <a:effectLst/>
              </a:rPr>
              <a:t>,  </a:t>
            </a:r>
            <a:r>
              <a:rPr lang="uz-UZ" dirty="0">
                <a:solidFill>
                  <a:srgbClr val="DD0000"/>
                </a:solidFill>
                <a:effectLst/>
              </a:rPr>
              <a:t>'apple'</a:t>
            </a:r>
            <a:r>
              <a:rPr lang="uz-UZ" dirty="0">
                <a:solidFill>
                  <a:srgbClr val="007700"/>
                </a:solidFill>
                <a:effectLst/>
              </a:rPr>
              <a:t>);</a:t>
            </a:r>
            <a:br>
              <a:rPr lang="uz-UZ" dirty="0">
                <a:solidFill>
                  <a:srgbClr val="007700"/>
                </a:solidFill>
                <a:effectLst/>
              </a:rPr>
            </a:br>
            <a:r>
              <a:rPr lang="uz-UZ" dirty="0">
                <a:solidFill>
                  <a:srgbClr val="0000BB"/>
                </a:solidFill>
                <a:effectLst/>
              </a:rPr>
              <a:t>$b </a:t>
            </a:r>
            <a:r>
              <a:rPr lang="uz-UZ" dirty="0">
                <a:solidFill>
                  <a:srgbClr val="007700"/>
                </a:solidFill>
                <a:effectLst/>
              </a:rPr>
              <a:t>= </a:t>
            </a:r>
            <a:r>
              <a:rPr lang="uz-UZ" dirty="0">
                <a:solidFill>
                  <a:srgbClr val="0000BB"/>
                </a:solidFill>
                <a:effectLst/>
              </a:rPr>
              <a:t>strcspn</a:t>
            </a:r>
            <a:r>
              <a:rPr lang="uz-UZ" dirty="0">
                <a:solidFill>
                  <a:srgbClr val="007700"/>
                </a:solidFill>
                <a:effectLst/>
              </a:rPr>
              <a:t>(</a:t>
            </a:r>
            <a:r>
              <a:rPr lang="uz-UZ" dirty="0">
                <a:solidFill>
                  <a:srgbClr val="DD0000"/>
                </a:solidFill>
                <a:effectLst/>
              </a:rPr>
              <a:t>'abcd'</a:t>
            </a:r>
            <a:r>
              <a:rPr lang="uz-UZ" dirty="0">
                <a:solidFill>
                  <a:srgbClr val="007700"/>
                </a:solidFill>
                <a:effectLst/>
              </a:rPr>
              <a:t>,  </a:t>
            </a:r>
            <a:r>
              <a:rPr lang="uz-UZ" dirty="0">
                <a:solidFill>
                  <a:srgbClr val="DD0000"/>
                </a:solidFill>
                <a:effectLst/>
              </a:rPr>
              <a:t>'banana'</a:t>
            </a:r>
            <a:r>
              <a:rPr lang="uz-UZ" dirty="0">
                <a:solidFill>
                  <a:srgbClr val="007700"/>
                </a:solidFill>
                <a:effectLst/>
              </a:rPr>
              <a:t>);</a:t>
            </a:r>
            <a:br>
              <a:rPr lang="uz-UZ" dirty="0">
                <a:solidFill>
                  <a:srgbClr val="007700"/>
                </a:solidFill>
                <a:effectLst/>
              </a:rPr>
            </a:br>
            <a:r>
              <a:rPr lang="uz-UZ" dirty="0">
                <a:solidFill>
                  <a:srgbClr val="0000BB"/>
                </a:solidFill>
                <a:effectLst/>
              </a:rPr>
              <a:t>$c </a:t>
            </a:r>
            <a:r>
              <a:rPr lang="uz-UZ" dirty="0">
                <a:solidFill>
                  <a:srgbClr val="007700"/>
                </a:solidFill>
                <a:effectLst/>
              </a:rPr>
              <a:t>= </a:t>
            </a:r>
            <a:r>
              <a:rPr lang="uz-UZ" dirty="0">
                <a:solidFill>
                  <a:srgbClr val="0000BB"/>
                </a:solidFill>
                <a:effectLst/>
              </a:rPr>
              <a:t>strcspn</a:t>
            </a:r>
            <a:r>
              <a:rPr lang="uz-UZ" dirty="0">
                <a:solidFill>
                  <a:srgbClr val="007700"/>
                </a:solidFill>
                <a:effectLst/>
              </a:rPr>
              <a:t>(</a:t>
            </a:r>
            <a:r>
              <a:rPr lang="uz-UZ" dirty="0">
                <a:solidFill>
                  <a:srgbClr val="DD0000"/>
                </a:solidFill>
                <a:effectLst/>
              </a:rPr>
              <a:t>'hello'</a:t>
            </a:r>
            <a:r>
              <a:rPr lang="uz-UZ" dirty="0">
                <a:solidFill>
                  <a:srgbClr val="007700"/>
                </a:solidFill>
                <a:effectLst/>
              </a:rPr>
              <a:t>, </a:t>
            </a:r>
            <a:r>
              <a:rPr lang="uz-UZ" dirty="0">
                <a:solidFill>
                  <a:srgbClr val="DD0000"/>
                </a:solidFill>
                <a:effectLst/>
              </a:rPr>
              <a:t>'l'</a:t>
            </a:r>
            <a:r>
              <a:rPr lang="uz-UZ" dirty="0">
                <a:solidFill>
                  <a:srgbClr val="007700"/>
                </a:solidFill>
                <a:effectLst/>
              </a:rPr>
              <a:t>);</a:t>
            </a:r>
            <a:br>
              <a:rPr lang="uz-UZ" dirty="0">
                <a:solidFill>
                  <a:srgbClr val="007700"/>
                </a:solidFill>
                <a:effectLst/>
              </a:rPr>
            </a:br>
            <a:r>
              <a:rPr lang="uz-UZ" dirty="0">
                <a:solidFill>
                  <a:srgbClr val="0000BB"/>
                </a:solidFill>
                <a:effectLst/>
              </a:rPr>
              <a:t>$d </a:t>
            </a:r>
            <a:r>
              <a:rPr lang="uz-UZ" dirty="0">
                <a:solidFill>
                  <a:srgbClr val="007700"/>
                </a:solidFill>
                <a:effectLst/>
              </a:rPr>
              <a:t>= </a:t>
            </a:r>
            <a:r>
              <a:rPr lang="uz-UZ" dirty="0">
                <a:solidFill>
                  <a:srgbClr val="0000BB"/>
                </a:solidFill>
                <a:effectLst/>
              </a:rPr>
              <a:t>strcspn</a:t>
            </a:r>
            <a:r>
              <a:rPr lang="uz-UZ" dirty="0">
                <a:solidFill>
                  <a:srgbClr val="007700"/>
                </a:solidFill>
                <a:effectLst/>
              </a:rPr>
              <a:t>(</a:t>
            </a:r>
            <a:r>
              <a:rPr lang="uz-UZ" dirty="0">
                <a:solidFill>
                  <a:srgbClr val="DD0000"/>
                </a:solidFill>
                <a:effectLst/>
              </a:rPr>
              <a:t>'hello'</a:t>
            </a:r>
            <a:r>
              <a:rPr lang="uz-UZ" dirty="0">
                <a:solidFill>
                  <a:srgbClr val="007700"/>
                </a:solidFill>
                <a:effectLst/>
              </a:rPr>
              <a:t>, </a:t>
            </a:r>
            <a:r>
              <a:rPr lang="uz-UZ" dirty="0">
                <a:solidFill>
                  <a:srgbClr val="DD0000"/>
                </a:solidFill>
                <a:effectLst/>
              </a:rPr>
              <a:t>'world'</a:t>
            </a:r>
            <a:r>
              <a:rPr lang="uz-UZ" dirty="0">
                <a:solidFill>
                  <a:srgbClr val="007700"/>
                </a:solidFill>
                <a:effectLst/>
              </a:rPr>
              <a:t>);</a:t>
            </a:r>
            <a:br>
              <a:rPr lang="uz-UZ" dirty="0">
                <a:solidFill>
                  <a:srgbClr val="007700"/>
                </a:solidFill>
                <a:effectLst/>
              </a:rPr>
            </a:br>
            <a:r>
              <a:rPr lang="uz-UZ" dirty="0">
                <a:solidFill>
                  <a:srgbClr val="0000BB"/>
                </a:solidFill>
                <a:effectLst/>
              </a:rPr>
              <a:t>$e </a:t>
            </a:r>
            <a:r>
              <a:rPr lang="uz-UZ" dirty="0">
                <a:solidFill>
                  <a:srgbClr val="007700"/>
                </a:solidFill>
                <a:effectLst/>
              </a:rPr>
              <a:t>= </a:t>
            </a:r>
            <a:r>
              <a:rPr lang="uz-UZ" dirty="0">
                <a:solidFill>
                  <a:srgbClr val="0000BB"/>
                </a:solidFill>
                <a:effectLst/>
              </a:rPr>
              <a:t>strcspn</a:t>
            </a:r>
            <a:r>
              <a:rPr lang="uz-UZ" dirty="0">
                <a:solidFill>
                  <a:srgbClr val="007700"/>
                </a:solidFill>
                <a:effectLst/>
              </a:rPr>
              <a:t>(</a:t>
            </a:r>
            <a:r>
              <a:rPr lang="uz-UZ" dirty="0">
                <a:solidFill>
                  <a:srgbClr val="DD0000"/>
                </a:solidFill>
                <a:effectLst/>
              </a:rPr>
              <a:t>'abcdhelloabcd'</a:t>
            </a:r>
            <a:r>
              <a:rPr lang="uz-UZ" dirty="0">
                <a:solidFill>
                  <a:srgbClr val="007700"/>
                </a:solidFill>
                <a:effectLst/>
              </a:rPr>
              <a:t>, </a:t>
            </a:r>
            <a:r>
              <a:rPr lang="uz-UZ" dirty="0">
                <a:solidFill>
                  <a:srgbClr val="DD0000"/>
                </a:solidFill>
                <a:effectLst/>
              </a:rPr>
              <a:t>'abcd'</a:t>
            </a:r>
            <a:r>
              <a:rPr lang="uz-UZ" dirty="0">
                <a:solidFill>
                  <a:srgbClr val="007700"/>
                </a:solidFill>
                <a:effectLst/>
              </a:rPr>
              <a:t>, -</a:t>
            </a:r>
            <a:r>
              <a:rPr lang="uz-UZ" dirty="0">
                <a:solidFill>
                  <a:srgbClr val="0000BB"/>
                </a:solidFill>
                <a:effectLst/>
              </a:rPr>
              <a:t>9</a:t>
            </a:r>
            <a:r>
              <a:rPr lang="uz-UZ" dirty="0">
                <a:solidFill>
                  <a:srgbClr val="007700"/>
                </a:solidFill>
                <a:effectLst/>
              </a:rPr>
              <a:t>);</a:t>
            </a:r>
            <a:br>
              <a:rPr lang="uz-UZ" dirty="0">
                <a:solidFill>
                  <a:srgbClr val="007700"/>
                </a:solidFill>
                <a:effectLst/>
              </a:rPr>
            </a:br>
            <a:r>
              <a:rPr lang="uz-UZ" dirty="0">
                <a:solidFill>
                  <a:srgbClr val="0000BB"/>
                </a:solidFill>
                <a:effectLst/>
              </a:rPr>
              <a:t>$f </a:t>
            </a:r>
            <a:r>
              <a:rPr lang="uz-UZ" dirty="0">
                <a:solidFill>
                  <a:srgbClr val="007700"/>
                </a:solidFill>
                <a:effectLst/>
              </a:rPr>
              <a:t>= </a:t>
            </a:r>
            <a:r>
              <a:rPr lang="uz-UZ" dirty="0">
                <a:solidFill>
                  <a:srgbClr val="0000BB"/>
                </a:solidFill>
                <a:effectLst/>
              </a:rPr>
              <a:t>strcspn</a:t>
            </a:r>
            <a:r>
              <a:rPr lang="uz-UZ" dirty="0">
                <a:solidFill>
                  <a:srgbClr val="007700"/>
                </a:solidFill>
                <a:effectLst/>
              </a:rPr>
              <a:t>(</a:t>
            </a:r>
            <a:r>
              <a:rPr lang="uz-UZ" dirty="0">
                <a:solidFill>
                  <a:srgbClr val="DD0000"/>
                </a:solidFill>
                <a:effectLst/>
              </a:rPr>
              <a:t>'abcdhelloabcd'</a:t>
            </a:r>
            <a:r>
              <a:rPr lang="uz-UZ" dirty="0">
                <a:solidFill>
                  <a:srgbClr val="007700"/>
                </a:solidFill>
                <a:effectLst/>
              </a:rPr>
              <a:t>, </a:t>
            </a:r>
            <a:r>
              <a:rPr lang="uz-UZ" dirty="0">
                <a:solidFill>
                  <a:srgbClr val="DD0000"/>
                </a:solidFill>
                <a:effectLst/>
              </a:rPr>
              <a:t>'abcd'</a:t>
            </a:r>
            <a:r>
              <a:rPr lang="uz-UZ" dirty="0">
                <a:solidFill>
                  <a:srgbClr val="007700"/>
                </a:solidFill>
                <a:effectLst/>
              </a:rPr>
              <a:t>, -</a:t>
            </a:r>
            <a:r>
              <a:rPr lang="uz-UZ" dirty="0">
                <a:solidFill>
                  <a:srgbClr val="0000BB"/>
                </a:solidFill>
                <a:effectLst/>
              </a:rPr>
              <a:t>9</a:t>
            </a:r>
            <a:r>
              <a:rPr lang="uz-UZ" dirty="0">
                <a:solidFill>
                  <a:srgbClr val="007700"/>
                </a:solidFill>
                <a:effectLst/>
              </a:rPr>
              <a:t>, -</a:t>
            </a:r>
            <a:r>
              <a:rPr lang="uz-UZ" dirty="0">
                <a:solidFill>
                  <a:srgbClr val="0000BB"/>
                </a:solidFill>
                <a:effectLst/>
              </a:rPr>
              <a:t>5</a:t>
            </a:r>
            <a:r>
              <a:rPr lang="uz-UZ" dirty="0">
                <a:solidFill>
                  <a:srgbClr val="007700"/>
                </a:solidFill>
                <a:effectLst/>
              </a:rPr>
              <a:t>);</a:t>
            </a:r>
            <a:br>
              <a:rPr lang="uz-UZ" dirty="0">
                <a:solidFill>
                  <a:srgbClr val="007700"/>
                </a:solidFill>
                <a:effectLst/>
              </a:rPr>
            </a:br>
            <a:br>
              <a:rPr lang="uz-UZ" dirty="0">
                <a:solidFill>
                  <a:srgbClr val="007700"/>
                </a:solidFill>
                <a:effectLst/>
              </a:rPr>
            </a:br>
            <a:r>
              <a:rPr lang="uz-UZ" dirty="0">
                <a:solidFill>
                  <a:srgbClr val="0000BB"/>
                </a:solidFill>
                <a:effectLst/>
              </a:rPr>
              <a:t>var_dump</a:t>
            </a:r>
            <a:r>
              <a:rPr lang="uz-UZ" dirty="0">
                <a:solidFill>
                  <a:srgbClr val="007700"/>
                </a:solidFill>
                <a:effectLst/>
              </a:rPr>
              <a:t>(</a:t>
            </a:r>
            <a:r>
              <a:rPr lang="uz-UZ" dirty="0">
                <a:solidFill>
                  <a:srgbClr val="0000BB"/>
                </a:solidFill>
                <a:effectLst/>
              </a:rPr>
              <a:t>$a</a:t>
            </a:r>
            <a:r>
              <a:rPr lang="uz-UZ" dirty="0">
                <a:solidFill>
                  <a:srgbClr val="007700"/>
                </a:solidFill>
                <a:effectLst/>
              </a:rPr>
              <a:t>);</a:t>
            </a:r>
            <a:br>
              <a:rPr lang="uz-UZ" dirty="0">
                <a:solidFill>
                  <a:srgbClr val="007700"/>
                </a:solidFill>
                <a:effectLst/>
              </a:rPr>
            </a:br>
            <a:r>
              <a:rPr lang="uz-UZ" dirty="0">
                <a:solidFill>
                  <a:srgbClr val="0000BB"/>
                </a:solidFill>
                <a:effectLst/>
              </a:rPr>
              <a:t>var_dump</a:t>
            </a:r>
            <a:r>
              <a:rPr lang="uz-UZ" dirty="0">
                <a:solidFill>
                  <a:srgbClr val="007700"/>
                </a:solidFill>
                <a:effectLst/>
              </a:rPr>
              <a:t>(</a:t>
            </a:r>
            <a:r>
              <a:rPr lang="uz-UZ" dirty="0">
                <a:solidFill>
                  <a:srgbClr val="0000BB"/>
                </a:solidFill>
                <a:effectLst/>
              </a:rPr>
              <a:t>$b</a:t>
            </a:r>
            <a:r>
              <a:rPr lang="uz-UZ" dirty="0">
                <a:solidFill>
                  <a:srgbClr val="007700"/>
                </a:solidFill>
                <a:effectLst/>
              </a:rPr>
              <a:t>);</a:t>
            </a:r>
            <a:br>
              <a:rPr lang="uz-UZ" dirty="0">
                <a:solidFill>
                  <a:srgbClr val="007700"/>
                </a:solidFill>
                <a:effectLst/>
              </a:rPr>
            </a:br>
            <a:r>
              <a:rPr lang="uz-UZ" dirty="0">
                <a:solidFill>
                  <a:srgbClr val="0000BB"/>
                </a:solidFill>
                <a:effectLst/>
              </a:rPr>
              <a:t>var_dump</a:t>
            </a:r>
            <a:r>
              <a:rPr lang="uz-UZ" dirty="0">
                <a:solidFill>
                  <a:srgbClr val="007700"/>
                </a:solidFill>
                <a:effectLst/>
              </a:rPr>
              <a:t>(</a:t>
            </a:r>
            <a:r>
              <a:rPr lang="uz-UZ" dirty="0">
                <a:solidFill>
                  <a:srgbClr val="0000BB"/>
                </a:solidFill>
                <a:effectLst/>
              </a:rPr>
              <a:t>$c</a:t>
            </a:r>
            <a:r>
              <a:rPr lang="uz-UZ" dirty="0">
                <a:solidFill>
                  <a:srgbClr val="007700"/>
                </a:solidFill>
                <a:effectLst/>
              </a:rPr>
              <a:t>);</a:t>
            </a:r>
            <a:br>
              <a:rPr lang="uz-UZ" dirty="0">
                <a:solidFill>
                  <a:srgbClr val="007700"/>
                </a:solidFill>
                <a:effectLst/>
              </a:rPr>
            </a:br>
            <a:r>
              <a:rPr lang="uz-UZ" dirty="0">
                <a:solidFill>
                  <a:srgbClr val="0000BB"/>
                </a:solidFill>
                <a:effectLst/>
              </a:rPr>
              <a:t>var_dump</a:t>
            </a:r>
            <a:r>
              <a:rPr lang="uz-UZ" dirty="0">
                <a:solidFill>
                  <a:srgbClr val="007700"/>
                </a:solidFill>
                <a:effectLst/>
              </a:rPr>
              <a:t>(</a:t>
            </a:r>
            <a:r>
              <a:rPr lang="uz-UZ" dirty="0">
                <a:solidFill>
                  <a:srgbClr val="0000BB"/>
                </a:solidFill>
                <a:effectLst/>
              </a:rPr>
              <a:t>$d</a:t>
            </a:r>
            <a:r>
              <a:rPr lang="uz-UZ" dirty="0">
                <a:solidFill>
                  <a:srgbClr val="007700"/>
                </a:solidFill>
                <a:effectLst/>
              </a:rPr>
              <a:t>);</a:t>
            </a:r>
            <a:br>
              <a:rPr lang="uz-UZ" dirty="0">
                <a:solidFill>
                  <a:srgbClr val="007700"/>
                </a:solidFill>
                <a:effectLst/>
              </a:rPr>
            </a:br>
            <a:r>
              <a:rPr lang="uz-UZ" dirty="0">
                <a:solidFill>
                  <a:srgbClr val="0000BB"/>
                </a:solidFill>
                <a:effectLst/>
              </a:rPr>
              <a:t>var_dump</a:t>
            </a:r>
            <a:r>
              <a:rPr lang="uz-UZ" dirty="0">
                <a:solidFill>
                  <a:srgbClr val="007700"/>
                </a:solidFill>
                <a:effectLst/>
              </a:rPr>
              <a:t>(</a:t>
            </a:r>
            <a:r>
              <a:rPr lang="uz-UZ" dirty="0">
                <a:solidFill>
                  <a:srgbClr val="0000BB"/>
                </a:solidFill>
                <a:effectLst/>
              </a:rPr>
              <a:t>$e</a:t>
            </a:r>
            <a:r>
              <a:rPr lang="uz-UZ" dirty="0">
                <a:solidFill>
                  <a:srgbClr val="007700"/>
                </a:solidFill>
                <a:effectLst/>
              </a:rPr>
              <a:t>);</a:t>
            </a:r>
            <a:br>
              <a:rPr lang="uz-UZ" dirty="0">
                <a:solidFill>
                  <a:srgbClr val="007700"/>
                </a:solidFill>
                <a:effectLst/>
              </a:rPr>
            </a:br>
            <a:r>
              <a:rPr lang="uz-UZ" dirty="0">
                <a:solidFill>
                  <a:srgbClr val="0000BB"/>
                </a:solidFill>
                <a:effectLst/>
              </a:rPr>
              <a:t>var_dump</a:t>
            </a:r>
            <a:r>
              <a:rPr lang="uz-UZ" dirty="0">
                <a:solidFill>
                  <a:srgbClr val="007700"/>
                </a:solidFill>
                <a:effectLst/>
              </a:rPr>
              <a:t>(</a:t>
            </a:r>
            <a:r>
              <a:rPr lang="uz-UZ" dirty="0">
                <a:solidFill>
                  <a:srgbClr val="0000BB"/>
                </a:solidFill>
                <a:effectLst/>
              </a:rPr>
              <a:t>$f</a:t>
            </a:r>
            <a:r>
              <a:rPr lang="uz-UZ" dirty="0">
                <a:solidFill>
                  <a:srgbClr val="007700"/>
                </a:solidFill>
                <a:effectLst/>
              </a:rPr>
              <a:t>);</a:t>
            </a:r>
            <a:br>
              <a:rPr lang="uz-UZ" dirty="0">
                <a:solidFill>
                  <a:srgbClr val="007700"/>
                </a:solidFill>
                <a:effectLst/>
              </a:rPr>
            </a:br>
            <a:r>
              <a:rPr lang="uz-UZ" dirty="0">
                <a:solidFill>
                  <a:srgbClr val="0000BB"/>
                </a:solidFill>
                <a:effectLst/>
              </a:rPr>
              <a:t>?&gt;</a:t>
            </a:r>
            <a:r>
              <a:rPr lang="uz-UZ" dirty="0">
                <a:solidFill>
                  <a:srgbClr val="000000"/>
                </a:solidFill>
                <a:effectLst/>
              </a:rPr>
              <a:t> </a:t>
            </a:r>
            <a:endParaRPr lang="uz-UZ" dirty="0"/>
          </a:p>
        </p:txBody>
      </p:sp>
      <p:sp>
        <p:nvSpPr>
          <p:cNvPr id="5" name="Прямоугольник 4">
            <a:extLst>
              <a:ext uri="{FF2B5EF4-FFF2-40B4-BE49-F238E27FC236}">
                <a16:creationId xmlns:a16="http://schemas.microsoft.com/office/drawing/2014/main" id="{DA7278F7-62CA-0A45-889E-0A18006533FB}"/>
              </a:ext>
            </a:extLst>
          </p:cNvPr>
          <p:cNvSpPr/>
          <p:nvPr/>
        </p:nvSpPr>
        <p:spPr>
          <a:xfrm>
            <a:off x="3897398" y="4146542"/>
            <a:ext cx="745204" cy="1754326"/>
          </a:xfrm>
          <a:prstGeom prst="rect">
            <a:avLst/>
          </a:prstGeom>
        </p:spPr>
        <p:txBody>
          <a:bodyPr wrap="none">
            <a:spAutoFit/>
          </a:bodyPr>
          <a:lstStyle/>
          <a:p>
            <a:r>
              <a:rPr lang="uz-UZ" dirty="0"/>
              <a:t>int(0) </a:t>
            </a:r>
            <a:endParaRPr lang="en-US" dirty="0"/>
          </a:p>
          <a:p>
            <a:r>
              <a:rPr lang="uz-UZ" dirty="0"/>
              <a:t>int(0) </a:t>
            </a:r>
            <a:endParaRPr lang="en-US" dirty="0"/>
          </a:p>
          <a:p>
            <a:r>
              <a:rPr lang="uz-UZ" dirty="0"/>
              <a:t>int(2) </a:t>
            </a:r>
            <a:endParaRPr lang="en-US" dirty="0"/>
          </a:p>
          <a:p>
            <a:r>
              <a:rPr lang="uz-UZ" dirty="0"/>
              <a:t>int(2) </a:t>
            </a:r>
            <a:endParaRPr lang="en-US" dirty="0"/>
          </a:p>
          <a:p>
            <a:r>
              <a:rPr lang="uz-UZ" dirty="0"/>
              <a:t>int(5) </a:t>
            </a:r>
            <a:endParaRPr lang="en-US" dirty="0"/>
          </a:p>
          <a:p>
            <a:r>
              <a:rPr lang="uz-UZ" dirty="0"/>
              <a:t>int(4)</a:t>
            </a:r>
            <a:endParaRPr lang="ru-RU" dirty="0"/>
          </a:p>
        </p:txBody>
      </p:sp>
    </p:spTree>
    <p:extLst>
      <p:ext uri="{BB962C8B-B14F-4D97-AF65-F5344CB8AC3E}">
        <p14:creationId xmlns:p14="http://schemas.microsoft.com/office/powerpoint/2010/main" val="714707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45F77EC-BF63-2B4D-A8C8-F6243F731EDE}"/>
              </a:ext>
            </a:extLst>
          </p:cNvPr>
          <p:cNvSpPr>
            <a:spLocks noGrp="1"/>
          </p:cNvSpPr>
          <p:nvPr>
            <p:ph type="title"/>
          </p:nvPr>
        </p:nvSpPr>
        <p:spPr/>
        <p:txBody>
          <a:bodyPr/>
          <a:lstStyle/>
          <a:p>
            <a:r>
              <a:rPr lang="en-US" dirty="0" err="1"/>
              <a:t>PHPda</a:t>
            </a:r>
            <a:r>
              <a:rPr lang="en-US" dirty="0"/>
              <a:t> </a:t>
            </a:r>
            <a:r>
              <a:rPr lang="en-US" dirty="0" err="1"/>
              <a:t>satrlar</a:t>
            </a:r>
            <a:r>
              <a:rPr lang="en-US" dirty="0"/>
              <a:t> </a:t>
            </a:r>
            <a:r>
              <a:rPr lang="en-US" dirty="0" err="1"/>
              <a:t>ifodalash</a:t>
            </a:r>
            <a:r>
              <a:rPr lang="en-US" dirty="0"/>
              <a:t> </a:t>
            </a:r>
            <a:r>
              <a:rPr lang="en-US" dirty="0" err="1"/>
              <a:t>asosan</a:t>
            </a:r>
            <a:r>
              <a:rPr lang="en-US" dirty="0"/>
              <a:t> “ ” </a:t>
            </a:r>
            <a:r>
              <a:rPr lang="en-US" dirty="0" err="1"/>
              <a:t>yoki</a:t>
            </a:r>
            <a:r>
              <a:rPr lang="en-US" dirty="0"/>
              <a:t> ‘ ’ </a:t>
            </a:r>
            <a:r>
              <a:rPr lang="en-US" dirty="0" err="1"/>
              <a:t>bilan</a:t>
            </a:r>
            <a:r>
              <a:rPr lang="en-US" dirty="0"/>
              <a:t> </a:t>
            </a:r>
            <a:r>
              <a:rPr lang="en-US" dirty="0" err="1"/>
              <a:t>belgilanadi</a:t>
            </a:r>
            <a:r>
              <a:rPr lang="en-US" dirty="0"/>
              <a:t>.</a:t>
            </a:r>
            <a:endParaRPr lang="ru-RU" dirty="0"/>
          </a:p>
        </p:txBody>
      </p:sp>
      <p:sp>
        <p:nvSpPr>
          <p:cNvPr id="3" name="Объект 2">
            <a:extLst>
              <a:ext uri="{FF2B5EF4-FFF2-40B4-BE49-F238E27FC236}">
                <a16:creationId xmlns:a16="http://schemas.microsoft.com/office/drawing/2014/main" id="{307D9434-9636-1741-99C7-7D883E324DEA}"/>
              </a:ext>
            </a:extLst>
          </p:cNvPr>
          <p:cNvSpPr>
            <a:spLocks noGrp="1"/>
          </p:cNvSpPr>
          <p:nvPr>
            <p:ph idx="1"/>
          </p:nvPr>
        </p:nvSpPr>
        <p:spPr/>
        <p:txBody>
          <a:bodyPr/>
          <a:lstStyle/>
          <a:p>
            <a:pPr marL="0" indent="0">
              <a:buNone/>
            </a:pPr>
            <a:r>
              <a:rPr lang="en-US" dirty="0"/>
              <a:t>     &lt;?php</a:t>
            </a:r>
          </a:p>
          <a:p>
            <a:pPr marL="457200" lvl="1" indent="0">
              <a:buNone/>
            </a:pPr>
            <a:r>
              <a:rPr lang="en-US" dirty="0"/>
              <a:t>	echo “</a:t>
            </a:r>
            <a:r>
              <a:rPr lang="en-US" dirty="0" err="1"/>
              <a:t>Salom</a:t>
            </a:r>
            <a:r>
              <a:rPr lang="en-US" dirty="0"/>
              <a:t> </a:t>
            </a:r>
            <a:r>
              <a:rPr lang="en-US" dirty="0" err="1"/>
              <a:t>Dunyo</a:t>
            </a:r>
            <a:r>
              <a:rPr lang="en-US" dirty="0"/>
              <a:t>”;</a:t>
            </a:r>
          </a:p>
          <a:p>
            <a:pPr marL="457200" lvl="1" indent="0">
              <a:buNone/>
            </a:pPr>
            <a:r>
              <a:rPr lang="en-US" dirty="0"/>
              <a:t>?&gt;</a:t>
            </a:r>
            <a:endParaRPr lang="ru-RU" dirty="0"/>
          </a:p>
        </p:txBody>
      </p:sp>
    </p:spTree>
    <p:extLst>
      <p:ext uri="{BB962C8B-B14F-4D97-AF65-F5344CB8AC3E}">
        <p14:creationId xmlns:p14="http://schemas.microsoft.com/office/powerpoint/2010/main" val="3213062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3DC412F-FF3A-B245-92EA-71834CD7538D}"/>
              </a:ext>
            </a:extLst>
          </p:cNvPr>
          <p:cNvSpPr>
            <a:spLocks noGrp="1"/>
          </p:cNvSpPr>
          <p:nvPr>
            <p:ph type="title"/>
          </p:nvPr>
        </p:nvSpPr>
        <p:spPr/>
        <p:txBody>
          <a:bodyPr/>
          <a:lstStyle/>
          <a:p>
            <a:r>
              <a:rPr lang="uz-UZ" b="1" dirty="0"/>
              <a:t>strip_tags</a:t>
            </a:r>
            <a:r>
              <a:rPr lang="en-US" b="1" dirty="0"/>
              <a:t> - HTML </a:t>
            </a:r>
            <a:r>
              <a:rPr lang="en-US" b="1" dirty="0" err="1"/>
              <a:t>va</a:t>
            </a:r>
            <a:r>
              <a:rPr lang="en-US" b="1" dirty="0"/>
              <a:t> PHP </a:t>
            </a:r>
            <a:r>
              <a:rPr lang="en-US" b="1" dirty="0" err="1"/>
              <a:t>teglarini</a:t>
            </a:r>
            <a:r>
              <a:rPr lang="en-US" b="1" dirty="0"/>
              <a:t> </a:t>
            </a:r>
            <a:r>
              <a:rPr lang="en-US" b="1" dirty="0" err="1"/>
              <a:t>qatordan</a:t>
            </a:r>
            <a:r>
              <a:rPr lang="en-US" b="1" dirty="0"/>
              <a:t> </a:t>
            </a:r>
            <a:r>
              <a:rPr lang="en-US" b="1" dirty="0" err="1"/>
              <a:t>olib</a:t>
            </a:r>
            <a:r>
              <a:rPr lang="en-US" b="1" dirty="0"/>
              <a:t> </a:t>
            </a:r>
            <a:r>
              <a:rPr lang="en-US" b="1" dirty="0" err="1"/>
              <a:t>tashlaydi</a:t>
            </a:r>
            <a:endParaRPr lang="ru-RU" dirty="0"/>
          </a:p>
        </p:txBody>
      </p:sp>
      <p:sp>
        <p:nvSpPr>
          <p:cNvPr id="4" name="Прямоугольник 3">
            <a:extLst>
              <a:ext uri="{FF2B5EF4-FFF2-40B4-BE49-F238E27FC236}">
                <a16:creationId xmlns:a16="http://schemas.microsoft.com/office/drawing/2014/main" id="{D8644CDD-BC33-5047-B1B8-B6DE6D0ED0A6}"/>
              </a:ext>
            </a:extLst>
          </p:cNvPr>
          <p:cNvSpPr/>
          <p:nvPr/>
        </p:nvSpPr>
        <p:spPr>
          <a:xfrm>
            <a:off x="609600" y="2216325"/>
            <a:ext cx="8010144" cy="3139321"/>
          </a:xfrm>
          <a:prstGeom prst="rect">
            <a:avLst/>
          </a:prstGeom>
        </p:spPr>
        <p:txBody>
          <a:bodyPr wrap="square">
            <a:spAutoFit/>
          </a:bodyPr>
          <a:lstStyle/>
          <a:p>
            <a:r>
              <a:rPr lang="uz-UZ" dirty="0">
                <a:solidFill>
                  <a:srgbClr val="0000BB"/>
                </a:solidFill>
                <a:effectLst/>
              </a:rPr>
              <a:t>&lt;?php</a:t>
            </a:r>
            <a:br>
              <a:rPr lang="uz-UZ" dirty="0">
                <a:solidFill>
                  <a:srgbClr val="0000BB"/>
                </a:solidFill>
                <a:effectLst/>
              </a:rPr>
            </a:br>
            <a:r>
              <a:rPr lang="uz-UZ" dirty="0">
                <a:solidFill>
                  <a:srgbClr val="0000BB"/>
                </a:solidFill>
                <a:effectLst/>
              </a:rPr>
              <a:t>$text </a:t>
            </a:r>
            <a:r>
              <a:rPr lang="uz-UZ" dirty="0">
                <a:solidFill>
                  <a:srgbClr val="007700"/>
                </a:solidFill>
                <a:effectLst/>
              </a:rPr>
              <a:t>= </a:t>
            </a:r>
            <a:r>
              <a:rPr lang="uz-UZ" dirty="0">
                <a:solidFill>
                  <a:srgbClr val="DD0000"/>
                </a:solidFill>
                <a:effectLst/>
              </a:rPr>
              <a:t>’&lt;p&gt;</a:t>
            </a:r>
            <a:r>
              <a:rPr lang="en-US" dirty="0" err="1">
                <a:solidFill>
                  <a:srgbClr val="DD0000"/>
                </a:solidFill>
                <a:effectLst/>
              </a:rPr>
              <a:t>Paragraf</a:t>
            </a:r>
            <a:r>
              <a:rPr lang="ru-RU" dirty="0">
                <a:solidFill>
                  <a:srgbClr val="DD0000"/>
                </a:solidFill>
                <a:effectLst/>
              </a:rPr>
              <a:t>.&lt;/</a:t>
            </a:r>
            <a:r>
              <a:rPr lang="uz-UZ" dirty="0">
                <a:solidFill>
                  <a:srgbClr val="DD0000"/>
                </a:solidFill>
                <a:effectLst/>
              </a:rPr>
              <a:t>p&gt;&lt;!-- </a:t>
            </a:r>
            <a:r>
              <a:rPr lang="en-US" dirty="0" err="1">
                <a:solidFill>
                  <a:srgbClr val="DD0000"/>
                </a:solidFill>
                <a:effectLst/>
              </a:rPr>
              <a:t>Izoh</a:t>
            </a:r>
            <a:r>
              <a:rPr lang="ru-RU" dirty="0">
                <a:solidFill>
                  <a:srgbClr val="DD0000"/>
                </a:solidFill>
                <a:effectLst/>
              </a:rPr>
              <a:t>--&gt; &lt;</a:t>
            </a:r>
            <a:r>
              <a:rPr lang="uz-UZ" dirty="0">
                <a:solidFill>
                  <a:srgbClr val="DD0000"/>
                </a:solidFill>
                <a:effectLst/>
              </a:rPr>
              <a:t>a href="#fragment"&gt;</a:t>
            </a:r>
            <a:r>
              <a:rPr lang="en-US" dirty="0">
                <a:solidFill>
                  <a:srgbClr val="DD0000"/>
                </a:solidFill>
                <a:effectLst/>
              </a:rPr>
              <a:t>Yana </a:t>
            </a:r>
            <a:r>
              <a:rPr lang="en-US" dirty="0" err="1">
                <a:solidFill>
                  <a:srgbClr val="DD0000"/>
                </a:solidFill>
                <a:effectLst/>
              </a:rPr>
              <a:t>tekst</a:t>
            </a:r>
            <a:r>
              <a:rPr lang="ru-RU" dirty="0">
                <a:solidFill>
                  <a:srgbClr val="DD0000"/>
                </a:solidFill>
                <a:effectLst/>
              </a:rPr>
              <a:t>&lt;/</a:t>
            </a:r>
            <a:r>
              <a:rPr lang="uz-UZ" dirty="0">
                <a:solidFill>
                  <a:srgbClr val="DD0000"/>
                </a:solidFill>
                <a:effectLst/>
              </a:rPr>
              <a:t>a&gt;'</a:t>
            </a:r>
            <a:r>
              <a:rPr lang="uz-UZ" dirty="0">
                <a:solidFill>
                  <a:srgbClr val="007700"/>
                </a:solidFill>
                <a:effectLst/>
              </a:rPr>
              <a:t>;</a:t>
            </a:r>
            <a:br>
              <a:rPr lang="uz-UZ" dirty="0">
                <a:solidFill>
                  <a:srgbClr val="007700"/>
                </a:solidFill>
                <a:effectLst/>
              </a:rPr>
            </a:br>
            <a:r>
              <a:rPr lang="uz-UZ" dirty="0">
                <a:solidFill>
                  <a:srgbClr val="007700"/>
                </a:solidFill>
                <a:effectLst/>
              </a:rPr>
              <a:t>echo </a:t>
            </a:r>
            <a:r>
              <a:rPr lang="uz-UZ" dirty="0">
                <a:solidFill>
                  <a:srgbClr val="0000BB"/>
                </a:solidFill>
                <a:effectLst/>
              </a:rPr>
              <a:t>strip_tags</a:t>
            </a:r>
            <a:r>
              <a:rPr lang="uz-UZ" dirty="0">
                <a:solidFill>
                  <a:srgbClr val="007700"/>
                </a:solidFill>
                <a:effectLst/>
              </a:rPr>
              <a:t>(</a:t>
            </a:r>
            <a:r>
              <a:rPr lang="uz-UZ" dirty="0">
                <a:solidFill>
                  <a:srgbClr val="0000BB"/>
                </a:solidFill>
                <a:effectLst/>
              </a:rPr>
              <a:t>$text</a:t>
            </a:r>
            <a:r>
              <a:rPr lang="uz-UZ" dirty="0">
                <a:solidFill>
                  <a:srgbClr val="007700"/>
                </a:solidFill>
                <a:effectLst/>
              </a:rPr>
              <a:t>);</a:t>
            </a:r>
            <a:br>
              <a:rPr lang="uz-UZ" dirty="0">
                <a:solidFill>
                  <a:srgbClr val="007700"/>
                </a:solidFill>
                <a:effectLst/>
              </a:rPr>
            </a:br>
            <a:r>
              <a:rPr lang="uz-UZ" dirty="0">
                <a:solidFill>
                  <a:srgbClr val="007700"/>
                </a:solidFill>
                <a:effectLst/>
              </a:rPr>
              <a:t>echo </a:t>
            </a:r>
            <a:r>
              <a:rPr lang="uz-UZ" dirty="0">
                <a:solidFill>
                  <a:srgbClr val="DD0000"/>
                </a:solidFill>
                <a:effectLst/>
              </a:rPr>
              <a:t>"\n"</a:t>
            </a:r>
            <a:r>
              <a:rPr lang="uz-UZ" dirty="0">
                <a:solidFill>
                  <a:srgbClr val="007700"/>
                </a:solidFill>
                <a:effectLst/>
              </a:rPr>
              <a:t>;</a:t>
            </a:r>
            <a:br>
              <a:rPr lang="uz-UZ" dirty="0">
                <a:solidFill>
                  <a:srgbClr val="007700"/>
                </a:solidFill>
                <a:effectLst/>
              </a:rPr>
            </a:br>
            <a:br>
              <a:rPr lang="uz-UZ" dirty="0">
                <a:solidFill>
                  <a:srgbClr val="007700"/>
                </a:solidFill>
                <a:effectLst/>
              </a:rPr>
            </a:br>
            <a:r>
              <a:rPr lang="uz-UZ" dirty="0">
                <a:solidFill>
                  <a:srgbClr val="FF8000"/>
                </a:solidFill>
                <a:effectLst/>
              </a:rPr>
              <a:t>// </a:t>
            </a:r>
            <a:r>
              <a:rPr lang="ru-RU" dirty="0">
                <a:solidFill>
                  <a:srgbClr val="FF8000"/>
                </a:solidFill>
                <a:effectLst/>
              </a:rPr>
              <a:t> &lt;</a:t>
            </a:r>
            <a:r>
              <a:rPr lang="uz-UZ" dirty="0">
                <a:solidFill>
                  <a:srgbClr val="FF8000"/>
                </a:solidFill>
                <a:effectLst/>
              </a:rPr>
              <a:t>p&gt; </a:t>
            </a:r>
            <a:r>
              <a:rPr lang="en-US" dirty="0" err="1">
                <a:solidFill>
                  <a:srgbClr val="FF8000"/>
                </a:solidFill>
              </a:rPr>
              <a:t>va</a:t>
            </a:r>
            <a:r>
              <a:rPr lang="ru-RU" dirty="0">
                <a:solidFill>
                  <a:srgbClr val="FF8000"/>
                </a:solidFill>
                <a:effectLst/>
              </a:rPr>
              <a:t> &lt;</a:t>
            </a:r>
            <a:r>
              <a:rPr lang="uz-UZ" dirty="0">
                <a:solidFill>
                  <a:srgbClr val="FF8000"/>
                </a:solidFill>
                <a:effectLst/>
              </a:rPr>
              <a:t>a&gt;</a:t>
            </a:r>
            <a:r>
              <a:rPr lang="en-US" dirty="0">
                <a:solidFill>
                  <a:srgbClr val="FF8000"/>
                </a:solidFill>
                <a:effectLst/>
              </a:rPr>
              <a:t> </a:t>
            </a:r>
            <a:r>
              <a:rPr lang="en-US" dirty="0" err="1">
                <a:solidFill>
                  <a:srgbClr val="FF8000"/>
                </a:solidFill>
                <a:effectLst/>
              </a:rPr>
              <a:t>teglariga</a:t>
            </a:r>
            <a:r>
              <a:rPr lang="en-US" dirty="0">
                <a:solidFill>
                  <a:srgbClr val="FF8000"/>
                </a:solidFill>
                <a:effectLst/>
              </a:rPr>
              <a:t> </a:t>
            </a:r>
            <a:r>
              <a:rPr lang="en-US" dirty="0" err="1">
                <a:solidFill>
                  <a:srgbClr val="FF8000"/>
                </a:solidFill>
                <a:effectLst/>
              </a:rPr>
              <a:t>ruxsat</a:t>
            </a:r>
            <a:r>
              <a:rPr lang="en-US" dirty="0">
                <a:solidFill>
                  <a:srgbClr val="FF8000"/>
                </a:solidFill>
                <a:effectLst/>
              </a:rPr>
              <a:t> </a:t>
            </a:r>
            <a:r>
              <a:rPr lang="en-US" dirty="0" err="1">
                <a:solidFill>
                  <a:srgbClr val="FF8000"/>
                </a:solidFill>
                <a:effectLst/>
              </a:rPr>
              <a:t>beramiz</a:t>
            </a:r>
            <a:endParaRPr lang="en-US" dirty="0">
              <a:solidFill>
                <a:srgbClr val="FF8000"/>
              </a:solidFill>
            </a:endParaRPr>
          </a:p>
          <a:p>
            <a:r>
              <a:rPr lang="uz-UZ" dirty="0">
                <a:solidFill>
                  <a:srgbClr val="007700"/>
                </a:solidFill>
                <a:effectLst/>
              </a:rPr>
              <a:t>echo </a:t>
            </a:r>
            <a:r>
              <a:rPr lang="uz-UZ" dirty="0">
                <a:solidFill>
                  <a:srgbClr val="0000BB"/>
                </a:solidFill>
                <a:effectLst/>
              </a:rPr>
              <a:t>strip_tags</a:t>
            </a:r>
            <a:r>
              <a:rPr lang="uz-UZ" dirty="0">
                <a:solidFill>
                  <a:srgbClr val="007700"/>
                </a:solidFill>
                <a:effectLst/>
              </a:rPr>
              <a:t>(</a:t>
            </a:r>
            <a:r>
              <a:rPr lang="uz-UZ" dirty="0">
                <a:solidFill>
                  <a:srgbClr val="0000BB"/>
                </a:solidFill>
                <a:effectLst/>
              </a:rPr>
              <a:t>$text</a:t>
            </a:r>
            <a:r>
              <a:rPr lang="uz-UZ" dirty="0">
                <a:solidFill>
                  <a:srgbClr val="007700"/>
                </a:solidFill>
                <a:effectLst/>
              </a:rPr>
              <a:t>, </a:t>
            </a:r>
            <a:r>
              <a:rPr lang="uz-UZ" dirty="0">
                <a:solidFill>
                  <a:srgbClr val="DD0000"/>
                </a:solidFill>
                <a:effectLst/>
              </a:rPr>
              <a:t>'&lt;p&gt;&lt;a&gt;'</a:t>
            </a:r>
            <a:r>
              <a:rPr lang="uz-UZ" dirty="0">
                <a:solidFill>
                  <a:srgbClr val="007700"/>
                </a:solidFill>
                <a:effectLst/>
              </a:rPr>
              <a:t>);</a:t>
            </a:r>
            <a:br>
              <a:rPr lang="uz-UZ" dirty="0">
                <a:solidFill>
                  <a:srgbClr val="007700"/>
                </a:solidFill>
                <a:effectLst/>
              </a:rPr>
            </a:br>
            <a:br>
              <a:rPr lang="uz-UZ" dirty="0">
                <a:solidFill>
                  <a:srgbClr val="007700"/>
                </a:solidFill>
                <a:effectLst/>
              </a:rPr>
            </a:br>
            <a:r>
              <a:rPr lang="uz-UZ" dirty="0">
                <a:solidFill>
                  <a:srgbClr val="FF8000"/>
                </a:solidFill>
                <a:effectLst/>
              </a:rPr>
              <a:t>// PHP 7.4.0</a:t>
            </a:r>
            <a:r>
              <a:rPr lang="en-US" dirty="0">
                <a:solidFill>
                  <a:srgbClr val="FF8000"/>
                </a:solidFill>
                <a:effectLst/>
              </a:rPr>
              <a:t> </a:t>
            </a:r>
            <a:r>
              <a:rPr lang="en-US" dirty="0" err="1">
                <a:solidFill>
                  <a:srgbClr val="FF8000"/>
                </a:solidFill>
                <a:effectLst/>
              </a:rPr>
              <a:t>versiyasidan</a:t>
            </a:r>
            <a:r>
              <a:rPr lang="en-US" dirty="0">
                <a:solidFill>
                  <a:srgbClr val="FF8000"/>
                </a:solidFill>
                <a:effectLst/>
              </a:rPr>
              <a:t> </a:t>
            </a:r>
            <a:r>
              <a:rPr lang="en-US" dirty="0" err="1">
                <a:solidFill>
                  <a:srgbClr val="FF8000"/>
                </a:solidFill>
                <a:effectLst/>
              </a:rPr>
              <a:t>boshlab</a:t>
            </a:r>
            <a:r>
              <a:rPr lang="en-US" dirty="0">
                <a:solidFill>
                  <a:srgbClr val="FF8000"/>
                </a:solidFill>
                <a:effectLst/>
              </a:rPr>
              <a:t> </a:t>
            </a:r>
            <a:r>
              <a:rPr lang="en-US" dirty="0" err="1">
                <a:solidFill>
                  <a:srgbClr val="FF8000"/>
                </a:solidFill>
                <a:effectLst/>
              </a:rPr>
              <a:t>shu</a:t>
            </a:r>
            <a:r>
              <a:rPr lang="en-US" dirty="0">
                <a:solidFill>
                  <a:srgbClr val="FF8000"/>
                </a:solidFill>
                <a:effectLst/>
              </a:rPr>
              <a:t> </a:t>
            </a:r>
            <a:r>
              <a:rPr lang="en-US" dirty="0" err="1">
                <a:solidFill>
                  <a:srgbClr val="FF8000"/>
                </a:solidFill>
                <a:effectLst/>
              </a:rPr>
              <a:t>ko’rinishida</a:t>
            </a:r>
            <a:r>
              <a:rPr lang="en-US" dirty="0">
                <a:solidFill>
                  <a:srgbClr val="FF8000"/>
                </a:solidFill>
                <a:effectLst/>
              </a:rPr>
              <a:t> </a:t>
            </a:r>
            <a:r>
              <a:rPr lang="en-US" dirty="0" err="1">
                <a:solidFill>
                  <a:srgbClr val="FF8000"/>
                </a:solidFill>
                <a:effectLst/>
              </a:rPr>
              <a:t>yozish</a:t>
            </a:r>
            <a:r>
              <a:rPr lang="en-US" dirty="0">
                <a:solidFill>
                  <a:srgbClr val="FF8000"/>
                </a:solidFill>
                <a:effectLst/>
              </a:rPr>
              <a:t> </a:t>
            </a:r>
            <a:r>
              <a:rPr lang="en-US" dirty="0" err="1">
                <a:solidFill>
                  <a:srgbClr val="FF8000"/>
                </a:solidFill>
                <a:effectLst/>
              </a:rPr>
              <a:t>mumkin</a:t>
            </a:r>
            <a:r>
              <a:rPr lang="ru-RU" dirty="0">
                <a:solidFill>
                  <a:srgbClr val="FF8000"/>
                </a:solidFill>
                <a:effectLst/>
              </a:rPr>
              <a:t>:</a:t>
            </a:r>
            <a:br>
              <a:rPr lang="ru-RU" dirty="0">
                <a:solidFill>
                  <a:srgbClr val="FF8000"/>
                </a:solidFill>
                <a:effectLst/>
              </a:rPr>
            </a:br>
            <a:r>
              <a:rPr lang="ru-RU" dirty="0">
                <a:solidFill>
                  <a:srgbClr val="FF8000"/>
                </a:solidFill>
                <a:effectLst/>
              </a:rPr>
              <a:t>// </a:t>
            </a:r>
            <a:r>
              <a:rPr lang="uz-UZ" dirty="0">
                <a:solidFill>
                  <a:srgbClr val="FF8000"/>
                </a:solidFill>
                <a:effectLst/>
              </a:rPr>
              <a:t>echo strip_tags($text, ['p', 'a']);</a:t>
            </a:r>
            <a:br>
              <a:rPr lang="uz-UZ" dirty="0">
                <a:solidFill>
                  <a:srgbClr val="FF8000"/>
                </a:solidFill>
                <a:effectLst/>
              </a:rPr>
            </a:br>
            <a:r>
              <a:rPr lang="uz-UZ" dirty="0">
                <a:solidFill>
                  <a:srgbClr val="0000BB"/>
                </a:solidFill>
                <a:effectLst/>
              </a:rPr>
              <a:t>?&gt;</a:t>
            </a:r>
            <a:r>
              <a:rPr lang="uz-UZ" dirty="0">
                <a:solidFill>
                  <a:srgbClr val="000000"/>
                </a:solidFill>
                <a:effectLst/>
              </a:rPr>
              <a:t> </a:t>
            </a:r>
            <a:endParaRPr lang="uz-UZ" dirty="0"/>
          </a:p>
        </p:txBody>
      </p:sp>
    </p:spTree>
    <p:extLst>
      <p:ext uri="{BB962C8B-B14F-4D97-AF65-F5344CB8AC3E}">
        <p14:creationId xmlns:p14="http://schemas.microsoft.com/office/powerpoint/2010/main" val="31773276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8B557E6-AE7C-5E46-B42A-F7DA368B1D38}"/>
              </a:ext>
            </a:extLst>
          </p:cNvPr>
          <p:cNvSpPr>
            <a:spLocks noGrp="1"/>
          </p:cNvSpPr>
          <p:nvPr>
            <p:ph type="title"/>
          </p:nvPr>
        </p:nvSpPr>
        <p:spPr/>
        <p:txBody>
          <a:bodyPr/>
          <a:lstStyle/>
          <a:p>
            <a:r>
              <a:rPr lang="uz-UZ" dirty="0"/>
              <a:t>Strpos</a:t>
            </a:r>
            <a:r>
              <a:rPr lang="en-US" dirty="0"/>
              <a:t> - </a:t>
            </a:r>
            <a:r>
              <a:rPr lang="en-US" dirty="0" err="1"/>
              <a:t>Pastki</a:t>
            </a:r>
            <a:r>
              <a:rPr lang="en-US" dirty="0"/>
              <a:t> </a:t>
            </a:r>
            <a:r>
              <a:rPr lang="en-US" dirty="0" err="1"/>
              <a:t>satrning</a:t>
            </a:r>
            <a:r>
              <a:rPr lang="en-US" dirty="0"/>
              <a:t> </a:t>
            </a:r>
            <a:r>
              <a:rPr lang="en-US" dirty="0" err="1"/>
              <a:t>birinchi</a:t>
            </a:r>
            <a:r>
              <a:rPr lang="en-US" dirty="0"/>
              <a:t> </a:t>
            </a:r>
            <a:r>
              <a:rPr lang="en-US" dirty="0" err="1"/>
              <a:t>paydo</a:t>
            </a:r>
            <a:r>
              <a:rPr lang="en-US" dirty="0"/>
              <a:t> </a:t>
            </a:r>
            <a:r>
              <a:rPr lang="en-US" dirty="0" err="1"/>
              <a:t>bo'lishi</a:t>
            </a:r>
            <a:r>
              <a:rPr lang="en-US" dirty="0"/>
              <a:t> </a:t>
            </a:r>
            <a:r>
              <a:rPr lang="en-US" dirty="0" err="1"/>
              <a:t>o'rnini</a:t>
            </a:r>
            <a:r>
              <a:rPr lang="en-US" dirty="0"/>
              <a:t> </a:t>
            </a:r>
            <a:r>
              <a:rPr lang="en-US" dirty="0" err="1"/>
              <a:t>qaytaradi</a:t>
            </a:r>
            <a:endParaRPr lang="ru-RU" dirty="0"/>
          </a:p>
        </p:txBody>
      </p:sp>
      <p:sp>
        <p:nvSpPr>
          <p:cNvPr id="4" name="Прямоугольник 3">
            <a:extLst>
              <a:ext uri="{FF2B5EF4-FFF2-40B4-BE49-F238E27FC236}">
                <a16:creationId xmlns:a16="http://schemas.microsoft.com/office/drawing/2014/main" id="{3B2DDB8B-1A62-6C4B-8021-E99B67ED8DB5}"/>
              </a:ext>
            </a:extLst>
          </p:cNvPr>
          <p:cNvSpPr/>
          <p:nvPr/>
        </p:nvSpPr>
        <p:spPr>
          <a:xfrm>
            <a:off x="1121664" y="2036862"/>
            <a:ext cx="6096000" cy="3139321"/>
          </a:xfrm>
          <a:prstGeom prst="rect">
            <a:avLst/>
          </a:prstGeom>
        </p:spPr>
        <p:txBody>
          <a:bodyPr>
            <a:spAutoFit/>
          </a:bodyPr>
          <a:lstStyle/>
          <a:p>
            <a:r>
              <a:rPr lang="uz-UZ" dirty="0">
                <a:solidFill>
                  <a:srgbClr val="0000BB"/>
                </a:solidFill>
                <a:effectLst/>
              </a:rPr>
              <a:t>&lt;?php</a:t>
            </a:r>
            <a:br>
              <a:rPr lang="uz-UZ" dirty="0">
                <a:solidFill>
                  <a:srgbClr val="0000BB"/>
                </a:solidFill>
                <a:effectLst/>
              </a:rPr>
            </a:br>
            <a:r>
              <a:rPr lang="uz-UZ" dirty="0">
                <a:solidFill>
                  <a:srgbClr val="0000BB"/>
                </a:solidFill>
                <a:effectLst/>
              </a:rPr>
              <a:t>$mystring </a:t>
            </a:r>
            <a:r>
              <a:rPr lang="uz-UZ" dirty="0">
                <a:solidFill>
                  <a:srgbClr val="007700"/>
                </a:solidFill>
                <a:effectLst/>
              </a:rPr>
              <a:t>= </a:t>
            </a:r>
            <a:r>
              <a:rPr lang="uz-UZ" dirty="0">
                <a:solidFill>
                  <a:srgbClr val="DD0000"/>
                </a:solidFill>
                <a:effectLst/>
              </a:rPr>
              <a:t>'abc'</a:t>
            </a:r>
            <a:r>
              <a:rPr lang="uz-UZ" dirty="0">
                <a:solidFill>
                  <a:srgbClr val="007700"/>
                </a:solidFill>
                <a:effectLst/>
              </a:rPr>
              <a:t>;</a:t>
            </a:r>
            <a:br>
              <a:rPr lang="uz-UZ" dirty="0">
                <a:solidFill>
                  <a:srgbClr val="007700"/>
                </a:solidFill>
                <a:effectLst/>
              </a:rPr>
            </a:br>
            <a:r>
              <a:rPr lang="uz-UZ" dirty="0">
                <a:solidFill>
                  <a:srgbClr val="0000BB"/>
                </a:solidFill>
                <a:effectLst/>
              </a:rPr>
              <a:t>$findme   </a:t>
            </a:r>
            <a:r>
              <a:rPr lang="uz-UZ" dirty="0">
                <a:solidFill>
                  <a:srgbClr val="007700"/>
                </a:solidFill>
                <a:effectLst/>
              </a:rPr>
              <a:t>= </a:t>
            </a:r>
            <a:r>
              <a:rPr lang="uz-UZ" dirty="0">
                <a:solidFill>
                  <a:srgbClr val="DD0000"/>
                </a:solidFill>
                <a:effectLst/>
              </a:rPr>
              <a:t>'a'</a:t>
            </a:r>
            <a:r>
              <a:rPr lang="uz-UZ" dirty="0">
                <a:solidFill>
                  <a:srgbClr val="007700"/>
                </a:solidFill>
                <a:effectLst/>
              </a:rPr>
              <a:t>;</a:t>
            </a:r>
            <a:br>
              <a:rPr lang="uz-UZ" dirty="0">
                <a:solidFill>
                  <a:srgbClr val="007700"/>
                </a:solidFill>
                <a:effectLst/>
              </a:rPr>
            </a:br>
            <a:r>
              <a:rPr lang="uz-UZ" dirty="0">
                <a:solidFill>
                  <a:srgbClr val="0000BB"/>
                </a:solidFill>
                <a:effectLst/>
              </a:rPr>
              <a:t>$pos </a:t>
            </a:r>
            <a:r>
              <a:rPr lang="uz-UZ" dirty="0">
                <a:solidFill>
                  <a:srgbClr val="007700"/>
                </a:solidFill>
                <a:effectLst/>
              </a:rPr>
              <a:t>= </a:t>
            </a:r>
            <a:r>
              <a:rPr lang="uz-UZ" dirty="0">
                <a:solidFill>
                  <a:srgbClr val="0000BB"/>
                </a:solidFill>
                <a:effectLst/>
              </a:rPr>
              <a:t>strpos</a:t>
            </a:r>
            <a:r>
              <a:rPr lang="uz-UZ" dirty="0">
                <a:solidFill>
                  <a:srgbClr val="007700"/>
                </a:solidFill>
                <a:effectLst/>
              </a:rPr>
              <a:t>(</a:t>
            </a:r>
            <a:r>
              <a:rPr lang="uz-UZ" dirty="0">
                <a:solidFill>
                  <a:srgbClr val="0000BB"/>
                </a:solidFill>
                <a:effectLst/>
              </a:rPr>
              <a:t>$mystring</a:t>
            </a:r>
            <a:r>
              <a:rPr lang="uz-UZ" dirty="0">
                <a:solidFill>
                  <a:srgbClr val="007700"/>
                </a:solidFill>
                <a:effectLst/>
              </a:rPr>
              <a:t>, </a:t>
            </a:r>
            <a:r>
              <a:rPr lang="uz-UZ" dirty="0">
                <a:solidFill>
                  <a:srgbClr val="0000BB"/>
                </a:solidFill>
                <a:effectLst/>
              </a:rPr>
              <a:t>$findme</a:t>
            </a:r>
            <a:r>
              <a:rPr lang="uz-UZ" dirty="0">
                <a:solidFill>
                  <a:srgbClr val="007700"/>
                </a:solidFill>
                <a:effectLst/>
              </a:rPr>
              <a:t>);</a:t>
            </a:r>
            <a:br>
              <a:rPr lang="uz-UZ" dirty="0">
                <a:solidFill>
                  <a:srgbClr val="007700"/>
                </a:solidFill>
                <a:effectLst/>
              </a:rPr>
            </a:br>
            <a:r>
              <a:rPr lang="uz-UZ" dirty="0">
                <a:solidFill>
                  <a:srgbClr val="007700"/>
                </a:solidFill>
                <a:effectLst/>
              </a:rPr>
              <a:t>if (</a:t>
            </a:r>
            <a:r>
              <a:rPr lang="uz-UZ" dirty="0">
                <a:solidFill>
                  <a:srgbClr val="0000BB"/>
                </a:solidFill>
                <a:effectLst/>
              </a:rPr>
              <a:t>$pos </a:t>
            </a:r>
            <a:r>
              <a:rPr lang="uz-UZ" dirty="0">
                <a:solidFill>
                  <a:srgbClr val="007700"/>
                </a:solidFill>
                <a:effectLst/>
              </a:rPr>
              <a:t>=== </a:t>
            </a:r>
            <a:r>
              <a:rPr lang="uz-UZ" dirty="0">
                <a:solidFill>
                  <a:srgbClr val="0000BB"/>
                </a:solidFill>
                <a:effectLst/>
              </a:rPr>
              <a:t>false</a:t>
            </a:r>
            <a:r>
              <a:rPr lang="uz-UZ" dirty="0">
                <a:solidFill>
                  <a:srgbClr val="007700"/>
                </a:solidFill>
                <a:effectLst/>
              </a:rPr>
              <a:t>) {</a:t>
            </a:r>
            <a:br>
              <a:rPr lang="uz-UZ" dirty="0">
                <a:solidFill>
                  <a:srgbClr val="007700"/>
                </a:solidFill>
                <a:effectLst/>
              </a:rPr>
            </a:br>
            <a:r>
              <a:rPr lang="uz-UZ" dirty="0">
                <a:solidFill>
                  <a:srgbClr val="007700"/>
                </a:solidFill>
                <a:effectLst/>
              </a:rPr>
              <a:t>    echo </a:t>
            </a:r>
            <a:r>
              <a:rPr lang="uz-UZ" dirty="0">
                <a:solidFill>
                  <a:srgbClr val="DD0000"/>
                </a:solidFill>
                <a:effectLst/>
              </a:rPr>
              <a:t>”</a:t>
            </a:r>
            <a:r>
              <a:rPr lang="en-US" dirty="0" err="1">
                <a:solidFill>
                  <a:srgbClr val="DD0000"/>
                </a:solidFill>
                <a:effectLst/>
              </a:rPr>
              <a:t>Satr</a:t>
            </a:r>
            <a:r>
              <a:rPr lang="ru-RU" dirty="0">
                <a:solidFill>
                  <a:srgbClr val="DD0000"/>
                </a:solidFill>
                <a:effectLst/>
              </a:rPr>
              <a:t> '</a:t>
            </a:r>
            <a:r>
              <a:rPr lang="ru-RU" dirty="0">
                <a:solidFill>
                  <a:srgbClr val="0000BB"/>
                </a:solidFill>
                <a:effectLst/>
              </a:rPr>
              <a:t>$</a:t>
            </a:r>
            <a:r>
              <a:rPr lang="uz-UZ" dirty="0">
                <a:solidFill>
                  <a:srgbClr val="0000BB"/>
                </a:solidFill>
                <a:effectLst/>
              </a:rPr>
              <a:t>findme</a:t>
            </a:r>
            <a:r>
              <a:rPr lang="uz-UZ" dirty="0">
                <a:solidFill>
                  <a:srgbClr val="DD0000"/>
                </a:solidFill>
                <a:effectLst/>
              </a:rPr>
              <a:t>' </a:t>
            </a:r>
            <a:r>
              <a:rPr lang="ru-RU" dirty="0">
                <a:solidFill>
                  <a:srgbClr val="DD0000"/>
                </a:solidFill>
                <a:effectLst/>
              </a:rPr>
              <a:t>'</a:t>
            </a:r>
            <a:r>
              <a:rPr lang="ru-RU" dirty="0">
                <a:solidFill>
                  <a:srgbClr val="0000BB"/>
                </a:solidFill>
                <a:effectLst/>
              </a:rPr>
              <a:t>$</a:t>
            </a:r>
            <a:r>
              <a:rPr lang="uz-UZ" dirty="0">
                <a:solidFill>
                  <a:srgbClr val="0000BB"/>
                </a:solidFill>
                <a:effectLst/>
              </a:rPr>
              <a:t>mystring</a:t>
            </a:r>
            <a:r>
              <a:rPr lang="uz-UZ" dirty="0">
                <a:solidFill>
                  <a:srgbClr val="DD0000"/>
                </a:solidFill>
                <a:effectLst/>
              </a:rPr>
              <a:t>’</a:t>
            </a:r>
            <a:r>
              <a:rPr lang="en-US" dirty="0">
                <a:solidFill>
                  <a:srgbClr val="DD0000"/>
                </a:solidFill>
                <a:effectLst/>
              </a:rPr>
              <a:t> dan </a:t>
            </a:r>
            <a:r>
              <a:rPr lang="en-US" dirty="0" err="1">
                <a:solidFill>
                  <a:srgbClr val="DD0000"/>
                </a:solidFill>
                <a:effectLst/>
              </a:rPr>
              <a:t>topilmadi</a:t>
            </a:r>
            <a:r>
              <a:rPr lang="uz-UZ" dirty="0">
                <a:solidFill>
                  <a:srgbClr val="DD0000"/>
                </a:solidFill>
                <a:effectLst/>
              </a:rPr>
              <a:t>"</a:t>
            </a:r>
            <a:r>
              <a:rPr lang="uz-UZ" dirty="0">
                <a:solidFill>
                  <a:srgbClr val="007700"/>
                </a:solidFill>
                <a:effectLst/>
              </a:rPr>
              <a:t>;</a:t>
            </a:r>
            <a:br>
              <a:rPr lang="uz-UZ" dirty="0">
                <a:solidFill>
                  <a:srgbClr val="007700"/>
                </a:solidFill>
                <a:effectLst/>
              </a:rPr>
            </a:br>
            <a:r>
              <a:rPr lang="uz-UZ" dirty="0">
                <a:solidFill>
                  <a:srgbClr val="007700"/>
                </a:solidFill>
                <a:effectLst/>
              </a:rPr>
              <a:t>} else {</a:t>
            </a:r>
            <a:br>
              <a:rPr lang="uz-UZ" dirty="0">
                <a:solidFill>
                  <a:srgbClr val="007700"/>
                </a:solidFill>
                <a:effectLst/>
              </a:rPr>
            </a:br>
            <a:r>
              <a:rPr lang="uz-UZ" dirty="0">
                <a:solidFill>
                  <a:srgbClr val="007700"/>
                </a:solidFill>
                <a:effectLst/>
              </a:rPr>
              <a:t>    echo </a:t>
            </a:r>
            <a:r>
              <a:rPr lang="uz-UZ" dirty="0">
                <a:solidFill>
                  <a:srgbClr val="DD0000"/>
                </a:solidFill>
                <a:effectLst/>
              </a:rPr>
              <a:t>”</a:t>
            </a:r>
            <a:r>
              <a:rPr lang="en-US" dirty="0" err="1">
                <a:solidFill>
                  <a:srgbClr val="DD0000"/>
                </a:solidFill>
                <a:effectLst/>
              </a:rPr>
              <a:t>Satr</a:t>
            </a:r>
            <a:r>
              <a:rPr lang="ru-RU" dirty="0">
                <a:solidFill>
                  <a:srgbClr val="DD0000"/>
                </a:solidFill>
                <a:effectLst/>
              </a:rPr>
              <a:t>'</a:t>
            </a:r>
            <a:r>
              <a:rPr lang="ru-RU" dirty="0">
                <a:solidFill>
                  <a:srgbClr val="0000BB"/>
                </a:solidFill>
                <a:effectLst/>
              </a:rPr>
              <a:t>$</a:t>
            </a:r>
            <a:r>
              <a:rPr lang="uz-UZ" dirty="0">
                <a:solidFill>
                  <a:srgbClr val="0000BB"/>
                </a:solidFill>
                <a:effectLst/>
              </a:rPr>
              <a:t>findme</a:t>
            </a:r>
            <a:r>
              <a:rPr lang="uz-UZ" dirty="0">
                <a:solidFill>
                  <a:srgbClr val="DD0000"/>
                </a:solidFill>
                <a:effectLst/>
              </a:rPr>
              <a:t>’</a:t>
            </a:r>
            <a:r>
              <a:rPr lang="en-US" dirty="0">
                <a:solidFill>
                  <a:srgbClr val="DD0000"/>
                </a:solidFill>
                <a:effectLst/>
              </a:rPr>
              <a:t> </a:t>
            </a:r>
            <a:r>
              <a:rPr lang="ru-RU" dirty="0">
                <a:solidFill>
                  <a:srgbClr val="DD0000"/>
                </a:solidFill>
                <a:effectLst/>
              </a:rPr>
              <a:t>'</a:t>
            </a:r>
            <a:r>
              <a:rPr lang="ru-RU" dirty="0">
                <a:solidFill>
                  <a:srgbClr val="0000BB"/>
                </a:solidFill>
                <a:effectLst/>
              </a:rPr>
              <a:t>$</a:t>
            </a:r>
            <a:r>
              <a:rPr lang="uz-UZ" dirty="0">
                <a:solidFill>
                  <a:srgbClr val="0000BB"/>
                </a:solidFill>
                <a:effectLst/>
              </a:rPr>
              <a:t>mystring</a:t>
            </a:r>
            <a:r>
              <a:rPr lang="uz-UZ" dirty="0">
                <a:solidFill>
                  <a:srgbClr val="DD0000"/>
                </a:solidFill>
                <a:effectLst/>
              </a:rPr>
              <a:t>’</a:t>
            </a:r>
            <a:r>
              <a:rPr lang="en-US" dirty="0">
                <a:solidFill>
                  <a:srgbClr val="DD0000"/>
                </a:solidFill>
                <a:effectLst/>
              </a:rPr>
              <a:t>dan </a:t>
            </a:r>
            <a:r>
              <a:rPr lang="en-US" dirty="0" err="1">
                <a:solidFill>
                  <a:srgbClr val="DD0000"/>
                </a:solidFill>
                <a:effectLst/>
              </a:rPr>
              <a:t>topildi</a:t>
            </a:r>
            <a:r>
              <a:rPr lang="uz-UZ" dirty="0">
                <a:solidFill>
                  <a:srgbClr val="DD0000"/>
                </a:solidFill>
                <a:effectLst/>
              </a:rPr>
              <a:t>"</a:t>
            </a:r>
            <a:r>
              <a:rPr lang="uz-UZ" dirty="0">
                <a:solidFill>
                  <a:srgbClr val="007700"/>
                </a:solidFill>
                <a:effectLst/>
              </a:rPr>
              <a:t>;</a:t>
            </a:r>
            <a:br>
              <a:rPr lang="uz-UZ" dirty="0">
                <a:solidFill>
                  <a:srgbClr val="007700"/>
                </a:solidFill>
                <a:effectLst/>
              </a:rPr>
            </a:br>
            <a:r>
              <a:rPr lang="uz-UZ" dirty="0">
                <a:solidFill>
                  <a:srgbClr val="007700"/>
                </a:solidFill>
                <a:effectLst/>
              </a:rPr>
              <a:t>    echo </a:t>
            </a:r>
            <a:r>
              <a:rPr lang="uz-UZ" dirty="0">
                <a:solidFill>
                  <a:srgbClr val="DD0000"/>
                </a:solidFill>
                <a:effectLst/>
              </a:rPr>
              <a:t>" </a:t>
            </a:r>
            <a:r>
              <a:rPr lang="ru-RU" dirty="0">
                <a:solidFill>
                  <a:srgbClr val="0000BB"/>
                </a:solidFill>
                <a:effectLst/>
              </a:rPr>
              <a:t>$</a:t>
            </a:r>
            <a:r>
              <a:rPr lang="uz-UZ" dirty="0">
                <a:solidFill>
                  <a:srgbClr val="0000BB"/>
                </a:solidFill>
                <a:effectLst/>
              </a:rPr>
              <a:t>pos</a:t>
            </a:r>
            <a:r>
              <a:rPr lang="en-US" dirty="0">
                <a:solidFill>
                  <a:srgbClr val="0000BB"/>
                </a:solidFill>
                <a:effectLst/>
              </a:rPr>
              <a:t> da </a:t>
            </a:r>
            <a:r>
              <a:rPr lang="en-US" dirty="0" err="1">
                <a:solidFill>
                  <a:srgbClr val="0000BB"/>
                </a:solidFill>
                <a:effectLst/>
              </a:rPr>
              <a:t>joylashgan</a:t>
            </a:r>
            <a:r>
              <a:rPr lang="uz-UZ" dirty="0">
                <a:solidFill>
                  <a:srgbClr val="DD0000"/>
                </a:solidFill>
                <a:effectLst/>
              </a:rPr>
              <a:t>"</a:t>
            </a:r>
            <a:r>
              <a:rPr lang="uz-UZ" dirty="0">
                <a:solidFill>
                  <a:srgbClr val="007700"/>
                </a:solidFill>
                <a:effectLst/>
              </a:rPr>
              <a:t>;</a:t>
            </a:r>
            <a:br>
              <a:rPr lang="uz-UZ" dirty="0">
                <a:solidFill>
                  <a:srgbClr val="007700"/>
                </a:solidFill>
                <a:effectLst/>
              </a:rPr>
            </a:br>
            <a:r>
              <a:rPr lang="uz-UZ" dirty="0">
                <a:solidFill>
                  <a:srgbClr val="007700"/>
                </a:solidFill>
                <a:effectLst/>
              </a:rPr>
              <a:t>}</a:t>
            </a:r>
            <a:br>
              <a:rPr lang="uz-UZ" dirty="0">
                <a:solidFill>
                  <a:srgbClr val="007700"/>
                </a:solidFill>
                <a:effectLst/>
              </a:rPr>
            </a:br>
            <a:r>
              <a:rPr lang="uz-UZ" dirty="0">
                <a:solidFill>
                  <a:srgbClr val="0000BB"/>
                </a:solidFill>
                <a:effectLst/>
              </a:rPr>
              <a:t>?&gt;</a:t>
            </a:r>
            <a:r>
              <a:rPr lang="uz-UZ" dirty="0">
                <a:solidFill>
                  <a:srgbClr val="000000"/>
                </a:solidFill>
                <a:effectLst/>
              </a:rPr>
              <a:t> </a:t>
            </a:r>
            <a:endParaRPr lang="uz-UZ" dirty="0"/>
          </a:p>
        </p:txBody>
      </p:sp>
    </p:spTree>
    <p:extLst>
      <p:ext uri="{BB962C8B-B14F-4D97-AF65-F5344CB8AC3E}">
        <p14:creationId xmlns:p14="http://schemas.microsoft.com/office/powerpoint/2010/main" val="23680752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1B3EE58-A9F0-2C4D-A5D1-92122E3C35C6}"/>
              </a:ext>
            </a:extLst>
          </p:cNvPr>
          <p:cNvSpPr>
            <a:spLocks noGrp="1"/>
          </p:cNvSpPr>
          <p:nvPr>
            <p:ph type="title"/>
          </p:nvPr>
        </p:nvSpPr>
        <p:spPr/>
        <p:txBody>
          <a:bodyPr/>
          <a:lstStyle/>
          <a:p>
            <a:r>
              <a:rPr lang="uz-UZ" b="1" dirty="0"/>
              <a:t>Strrev</a:t>
            </a:r>
            <a:r>
              <a:rPr lang="en-US" b="1" dirty="0"/>
              <a:t> - </a:t>
            </a:r>
            <a:r>
              <a:rPr lang="en-US" b="1" dirty="0" err="1"/>
              <a:t>satrni</a:t>
            </a:r>
            <a:r>
              <a:rPr lang="en-US" b="1" dirty="0"/>
              <a:t> </a:t>
            </a:r>
            <a:r>
              <a:rPr lang="en-US" b="1" dirty="0" err="1"/>
              <a:t>teskari</a:t>
            </a:r>
            <a:r>
              <a:rPr lang="en-US" b="1" dirty="0"/>
              <a:t> </a:t>
            </a:r>
            <a:r>
              <a:rPr lang="en-US" b="1" dirty="0" err="1"/>
              <a:t>tartibda</a:t>
            </a:r>
            <a:r>
              <a:rPr lang="en-US" b="1" dirty="0"/>
              <a:t> </a:t>
            </a:r>
            <a:r>
              <a:rPr lang="en-US" b="1" dirty="0" err="1"/>
              <a:t>yozadi</a:t>
            </a:r>
            <a:endParaRPr lang="ru-RU" dirty="0"/>
          </a:p>
        </p:txBody>
      </p:sp>
      <p:sp>
        <p:nvSpPr>
          <p:cNvPr id="4" name="Прямоугольник 3">
            <a:extLst>
              <a:ext uri="{FF2B5EF4-FFF2-40B4-BE49-F238E27FC236}">
                <a16:creationId xmlns:a16="http://schemas.microsoft.com/office/drawing/2014/main" id="{4F3B4E16-3CC1-4048-B1F8-99AD8FF530B6}"/>
              </a:ext>
            </a:extLst>
          </p:cNvPr>
          <p:cNvSpPr/>
          <p:nvPr/>
        </p:nvSpPr>
        <p:spPr>
          <a:xfrm>
            <a:off x="2109216" y="2284583"/>
            <a:ext cx="6096000" cy="923330"/>
          </a:xfrm>
          <a:prstGeom prst="rect">
            <a:avLst/>
          </a:prstGeom>
        </p:spPr>
        <p:txBody>
          <a:bodyPr>
            <a:spAutoFit/>
          </a:bodyPr>
          <a:lstStyle/>
          <a:p>
            <a:r>
              <a:rPr lang="uz-UZ" dirty="0">
                <a:solidFill>
                  <a:srgbClr val="0000BB"/>
                </a:solidFill>
                <a:effectLst/>
              </a:rPr>
              <a:t>&lt;?php</a:t>
            </a:r>
            <a:br>
              <a:rPr lang="uz-UZ" dirty="0">
                <a:solidFill>
                  <a:srgbClr val="0000BB"/>
                </a:solidFill>
                <a:effectLst/>
              </a:rPr>
            </a:br>
            <a:r>
              <a:rPr lang="uz-UZ" dirty="0">
                <a:solidFill>
                  <a:srgbClr val="007700"/>
                </a:solidFill>
                <a:effectLst/>
              </a:rPr>
              <a:t>echo </a:t>
            </a:r>
            <a:r>
              <a:rPr lang="uz-UZ" dirty="0">
                <a:solidFill>
                  <a:srgbClr val="0000BB"/>
                </a:solidFill>
                <a:effectLst/>
              </a:rPr>
              <a:t>strrev</a:t>
            </a:r>
            <a:r>
              <a:rPr lang="uz-UZ" dirty="0">
                <a:solidFill>
                  <a:srgbClr val="007700"/>
                </a:solidFill>
                <a:effectLst/>
              </a:rPr>
              <a:t>(</a:t>
            </a:r>
            <a:r>
              <a:rPr lang="uz-UZ" dirty="0">
                <a:solidFill>
                  <a:srgbClr val="DD0000"/>
                </a:solidFill>
                <a:effectLst/>
              </a:rPr>
              <a:t>"Hello world!"</a:t>
            </a:r>
            <a:r>
              <a:rPr lang="uz-UZ" dirty="0">
                <a:solidFill>
                  <a:srgbClr val="007700"/>
                </a:solidFill>
                <a:effectLst/>
              </a:rPr>
              <a:t>); </a:t>
            </a:r>
            <a:r>
              <a:rPr lang="uz-UZ" dirty="0">
                <a:solidFill>
                  <a:srgbClr val="FF8000"/>
                </a:solidFill>
                <a:effectLst/>
              </a:rPr>
              <a:t>// </a:t>
            </a:r>
            <a:r>
              <a:rPr lang="ru-RU" dirty="0">
                <a:solidFill>
                  <a:srgbClr val="FF8000"/>
                </a:solidFill>
                <a:effectLst/>
              </a:rPr>
              <a:t> "!</a:t>
            </a:r>
            <a:r>
              <a:rPr lang="uz-UZ" dirty="0">
                <a:solidFill>
                  <a:srgbClr val="FF8000"/>
                </a:solidFill>
                <a:effectLst/>
              </a:rPr>
              <a:t>dlrow olleH"</a:t>
            </a:r>
            <a:br>
              <a:rPr lang="uz-UZ" dirty="0">
                <a:solidFill>
                  <a:srgbClr val="FF8000"/>
                </a:solidFill>
                <a:effectLst/>
              </a:rPr>
            </a:br>
            <a:r>
              <a:rPr lang="uz-UZ" dirty="0">
                <a:solidFill>
                  <a:srgbClr val="0000BB"/>
                </a:solidFill>
                <a:effectLst/>
              </a:rPr>
              <a:t>?&gt;</a:t>
            </a:r>
            <a:r>
              <a:rPr lang="uz-UZ" dirty="0">
                <a:solidFill>
                  <a:srgbClr val="000000"/>
                </a:solidFill>
                <a:effectLst/>
              </a:rPr>
              <a:t> </a:t>
            </a:r>
            <a:endParaRPr lang="uz-UZ" dirty="0"/>
          </a:p>
        </p:txBody>
      </p:sp>
    </p:spTree>
    <p:extLst>
      <p:ext uri="{BB962C8B-B14F-4D97-AF65-F5344CB8AC3E}">
        <p14:creationId xmlns:p14="http://schemas.microsoft.com/office/powerpoint/2010/main" val="6720252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862BAF8-3512-D143-93C5-7FCC01BF7C72}"/>
              </a:ext>
            </a:extLst>
          </p:cNvPr>
          <p:cNvSpPr>
            <a:spLocks noGrp="1"/>
          </p:cNvSpPr>
          <p:nvPr>
            <p:ph type="title"/>
          </p:nvPr>
        </p:nvSpPr>
        <p:spPr/>
        <p:txBody>
          <a:bodyPr/>
          <a:lstStyle/>
          <a:p>
            <a:r>
              <a:rPr lang="uz-UZ" b="1" dirty="0"/>
              <a:t>Strlen</a:t>
            </a:r>
            <a:r>
              <a:rPr lang="en-US" b="1" dirty="0"/>
              <a:t> - </a:t>
            </a:r>
            <a:r>
              <a:rPr lang="en-US" b="1" dirty="0" err="1"/>
              <a:t>Satr</a:t>
            </a:r>
            <a:r>
              <a:rPr lang="en-US" b="1" dirty="0"/>
              <a:t> </a:t>
            </a:r>
            <a:r>
              <a:rPr lang="en-US" b="1" dirty="0" err="1"/>
              <a:t>uzunligini</a:t>
            </a:r>
            <a:r>
              <a:rPr lang="en-US" b="1" dirty="0"/>
              <a:t> </a:t>
            </a:r>
            <a:r>
              <a:rPr lang="en-US" b="1" dirty="0" err="1"/>
              <a:t>qaytaradi</a:t>
            </a:r>
            <a:endParaRPr lang="ru-RU" dirty="0"/>
          </a:p>
        </p:txBody>
      </p:sp>
      <p:sp>
        <p:nvSpPr>
          <p:cNvPr id="4" name="Прямоугольник 3">
            <a:extLst>
              <a:ext uri="{FF2B5EF4-FFF2-40B4-BE49-F238E27FC236}">
                <a16:creationId xmlns:a16="http://schemas.microsoft.com/office/drawing/2014/main" id="{60E3A923-2C91-9B42-B8C3-1E5E05B628DC}"/>
              </a:ext>
            </a:extLst>
          </p:cNvPr>
          <p:cNvSpPr/>
          <p:nvPr/>
        </p:nvSpPr>
        <p:spPr>
          <a:xfrm>
            <a:off x="1682496" y="2254842"/>
            <a:ext cx="6096000" cy="2031325"/>
          </a:xfrm>
          <a:prstGeom prst="rect">
            <a:avLst/>
          </a:prstGeom>
        </p:spPr>
        <p:txBody>
          <a:bodyPr>
            <a:spAutoFit/>
          </a:bodyPr>
          <a:lstStyle/>
          <a:p>
            <a:r>
              <a:rPr lang="uz-UZ" dirty="0">
                <a:solidFill>
                  <a:srgbClr val="0000BB"/>
                </a:solidFill>
                <a:effectLst/>
              </a:rPr>
              <a:t>&lt;?php</a:t>
            </a:r>
            <a:br>
              <a:rPr lang="uz-UZ" dirty="0">
                <a:solidFill>
                  <a:srgbClr val="0000BB"/>
                </a:solidFill>
                <a:effectLst/>
              </a:rPr>
            </a:br>
            <a:r>
              <a:rPr lang="uz-UZ" dirty="0">
                <a:solidFill>
                  <a:srgbClr val="0000BB"/>
                </a:solidFill>
                <a:effectLst/>
              </a:rPr>
              <a:t>$str </a:t>
            </a:r>
            <a:r>
              <a:rPr lang="uz-UZ" dirty="0">
                <a:solidFill>
                  <a:srgbClr val="007700"/>
                </a:solidFill>
                <a:effectLst/>
              </a:rPr>
              <a:t>= </a:t>
            </a:r>
            <a:r>
              <a:rPr lang="uz-UZ" dirty="0">
                <a:solidFill>
                  <a:srgbClr val="DD0000"/>
                </a:solidFill>
                <a:effectLst/>
              </a:rPr>
              <a:t>'abcdef'</a:t>
            </a:r>
            <a:r>
              <a:rPr lang="uz-UZ" dirty="0">
                <a:solidFill>
                  <a:srgbClr val="007700"/>
                </a:solidFill>
                <a:effectLst/>
              </a:rPr>
              <a:t>;</a:t>
            </a:r>
            <a:br>
              <a:rPr lang="uz-UZ" dirty="0">
                <a:solidFill>
                  <a:srgbClr val="007700"/>
                </a:solidFill>
                <a:effectLst/>
              </a:rPr>
            </a:br>
            <a:r>
              <a:rPr lang="uz-UZ" dirty="0">
                <a:solidFill>
                  <a:srgbClr val="007700"/>
                </a:solidFill>
                <a:effectLst/>
              </a:rPr>
              <a:t>echo </a:t>
            </a:r>
            <a:r>
              <a:rPr lang="uz-UZ" dirty="0">
                <a:solidFill>
                  <a:srgbClr val="0000BB"/>
                </a:solidFill>
                <a:effectLst/>
              </a:rPr>
              <a:t>strlen</a:t>
            </a:r>
            <a:r>
              <a:rPr lang="uz-UZ" dirty="0">
                <a:solidFill>
                  <a:srgbClr val="007700"/>
                </a:solidFill>
                <a:effectLst/>
              </a:rPr>
              <a:t>(</a:t>
            </a:r>
            <a:r>
              <a:rPr lang="uz-UZ" dirty="0">
                <a:solidFill>
                  <a:srgbClr val="0000BB"/>
                </a:solidFill>
                <a:effectLst/>
              </a:rPr>
              <a:t>$str</a:t>
            </a:r>
            <a:r>
              <a:rPr lang="uz-UZ" dirty="0">
                <a:solidFill>
                  <a:srgbClr val="007700"/>
                </a:solidFill>
                <a:effectLst/>
              </a:rPr>
              <a:t>); </a:t>
            </a:r>
            <a:r>
              <a:rPr lang="uz-UZ" dirty="0">
                <a:solidFill>
                  <a:srgbClr val="FF8000"/>
                </a:solidFill>
                <a:effectLst/>
              </a:rPr>
              <a:t>// 6</a:t>
            </a:r>
            <a:br>
              <a:rPr lang="uz-UZ" dirty="0">
                <a:solidFill>
                  <a:srgbClr val="FF8000"/>
                </a:solidFill>
                <a:effectLst/>
              </a:rPr>
            </a:br>
            <a:br>
              <a:rPr lang="uz-UZ" dirty="0">
                <a:solidFill>
                  <a:srgbClr val="FF8000"/>
                </a:solidFill>
                <a:effectLst/>
              </a:rPr>
            </a:br>
            <a:r>
              <a:rPr lang="uz-UZ" dirty="0">
                <a:solidFill>
                  <a:srgbClr val="0000BB"/>
                </a:solidFill>
                <a:effectLst/>
              </a:rPr>
              <a:t>$str </a:t>
            </a:r>
            <a:r>
              <a:rPr lang="uz-UZ" dirty="0">
                <a:solidFill>
                  <a:srgbClr val="007700"/>
                </a:solidFill>
                <a:effectLst/>
              </a:rPr>
              <a:t>= </a:t>
            </a:r>
            <a:r>
              <a:rPr lang="uz-UZ" dirty="0">
                <a:solidFill>
                  <a:srgbClr val="DD0000"/>
                </a:solidFill>
                <a:effectLst/>
              </a:rPr>
              <a:t>' ab cd '</a:t>
            </a:r>
            <a:r>
              <a:rPr lang="uz-UZ" dirty="0">
                <a:solidFill>
                  <a:srgbClr val="007700"/>
                </a:solidFill>
                <a:effectLst/>
              </a:rPr>
              <a:t>;</a:t>
            </a:r>
            <a:br>
              <a:rPr lang="uz-UZ" dirty="0">
                <a:solidFill>
                  <a:srgbClr val="007700"/>
                </a:solidFill>
                <a:effectLst/>
              </a:rPr>
            </a:br>
            <a:r>
              <a:rPr lang="uz-UZ" dirty="0">
                <a:solidFill>
                  <a:srgbClr val="007700"/>
                </a:solidFill>
                <a:effectLst/>
              </a:rPr>
              <a:t>echo </a:t>
            </a:r>
            <a:r>
              <a:rPr lang="uz-UZ" dirty="0">
                <a:solidFill>
                  <a:srgbClr val="0000BB"/>
                </a:solidFill>
                <a:effectLst/>
              </a:rPr>
              <a:t>strlen</a:t>
            </a:r>
            <a:r>
              <a:rPr lang="uz-UZ" dirty="0">
                <a:solidFill>
                  <a:srgbClr val="007700"/>
                </a:solidFill>
                <a:effectLst/>
              </a:rPr>
              <a:t>(</a:t>
            </a:r>
            <a:r>
              <a:rPr lang="uz-UZ" dirty="0">
                <a:solidFill>
                  <a:srgbClr val="0000BB"/>
                </a:solidFill>
                <a:effectLst/>
              </a:rPr>
              <a:t>$str</a:t>
            </a:r>
            <a:r>
              <a:rPr lang="uz-UZ" dirty="0">
                <a:solidFill>
                  <a:srgbClr val="007700"/>
                </a:solidFill>
                <a:effectLst/>
              </a:rPr>
              <a:t>); </a:t>
            </a:r>
            <a:r>
              <a:rPr lang="uz-UZ" dirty="0">
                <a:solidFill>
                  <a:srgbClr val="FF8000"/>
                </a:solidFill>
                <a:effectLst/>
              </a:rPr>
              <a:t>// 7</a:t>
            </a:r>
            <a:br>
              <a:rPr lang="uz-UZ" dirty="0">
                <a:solidFill>
                  <a:srgbClr val="FF8000"/>
                </a:solidFill>
                <a:effectLst/>
              </a:rPr>
            </a:br>
            <a:r>
              <a:rPr lang="uz-UZ" dirty="0">
                <a:solidFill>
                  <a:srgbClr val="0000BB"/>
                </a:solidFill>
                <a:effectLst/>
              </a:rPr>
              <a:t>?&gt;</a:t>
            </a:r>
            <a:r>
              <a:rPr lang="uz-UZ" dirty="0">
                <a:solidFill>
                  <a:srgbClr val="000000"/>
                </a:solidFill>
                <a:effectLst/>
              </a:rPr>
              <a:t> </a:t>
            </a:r>
            <a:endParaRPr lang="uz-UZ" dirty="0"/>
          </a:p>
        </p:txBody>
      </p:sp>
    </p:spTree>
    <p:extLst>
      <p:ext uri="{BB962C8B-B14F-4D97-AF65-F5344CB8AC3E}">
        <p14:creationId xmlns:p14="http://schemas.microsoft.com/office/powerpoint/2010/main" val="24824078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996E79E-031A-F747-8F47-BA1359FF075E}"/>
              </a:ext>
            </a:extLst>
          </p:cNvPr>
          <p:cNvSpPr>
            <a:spLocks noGrp="1"/>
          </p:cNvSpPr>
          <p:nvPr>
            <p:ph type="title"/>
          </p:nvPr>
        </p:nvSpPr>
        <p:spPr/>
        <p:txBody>
          <a:bodyPr>
            <a:normAutofit fontScale="90000"/>
          </a:bodyPr>
          <a:lstStyle/>
          <a:p>
            <a:r>
              <a:rPr lang="en-US" dirty="0"/>
              <a:t>Trim - </a:t>
            </a:r>
            <a:r>
              <a:rPr lang="en-US" dirty="0" err="1"/>
              <a:t>Satrning</a:t>
            </a:r>
            <a:r>
              <a:rPr lang="en-US" dirty="0"/>
              <a:t> </a:t>
            </a:r>
            <a:r>
              <a:rPr lang="en-US" dirty="0" err="1"/>
              <a:t>boshidan</a:t>
            </a:r>
            <a:r>
              <a:rPr lang="en-US" dirty="0"/>
              <a:t> </a:t>
            </a:r>
            <a:r>
              <a:rPr lang="en-US" dirty="0" err="1"/>
              <a:t>va</a:t>
            </a:r>
            <a:r>
              <a:rPr lang="en-US" dirty="0"/>
              <a:t> </a:t>
            </a:r>
            <a:r>
              <a:rPr lang="en-US" dirty="0" err="1"/>
              <a:t>oxiridan</a:t>
            </a:r>
            <a:r>
              <a:rPr lang="en-US" dirty="0"/>
              <a:t> </a:t>
            </a:r>
            <a:r>
              <a:rPr lang="en-US" dirty="0" err="1"/>
              <a:t>bo'shliqlarni</a:t>
            </a:r>
            <a:r>
              <a:rPr lang="en-US" dirty="0"/>
              <a:t> (</a:t>
            </a:r>
            <a:r>
              <a:rPr lang="en-US" dirty="0" err="1"/>
              <a:t>yoki</a:t>
            </a:r>
            <a:r>
              <a:rPr lang="en-US" dirty="0"/>
              <a:t> </a:t>
            </a:r>
            <a:r>
              <a:rPr lang="en-US" dirty="0" err="1"/>
              <a:t>boshqa</a:t>
            </a:r>
            <a:r>
              <a:rPr lang="en-US" dirty="0"/>
              <a:t> </a:t>
            </a:r>
            <a:r>
              <a:rPr lang="en-US" dirty="0" err="1"/>
              <a:t>belgilarni</a:t>
            </a:r>
            <a:r>
              <a:rPr lang="en-US" dirty="0"/>
              <a:t>) </a:t>
            </a:r>
            <a:r>
              <a:rPr lang="en-US" dirty="0" err="1"/>
              <a:t>olib</a:t>
            </a:r>
            <a:r>
              <a:rPr lang="en-US" dirty="0"/>
              <a:t> </a:t>
            </a:r>
            <a:r>
              <a:rPr lang="en-US" dirty="0" err="1"/>
              <a:t>tashlaydi</a:t>
            </a:r>
            <a:endParaRPr lang="ru-RU" dirty="0"/>
          </a:p>
        </p:txBody>
      </p:sp>
      <p:sp>
        <p:nvSpPr>
          <p:cNvPr id="4" name="Прямоугольник 3">
            <a:extLst>
              <a:ext uri="{FF2B5EF4-FFF2-40B4-BE49-F238E27FC236}">
                <a16:creationId xmlns:a16="http://schemas.microsoft.com/office/drawing/2014/main" id="{B5308930-33DA-2B40-9775-89F27DD59DCF}"/>
              </a:ext>
            </a:extLst>
          </p:cNvPr>
          <p:cNvSpPr/>
          <p:nvPr/>
        </p:nvSpPr>
        <p:spPr>
          <a:xfrm>
            <a:off x="1048512" y="1502688"/>
            <a:ext cx="10094976" cy="5078313"/>
          </a:xfrm>
          <a:prstGeom prst="rect">
            <a:avLst/>
          </a:prstGeom>
        </p:spPr>
        <p:txBody>
          <a:bodyPr wrap="square">
            <a:spAutoFit/>
          </a:bodyPr>
          <a:lstStyle/>
          <a:p>
            <a:r>
              <a:rPr lang="uz-UZ" dirty="0">
                <a:solidFill>
                  <a:srgbClr val="0000BB"/>
                </a:solidFill>
                <a:effectLst/>
              </a:rPr>
              <a:t>?php</a:t>
            </a:r>
            <a:endParaRPr lang="en-US" dirty="0">
              <a:solidFill>
                <a:srgbClr val="0000BB"/>
              </a:solidFill>
              <a:effectLst/>
            </a:endParaRPr>
          </a:p>
          <a:p>
            <a:r>
              <a:rPr lang="uz-UZ" dirty="0">
                <a:solidFill>
                  <a:srgbClr val="0000BB"/>
                </a:solidFill>
                <a:effectLst/>
              </a:rPr>
              <a:t>$text   </a:t>
            </a:r>
            <a:r>
              <a:rPr lang="uz-UZ" dirty="0">
                <a:solidFill>
                  <a:srgbClr val="007700"/>
                </a:solidFill>
                <a:effectLst/>
              </a:rPr>
              <a:t>= </a:t>
            </a:r>
            <a:r>
              <a:rPr lang="uz-UZ" dirty="0">
                <a:solidFill>
                  <a:srgbClr val="DD0000"/>
                </a:solidFill>
                <a:effectLst/>
              </a:rPr>
              <a:t>"\t\t</a:t>
            </a:r>
            <a:r>
              <a:rPr lang="en-US" dirty="0">
                <a:solidFill>
                  <a:srgbClr val="DD0000"/>
                </a:solidFill>
                <a:effectLst/>
              </a:rPr>
              <a:t>Bir </a:t>
            </a:r>
            <a:r>
              <a:rPr lang="en-US" dirty="0" err="1">
                <a:solidFill>
                  <a:srgbClr val="DD0000"/>
                </a:solidFill>
                <a:effectLst/>
              </a:rPr>
              <a:t>qancha</a:t>
            </a:r>
            <a:r>
              <a:rPr lang="en-US" dirty="0">
                <a:solidFill>
                  <a:srgbClr val="DD0000"/>
                </a:solidFill>
                <a:effectLst/>
              </a:rPr>
              <a:t> </a:t>
            </a:r>
            <a:r>
              <a:rPr lang="en-US" dirty="0" err="1">
                <a:solidFill>
                  <a:srgbClr val="DD0000"/>
                </a:solidFill>
                <a:effectLst/>
              </a:rPr>
              <a:t>gaplar</a:t>
            </a:r>
            <a:r>
              <a:rPr lang="uz-UZ" dirty="0">
                <a:solidFill>
                  <a:srgbClr val="DD0000"/>
                </a:solidFill>
                <a:effectLst/>
              </a:rPr>
              <a:t>:) ...  "</a:t>
            </a:r>
            <a:r>
              <a:rPr lang="uz-UZ" dirty="0">
                <a:solidFill>
                  <a:srgbClr val="007700"/>
                </a:solidFill>
                <a:effectLst/>
              </a:rPr>
              <a:t>;</a:t>
            </a:r>
            <a:br>
              <a:rPr lang="uz-UZ" dirty="0">
                <a:solidFill>
                  <a:srgbClr val="007700"/>
                </a:solidFill>
                <a:effectLst/>
              </a:rPr>
            </a:br>
            <a:r>
              <a:rPr lang="uz-UZ" dirty="0">
                <a:solidFill>
                  <a:srgbClr val="0000BB"/>
                </a:solidFill>
                <a:effectLst/>
              </a:rPr>
              <a:t>$binary </a:t>
            </a:r>
            <a:r>
              <a:rPr lang="uz-UZ" dirty="0">
                <a:solidFill>
                  <a:srgbClr val="007700"/>
                </a:solidFill>
                <a:effectLst/>
              </a:rPr>
              <a:t>= </a:t>
            </a:r>
            <a:r>
              <a:rPr lang="uz-UZ" dirty="0">
                <a:solidFill>
                  <a:srgbClr val="DD0000"/>
                </a:solidFill>
                <a:effectLst/>
              </a:rPr>
              <a:t>"\x09</a:t>
            </a:r>
            <a:r>
              <a:rPr lang="en-US" dirty="0" err="1">
                <a:solidFill>
                  <a:srgbClr val="DD0000"/>
                </a:solidFill>
                <a:effectLst/>
              </a:rPr>
              <a:t>Satrga</a:t>
            </a:r>
            <a:r>
              <a:rPr lang="en-US" dirty="0">
                <a:solidFill>
                  <a:srgbClr val="DD0000"/>
                </a:solidFill>
                <a:effectLst/>
              </a:rPr>
              <a:t> </a:t>
            </a:r>
            <a:r>
              <a:rPr lang="en-US" dirty="0" err="1">
                <a:solidFill>
                  <a:srgbClr val="DD0000"/>
                </a:solidFill>
                <a:effectLst/>
              </a:rPr>
              <a:t>misol</a:t>
            </a:r>
            <a:r>
              <a:rPr lang="uz-UZ" dirty="0">
                <a:solidFill>
                  <a:srgbClr val="DD0000"/>
                </a:solidFill>
                <a:effectLst/>
              </a:rPr>
              <a:t>\x0A"</a:t>
            </a:r>
            <a:r>
              <a:rPr lang="uz-UZ" dirty="0">
                <a:solidFill>
                  <a:srgbClr val="007700"/>
                </a:solidFill>
                <a:effectLst/>
              </a:rPr>
              <a:t>;</a:t>
            </a:r>
            <a:br>
              <a:rPr lang="uz-UZ" dirty="0">
                <a:solidFill>
                  <a:srgbClr val="007700"/>
                </a:solidFill>
                <a:effectLst/>
              </a:rPr>
            </a:br>
            <a:r>
              <a:rPr lang="uz-UZ" dirty="0">
                <a:solidFill>
                  <a:srgbClr val="0000BB"/>
                </a:solidFill>
                <a:effectLst/>
              </a:rPr>
              <a:t>$hello  </a:t>
            </a:r>
            <a:r>
              <a:rPr lang="uz-UZ" dirty="0">
                <a:solidFill>
                  <a:srgbClr val="007700"/>
                </a:solidFill>
                <a:effectLst/>
              </a:rPr>
              <a:t>= </a:t>
            </a:r>
            <a:r>
              <a:rPr lang="uz-UZ" dirty="0">
                <a:solidFill>
                  <a:srgbClr val="DD0000"/>
                </a:solidFill>
                <a:effectLst/>
              </a:rPr>
              <a:t>”</a:t>
            </a:r>
            <a:r>
              <a:rPr lang="en-US" dirty="0" err="1">
                <a:solidFill>
                  <a:srgbClr val="DD0000"/>
                </a:solidFill>
                <a:effectLst/>
              </a:rPr>
              <a:t>Salom</a:t>
            </a:r>
            <a:r>
              <a:rPr lang="en-US" dirty="0">
                <a:solidFill>
                  <a:srgbClr val="DD0000"/>
                </a:solidFill>
                <a:effectLst/>
              </a:rPr>
              <a:t> </a:t>
            </a:r>
            <a:r>
              <a:rPr lang="en-US" dirty="0" err="1">
                <a:solidFill>
                  <a:srgbClr val="DD0000"/>
                </a:solidFill>
                <a:effectLst/>
              </a:rPr>
              <a:t>Dunyo</a:t>
            </a:r>
            <a:r>
              <a:rPr lang="uz-UZ" dirty="0">
                <a:solidFill>
                  <a:srgbClr val="DD0000"/>
                </a:solidFill>
                <a:effectLst/>
              </a:rPr>
              <a:t>"</a:t>
            </a:r>
            <a:r>
              <a:rPr lang="uz-UZ" dirty="0">
                <a:solidFill>
                  <a:srgbClr val="007700"/>
                </a:solidFill>
                <a:effectLst/>
              </a:rPr>
              <a:t>;</a:t>
            </a:r>
            <a:br>
              <a:rPr lang="uz-UZ" dirty="0">
                <a:solidFill>
                  <a:srgbClr val="007700"/>
                </a:solidFill>
                <a:effectLst/>
              </a:rPr>
            </a:br>
            <a:r>
              <a:rPr lang="uz-UZ" dirty="0">
                <a:solidFill>
                  <a:srgbClr val="0000BB"/>
                </a:solidFill>
                <a:effectLst/>
              </a:rPr>
              <a:t>var_dump</a:t>
            </a:r>
            <a:r>
              <a:rPr lang="uz-UZ" dirty="0">
                <a:solidFill>
                  <a:srgbClr val="007700"/>
                </a:solidFill>
                <a:effectLst/>
              </a:rPr>
              <a:t>(</a:t>
            </a:r>
            <a:r>
              <a:rPr lang="uz-UZ" dirty="0">
                <a:solidFill>
                  <a:srgbClr val="0000BB"/>
                </a:solidFill>
                <a:effectLst/>
              </a:rPr>
              <a:t>$text</a:t>
            </a:r>
            <a:r>
              <a:rPr lang="uz-UZ" dirty="0">
                <a:solidFill>
                  <a:srgbClr val="007700"/>
                </a:solidFill>
                <a:effectLst/>
              </a:rPr>
              <a:t>, </a:t>
            </a:r>
            <a:r>
              <a:rPr lang="uz-UZ" dirty="0">
                <a:solidFill>
                  <a:srgbClr val="0000BB"/>
                </a:solidFill>
                <a:effectLst/>
              </a:rPr>
              <a:t>$binary</a:t>
            </a:r>
            <a:r>
              <a:rPr lang="uz-UZ" dirty="0">
                <a:solidFill>
                  <a:srgbClr val="007700"/>
                </a:solidFill>
                <a:effectLst/>
              </a:rPr>
              <a:t>, </a:t>
            </a:r>
            <a:r>
              <a:rPr lang="uz-UZ" dirty="0">
                <a:solidFill>
                  <a:srgbClr val="0000BB"/>
                </a:solidFill>
                <a:effectLst/>
              </a:rPr>
              <a:t>$hello</a:t>
            </a:r>
            <a:r>
              <a:rPr lang="uz-UZ" dirty="0">
                <a:solidFill>
                  <a:srgbClr val="007700"/>
                </a:solidFill>
                <a:effectLst/>
              </a:rPr>
              <a:t>);</a:t>
            </a:r>
            <a:br>
              <a:rPr lang="uz-UZ" dirty="0">
                <a:solidFill>
                  <a:srgbClr val="007700"/>
                </a:solidFill>
                <a:effectLst/>
              </a:rPr>
            </a:br>
            <a:r>
              <a:rPr lang="uz-UZ" dirty="0">
                <a:solidFill>
                  <a:srgbClr val="007700"/>
                </a:solidFill>
                <a:effectLst/>
              </a:rPr>
              <a:t>print </a:t>
            </a:r>
            <a:r>
              <a:rPr lang="uz-UZ" dirty="0">
                <a:solidFill>
                  <a:srgbClr val="DD0000"/>
                </a:solidFill>
                <a:effectLst/>
              </a:rPr>
              <a:t>"\n"</a:t>
            </a:r>
            <a:r>
              <a:rPr lang="uz-UZ" dirty="0">
                <a:solidFill>
                  <a:srgbClr val="007700"/>
                </a:solidFill>
                <a:effectLst/>
              </a:rPr>
              <a:t>;</a:t>
            </a:r>
            <a:br>
              <a:rPr lang="uz-UZ" dirty="0">
                <a:solidFill>
                  <a:srgbClr val="007700"/>
                </a:solidFill>
                <a:effectLst/>
              </a:rPr>
            </a:br>
            <a:r>
              <a:rPr lang="uz-UZ" dirty="0">
                <a:solidFill>
                  <a:srgbClr val="0000BB"/>
                </a:solidFill>
                <a:effectLst/>
              </a:rPr>
              <a:t>$trimmed </a:t>
            </a:r>
            <a:r>
              <a:rPr lang="uz-UZ" dirty="0">
                <a:solidFill>
                  <a:srgbClr val="007700"/>
                </a:solidFill>
                <a:effectLst/>
              </a:rPr>
              <a:t>= </a:t>
            </a:r>
            <a:r>
              <a:rPr lang="uz-UZ" dirty="0">
                <a:solidFill>
                  <a:srgbClr val="0000BB"/>
                </a:solidFill>
                <a:effectLst/>
              </a:rPr>
              <a:t>trim</a:t>
            </a:r>
            <a:r>
              <a:rPr lang="uz-UZ" dirty="0">
                <a:solidFill>
                  <a:srgbClr val="007700"/>
                </a:solidFill>
                <a:effectLst/>
              </a:rPr>
              <a:t>(</a:t>
            </a:r>
            <a:r>
              <a:rPr lang="uz-UZ" dirty="0">
                <a:solidFill>
                  <a:srgbClr val="0000BB"/>
                </a:solidFill>
                <a:effectLst/>
              </a:rPr>
              <a:t>$text</a:t>
            </a:r>
            <a:r>
              <a:rPr lang="uz-UZ" dirty="0">
                <a:solidFill>
                  <a:srgbClr val="007700"/>
                </a:solidFill>
                <a:effectLst/>
              </a:rPr>
              <a:t>);</a:t>
            </a:r>
            <a:br>
              <a:rPr lang="uz-UZ" dirty="0">
                <a:solidFill>
                  <a:srgbClr val="007700"/>
                </a:solidFill>
                <a:effectLst/>
              </a:rPr>
            </a:br>
            <a:r>
              <a:rPr lang="uz-UZ" dirty="0">
                <a:solidFill>
                  <a:srgbClr val="0000BB"/>
                </a:solidFill>
                <a:effectLst/>
              </a:rPr>
              <a:t>var_dump</a:t>
            </a:r>
            <a:r>
              <a:rPr lang="uz-UZ" dirty="0">
                <a:solidFill>
                  <a:srgbClr val="007700"/>
                </a:solidFill>
                <a:effectLst/>
              </a:rPr>
              <a:t>(</a:t>
            </a:r>
            <a:r>
              <a:rPr lang="uz-UZ" dirty="0">
                <a:solidFill>
                  <a:srgbClr val="0000BB"/>
                </a:solidFill>
                <a:effectLst/>
              </a:rPr>
              <a:t>$trimmed</a:t>
            </a:r>
            <a:r>
              <a:rPr lang="uz-UZ" dirty="0">
                <a:solidFill>
                  <a:srgbClr val="007700"/>
                </a:solidFill>
                <a:effectLst/>
              </a:rPr>
              <a:t>);</a:t>
            </a:r>
            <a:br>
              <a:rPr lang="uz-UZ" dirty="0">
                <a:solidFill>
                  <a:srgbClr val="007700"/>
                </a:solidFill>
                <a:effectLst/>
              </a:rPr>
            </a:br>
            <a:r>
              <a:rPr lang="uz-UZ" dirty="0">
                <a:solidFill>
                  <a:srgbClr val="0000BB"/>
                </a:solidFill>
                <a:effectLst/>
              </a:rPr>
              <a:t>$trimmed </a:t>
            </a:r>
            <a:r>
              <a:rPr lang="uz-UZ" dirty="0">
                <a:solidFill>
                  <a:srgbClr val="007700"/>
                </a:solidFill>
                <a:effectLst/>
              </a:rPr>
              <a:t>= </a:t>
            </a:r>
            <a:r>
              <a:rPr lang="uz-UZ" dirty="0">
                <a:solidFill>
                  <a:srgbClr val="0000BB"/>
                </a:solidFill>
                <a:effectLst/>
              </a:rPr>
              <a:t>trim</a:t>
            </a:r>
            <a:r>
              <a:rPr lang="uz-UZ" dirty="0">
                <a:solidFill>
                  <a:srgbClr val="007700"/>
                </a:solidFill>
                <a:effectLst/>
              </a:rPr>
              <a:t>(</a:t>
            </a:r>
            <a:r>
              <a:rPr lang="uz-UZ" dirty="0">
                <a:solidFill>
                  <a:srgbClr val="0000BB"/>
                </a:solidFill>
                <a:effectLst/>
              </a:rPr>
              <a:t>$text</a:t>
            </a:r>
            <a:r>
              <a:rPr lang="uz-UZ" dirty="0">
                <a:solidFill>
                  <a:srgbClr val="007700"/>
                </a:solidFill>
                <a:effectLst/>
              </a:rPr>
              <a:t>, </a:t>
            </a:r>
            <a:r>
              <a:rPr lang="uz-UZ" dirty="0">
                <a:solidFill>
                  <a:srgbClr val="DD0000"/>
                </a:solidFill>
                <a:effectLst/>
              </a:rPr>
              <a:t>" \t."</a:t>
            </a:r>
            <a:r>
              <a:rPr lang="uz-UZ" dirty="0">
                <a:solidFill>
                  <a:srgbClr val="007700"/>
                </a:solidFill>
                <a:effectLst/>
              </a:rPr>
              <a:t>);</a:t>
            </a:r>
            <a:br>
              <a:rPr lang="uz-UZ" dirty="0">
                <a:solidFill>
                  <a:srgbClr val="007700"/>
                </a:solidFill>
                <a:effectLst/>
              </a:rPr>
            </a:br>
            <a:r>
              <a:rPr lang="uz-UZ" dirty="0">
                <a:solidFill>
                  <a:srgbClr val="0000BB"/>
                </a:solidFill>
                <a:effectLst/>
              </a:rPr>
              <a:t>var_dump</a:t>
            </a:r>
            <a:r>
              <a:rPr lang="uz-UZ" dirty="0">
                <a:solidFill>
                  <a:srgbClr val="007700"/>
                </a:solidFill>
                <a:effectLst/>
              </a:rPr>
              <a:t>(</a:t>
            </a:r>
            <a:r>
              <a:rPr lang="uz-UZ" dirty="0">
                <a:solidFill>
                  <a:srgbClr val="0000BB"/>
                </a:solidFill>
                <a:effectLst/>
              </a:rPr>
              <a:t>$trimmed</a:t>
            </a:r>
            <a:r>
              <a:rPr lang="uz-UZ" dirty="0">
                <a:solidFill>
                  <a:srgbClr val="007700"/>
                </a:solidFill>
                <a:effectLst/>
              </a:rPr>
              <a:t>);</a:t>
            </a:r>
            <a:br>
              <a:rPr lang="uz-UZ" dirty="0">
                <a:solidFill>
                  <a:srgbClr val="007700"/>
                </a:solidFill>
                <a:effectLst/>
              </a:rPr>
            </a:br>
            <a:r>
              <a:rPr lang="uz-UZ" dirty="0">
                <a:solidFill>
                  <a:srgbClr val="0000BB"/>
                </a:solidFill>
                <a:effectLst/>
              </a:rPr>
              <a:t>$trimmed </a:t>
            </a:r>
            <a:r>
              <a:rPr lang="uz-UZ" dirty="0">
                <a:solidFill>
                  <a:srgbClr val="007700"/>
                </a:solidFill>
                <a:effectLst/>
              </a:rPr>
              <a:t>= </a:t>
            </a:r>
            <a:r>
              <a:rPr lang="uz-UZ" dirty="0">
                <a:solidFill>
                  <a:srgbClr val="0000BB"/>
                </a:solidFill>
                <a:effectLst/>
              </a:rPr>
              <a:t>trim</a:t>
            </a:r>
            <a:r>
              <a:rPr lang="uz-UZ" dirty="0">
                <a:solidFill>
                  <a:srgbClr val="007700"/>
                </a:solidFill>
                <a:effectLst/>
              </a:rPr>
              <a:t>(</a:t>
            </a:r>
            <a:r>
              <a:rPr lang="uz-UZ" dirty="0">
                <a:solidFill>
                  <a:srgbClr val="0000BB"/>
                </a:solidFill>
                <a:effectLst/>
              </a:rPr>
              <a:t>$hello</a:t>
            </a:r>
            <a:r>
              <a:rPr lang="uz-UZ" dirty="0">
                <a:solidFill>
                  <a:srgbClr val="007700"/>
                </a:solidFill>
                <a:effectLst/>
              </a:rPr>
              <a:t>, </a:t>
            </a:r>
            <a:r>
              <a:rPr lang="uz-UZ" dirty="0">
                <a:solidFill>
                  <a:srgbClr val="DD0000"/>
                </a:solidFill>
                <a:effectLst/>
              </a:rPr>
              <a:t>”</a:t>
            </a:r>
            <a:r>
              <a:rPr lang="en-US" dirty="0">
                <a:solidFill>
                  <a:srgbClr val="DD0000"/>
                </a:solidFill>
                <a:effectLst/>
              </a:rPr>
              <a:t>Salm</a:t>
            </a:r>
            <a:r>
              <a:rPr lang="uz-UZ" dirty="0">
                <a:solidFill>
                  <a:srgbClr val="DD0000"/>
                </a:solidFill>
                <a:effectLst/>
              </a:rPr>
              <a:t>"</a:t>
            </a:r>
            <a:r>
              <a:rPr lang="uz-UZ" dirty="0">
                <a:solidFill>
                  <a:srgbClr val="007700"/>
                </a:solidFill>
                <a:effectLst/>
              </a:rPr>
              <a:t>);</a:t>
            </a:r>
            <a:br>
              <a:rPr lang="uz-UZ" dirty="0">
                <a:solidFill>
                  <a:srgbClr val="007700"/>
                </a:solidFill>
                <a:effectLst/>
              </a:rPr>
            </a:br>
            <a:r>
              <a:rPr lang="uz-UZ" dirty="0">
                <a:solidFill>
                  <a:srgbClr val="0000BB"/>
                </a:solidFill>
                <a:effectLst/>
              </a:rPr>
              <a:t>var_dump</a:t>
            </a:r>
            <a:r>
              <a:rPr lang="uz-UZ" dirty="0">
                <a:solidFill>
                  <a:srgbClr val="007700"/>
                </a:solidFill>
                <a:effectLst/>
              </a:rPr>
              <a:t>(</a:t>
            </a:r>
            <a:r>
              <a:rPr lang="uz-UZ" dirty="0">
                <a:solidFill>
                  <a:srgbClr val="0000BB"/>
                </a:solidFill>
                <a:effectLst/>
              </a:rPr>
              <a:t>$trimmed</a:t>
            </a:r>
            <a:r>
              <a:rPr lang="uz-UZ" dirty="0">
                <a:solidFill>
                  <a:srgbClr val="007700"/>
                </a:solidFill>
                <a:effectLst/>
              </a:rPr>
              <a:t>);</a:t>
            </a:r>
            <a:br>
              <a:rPr lang="uz-UZ" dirty="0">
                <a:solidFill>
                  <a:srgbClr val="007700"/>
                </a:solidFill>
                <a:effectLst/>
              </a:rPr>
            </a:br>
            <a:r>
              <a:rPr lang="uz-UZ" dirty="0">
                <a:solidFill>
                  <a:srgbClr val="0000BB"/>
                </a:solidFill>
                <a:effectLst/>
              </a:rPr>
              <a:t>$trimmed </a:t>
            </a:r>
            <a:r>
              <a:rPr lang="uz-UZ" dirty="0">
                <a:solidFill>
                  <a:srgbClr val="007700"/>
                </a:solidFill>
                <a:effectLst/>
              </a:rPr>
              <a:t>= </a:t>
            </a:r>
            <a:r>
              <a:rPr lang="uz-UZ" dirty="0">
                <a:solidFill>
                  <a:srgbClr val="0000BB"/>
                </a:solidFill>
                <a:effectLst/>
              </a:rPr>
              <a:t>trim</a:t>
            </a:r>
            <a:r>
              <a:rPr lang="uz-UZ" dirty="0">
                <a:solidFill>
                  <a:srgbClr val="007700"/>
                </a:solidFill>
                <a:effectLst/>
              </a:rPr>
              <a:t>(</a:t>
            </a:r>
            <a:r>
              <a:rPr lang="uz-UZ" dirty="0">
                <a:solidFill>
                  <a:srgbClr val="0000BB"/>
                </a:solidFill>
                <a:effectLst/>
              </a:rPr>
              <a:t>$hello</a:t>
            </a:r>
            <a:r>
              <a:rPr lang="uz-UZ" dirty="0">
                <a:solidFill>
                  <a:srgbClr val="007700"/>
                </a:solidFill>
                <a:effectLst/>
              </a:rPr>
              <a:t>, </a:t>
            </a:r>
            <a:r>
              <a:rPr lang="uz-UZ" dirty="0">
                <a:solidFill>
                  <a:srgbClr val="DD0000"/>
                </a:solidFill>
                <a:effectLst/>
              </a:rPr>
              <a:t>’</a:t>
            </a:r>
            <a:r>
              <a:rPr lang="en-US" dirty="0" err="1">
                <a:solidFill>
                  <a:srgbClr val="DD0000"/>
                </a:solidFill>
                <a:effectLst/>
              </a:rPr>
              <a:t>SuDo</a:t>
            </a:r>
            <a:r>
              <a:rPr lang="uz-UZ" dirty="0">
                <a:solidFill>
                  <a:srgbClr val="DD0000"/>
                </a:solidFill>
                <a:effectLst/>
              </a:rPr>
              <a:t>'</a:t>
            </a:r>
            <a:r>
              <a:rPr lang="uz-UZ" dirty="0">
                <a:solidFill>
                  <a:srgbClr val="007700"/>
                </a:solidFill>
                <a:effectLst/>
              </a:rPr>
              <a:t>);</a:t>
            </a:r>
            <a:br>
              <a:rPr lang="uz-UZ" dirty="0">
                <a:solidFill>
                  <a:srgbClr val="007700"/>
                </a:solidFill>
                <a:effectLst/>
              </a:rPr>
            </a:br>
            <a:r>
              <a:rPr lang="uz-UZ" dirty="0">
                <a:solidFill>
                  <a:srgbClr val="0000BB"/>
                </a:solidFill>
                <a:effectLst/>
              </a:rPr>
              <a:t>var_dump</a:t>
            </a:r>
            <a:r>
              <a:rPr lang="uz-UZ" dirty="0">
                <a:solidFill>
                  <a:srgbClr val="007700"/>
                </a:solidFill>
                <a:effectLst/>
              </a:rPr>
              <a:t>(</a:t>
            </a:r>
            <a:r>
              <a:rPr lang="uz-UZ" dirty="0">
                <a:solidFill>
                  <a:srgbClr val="0000BB"/>
                </a:solidFill>
                <a:effectLst/>
              </a:rPr>
              <a:t>$trimmed</a:t>
            </a:r>
            <a:r>
              <a:rPr lang="uz-UZ" dirty="0">
                <a:solidFill>
                  <a:srgbClr val="007700"/>
                </a:solidFill>
                <a:effectLst/>
              </a:rPr>
              <a:t>);</a:t>
            </a:r>
            <a:br>
              <a:rPr lang="uz-UZ" dirty="0">
                <a:solidFill>
                  <a:srgbClr val="007700"/>
                </a:solidFill>
                <a:effectLst/>
              </a:rPr>
            </a:br>
            <a:br>
              <a:rPr lang="ru-RU" dirty="0">
                <a:solidFill>
                  <a:srgbClr val="FF8000"/>
                </a:solidFill>
                <a:effectLst/>
              </a:rPr>
            </a:br>
            <a:r>
              <a:rPr lang="ru-RU" dirty="0">
                <a:solidFill>
                  <a:srgbClr val="0000BB"/>
                </a:solidFill>
                <a:effectLst/>
              </a:rPr>
              <a:t>$</a:t>
            </a:r>
            <a:r>
              <a:rPr lang="uz-UZ" dirty="0">
                <a:solidFill>
                  <a:srgbClr val="0000BB"/>
                </a:solidFill>
                <a:effectLst/>
              </a:rPr>
              <a:t>clean </a:t>
            </a:r>
            <a:r>
              <a:rPr lang="uz-UZ" dirty="0">
                <a:solidFill>
                  <a:srgbClr val="007700"/>
                </a:solidFill>
                <a:effectLst/>
              </a:rPr>
              <a:t>= </a:t>
            </a:r>
            <a:r>
              <a:rPr lang="uz-UZ" dirty="0">
                <a:solidFill>
                  <a:srgbClr val="0000BB"/>
                </a:solidFill>
                <a:effectLst/>
              </a:rPr>
              <a:t>trim</a:t>
            </a:r>
            <a:r>
              <a:rPr lang="uz-UZ" dirty="0">
                <a:solidFill>
                  <a:srgbClr val="007700"/>
                </a:solidFill>
                <a:effectLst/>
              </a:rPr>
              <a:t>(</a:t>
            </a:r>
            <a:r>
              <a:rPr lang="uz-UZ" dirty="0">
                <a:solidFill>
                  <a:srgbClr val="0000BB"/>
                </a:solidFill>
                <a:effectLst/>
              </a:rPr>
              <a:t>$binary</a:t>
            </a:r>
            <a:r>
              <a:rPr lang="uz-UZ" dirty="0">
                <a:solidFill>
                  <a:srgbClr val="007700"/>
                </a:solidFill>
                <a:effectLst/>
              </a:rPr>
              <a:t>, </a:t>
            </a:r>
            <a:r>
              <a:rPr lang="uz-UZ" dirty="0">
                <a:solidFill>
                  <a:srgbClr val="DD0000"/>
                </a:solidFill>
                <a:effectLst/>
              </a:rPr>
              <a:t>"\x00..\x1F"</a:t>
            </a:r>
            <a:r>
              <a:rPr lang="uz-UZ" dirty="0">
                <a:solidFill>
                  <a:srgbClr val="007700"/>
                </a:solidFill>
                <a:effectLst/>
              </a:rPr>
              <a:t>);</a:t>
            </a:r>
            <a:br>
              <a:rPr lang="uz-UZ" dirty="0">
                <a:solidFill>
                  <a:srgbClr val="007700"/>
                </a:solidFill>
                <a:effectLst/>
              </a:rPr>
            </a:br>
            <a:r>
              <a:rPr lang="uz-UZ" dirty="0">
                <a:solidFill>
                  <a:srgbClr val="0000BB"/>
                </a:solidFill>
                <a:effectLst/>
              </a:rPr>
              <a:t>var_dump</a:t>
            </a:r>
            <a:r>
              <a:rPr lang="uz-UZ" dirty="0">
                <a:solidFill>
                  <a:srgbClr val="007700"/>
                </a:solidFill>
                <a:effectLst/>
              </a:rPr>
              <a:t>(</a:t>
            </a:r>
            <a:r>
              <a:rPr lang="uz-UZ" dirty="0">
                <a:solidFill>
                  <a:srgbClr val="0000BB"/>
                </a:solidFill>
                <a:effectLst/>
              </a:rPr>
              <a:t>$clean</a:t>
            </a:r>
            <a:r>
              <a:rPr lang="uz-UZ" dirty="0">
                <a:solidFill>
                  <a:srgbClr val="007700"/>
                </a:solidFill>
                <a:effectLst/>
              </a:rPr>
              <a:t>);</a:t>
            </a:r>
            <a:br>
              <a:rPr lang="uz-UZ" dirty="0">
                <a:solidFill>
                  <a:srgbClr val="007700"/>
                </a:solidFill>
                <a:effectLst/>
              </a:rPr>
            </a:br>
            <a:r>
              <a:rPr lang="uz-UZ" dirty="0">
                <a:solidFill>
                  <a:srgbClr val="0000BB"/>
                </a:solidFill>
                <a:effectLst/>
              </a:rPr>
              <a:t>?&gt;</a:t>
            </a:r>
            <a:endParaRPr lang="ru-RU" dirty="0"/>
          </a:p>
        </p:txBody>
      </p:sp>
    </p:spTree>
    <p:extLst>
      <p:ext uri="{BB962C8B-B14F-4D97-AF65-F5344CB8AC3E}">
        <p14:creationId xmlns:p14="http://schemas.microsoft.com/office/powerpoint/2010/main" val="5453154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FB6852B-32CA-F14D-9658-BAD1EDE58FCD}"/>
              </a:ext>
            </a:extLst>
          </p:cNvPr>
          <p:cNvSpPr>
            <a:spLocks noGrp="1"/>
          </p:cNvSpPr>
          <p:nvPr>
            <p:ph type="title"/>
          </p:nvPr>
        </p:nvSpPr>
        <p:spPr/>
        <p:txBody>
          <a:bodyPr>
            <a:normAutofit fontScale="90000"/>
          </a:bodyPr>
          <a:lstStyle/>
          <a:p>
            <a:r>
              <a:rPr lang="uz-UZ" b="1" dirty="0"/>
              <a:t>Strtolower</a:t>
            </a:r>
            <a:r>
              <a:rPr lang="en-US" b="1" dirty="0"/>
              <a:t> – </a:t>
            </a:r>
            <a:r>
              <a:rPr lang="en-US" b="1" dirty="0" err="1"/>
              <a:t>satrni</a:t>
            </a:r>
            <a:r>
              <a:rPr lang="en-US" b="1" dirty="0"/>
              <a:t> </a:t>
            </a:r>
            <a:r>
              <a:rPr lang="en-US" b="1" dirty="0" err="1"/>
              <a:t>kichik</a:t>
            </a:r>
            <a:r>
              <a:rPr lang="en-US" b="1" dirty="0"/>
              <a:t> </a:t>
            </a:r>
            <a:r>
              <a:rPr lang="en-US" b="1" dirty="0" err="1"/>
              <a:t>registrga</a:t>
            </a:r>
            <a:r>
              <a:rPr lang="en-US" b="1" dirty="0"/>
              <a:t> </a:t>
            </a:r>
            <a:r>
              <a:rPr lang="en-US" b="1" dirty="0" err="1"/>
              <a:t>aylantiradi</a:t>
            </a:r>
            <a:br>
              <a:rPr lang="en-US" b="1" dirty="0"/>
            </a:br>
            <a:r>
              <a:rPr lang="en-US" b="1" dirty="0" err="1"/>
              <a:t>strtoupper</a:t>
            </a:r>
            <a:r>
              <a:rPr lang="en-US" b="1" dirty="0"/>
              <a:t> – </a:t>
            </a:r>
            <a:r>
              <a:rPr lang="en-US" b="1" dirty="0" err="1"/>
              <a:t>satrni</a:t>
            </a:r>
            <a:r>
              <a:rPr lang="en-US" b="1" dirty="0"/>
              <a:t> </a:t>
            </a:r>
            <a:r>
              <a:rPr lang="en-US" b="1" dirty="0" err="1"/>
              <a:t>katta</a:t>
            </a:r>
            <a:r>
              <a:rPr lang="en-US" b="1" dirty="0"/>
              <a:t> </a:t>
            </a:r>
            <a:r>
              <a:rPr lang="en-US" b="1" dirty="0" err="1"/>
              <a:t>registrlarga</a:t>
            </a:r>
            <a:r>
              <a:rPr lang="en-US" b="1" dirty="0"/>
              <a:t> </a:t>
            </a:r>
            <a:r>
              <a:rPr lang="en-US" b="1" dirty="0" err="1"/>
              <a:t>aylantiradi</a:t>
            </a:r>
            <a:endParaRPr lang="ru-RU" dirty="0"/>
          </a:p>
        </p:txBody>
      </p:sp>
      <p:sp>
        <p:nvSpPr>
          <p:cNvPr id="4" name="Прямоугольник 3">
            <a:extLst>
              <a:ext uri="{FF2B5EF4-FFF2-40B4-BE49-F238E27FC236}">
                <a16:creationId xmlns:a16="http://schemas.microsoft.com/office/drawing/2014/main" id="{614DC438-C8D0-8640-A194-D8D57742D6EC}"/>
              </a:ext>
            </a:extLst>
          </p:cNvPr>
          <p:cNvSpPr/>
          <p:nvPr/>
        </p:nvSpPr>
        <p:spPr>
          <a:xfrm>
            <a:off x="1231392" y="2466493"/>
            <a:ext cx="6096000" cy="3693319"/>
          </a:xfrm>
          <a:prstGeom prst="rect">
            <a:avLst/>
          </a:prstGeom>
        </p:spPr>
        <p:txBody>
          <a:bodyPr>
            <a:spAutoFit/>
          </a:bodyPr>
          <a:lstStyle/>
          <a:p>
            <a:r>
              <a:rPr lang="uz-UZ" dirty="0">
                <a:solidFill>
                  <a:srgbClr val="0000BB"/>
                </a:solidFill>
                <a:effectLst/>
              </a:rPr>
              <a:t>&lt;?php</a:t>
            </a:r>
            <a:br>
              <a:rPr lang="uz-UZ" dirty="0">
                <a:solidFill>
                  <a:srgbClr val="0000BB"/>
                </a:solidFill>
                <a:effectLst/>
              </a:rPr>
            </a:br>
            <a:r>
              <a:rPr lang="uz-UZ" dirty="0">
                <a:solidFill>
                  <a:srgbClr val="0000BB"/>
                </a:solidFill>
                <a:effectLst/>
              </a:rPr>
              <a:t>$str </a:t>
            </a:r>
            <a:r>
              <a:rPr lang="uz-UZ" dirty="0">
                <a:solidFill>
                  <a:srgbClr val="007700"/>
                </a:solidFill>
                <a:effectLst/>
              </a:rPr>
              <a:t>= </a:t>
            </a:r>
            <a:r>
              <a:rPr lang="uz-UZ" dirty="0">
                <a:solidFill>
                  <a:srgbClr val="DD0000"/>
                </a:solidFill>
                <a:effectLst/>
              </a:rPr>
              <a:t>”</a:t>
            </a:r>
            <a:r>
              <a:rPr lang="en-US" dirty="0">
                <a:solidFill>
                  <a:srgbClr val="DD0000"/>
                </a:solidFill>
              </a:rPr>
              <a:t>Akbar </a:t>
            </a:r>
            <a:r>
              <a:rPr lang="en-US" dirty="0" err="1">
                <a:solidFill>
                  <a:srgbClr val="DD0000"/>
                </a:solidFill>
              </a:rPr>
              <a:t>odatda</a:t>
            </a:r>
            <a:r>
              <a:rPr lang="en-US" dirty="0">
                <a:solidFill>
                  <a:srgbClr val="DD0000"/>
                </a:solidFill>
              </a:rPr>
              <a:t> </a:t>
            </a:r>
            <a:r>
              <a:rPr lang="en-US" dirty="0" err="1">
                <a:solidFill>
                  <a:srgbClr val="DD0000"/>
                </a:solidFill>
              </a:rPr>
              <a:t>Ishga</a:t>
            </a:r>
            <a:r>
              <a:rPr lang="en-US" dirty="0">
                <a:solidFill>
                  <a:srgbClr val="DD0000"/>
                </a:solidFill>
              </a:rPr>
              <a:t> </a:t>
            </a:r>
            <a:r>
              <a:rPr lang="en-US" dirty="0" err="1">
                <a:solidFill>
                  <a:srgbClr val="DD0000"/>
                </a:solidFill>
              </a:rPr>
              <a:t>KechikaDi</a:t>
            </a:r>
            <a:r>
              <a:rPr lang="uz-UZ" dirty="0">
                <a:solidFill>
                  <a:srgbClr val="DD0000"/>
                </a:solidFill>
                <a:effectLst/>
              </a:rPr>
              <a:t>"</a:t>
            </a:r>
            <a:r>
              <a:rPr lang="uz-UZ" dirty="0">
                <a:solidFill>
                  <a:srgbClr val="007700"/>
                </a:solidFill>
                <a:effectLst/>
              </a:rPr>
              <a:t>;</a:t>
            </a:r>
            <a:br>
              <a:rPr lang="uz-UZ" dirty="0">
                <a:solidFill>
                  <a:srgbClr val="007700"/>
                </a:solidFill>
                <a:effectLst/>
              </a:rPr>
            </a:br>
            <a:r>
              <a:rPr lang="uz-UZ" dirty="0">
                <a:solidFill>
                  <a:srgbClr val="0000BB"/>
                </a:solidFill>
                <a:effectLst/>
              </a:rPr>
              <a:t>$str </a:t>
            </a:r>
            <a:r>
              <a:rPr lang="uz-UZ" dirty="0">
                <a:solidFill>
                  <a:srgbClr val="007700"/>
                </a:solidFill>
                <a:effectLst/>
              </a:rPr>
              <a:t>= </a:t>
            </a:r>
            <a:r>
              <a:rPr lang="uz-UZ" dirty="0">
                <a:solidFill>
                  <a:srgbClr val="0000BB"/>
                </a:solidFill>
                <a:effectLst/>
              </a:rPr>
              <a:t>strtolower</a:t>
            </a:r>
            <a:r>
              <a:rPr lang="uz-UZ" dirty="0">
                <a:solidFill>
                  <a:srgbClr val="007700"/>
                </a:solidFill>
                <a:effectLst/>
              </a:rPr>
              <a:t>(</a:t>
            </a:r>
            <a:r>
              <a:rPr lang="uz-UZ" dirty="0">
                <a:solidFill>
                  <a:srgbClr val="0000BB"/>
                </a:solidFill>
                <a:effectLst/>
              </a:rPr>
              <a:t>$str</a:t>
            </a:r>
            <a:r>
              <a:rPr lang="uz-UZ" dirty="0">
                <a:solidFill>
                  <a:srgbClr val="007700"/>
                </a:solidFill>
                <a:effectLst/>
              </a:rPr>
              <a:t>);</a:t>
            </a:r>
            <a:br>
              <a:rPr lang="uz-UZ" dirty="0">
                <a:solidFill>
                  <a:srgbClr val="007700"/>
                </a:solidFill>
                <a:effectLst/>
              </a:rPr>
            </a:br>
            <a:r>
              <a:rPr lang="uz-UZ" dirty="0">
                <a:solidFill>
                  <a:srgbClr val="007700"/>
                </a:solidFill>
                <a:effectLst/>
              </a:rPr>
              <a:t>echo </a:t>
            </a:r>
            <a:r>
              <a:rPr lang="uz-UZ" dirty="0">
                <a:solidFill>
                  <a:srgbClr val="0000BB"/>
                </a:solidFill>
                <a:effectLst/>
              </a:rPr>
              <a:t>$str</a:t>
            </a:r>
            <a:r>
              <a:rPr lang="uz-UZ" dirty="0">
                <a:solidFill>
                  <a:srgbClr val="007700"/>
                </a:solidFill>
                <a:effectLst/>
              </a:rPr>
              <a:t>; </a:t>
            </a:r>
            <a:br>
              <a:rPr lang="uz-UZ" dirty="0">
                <a:solidFill>
                  <a:srgbClr val="FF8000"/>
                </a:solidFill>
                <a:effectLst/>
              </a:rPr>
            </a:br>
            <a:r>
              <a:rPr lang="uz-UZ" dirty="0">
                <a:solidFill>
                  <a:srgbClr val="0000BB"/>
                </a:solidFill>
                <a:effectLst/>
              </a:rPr>
              <a:t>?&gt;</a:t>
            </a:r>
            <a:r>
              <a:rPr lang="uz-UZ" dirty="0">
                <a:solidFill>
                  <a:srgbClr val="000000"/>
                </a:solidFill>
                <a:effectLst/>
              </a:rPr>
              <a:t> </a:t>
            </a:r>
            <a:endParaRPr lang="en-US" dirty="0">
              <a:solidFill>
                <a:srgbClr val="000000"/>
              </a:solidFill>
              <a:effectLst/>
            </a:endParaRPr>
          </a:p>
          <a:p>
            <a:endParaRPr lang="en-US" dirty="0">
              <a:solidFill>
                <a:srgbClr val="000000"/>
              </a:solidFill>
            </a:endParaRPr>
          </a:p>
          <a:p>
            <a:endParaRPr lang="en-US" dirty="0">
              <a:solidFill>
                <a:srgbClr val="000000"/>
              </a:solidFill>
            </a:endParaRPr>
          </a:p>
          <a:p>
            <a:r>
              <a:rPr lang="uz-UZ" dirty="0">
                <a:solidFill>
                  <a:srgbClr val="0000BB"/>
                </a:solidFill>
                <a:effectLst/>
              </a:rPr>
              <a:t>&lt;?php</a:t>
            </a:r>
            <a:br>
              <a:rPr lang="uz-UZ" dirty="0">
                <a:solidFill>
                  <a:srgbClr val="0000BB"/>
                </a:solidFill>
                <a:effectLst/>
              </a:rPr>
            </a:br>
            <a:r>
              <a:rPr lang="uz-UZ" dirty="0">
                <a:solidFill>
                  <a:srgbClr val="0000BB"/>
                </a:solidFill>
                <a:effectLst/>
              </a:rPr>
              <a:t>$str </a:t>
            </a:r>
            <a:r>
              <a:rPr lang="uz-UZ" dirty="0">
                <a:solidFill>
                  <a:srgbClr val="007700"/>
                </a:solidFill>
                <a:effectLst/>
              </a:rPr>
              <a:t>= </a:t>
            </a:r>
            <a:r>
              <a:rPr lang="uz-UZ" dirty="0">
                <a:solidFill>
                  <a:srgbClr val="DD0000"/>
                </a:solidFill>
                <a:effectLst/>
              </a:rPr>
              <a:t>”</a:t>
            </a:r>
            <a:r>
              <a:rPr lang="en-US" dirty="0">
                <a:solidFill>
                  <a:srgbClr val="DD0000"/>
                </a:solidFill>
              </a:rPr>
              <a:t>Akbar </a:t>
            </a:r>
            <a:r>
              <a:rPr lang="en-US" dirty="0" err="1">
                <a:solidFill>
                  <a:srgbClr val="DD0000"/>
                </a:solidFill>
              </a:rPr>
              <a:t>odatda</a:t>
            </a:r>
            <a:r>
              <a:rPr lang="en-US" dirty="0">
                <a:solidFill>
                  <a:srgbClr val="DD0000"/>
                </a:solidFill>
              </a:rPr>
              <a:t> </a:t>
            </a:r>
            <a:r>
              <a:rPr lang="en-US" dirty="0" err="1">
                <a:solidFill>
                  <a:srgbClr val="DD0000"/>
                </a:solidFill>
              </a:rPr>
              <a:t>Ishga</a:t>
            </a:r>
            <a:r>
              <a:rPr lang="en-US" dirty="0">
                <a:solidFill>
                  <a:srgbClr val="DD0000"/>
                </a:solidFill>
              </a:rPr>
              <a:t> </a:t>
            </a:r>
            <a:r>
              <a:rPr lang="en-US" dirty="0" err="1">
                <a:solidFill>
                  <a:srgbClr val="DD0000"/>
                </a:solidFill>
              </a:rPr>
              <a:t>KechikaDi</a:t>
            </a:r>
            <a:r>
              <a:rPr lang="uz-UZ" dirty="0">
                <a:solidFill>
                  <a:srgbClr val="DD0000"/>
                </a:solidFill>
                <a:effectLst/>
              </a:rPr>
              <a:t>"</a:t>
            </a:r>
            <a:r>
              <a:rPr lang="uz-UZ" dirty="0">
                <a:solidFill>
                  <a:srgbClr val="007700"/>
                </a:solidFill>
                <a:effectLst/>
              </a:rPr>
              <a:t>;</a:t>
            </a:r>
            <a:br>
              <a:rPr lang="uz-UZ" dirty="0">
                <a:solidFill>
                  <a:srgbClr val="007700"/>
                </a:solidFill>
                <a:effectLst/>
              </a:rPr>
            </a:br>
            <a:r>
              <a:rPr lang="uz-UZ" dirty="0">
                <a:solidFill>
                  <a:srgbClr val="0000BB"/>
                </a:solidFill>
                <a:effectLst/>
              </a:rPr>
              <a:t>$str </a:t>
            </a:r>
            <a:r>
              <a:rPr lang="uz-UZ" dirty="0">
                <a:solidFill>
                  <a:srgbClr val="007700"/>
                </a:solidFill>
                <a:effectLst/>
              </a:rPr>
              <a:t>= </a:t>
            </a:r>
            <a:r>
              <a:rPr lang="uz-UZ" dirty="0">
                <a:solidFill>
                  <a:srgbClr val="0000BB"/>
                </a:solidFill>
                <a:effectLst/>
              </a:rPr>
              <a:t>strto</a:t>
            </a:r>
            <a:r>
              <a:rPr lang="en-US" dirty="0">
                <a:solidFill>
                  <a:srgbClr val="0000BB"/>
                </a:solidFill>
                <a:effectLst/>
              </a:rPr>
              <a:t>upper</a:t>
            </a:r>
            <a:r>
              <a:rPr lang="uz-UZ" dirty="0">
                <a:solidFill>
                  <a:srgbClr val="007700"/>
                </a:solidFill>
                <a:effectLst/>
              </a:rPr>
              <a:t>(</a:t>
            </a:r>
            <a:r>
              <a:rPr lang="uz-UZ" dirty="0">
                <a:solidFill>
                  <a:srgbClr val="0000BB"/>
                </a:solidFill>
                <a:effectLst/>
              </a:rPr>
              <a:t>$str</a:t>
            </a:r>
            <a:r>
              <a:rPr lang="uz-UZ" dirty="0">
                <a:solidFill>
                  <a:srgbClr val="007700"/>
                </a:solidFill>
                <a:effectLst/>
              </a:rPr>
              <a:t>);</a:t>
            </a:r>
            <a:br>
              <a:rPr lang="uz-UZ" dirty="0">
                <a:solidFill>
                  <a:srgbClr val="007700"/>
                </a:solidFill>
                <a:effectLst/>
              </a:rPr>
            </a:br>
            <a:r>
              <a:rPr lang="uz-UZ" dirty="0">
                <a:solidFill>
                  <a:srgbClr val="007700"/>
                </a:solidFill>
                <a:effectLst/>
              </a:rPr>
              <a:t>echo </a:t>
            </a:r>
            <a:r>
              <a:rPr lang="uz-UZ" dirty="0">
                <a:solidFill>
                  <a:srgbClr val="0000BB"/>
                </a:solidFill>
                <a:effectLst/>
              </a:rPr>
              <a:t>$str</a:t>
            </a:r>
            <a:r>
              <a:rPr lang="uz-UZ" dirty="0">
                <a:solidFill>
                  <a:srgbClr val="007700"/>
                </a:solidFill>
                <a:effectLst/>
              </a:rPr>
              <a:t>; </a:t>
            </a:r>
            <a:br>
              <a:rPr lang="uz-UZ" dirty="0">
                <a:solidFill>
                  <a:srgbClr val="FF8000"/>
                </a:solidFill>
                <a:effectLst/>
              </a:rPr>
            </a:br>
            <a:r>
              <a:rPr lang="uz-UZ" dirty="0">
                <a:solidFill>
                  <a:srgbClr val="0000BB"/>
                </a:solidFill>
                <a:effectLst/>
              </a:rPr>
              <a:t>?&gt;</a:t>
            </a:r>
            <a:r>
              <a:rPr lang="uz-UZ" dirty="0">
                <a:solidFill>
                  <a:srgbClr val="000000"/>
                </a:solidFill>
                <a:effectLst/>
              </a:rPr>
              <a:t> </a:t>
            </a:r>
            <a:endParaRPr lang="uz-UZ" dirty="0"/>
          </a:p>
          <a:p>
            <a:endParaRPr lang="uz-UZ" dirty="0"/>
          </a:p>
        </p:txBody>
      </p:sp>
    </p:spTree>
    <p:extLst>
      <p:ext uri="{BB962C8B-B14F-4D97-AF65-F5344CB8AC3E}">
        <p14:creationId xmlns:p14="http://schemas.microsoft.com/office/powerpoint/2010/main" val="681425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3BFC34-339B-0F42-A3F7-2BCB35A7940B}"/>
              </a:ext>
            </a:extLst>
          </p:cNvPr>
          <p:cNvSpPr>
            <a:spLocks noGrp="1"/>
          </p:cNvSpPr>
          <p:nvPr>
            <p:ph type="title"/>
          </p:nvPr>
        </p:nvSpPr>
        <p:spPr/>
        <p:txBody>
          <a:bodyPr/>
          <a:lstStyle/>
          <a:p>
            <a:r>
              <a:rPr lang="en-US" dirty="0" err="1"/>
              <a:t>str_contains</a:t>
            </a:r>
            <a:r>
              <a:rPr lang="en-US" dirty="0"/>
              <a:t> – </a:t>
            </a:r>
            <a:r>
              <a:rPr lang="en-US" dirty="0" err="1"/>
              <a:t>satrda</a:t>
            </a:r>
            <a:r>
              <a:rPr lang="en-US" dirty="0"/>
              <a:t> </a:t>
            </a:r>
            <a:r>
              <a:rPr lang="en-US" dirty="0" err="1"/>
              <a:t>berilgan</a:t>
            </a:r>
            <a:r>
              <a:rPr lang="en-US" dirty="0"/>
              <a:t> </a:t>
            </a:r>
            <a:r>
              <a:rPr lang="en-US" dirty="0" err="1"/>
              <a:t>satrni</a:t>
            </a:r>
            <a:r>
              <a:rPr lang="en-US" dirty="0"/>
              <a:t> </a:t>
            </a:r>
            <a:r>
              <a:rPr lang="en-US" dirty="0" err="1"/>
              <a:t>aniqlaydi</a:t>
            </a:r>
            <a:endParaRPr lang="ru-RU" dirty="0"/>
          </a:p>
        </p:txBody>
      </p:sp>
      <p:sp>
        <p:nvSpPr>
          <p:cNvPr id="4" name="Прямоугольник 3">
            <a:extLst>
              <a:ext uri="{FF2B5EF4-FFF2-40B4-BE49-F238E27FC236}">
                <a16:creationId xmlns:a16="http://schemas.microsoft.com/office/drawing/2014/main" id="{DDB1A313-D084-4147-A654-375D71262C47}"/>
              </a:ext>
            </a:extLst>
          </p:cNvPr>
          <p:cNvSpPr/>
          <p:nvPr/>
        </p:nvSpPr>
        <p:spPr>
          <a:xfrm>
            <a:off x="1207008" y="1235101"/>
            <a:ext cx="8717280" cy="1477328"/>
          </a:xfrm>
          <a:prstGeom prst="rect">
            <a:avLst/>
          </a:prstGeom>
        </p:spPr>
        <p:txBody>
          <a:bodyPr wrap="square">
            <a:spAutoFit/>
          </a:bodyPr>
          <a:lstStyle/>
          <a:p>
            <a:r>
              <a:rPr lang="uz-UZ" dirty="0">
                <a:solidFill>
                  <a:srgbClr val="0000BB"/>
                </a:solidFill>
                <a:effectLst/>
              </a:rPr>
              <a:t>&lt;?php</a:t>
            </a:r>
            <a:br>
              <a:rPr lang="uz-UZ" dirty="0">
                <a:solidFill>
                  <a:srgbClr val="0000BB"/>
                </a:solidFill>
                <a:effectLst/>
              </a:rPr>
            </a:br>
            <a:r>
              <a:rPr lang="uz-UZ" dirty="0">
                <a:solidFill>
                  <a:srgbClr val="007700"/>
                </a:solidFill>
                <a:effectLst/>
              </a:rPr>
              <a:t>if (</a:t>
            </a:r>
            <a:r>
              <a:rPr lang="uz-UZ" dirty="0">
                <a:solidFill>
                  <a:srgbClr val="0000BB"/>
                </a:solidFill>
                <a:effectLst/>
              </a:rPr>
              <a:t>str_contains</a:t>
            </a:r>
            <a:r>
              <a:rPr lang="uz-UZ" dirty="0">
                <a:solidFill>
                  <a:srgbClr val="007700"/>
                </a:solidFill>
                <a:effectLst/>
              </a:rPr>
              <a:t>(</a:t>
            </a:r>
            <a:r>
              <a:rPr lang="uz-UZ" dirty="0">
                <a:solidFill>
                  <a:srgbClr val="DD0000"/>
                </a:solidFill>
                <a:effectLst/>
              </a:rPr>
              <a:t>‘</a:t>
            </a:r>
            <a:r>
              <a:rPr lang="en-US" dirty="0" err="1">
                <a:solidFill>
                  <a:srgbClr val="DD0000"/>
                </a:solidFill>
                <a:effectLst/>
              </a:rPr>
              <a:t>abc</a:t>
            </a:r>
            <a:r>
              <a:rPr lang="ru-RU" dirty="0">
                <a:solidFill>
                  <a:srgbClr val="DD0000"/>
                </a:solidFill>
                <a:effectLst/>
              </a:rPr>
              <a:t>'</a:t>
            </a:r>
            <a:r>
              <a:rPr lang="ru-RU" dirty="0">
                <a:solidFill>
                  <a:srgbClr val="007700"/>
                </a:solidFill>
                <a:effectLst/>
              </a:rPr>
              <a:t>, </a:t>
            </a:r>
            <a:r>
              <a:rPr lang="ru-RU" dirty="0">
                <a:solidFill>
                  <a:srgbClr val="DD0000"/>
                </a:solidFill>
                <a:effectLst/>
              </a:rPr>
              <a:t>''</a:t>
            </a:r>
            <a:r>
              <a:rPr lang="ru-RU" dirty="0">
                <a:solidFill>
                  <a:srgbClr val="007700"/>
                </a:solidFill>
                <a:effectLst/>
              </a:rPr>
              <a:t>)) {</a:t>
            </a:r>
            <a:br>
              <a:rPr lang="ru-RU" dirty="0">
                <a:solidFill>
                  <a:srgbClr val="007700"/>
                </a:solidFill>
                <a:effectLst/>
              </a:rPr>
            </a:br>
            <a:r>
              <a:rPr lang="ru-RU" dirty="0">
                <a:solidFill>
                  <a:srgbClr val="007700"/>
                </a:solidFill>
                <a:effectLst/>
              </a:rPr>
              <a:t>    </a:t>
            </a:r>
            <a:r>
              <a:rPr lang="uz-UZ" dirty="0">
                <a:solidFill>
                  <a:srgbClr val="007700"/>
                </a:solidFill>
                <a:effectLst/>
              </a:rPr>
              <a:t>echo </a:t>
            </a:r>
            <a:r>
              <a:rPr lang="uz-UZ" dirty="0">
                <a:solidFill>
                  <a:srgbClr val="DD0000"/>
                </a:solidFill>
                <a:effectLst/>
              </a:rPr>
              <a:t>”</a:t>
            </a:r>
            <a:r>
              <a:rPr lang="en-US" dirty="0" err="1">
                <a:solidFill>
                  <a:srgbClr val="DD0000"/>
                </a:solidFill>
                <a:effectLst/>
              </a:rPr>
              <a:t>agarda</a:t>
            </a:r>
            <a:r>
              <a:rPr lang="en-US" dirty="0">
                <a:solidFill>
                  <a:srgbClr val="DD0000"/>
                </a:solidFill>
                <a:effectLst/>
              </a:rPr>
              <a:t> bo</a:t>
            </a:r>
            <a:r>
              <a:rPr lang="en-US" dirty="0">
                <a:solidFill>
                  <a:srgbClr val="DD0000"/>
                </a:solidFill>
              </a:rPr>
              <a:t>sh joy </a:t>
            </a:r>
            <a:r>
              <a:rPr lang="en-US" dirty="0" err="1">
                <a:solidFill>
                  <a:srgbClr val="DD0000"/>
                </a:solidFill>
              </a:rPr>
              <a:t>bilan</a:t>
            </a:r>
            <a:r>
              <a:rPr lang="en-US" dirty="0">
                <a:solidFill>
                  <a:srgbClr val="DD0000"/>
                </a:solidFill>
              </a:rPr>
              <a:t> </a:t>
            </a:r>
            <a:r>
              <a:rPr lang="en-US" dirty="0" err="1">
                <a:solidFill>
                  <a:srgbClr val="DD0000"/>
                </a:solidFill>
              </a:rPr>
              <a:t>tekshirsangiz</a:t>
            </a:r>
            <a:r>
              <a:rPr lang="en-US" dirty="0">
                <a:solidFill>
                  <a:srgbClr val="DD0000"/>
                </a:solidFill>
              </a:rPr>
              <a:t> u </a:t>
            </a:r>
            <a:r>
              <a:rPr lang="uz-UZ" dirty="0">
                <a:solidFill>
                  <a:srgbClr val="DD0000"/>
                </a:solidFill>
                <a:effectLst/>
              </a:rPr>
              <a:t>true</a:t>
            </a:r>
            <a:r>
              <a:rPr lang="en-US" dirty="0">
                <a:solidFill>
                  <a:srgbClr val="DD0000"/>
                </a:solidFill>
                <a:effectLst/>
              </a:rPr>
              <a:t> </a:t>
            </a:r>
            <a:r>
              <a:rPr lang="en-US" dirty="0" err="1">
                <a:solidFill>
                  <a:srgbClr val="DD0000"/>
                </a:solidFill>
                <a:effectLst/>
              </a:rPr>
              <a:t>qiymat</a:t>
            </a:r>
            <a:r>
              <a:rPr lang="en-US" dirty="0">
                <a:solidFill>
                  <a:srgbClr val="DD0000"/>
                </a:solidFill>
                <a:effectLst/>
              </a:rPr>
              <a:t> </a:t>
            </a:r>
            <a:r>
              <a:rPr lang="en-US" dirty="0" err="1">
                <a:solidFill>
                  <a:srgbClr val="DD0000"/>
                </a:solidFill>
                <a:effectLst/>
              </a:rPr>
              <a:t>qaytaradi</a:t>
            </a:r>
            <a:r>
              <a:rPr lang="uz-UZ" dirty="0">
                <a:solidFill>
                  <a:srgbClr val="DD0000"/>
                </a:solidFill>
                <a:effectLst/>
              </a:rPr>
              <a:t>"</a:t>
            </a:r>
            <a:r>
              <a:rPr lang="uz-UZ" dirty="0">
                <a:solidFill>
                  <a:srgbClr val="007700"/>
                </a:solidFill>
                <a:effectLst/>
              </a:rPr>
              <a:t>;</a:t>
            </a:r>
            <a:br>
              <a:rPr lang="uz-UZ" dirty="0">
                <a:solidFill>
                  <a:srgbClr val="007700"/>
                </a:solidFill>
                <a:effectLst/>
              </a:rPr>
            </a:br>
            <a:r>
              <a:rPr lang="uz-UZ" dirty="0">
                <a:solidFill>
                  <a:srgbClr val="007700"/>
                </a:solidFill>
                <a:effectLst/>
              </a:rPr>
              <a:t>}</a:t>
            </a:r>
            <a:br>
              <a:rPr lang="uz-UZ" dirty="0">
                <a:solidFill>
                  <a:srgbClr val="007700"/>
                </a:solidFill>
                <a:effectLst/>
              </a:rPr>
            </a:br>
            <a:r>
              <a:rPr lang="uz-UZ" dirty="0">
                <a:solidFill>
                  <a:srgbClr val="0000BB"/>
                </a:solidFill>
                <a:effectLst/>
              </a:rPr>
              <a:t>?&gt;</a:t>
            </a:r>
            <a:r>
              <a:rPr lang="uz-UZ" dirty="0">
                <a:solidFill>
                  <a:srgbClr val="000000"/>
                </a:solidFill>
                <a:effectLst/>
              </a:rPr>
              <a:t> </a:t>
            </a:r>
            <a:endParaRPr lang="uz-UZ" dirty="0"/>
          </a:p>
        </p:txBody>
      </p:sp>
      <p:sp>
        <p:nvSpPr>
          <p:cNvPr id="5" name="Прямоугольник 4">
            <a:extLst>
              <a:ext uri="{FF2B5EF4-FFF2-40B4-BE49-F238E27FC236}">
                <a16:creationId xmlns:a16="http://schemas.microsoft.com/office/drawing/2014/main" id="{911B45EA-479C-D343-8638-DC53920B41FF}"/>
              </a:ext>
            </a:extLst>
          </p:cNvPr>
          <p:cNvSpPr/>
          <p:nvPr/>
        </p:nvSpPr>
        <p:spPr>
          <a:xfrm>
            <a:off x="3974592" y="2917871"/>
            <a:ext cx="6096000" cy="3970318"/>
          </a:xfrm>
          <a:prstGeom prst="rect">
            <a:avLst/>
          </a:prstGeom>
        </p:spPr>
        <p:txBody>
          <a:bodyPr>
            <a:spAutoFit/>
          </a:bodyPr>
          <a:lstStyle/>
          <a:p>
            <a:r>
              <a:rPr lang="uz-UZ" dirty="0">
                <a:solidFill>
                  <a:srgbClr val="0000BB"/>
                </a:solidFill>
                <a:effectLst/>
              </a:rPr>
              <a:t>&lt;?php</a:t>
            </a:r>
            <a:br>
              <a:rPr lang="uz-UZ" dirty="0">
                <a:solidFill>
                  <a:srgbClr val="0000BB"/>
                </a:solidFill>
                <a:effectLst/>
              </a:rPr>
            </a:br>
            <a:r>
              <a:rPr lang="uz-UZ" dirty="0">
                <a:solidFill>
                  <a:srgbClr val="0000BB"/>
                </a:solidFill>
                <a:effectLst/>
              </a:rPr>
              <a:t>$string </a:t>
            </a:r>
            <a:r>
              <a:rPr lang="uz-UZ" dirty="0">
                <a:solidFill>
                  <a:srgbClr val="007700"/>
                </a:solidFill>
                <a:effectLst/>
              </a:rPr>
              <a:t>= </a:t>
            </a:r>
            <a:r>
              <a:rPr lang="uz-UZ" dirty="0">
                <a:solidFill>
                  <a:srgbClr val="DD0000"/>
                </a:solidFill>
                <a:effectLst/>
              </a:rPr>
              <a:t>’</a:t>
            </a:r>
            <a:r>
              <a:rPr lang="en-US" dirty="0" err="1">
                <a:solidFill>
                  <a:srgbClr val="DD0000"/>
                </a:solidFill>
                <a:effectLst/>
              </a:rPr>
              <a:t>bugun</a:t>
            </a:r>
            <a:r>
              <a:rPr lang="en-US" dirty="0">
                <a:solidFill>
                  <a:srgbClr val="DD0000"/>
                </a:solidFill>
                <a:effectLst/>
              </a:rPr>
              <a:t> men </a:t>
            </a:r>
            <a:r>
              <a:rPr lang="en-US" dirty="0" err="1">
                <a:solidFill>
                  <a:srgbClr val="DD0000"/>
                </a:solidFill>
                <a:effectLst/>
              </a:rPr>
              <a:t>bozorga</a:t>
            </a:r>
            <a:r>
              <a:rPr lang="en-US" dirty="0">
                <a:solidFill>
                  <a:srgbClr val="DD0000"/>
                </a:solidFill>
                <a:effectLst/>
              </a:rPr>
              <a:t> </a:t>
            </a:r>
            <a:r>
              <a:rPr lang="en-US" dirty="0" err="1">
                <a:solidFill>
                  <a:srgbClr val="DD0000"/>
                </a:solidFill>
                <a:effectLst/>
              </a:rPr>
              <a:t>bordim</a:t>
            </a:r>
            <a:r>
              <a:rPr lang="ru-RU" dirty="0">
                <a:solidFill>
                  <a:srgbClr val="DD0000"/>
                </a:solidFill>
                <a:effectLst/>
              </a:rPr>
              <a:t>'</a:t>
            </a:r>
            <a:r>
              <a:rPr lang="ru-RU" dirty="0">
                <a:solidFill>
                  <a:srgbClr val="007700"/>
                </a:solidFill>
                <a:effectLst/>
              </a:rPr>
              <a:t>;</a:t>
            </a:r>
            <a:br>
              <a:rPr lang="ru-RU" dirty="0">
                <a:solidFill>
                  <a:srgbClr val="007700"/>
                </a:solidFill>
                <a:effectLst/>
              </a:rPr>
            </a:br>
            <a:br>
              <a:rPr lang="ru-RU" dirty="0">
                <a:solidFill>
                  <a:srgbClr val="007700"/>
                </a:solidFill>
                <a:effectLst/>
              </a:rPr>
            </a:br>
            <a:r>
              <a:rPr lang="uz-UZ" dirty="0">
                <a:solidFill>
                  <a:srgbClr val="007700"/>
                </a:solidFill>
                <a:effectLst/>
              </a:rPr>
              <a:t>if (</a:t>
            </a:r>
            <a:r>
              <a:rPr lang="uz-UZ" dirty="0">
                <a:solidFill>
                  <a:srgbClr val="0000BB"/>
                </a:solidFill>
                <a:effectLst/>
              </a:rPr>
              <a:t>str_contains</a:t>
            </a:r>
            <a:r>
              <a:rPr lang="uz-UZ" dirty="0">
                <a:solidFill>
                  <a:srgbClr val="007700"/>
                </a:solidFill>
                <a:effectLst/>
              </a:rPr>
              <a:t>(</a:t>
            </a:r>
            <a:r>
              <a:rPr lang="uz-UZ" dirty="0">
                <a:solidFill>
                  <a:srgbClr val="0000BB"/>
                </a:solidFill>
                <a:effectLst/>
              </a:rPr>
              <a:t>$string</a:t>
            </a:r>
            <a:r>
              <a:rPr lang="uz-UZ" dirty="0">
                <a:solidFill>
                  <a:srgbClr val="007700"/>
                </a:solidFill>
                <a:effectLst/>
              </a:rPr>
              <a:t>, </a:t>
            </a:r>
            <a:r>
              <a:rPr lang="uz-UZ" dirty="0">
                <a:solidFill>
                  <a:srgbClr val="DD0000"/>
                </a:solidFill>
                <a:effectLst/>
              </a:rPr>
              <a:t>’</a:t>
            </a:r>
            <a:r>
              <a:rPr lang="en-US" dirty="0" err="1">
                <a:solidFill>
                  <a:srgbClr val="DD0000"/>
                </a:solidFill>
                <a:effectLst/>
              </a:rPr>
              <a:t>bordim</a:t>
            </a:r>
            <a:r>
              <a:rPr lang="ru-RU" dirty="0">
                <a:solidFill>
                  <a:srgbClr val="DD0000"/>
                </a:solidFill>
                <a:effectLst/>
              </a:rPr>
              <a:t>'</a:t>
            </a:r>
            <a:r>
              <a:rPr lang="ru-RU" dirty="0">
                <a:solidFill>
                  <a:srgbClr val="007700"/>
                </a:solidFill>
                <a:effectLst/>
              </a:rPr>
              <a:t>)) {</a:t>
            </a:r>
            <a:br>
              <a:rPr lang="ru-RU" dirty="0">
                <a:solidFill>
                  <a:srgbClr val="007700"/>
                </a:solidFill>
                <a:effectLst/>
              </a:rPr>
            </a:br>
            <a:r>
              <a:rPr lang="ru-RU" dirty="0">
                <a:solidFill>
                  <a:srgbClr val="007700"/>
                </a:solidFill>
                <a:effectLst/>
              </a:rPr>
              <a:t>    </a:t>
            </a:r>
            <a:r>
              <a:rPr lang="uz-UZ" dirty="0">
                <a:solidFill>
                  <a:srgbClr val="007700"/>
                </a:solidFill>
                <a:effectLst/>
              </a:rPr>
              <a:t>echo </a:t>
            </a:r>
            <a:r>
              <a:rPr lang="uz-UZ" dirty="0">
                <a:solidFill>
                  <a:srgbClr val="DD0000"/>
                </a:solidFill>
                <a:effectLst/>
              </a:rPr>
              <a:t>”</a:t>
            </a:r>
            <a:r>
              <a:rPr lang="ru-RU" dirty="0">
                <a:solidFill>
                  <a:srgbClr val="DD0000"/>
                </a:solidFill>
                <a:effectLst/>
              </a:rPr>
              <a:t>’</a:t>
            </a:r>
            <a:r>
              <a:rPr lang="en-US" dirty="0" err="1">
                <a:solidFill>
                  <a:srgbClr val="DD0000"/>
                </a:solidFill>
                <a:effectLst/>
              </a:rPr>
              <a:t>bordim</a:t>
            </a:r>
            <a:r>
              <a:rPr lang="ru-RU" dirty="0">
                <a:solidFill>
                  <a:srgbClr val="DD0000"/>
                </a:solidFill>
                <a:effectLst/>
              </a:rPr>
              <a:t>’ </a:t>
            </a:r>
            <a:r>
              <a:rPr lang="en-US" dirty="0" err="1">
                <a:solidFill>
                  <a:srgbClr val="DD0000"/>
                </a:solidFill>
              </a:rPr>
              <a:t>satri</a:t>
            </a:r>
            <a:r>
              <a:rPr lang="en-US" dirty="0">
                <a:solidFill>
                  <a:srgbClr val="DD0000"/>
                </a:solidFill>
              </a:rPr>
              <a:t> </a:t>
            </a:r>
            <a:r>
              <a:rPr lang="en-US" dirty="0" err="1">
                <a:solidFill>
                  <a:srgbClr val="DD0000"/>
                </a:solidFill>
              </a:rPr>
              <a:t>berilgan</a:t>
            </a:r>
            <a:r>
              <a:rPr lang="en-US" dirty="0">
                <a:solidFill>
                  <a:srgbClr val="DD0000"/>
                </a:solidFill>
              </a:rPr>
              <a:t> </a:t>
            </a:r>
            <a:r>
              <a:rPr lang="en-US" dirty="0" err="1">
                <a:solidFill>
                  <a:srgbClr val="DD0000"/>
                </a:solidFill>
              </a:rPr>
              <a:t>satrda</a:t>
            </a:r>
            <a:r>
              <a:rPr lang="en-US" dirty="0">
                <a:solidFill>
                  <a:srgbClr val="DD0000"/>
                </a:solidFill>
              </a:rPr>
              <a:t> </a:t>
            </a:r>
            <a:r>
              <a:rPr lang="en-US" dirty="0" err="1">
                <a:solidFill>
                  <a:srgbClr val="DD0000"/>
                </a:solidFill>
              </a:rPr>
              <a:t>mavjud</a:t>
            </a:r>
            <a:r>
              <a:rPr lang="ru-RU" dirty="0">
                <a:solidFill>
                  <a:srgbClr val="DD0000"/>
                </a:solidFill>
                <a:effectLst/>
              </a:rPr>
              <a:t>\</a:t>
            </a:r>
            <a:r>
              <a:rPr lang="uz-UZ" dirty="0">
                <a:solidFill>
                  <a:srgbClr val="DD0000"/>
                </a:solidFill>
                <a:effectLst/>
              </a:rPr>
              <a:t>n"</a:t>
            </a:r>
            <a:r>
              <a:rPr lang="uz-UZ" dirty="0">
                <a:solidFill>
                  <a:srgbClr val="007700"/>
                </a:solidFill>
                <a:effectLst/>
              </a:rPr>
              <a:t>;</a:t>
            </a:r>
            <a:br>
              <a:rPr lang="uz-UZ" dirty="0">
                <a:solidFill>
                  <a:srgbClr val="007700"/>
                </a:solidFill>
                <a:effectLst/>
              </a:rPr>
            </a:br>
            <a:r>
              <a:rPr lang="uz-UZ" dirty="0">
                <a:solidFill>
                  <a:srgbClr val="007700"/>
                </a:solidFill>
                <a:effectLst/>
              </a:rPr>
              <a:t>}</a:t>
            </a:r>
            <a:br>
              <a:rPr lang="uz-UZ" dirty="0">
                <a:solidFill>
                  <a:srgbClr val="007700"/>
                </a:solidFill>
                <a:effectLst/>
              </a:rPr>
            </a:br>
            <a:br>
              <a:rPr lang="uz-UZ" dirty="0">
                <a:solidFill>
                  <a:srgbClr val="007700"/>
                </a:solidFill>
                <a:effectLst/>
              </a:rPr>
            </a:br>
            <a:r>
              <a:rPr lang="uz-UZ" dirty="0">
                <a:solidFill>
                  <a:srgbClr val="007700"/>
                </a:solidFill>
                <a:effectLst/>
              </a:rPr>
              <a:t>if (</a:t>
            </a:r>
            <a:r>
              <a:rPr lang="uz-UZ" dirty="0">
                <a:solidFill>
                  <a:srgbClr val="0000BB"/>
                </a:solidFill>
                <a:effectLst/>
              </a:rPr>
              <a:t>str_contains</a:t>
            </a:r>
            <a:r>
              <a:rPr lang="uz-UZ" dirty="0">
                <a:solidFill>
                  <a:srgbClr val="007700"/>
                </a:solidFill>
                <a:effectLst/>
              </a:rPr>
              <a:t>(</a:t>
            </a:r>
            <a:r>
              <a:rPr lang="uz-UZ" dirty="0">
                <a:solidFill>
                  <a:srgbClr val="0000BB"/>
                </a:solidFill>
                <a:effectLst/>
              </a:rPr>
              <a:t>$string</a:t>
            </a:r>
            <a:r>
              <a:rPr lang="uz-UZ" dirty="0">
                <a:solidFill>
                  <a:srgbClr val="007700"/>
                </a:solidFill>
                <a:effectLst/>
              </a:rPr>
              <a:t>, </a:t>
            </a:r>
            <a:r>
              <a:rPr lang="uz-UZ" dirty="0">
                <a:solidFill>
                  <a:srgbClr val="DD0000"/>
                </a:solidFill>
                <a:effectLst/>
              </a:rPr>
              <a:t>’</a:t>
            </a:r>
            <a:r>
              <a:rPr lang="en-US" dirty="0" err="1">
                <a:solidFill>
                  <a:srgbClr val="DD0000"/>
                </a:solidFill>
                <a:effectLst/>
              </a:rPr>
              <a:t>Bordim</a:t>
            </a:r>
            <a:r>
              <a:rPr lang="ru-RU" dirty="0">
                <a:solidFill>
                  <a:srgbClr val="DD0000"/>
                </a:solidFill>
                <a:effectLst/>
              </a:rPr>
              <a:t>'</a:t>
            </a:r>
            <a:r>
              <a:rPr lang="ru-RU" dirty="0">
                <a:solidFill>
                  <a:srgbClr val="007700"/>
                </a:solidFill>
                <a:effectLst/>
              </a:rPr>
              <a:t>)) {</a:t>
            </a:r>
            <a:br>
              <a:rPr lang="ru-RU" dirty="0">
                <a:solidFill>
                  <a:srgbClr val="007700"/>
                </a:solidFill>
                <a:effectLst/>
              </a:rPr>
            </a:br>
            <a:r>
              <a:rPr lang="ru-RU" dirty="0">
                <a:solidFill>
                  <a:srgbClr val="007700"/>
                </a:solidFill>
                <a:effectLst/>
              </a:rPr>
              <a:t>    </a:t>
            </a:r>
            <a:r>
              <a:rPr lang="uz-UZ" dirty="0">
                <a:solidFill>
                  <a:srgbClr val="007700"/>
                </a:solidFill>
                <a:effectLst/>
              </a:rPr>
              <a:t>echo </a:t>
            </a:r>
            <a:r>
              <a:rPr lang="uz-UZ" dirty="0">
                <a:solidFill>
                  <a:srgbClr val="DD0000"/>
                </a:solidFill>
                <a:effectLst/>
              </a:rPr>
              <a:t>'</a:t>
            </a:r>
            <a:r>
              <a:rPr lang="ru-RU" dirty="0">
                <a:solidFill>
                  <a:srgbClr val="DD0000"/>
                </a:solidFill>
                <a:effectLst/>
              </a:rPr>
              <a:t>”</a:t>
            </a:r>
            <a:r>
              <a:rPr lang="en-US" dirty="0" err="1">
                <a:solidFill>
                  <a:srgbClr val="DD0000"/>
                </a:solidFill>
                <a:effectLst/>
              </a:rPr>
              <a:t>Bordim</a:t>
            </a:r>
            <a:r>
              <a:rPr lang="ru-RU" dirty="0">
                <a:solidFill>
                  <a:srgbClr val="DD0000"/>
                </a:solidFill>
                <a:effectLst/>
              </a:rPr>
              <a:t>" </a:t>
            </a:r>
            <a:r>
              <a:rPr lang="en-US" dirty="0" err="1">
                <a:solidFill>
                  <a:srgbClr val="DD0000"/>
                </a:solidFill>
                <a:effectLst/>
              </a:rPr>
              <a:t>satri</a:t>
            </a:r>
            <a:r>
              <a:rPr lang="en-US" dirty="0">
                <a:solidFill>
                  <a:srgbClr val="DD0000"/>
                </a:solidFill>
                <a:effectLst/>
              </a:rPr>
              <a:t> </a:t>
            </a:r>
            <a:r>
              <a:rPr lang="en-US" dirty="0" err="1">
                <a:solidFill>
                  <a:srgbClr val="DD0000"/>
                </a:solidFill>
                <a:effectLst/>
              </a:rPr>
              <a:t>berilgan</a:t>
            </a:r>
            <a:r>
              <a:rPr lang="en-US" dirty="0">
                <a:solidFill>
                  <a:srgbClr val="DD0000"/>
                </a:solidFill>
                <a:effectLst/>
              </a:rPr>
              <a:t> </a:t>
            </a:r>
            <a:r>
              <a:rPr lang="en-US" dirty="0" err="1">
                <a:solidFill>
                  <a:srgbClr val="DD0000"/>
                </a:solidFill>
                <a:effectLst/>
              </a:rPr>
              <a:t>satrda</a:t>
            </a:r>
            <a:r>
              <a:rPr lang="en-US" dirty="0">
                <a:solidFill>
                  <a:srgbClr val="DD0000"/>
                </a:solidFill>
                <a:effectLst/>
              </a:rPr>
              <a:t> </a:t>
            </a:r>
            <a:r>
              <a:rPr lang="en-US" dirty="0" err="1">
                <a:solidFill>
                  <a:srgbClr val="DD0000"/>
                </a:solidFill>
                <a:effectLst/>
              </a:rPr>
              <a:t>mavjud</a:t>
            </a:r>
            <a:r>
              <a:rPr lang="ru-RU" dirty="0">
                <a:solidFill>
                  <a:srgbClr val="DD0000"/>
                </a:solidFill>
                <a:effectLst/>
              </a:rPr>
              <a:t>'</a:t>
            </a:r>
            <a:r>
              <a:rPr lang="ru-RU" dirty="0">
                <a:solidFill>
                  <a:srgbClr val="007700"/>
                </a:solidFill>
                <a:effectLst/>
              </a:rPr>
              <a:t>;</a:t>
            </a:r>
            <a:br>
              <a:rPr lang="ru-RU" dirty="0">
                <a:solidFill>
                  <a:srgbClr val="007700"/>
                </a:solidFill>
                <a:effectLst/>
              </a:rPr>
            </a:br>
            <a:r>
              <a:rPr lang="ru-RU" dirty="0">
                <a:solidFill>
                  <a:srgbClr val="007700"/>
                </a:solidFill>
                <a:effectLst/>
              </a:rPr>
              <a:t>} </a:t>
            </a:r>
            <a:r>
              <a:rPr lang="uz-UZ" dirty="0">
                <a:solidFill>
                  <a:srgbClr val="007700"/>
                </a:solidFill>
                <a:effectLst/>
              </a:rPr>
              <a:t>else {</a:t>
            </a:r>
            <a:br>
              <a:rPr lang="uz-UZ" dirty="0">
                <a:solidFill>
                  <a:srgbClr val="007700"/>
                </a:solidFill>
                <a:effectLst/>
              </a:rPr>
            </a:br>
            <a:r>
              <a:rPr lang="uz-UZ" dirty="0">
                <a:solidFill>
                  <a:srgbClr val="007700"/>
                </a:solidFill>
                <a:effectLst/>
              </a:rPr>
              <a:t>    echo </a:t>
            </a:r>
            <a:r>
              <a:rPr lang="uz-UZ" dirty="0">
                <a:solidFill>
                  <a:srgbClr val="DD0000"/>
                </a:solidFill>
                <a:effectLst/>
              </a:rPr>
              <a:t>’”</a:t>
            </a:r>
            <a:r>
              <a:rPr lang="en-US" dirty="0" err="1">
                <a:solidFill>
                  <a:srgbClr val="DD0000"/>
                </a:solidFill>
                <a:effectLst/>
              </a:rPr>
              <a:t>Bordim</a:t>
            </a:r>
            <a:r>
              <a:rPr lang="ru-RU" dirty="0">
                <a:solidFill>
                  <a:srgbClr val="DD0000"/>
                </a:solidFill>
                <a:effectLst/>
              </a:rPr>
              <a:t>" </a:t>
            </a:r>
            <a:r>
              <a:rPr lang="en-US" dirty="0" err="1">
                <a:solidFill>
                  <a:srgbClr val="DD0000"/>
                </a:solidFill>
                <a:effectLst/>
              </a:rPr>
              <a:t>berilgan</a:t>
            </a:r>
            <a:r>
              <a:rPr lang="en-US" dirty="0">
                <a:solidFill>
                  <a:srgbClr val="DD0000"/>
                </a:solidFill>
                <a:effectLst/>
              </a:rPr>
              <a:t> </a:t>
            </a:r>
            <a:r>
              <a:rPr lang="en-US" dirty="0" err="1">
                <a:solidFill>
                  <a:srgbClr val="DD0000"/>
                </a:solidFill>
                <a:effectLst/>
              </a:rPr>
              <a:t>satrda</a:t>
            </a:r>
            <a:r>
              <a:rPr lang="en-US" dirty="0">
                <a:solidFill>
                  <a:srgbClr val="DD0000"/>
                </a:solidFill>
                <a:effectLst/>
              </a:rPr>
              <a:t> </a:t>
            </a:r>
            <a:r>
              <a:rPr lang="en-US" dirty="0" err="1">
                <a:solidFill>
                  <a:srgbClr val="DD0000"/>
                </a:solidFill>
                <a:effectLst/>
              </a:rPr>
              <a:t>mavjud</a:t>
            </a:r>
            <a:r>
              <a:rPr lang="en-US" dirty="0">
                <a:solidFill>
                  <a:srgbClr val="DD0000"/>
                </a:solidFill>
                <a:effectLst/>
              </a:rPr>
              <a:t> </a:t>
            </a:r>
            <a:r>
              <a:rPr lang="en-US" dirty="0" err="1">
                <a:solidFill>
                  <a:srgbClr val="DD0000"/>
                </a:solidFill>
                <a:effectLst/>
              </a:rPr>
              <a:t>emas</a:t>
            </a:r>
            <a:r>
              <a:rPr lang="en-US" dirty="0">
                <a:solidFill>
                  <a:srgbClr val="DD0000"/>
                </a:solidFill>
                <a:effectLst/>
              </a:rPr>
              <a:t>, </a:t>
            </a:r>
            <a:r>
              <a:rPr lang="en-US" dirty="0" err="1">
                <a:solidFill>
                  <a:srgbClr val="DD0000"/>
                </a:solidFill>
                <a:effectLst/>
              </a:rPr>
              <a:t>chunki</a:t>
            </a:r>
            <a:r>
              <a:rPr lang="en-US" dirty="0">
                <a:solidFill>
                  <a:srgbClr val="DD0000"/>
                </a:solidFill>
                <a:effectLst/>
              </a:rPr>
              <a:t> </a:t>
            </a:r>
            <a:r>
              <a:rPr lang="en-US" dirty="0" err="1">
                <a:solidFill>
                  <a:srgbClr val="DD0000"/>
                </a:solidFill>
                <a:effectLst/>
              </a:rPr>
              <a:t>registri</a:t>
            </a:r>
            <a:r>
              <a:rPr lang="en-US" dirty="0">
                <a:solidFill>
                  <a:srgbClr val="DD0000"/>
                </a:solidFill>
                <a:effectLst/>
              </a:rPr>
              <a:t> to\’g\’</a:t>
            </a:r>
            <a:r>
              <a:rPr lang="en-US" dirty="0" err="1">
                <a:solidFill>
                  <a:srgbClr val="DD0000"/>
                </a:solidFill>
                <a:effectLst/>
              </a:rPr>
              <a:t>ri</a:t>
            </a:r>
            <a:r>
              <a:rPr lang="en-US" dirty="0">
                <a:solidFill>
                  <a:srgbClr val="DD0000"/>
                </a:solidFill>
                <a:effectLst/>
              </a:rPr>
              <a:t> </a:t>
            </a:r>
            <a:r>
              <a:rPr lang="en-US" dirty="0" err="1">
                <a:solidFill>
                  <a:srgbClr val="DD0000"/>
                </a:solidFill>
                <a:effectLst/>
              </a:rPr>
              <a:t>kelmaydi</a:t>
            </a:r>
            <a:r>
              <a:rPr lang="ru-RU" dirty="0">
                <a:solidFill>
                  <a:srgbClr val="DD0000"/>
                </a:solidFill>
                <a:effectLst/>
              </a:rPr>
              <a:t>'</a:t>
            </a:r>
            <a:r>
              <a:rPr lang="ru-RU" dirty="0">
                <a:solidFill>
                  <a:srgbClr val="007700"/>
                </a:solidFill>
                <a:effectLst/>
              </a:rPr>
              <a:t>;</a:t>
            </a:r>
            <a:br>
              <a:rPr lang="ru-RU" dirty="0">
                <a:solidFill>
                  <a:srgbClr val="007700"/>
                </a:solidFill>
                <a:effectLst/>
              </a:rPr>
            </a:br>
            <a:r>
              <a:rPr lang="ru-RU" dirty="0">
                <a:solidFill>
                  <a:srgbClr val="007700"/>
                </a:solidFill>
                <a:effectLst/>
              </a:rPr>
              <a:t>}</a:t>
            </a:r>
            <a:br>
              <a:rPr lang="ru-RU" dirty="0">
                <a:solidFill>
                  <a:srgbClr val="007700"/>
                </a:solidFill>
                <a:effectLst/>
              </a:rPr>
            </a:br>
            <a:r>
              <a:rPr lang="ru-RU" dirty="0">
                <a:solidFill>
                  <a:srgbClr val="0000BB"/>
                </a:solidFill>
                <a:effectLst/>
              </a:rPr>
              <a:t>?&gt;</a:t>
            </a:r>
            <a:r>
              <a:rPr lang="ru-RU" dirty="0">
                <a:solidFill>
                  <a:srgbClr val="000000"/>
                </a:solidFill>
                <a:effectLst/>
              </a:rPr>
              <a:t> </a:t>
            </a:r>
            <a:endParaRPr lang="ru-RU" dirty="0"/>
          </a:p>
        </p:txBody>
      </p:sp>
    </p:spTree>
    <p:extLst>
      <p:ext uri="{BB962C8B-B14F-4D97-AF65-F5344CB8AC3E}">
        <p14:creationId xmlns:p14="http://schemas.microsoft.com/office/powerpoint/2010/main" val="47412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DD8E7BE-E399-6046-82B2-2672C27891FD}"/>
              </a:ext>
            </a:extLst>
          </p:cNvPr>
          <p:cNvSpPr>
            <a:spLocks noGrp="1"/>
          </p:cNvSpPr>
          <p:nvPr>
            <p:ph type="title"/>
          </p:nvPr>
        </p:nvSpPr>
        <p:spPr/>
        <p:txBody>
          <a:bodyPr/>
          <a:lstStyle/>
          <a:p>
            <a:r>
              <a:rPr lang="en-US" dirty="0" err="1"/>
              <a:t>str_end_with</a:t>
            </a:r>
            <a:r>
              <a:rPr lang="en-US" dirty="0"/>
              <a:t> – </a:t>
            </a:r>
            <a:r>
              <a:rPr lang="en-US" dirty="0" err="1"/>
              <a:t>satr</a:t>
            </a:r>
            <a:r>
              <a:rPr lang="en-US" dirty="0"/>
              <a:t> </a:t>
            </a:r>
            <a:r>
              <a:rPr lang="en-US" dirty="0" err="1"/>
              <a:t>berilgan</a:t>
            </a:r>
            <a:r>
              <a:rPr lang="en-US" dirty="0"/>
              <a:t> </a:t>
            </a:r>
            <a:r>
              <a:rPr lang="en-US" dirty="0" err="1"/>
              <a:t>satr</a:t>
            </a:r>
            <a:r>
              <a:rPr lang="en-US" dirty="0"/>
              <a:t> </a:t>
            </a:r>
            <a:r>
              <a:rPr lang="en-US" dirty="0" err="1"/>
              <a:t>bilan</a:t>
            </a:r>
            <a:r>
              <a:rPr lang="en-US" dirty="0"/>
              <a:t> </a:t>
            </a:r>
            <a:r>
              <a:rPr lang="en-US" dirty="0" err="1"/>
              <a:t>tugashini</a:t>
            </a:r>
            <a:r>
              <a:rPr lang="en-US" dirty="0"/>
              <a:t> </a:t>
            </a:r>
            <a:r>
              <a:rPr lang="en-US" dirty="0" err="1"/>
              <a:t>tekshiradi</a:t>
            </a:r>
            <a:r>
              <a:rPr lang="en-US" dirty="0"/>
              <a:t>.</a:t>
            </a:r>
            <a:endParaRPr lang="ru-RU" dirty="0"/>
          </a:p>
        </p:txBody>
      </p:sp>
      <p:sp>
        <p:nvSpPr>
          <p:cNvPr id="4" name="Прямоугольник 3">
            <a:extLst>
              <a:ext uri="{FF2B5EF4-FFF2-40B4-BE49-F238E27FC236}">
                <a16:creationId xmlns:a16="http://schemas.microsoft.com/office/drawing/2014/main" id="{B07310F1-2577-3A43-856E-1062B2E36BE4}"/>
              </a:ext>
            </a:extLst>
          </p:cNvPr>
          <p:cNvSpPr/>
          <p:nvPr/>
        </p:nvSpPr>
        <p:spPr>
          <a:xfrm>
            <a:off x="838200" y="1690688"/>
            <a:ext cx="6096000" cy="1477328"/>
          </a:xfrm>
          <a:prstGeom prst="rect">
            <a:avLst/>
          </a:prstGeom>
        </p:spPr>
        <p:txBody>
          <a:bodyPr>
            <a:spAutoFit/>
          </a:bodyPr>
          <a:lstStyle/>
          <a:p>
            <a:r>
              <a:rPr lang="uz-UZ" dirty="0">
                <a:solidFill>
                  <a:srgbClr val="0000BB"/>
                </a:solidFill>
                <a:effectLst/>
              </a:rPr>
              <a:t>&lt;?php</a:t>
            </a:r>
            <a:br>
              <a:rPr lang="uz-UZ" dirty="0">
                <a:solidFill>
                  <a:srgbClr val="0000BB"/>
                </a:solidFill>
                <a:effectLst/>
              </a:rPr>
            </a:br>
            <a:r>
              <a:rPr lang="uz-UZ" dirty="0">
                <a:solidFill>
                  <a:srgbClr val="007700"/>
                </a:solidFill>
                <a:effectLst/>
              </a:rPr>
              <a:t>if (</a:t>
            </a:r>
            <a:r>
              <a:rPr lang="uz-UZ" dirty="0">
                <a:solidFill>
                  <a:srgbClr val="0000BB"/>
                </a:solidFill>
                <a:effectLst/>
              </a:rPr>
              <a:t>str_ends_with</a:t>
            </a:r>
            <a:r>
              <a:rPr lang="uz-UZ" dirty="0">
                <a:solidFill>
                  <a:srgbClr val="007700"/>
                </a:solidFill>
                <a:effectLst/>
              </a:rPr>
              <a:t>(</a:t>
            </a:r>
            <a:r>
              <a:rPr lang="uz-UZ" dirty="0">
                <a:solidFill>
                  <a:srgbClr val="DD0000"/>
                </a:solidFill>
                <a:effectLst/>
              </a:rPr>
              <a:t>‘</a:t>
            </a:r>
            <a:r>
              <a:rPr lang="en-US" dirty="0" err="1">
                <a:solidFill>
                  <a:srgbClr val="DD0000"/>
                </a:solidFill>
                <a:effectLst/>
              </a:rPr>
              <a:t>abc</a:t>
            </a:r>
            <a:r>
              <a:rPr lang="ru-RU" dirty="0">
                <a:solidFill>
                  <a:srgbClr val="DD0000"/>
                </a:solidFill>
                <a:effectLst/>
              </a:rPr>
              <a:t>'</a:t>
            </a:r>
            <a:r>
              <a:rPr lang="ru-RU" dirty="0">
                <a:solidFill>
                  <a:srgbClr val="007700"/>
                </a:solidFill>
                <a:effectLst/>
              </a:rPr>
              <a:t>, </a:t>
            </a:r>
            <a:r>
              <a:rPr lang="ru-RU" dirty="0">
                <a:solidFill>
                  <a:srgbClr val="DD0000"/>
                </a:solidFill>
                <a:effectLst/>
              </a:rPr>
              <a:t>''</a:t>
            </a:r>
            <a:r>
              <a:rPr lang="ru-RU" dirty="0">
                <a:solidFill>
                  <a:srgbClr val="007700"/>
                </a:solidFill>
                <a:effectLst/>
              </a:rPr>
              <a:t>)) {</a:t>
            </a:r>
            <a:br>
              <a:rPr lang="ru-RU" dirty="0">
                <a:solidFill>
                  <a:srgbClr val="007700"/>
                </a:solidFill>
                <a:effectLst/>
              </a:rPr>
            </a:br>
            <a:r>
              <a:rPr lang="ru-RU" dirty="0">
                <a:solidFill>
                  <a:srgbClr val="007700"/>
                </a:solidFill>
                <a:effectLst/>
              </a:rPr>
              <a:t>    </a:t>
            </a:r>
            <a:r>
              <a:rPr lang="uz-UZ" dirty="0">
                <a:solidFill>
                  <a:srgbClr val="007700"/>
                </a:solidFill>
                <a:effectLst/>
              </a:rPr>
              <a:t>echo </a:t>
            </a:r>
            <a:r>
              <a:rPr lang="uz-UZ" dirty="0">
                <a:solidFill>
                  <a:srgbClr val="DD0000"/>
                </a:solidFill>
                <a:effectLst/>
              </a:rPr>
              <a:t>”</a:t>
            </a:r>
            <a:r>
              <a:rPr lang="en-US" dirty="0" err="1">
                <a:solidFill>
                  <a:srgbClr val="DD0000"/>
                </a:solidFill>
                <a:effectLst/>
              </a:rPr>
              <a:t>barcha</a:t>
            </a:r>
            <a:r>
              <a:rPr lang="en-US" dirty="0">
                <a:solidFill>
                  <a:srgbClr val="DD0000"/>
                </a:solidFill>
                <a:effectLst/>
              </a:rPr>
              <a:t> </a:t>
            </a:r>
            <a:r>
              <a:rPr lang="en-US" dirty="0" err="1">
                <a:solidFill>
                  <a:srgbClr val="DD0000"/>
                </a:solidFill>
                <a:effectLst/>
              </a:rPr>
              <a:t>satrlar</a:t>
            </a:r>
            <a:r>
              <a:rPr lang="en-US" dirty="0">
                <a:solidFill>
                  <a:srgbClr val="DD0000"/>
                </a:solidFill>
                <a:effectLst/>
              </a:rPr>
              <a:t> </a:t>
            </a:r>
            <a:r>
              <a:rPr lang="en-US" dirty="0" err="1">
                <a:solidFill>
                  <a:srgbClr val="DD0000"/>
                </a:solidFill>
                <a:effectLst/>
              </a:rPr>
              <a:t>bo</a:t>
            </a:r>
            <a:r>
              <a:rPr lang="en-US" dirty="0">
                <a:solidFill>
                  <a:srgbClr val="DD0000"/>
                </a:solidFill>
                <a:effectLst/>
              </a:rPr>
              <a:t>\’</a:t>
            </a:r>
            <a:r>
              <a:rPr lang="en-US" dirty="0" err="1">
                <a:solidFill>
                  <a:srgbClr val="DD0000"/>
                </a:solidFill>
                <a:effectLst/>
              </a:rPr>
              <a:t>sh</a:t>
            </a:r>
            <a:r>
              <a:rPr lang="en-US" dirty="0">
                <a:solidFill>
                  <a:srgbClr val="DD0000"/>
                </a:solidFill>
                <a:effectLst/>
              </a:rPr>
              <a:t> </a:t>
            </a:r>
            <a:r>
              <a:rPr lang="en-US" dirty="0" err="1">
                <a:solidFill>
                  <a:srgbClr val="DD0000"/>
                </a:solidFill>
                <a:effectLst/>
              </a:rPr>
              <a:t>satr</a:t>
            </a:r>
            <a:r>
              <a:rPr lang="en-US" dirty="0">
                <a:solidFill>
                  <a:srgbClr val="DD0000"/>
                </a:solidFill>
                <a:effectLst/>
              </a:rPr>
              <a:t> </a:t>
            </a:r>
            <a:r>
              <a:rPr lang="en-US" dirty="0" err="1">
                <a:solidFill>
                  <a:srgbClr val="DD0000"/>
                </a:solidFill>
                <a:effectLst/>
              </a:rPr>
              <a:t>bilan</a:t>
            </a:r>
            <a:r>
              <a:rPr lang="en-US" dirty="0">
                <a:solidFill>
                  <a:srgbClr val="DD0000"/>
                </a:solidFill>
                <a:effectLst/>
              </a:rPr>
              <a:t> </a:t>
            </a:r>
            <a:r>
              <a:rPr lang="en-US" dirty="0" err="1">
                <a:solidFill>
                  <a:srgbClr val="DD0000"/>
                </a:solidFill>
                <a:effectLst/>
              </a:rPr>
              <a:t>tugaydi</a:t>
            </a:r>
            <a:r>
              <a:rPr lang="en-US" dirty="0">
                <a:solidFill>
                  <a:srgbClr val="DD0000"/>
                </a:solidFill>
                <a:effectLst/>
              </a:rPr>
              <a:t>	</a:t>
            </a:r>
            <a:r>
              <a:rPr lang="ru-RU" dirty="0">
                <a:solidFill>
                  <a:srgbClr val="DD0000"/>
                </a:solidFill>
                <a:effectLst/>
              </a:rPr>
              <a:t>"</a:t>
            </a:r>
            <a:r>
              <a:rPr lang="ru-RU" dirty="0">
                <a:solidFill>
                  <a:srgbClr val="007700"/>
                </a:solidFill>
                <a:effectLst/>
              </a:rPr>
              <a:t>;</a:t>
            </a:r>
            <a:br>
              <a:rPr lang="ru-RU" dirty="0">
                <a:solidFill>
                  <a:srgbClr val="007700"/>
                </a:solidFill>
                <a:effectLst/>
              </a:rPr>
            </a:br>
            <a:r>
              <a:rPr lang="ru-RU" dirty="0">
                <a:solidFill>
                  <a:srgbClr val="007700"/>
                </a:solidFill>
                <a:effectLst/>
              </a:rPr>
              <a:t>}</a:t>
            </a:r>
            <a:br>
              <a:rPr lang="ru-RU" dirty="0">
                <a:solidFill>
                  <a:srgbClr val="007700"/>
                </a:solidFill>
                <a:effectLst/>
              </a:rPr>
            </a:br>
            <a:r>
              <a:rPr lang="ru-RU" dirty="0">
                <a:solidFill>
                  <a:srgbClr val="0000BB"/>
                </a:solidFill>
                <a:effectLst/>
              </a:rPr>
              <a:t>?&gt;</a:t>
            </a:r>
            <a:r>
              <a:rPr lang="ru-RU" dirty="0">
                <a:solidFill>
                  <a:srgbClr val="000000"/>
                </a:solidFill>
                <a:effectLst/>
              </a:rPr>
              <a:t> </a:t>
            </a:r>
            <a:endParaRPr lang="ru-RU" dirty="0"/>
          </a:p>
        </p:txBody>
      </p:sp>
      <p:sp>
        <p:nvSpPr>
          <p:cNvPr id="5" name="Прямоугольник 4">
            <a:extLst>
              <a:ext uri="{FF2B5EF4-FFF2-40B4-BE49-F238E27FC236}">
                <a16:creationId xmlns:a16="http://schemas.microsoft.com/office/drawing/2014/main" id="{F1C2A171-DD16-3A4F-A704-3F205BD84BB6}"/>
              </a:ext>
            </a:extLst>
          </p:cNvPr>
          <p:cNvSpPr/>
          <p:nvPr/>
        </p:nvSpPr>
        <p:spPr>
          <a:xfrm>
            <a:off x="5779008" y="2610683"/>
            <a:ext cx="6096000" cy="4247317"/>
          </a:xfrm>
          <a:prstGeom prst="rect">
            <a:avLst/>
          </a:prstGeom>
        </p:spPr>
        <p:txBody>
          <a:bodyPr>
            <a:spAutoFit/>
          </a:bodyPr>
          <a:lstStyle/>
          <a:p>
            <a:r>
              <a:rPr lang="uz-UZ" dirty="0">
                <a:solidFill>
                  <a:srgbClr val="0000BB"/>
                </a:solidFill>
                <a:effectLst/>
              </a:rPr>
              <a:t>&lt;?php</a:t>
            </a:r>
            <a:br>
              <a:rPr lang="uz-UZ" dirty="0">
                <a:solidFill>
                  <a:srgbClr val="0000BB"/>
                </a:solidFill>
                <a:effectLst/>
              </a:rPr>
            </a:br>
            <a:r>
              <a:rPr lang="uz-UZ" dirty="0">
                <a:solidFill>
                  <a:srgbClr val="0000BB"/>
                </a:solidFill>
                <a:effectLst/>
              </a:rPr>
              <a:t>$string </a:t>
            </a:r>
            <a:r>
              <a:rPr lang="uz-UZ" dirty="0">
                <a:solidFill>
                  <a:srgbClr val="007700"/>
                </a:solidFill>
                <a:effectLst/>
              </a:rPr>
              <a:t>= </a:t>
            </a:r>
            <a:r>
              <a:rPr lang="uz-UZ" dirty="0">
                <a:solidFill>
                  <a:srgbClr val="DD0000"/>
                </a:solidFill>
                <a:effectLst/>
              </a:rPr>
              <a:t>’</a:t>
            </a:r>
            <a:r>
              <a:rPr lang="en-US" dirty="0">
                <a:solidFill>
                  <a:srgbClr val="DD0000"/>
                </a:solidFill>
                <a:effectLst/>
              </a:rPr>
              <a:t>men </a:t>
            </a:r>
            <a:r>
              <a:rPr lang="en-US" dirty="0" err="1">
                <a:solidFill>
                  <a:srgbClr val="DD0000"/>
                </a:solidFill>
                <a:effectLst/>
              </a:rPr>
              <a:t>ishdan</a:t>
            </a:r>
            <a:r>
              <a:rPr lang="en-US" dirty="0">
                <a:solidFill>
                  <a:srgbClr val="DD0000"/>
                </a:solidFill>
                <a:effectLst/>
              </a:rPr>
              <a:t> </a:t>
            </a:r>
            <a:r>
              <a:rPr lang="en-US" dirty="0" err="1">
                <a:solidFill>
                  <a:srgbClr val="DD0000"/>
                </a:solidFill>
                <a:effectLst/>
              </a:rPr>
              <a:t>keldim</a:t>
            </a:r>
            <a:r>
              <a:rPr lang="ru-RU" dirty="0">
                <a:solidFill>
                  <a:srgbClr val="DD0000"/>
                </a:solidFill>
                <a:effectLst/>
              </a:rPr>
              <a:t>'</a:t>
            </a:r>
            <a:r>
              <a:rPr lang="ru-RU" dirty="0">
                <a:solidFill>
                  <a:srgbClr val="007700"/>
                </a:solidFill>
                <a:effectLst/>
              </a:rPr>
              <a:t>;</a:t>
            </a:r>
            <a:br>
              <a:rPr lang="ru-RU" dirty="0">
                <a:solidFill>
                  <a:srgbClr val="007700"/>
                </a:solidFill>
                <a:effectLst/>
              </a:rPr>
            </a:br>
            <a:br>
              <a:rPr lang="ru-RU" dirty="0">
                <a:solidFill>
                  <a:srgbClr val="007700"/>
                </a:solidFill>
                <a:effectLst/>
              </a:rPr>
            </a:br>
            <a:r>
              <a:rPr lang="uz-UZ" dirty="0">
                <a:solidFill>
                  <a:srgbClr val="007700"/>
                </a:solidFill>
                <a:effectLst/>
              </a:rPr>
              <a:t>if (</a:t>
            </a:r>
            <a:r>
              <a:rPr lang="uz-UZ" dirty="0">
                <a:solidFill>
                  <a:srgbClr val="0000BB"/>
                </a:solidFill>
                <a:effectLst/>
              </a:rPr>
              <a:t>str_ends_with</a:t>
            </a:r>
            <a:r>
              <a:rPr lang="uz-UZ" dirty="0">
                <a:solidFill>
                  <a:srgbClr val="007700"/>
                </a:solidFill>
                <a:effectLst/>
              </a:rPr>
              <a:t>(</a:t>
            </a:r>
            <a:r>
              <a:rPr lang="uz-UZ" dirty="0">
                <a:solidFill>
                  <a:srgbClr val="0000BB"/>
                </a:solidFill>
                <a:effectLst/>
              </a:rPr>
              <a:t>$string</a:t>
            </a:r>
            <a:r>
              <a:rPr lang="uz-UZ" dirty="0">
                <a:solidFill>
                  <a:srgbClr val="007700"/>
                </a:solidFill>
                <a:effectLst/>
              </a:rPr>
              <a:t>, </a:t>
            </a:r>
            <a:r>
              <a:rPr lang="uz-UZ" dirty="0">
                <a:solidFill>
                  <a:srgbClr val="DD0000"/>
                </a:solidFill>
                <a:effectLst/>
              </a:rPr>
              <a:t>’</a:t>
            </a:r>
            <a:r>
              <a:rPr lang="en-US" dirty="0" err="1">
                <a:solidFill>
                  <a:srgbClr val="DD0000"/>
                </a:solidFill>
                <a:effectLst/>
              </a:rPr>
              <a:t>keldim</a:t>
            </a:r>
            <a:r>
              <a:rPr lang="ru-RU" dirty="0">
                <a:solidFill>
                  <a:srgbClr val="DD0000"/>
                </a:solidFill>
                <a:effectLst/>
              </a:rPr>
              <a:t>'</a:t>
            </a:r>
            <a:r>
              <a:rPr lang="ru-RU" dirty="0">
                <a:solidFill>
                  <a:srgbClr val="007700"/>
                </a:solidFill>
                <a:effectLst/>
              </a:rPr>
              <a:t>)) {</a:t>
            </a:r>
            <a:br>
              <a:rPr lang="ru-RU" dirty="0">
                <a:solidFill>
                  <a:srgbClr val="007700"/>
                </a:solidFill>
                <a:effectLst/>
              </a:rPr>
            </a:br>
            <a:r>
              <a:rPr lang="ru-RU" dirty="0">
                <a:solidFill>
                  <a:srgbClr val="007700"/>
                </a:solidFill>
                <a:effectLst/>
              </a:rPr>
              <a:t>    </a:t>
            </a:r>
            <a:r>
              <a:rPr lang="uz-UZ" dirty="0">
                <a:solidFill>
                  <a:srgbClr val="007700"/>
                </a:solidFill>
                <a:effectLst/>
              </a:rPr>
              <a:t>echo </a:t>
            </a:r>
            <a:r>
              <a:rPr lang="uz-UZ" dirty="0">
                <a:solidFill>
                  <a:srgbClr val="DD0000"/>
                </a:solidFill>
                <a:effectLst/>
              </a:rPr>
              <a:t>”</a:t>
            </a:r>
            <a:r>
              <a:rPr lang="en-US" dirty="0" err="1">
                <a:solidFill>
                  <a:srgbClr val="DD0000"/>
                </a:solidFill>
                <a:effectLst/>
              </a:rPr>
              <a:t>satr</a:t>
            </a:r>
            <a:r>
              <a:rPr lang="en-US" dirty="0">
                <a:solidFill>
                  <a:srgbClr val="DD0000"/>
                </a:solidFill>
                <a:effectLst/>
              </a:rPr>
              <a:t> </a:t>
            </a:r>
            <a:r>
              <a:rPr lang="ru-RU" dirty="0">
                <a:solidFill>
                  <a:srgbClr val="DD0000"/>
                </a:solidFill>
                <a:effectLst/>
              </a:rPr>
              <a:t>‘</a:t>
            </a:r>
            <a:r>
              <a:rPr lang="en-US" dirty="0" err="1">
                <a:solidFill>
                  <a:srgbClr val="DD0000"/>
                </a:solidFill>
                <a:effectLst/>
              </a:rPr>
              <a:t>keldim</a:t>
            </a:r>
            <a:r>
              <a:rPr lang="ru-RU" dirty="0">
                <a:solidFill>
                  <a:srgbClr val="DD0000"/>
                </a:solidFill>
                <a:effectLst/>
              </a:rPr>
              <a:t>’</a:t>
            </a:r>
            <a:r>
              <a:rPr lang="en-US" dirty="0">
                <a:solidFill>
                  <a:srgbClr val="DD0000"/>
                </a:solidFill>
                <a:effectLst/>
              </a:rPr>
              <a:t> </a:t>
            </a:r>
            <a:r>
              <a:rPr lang="en-US" dirty="0" err="1">
                <a:solidFill>
                  <a:srgbClr val="DD0000"/>
                </a:solidFill>
                <a:effectLst/>
              </a:rPr>
              <a:t>bilan</a:t>
            </a:r>
            <a:r>
              <a:rPr lang="en-US" dirty="0">
                <a:solidFill>
                  <a:srgbClr val="DD0000"/>
                </a:solidFill>
                <a:effectLst/>
              </a:rPr>
              <a:t> </a:t>
            </a:r>
            <a:r>
              <a:rPr lang="en-US" dirty="0" err="1">
                <a:solidFill>
                  <a:srgbClr val="DD0000"/>
                </a:solidFill>
                <a:effectLst/>
              </a:rPr>
              <a:t>tugaydi</a:t>
            </a:r>
            <a:r>
              <a:rPr lang="ru-RU" dirty="0">
                <a:solidFill>
                  <a:srgbClr val="DD0000"/>
                </a:solidFill>
                <a:effectLst/>
              </a:rPr>
              <a:t>\</a:t>
            </a:r>
            <a:r>
              <a:rPr lang="uz-UZ" dirty="0">
                <a:solidFill>
                  <a:srgbClr val="DD0000"/>
                </a:solidFill>
                <a:effectLst/>
              </a:rPr>
              <a:t>n"</a:t>
            </a:r>
            <a:r>
              <a:rPr lang="uz-UZ" dirty="0">
                <a:solidFill>
                  <a:srgbClr val="007700"/>
                </a:solidFill>
                <a:effectLst/>
              </a:rPr>
              <a:t>;</a:t>
            </a:r>
            <a:br>
              <a:rPr lang="uz-UZ" dirty="0">
                <a:solidFill>
                  <a:srgbClr val="007700"/>
                </a:solidFill>
                <a:effectLst/>
              </a:rPr>
            </a:br>
            <a:r>
              <a:rPr lang="uz-UZ" dirty="0">
                <a:solidFill>
                  <a:srgbClr val="007700"/>
                </a:solidFill>
                <a:effectLst/>
              </a:rPr>
              <a:t>}</a:t>
            </a:r>
            <a:br>
              <a:rPr lang="uz-UZ" dirty="0">
                <a:solidFill>
                  <a:srgbClr val="007700"/>
                </a:solidFill>
                <a:effectLst/>
              </a:rPr>
            </a:br>
            <a:br>
              <a:rPr lang="uz-UZ" dirty="0">
                <a:solidFill>
                  <a:srgbClr val="007700"/>
                </a:solidFill>
                <a:effectLst/>
              </a:rPr>
            </a:br>
            <a:r>
              <a:rPr lang="uz-UZ" dirty="0">
                <a:solidFill>
                  <a:srgbClr val="007700"/>
                </a:solidFill>
                <a:effectLst/>
              </a:rPr>
              <a:t>if (</a:t>
            </a:r>
            <a:r>
              <a:rPr lang="uz-UZ" dirty="0">
                <a:solidFill>
                  <a:srgbClr val="0000BB"/>
                </a:solidFill>
                <a:effectLst/>
              </a:rPr>
              <a:t>str_ends_with</a:t>
            </a:r>
            <a:r>
              <a:rPr lang="uz-UZ" dirty="0">
                <a:solidFill>
                  <a:srgbClr val="007700"/>
                </a:solidFill>
                <a:effectLst/>
              </a:rPr>
              <a:t>(</a:t>
            </a:r>
            <a:r>
              <a:rPr lang="uz-UZ" dirty="0">
                <a:solidFill>
                  <a:srgbClr val="0000BB"/>
                </a:solidFill>
                <a:effectLst/>
              </a:rPr>
              <a:t>$string</a:t>
            </a:r>
            <a:r>
              <a:rPr lang="uz-UZ" dirty="0">
                <a:solidFill>
                  <a:srgbClr val="007700"/>
                </a:solidFill>
                <a:effectLst/>
              </a:rPr>
              <a:t>, </a:t>
            </a:r>
            <a:r>
              <a:rPr lang="uz-UZ" dirty="0">
                <a:solidFill>
                  <a:srgbClr val="DD0000"/>
                </a:solidFill>
                <a:effectLst/>
              </a:rPr>
              <a:t>’</a:t>
            </a:r>
            <a:r>
              <a:rPr lang="en-US" dirty="0" err="1">
                <a:solidFill>
                  <a:srgbClr val="DD0000"/>
                </a:solidFill>
                <a:effectLst/>
              </a:rPr>
              <a:t>Keldim</a:t>
            </a:r>
            <a:r>
              <a:rPr lang="ru-RU" dirty="0">
                <a:solidFill>
                  <a:srgbClr val="DD0000"/>
                </a:solidFill>
                <a:effectLst/>
              </a:rPr>
              <a:t>'</a:t>
            </a:r>
            <a:r>
              <a:rPr lang="ru-RU" dirty="0">
                <a:solidFill>
                  <a:srgbClr val="007700"/>
                </a:solidFill>
                <a:effectLst/>
              </a:rPr>
              <a:t>)) {</a:t>
            </a:r>
            <a:br>
              <a:rPr lang="ru-RU" dirty="0">
                <a:solidFill>
                  <a:srgbClr val="007700"/>
                </a:solidFill>
                <a:effectLst/>
              </a:rPr>
            </a:br>
            <a:r>
              <a:rPr lang="ru-RU" dirty="0">
                <a:solidFill>
                  <a:srgbClr val="007700"/>
                </a:solidFill>
                <a:effectLst/>
              </a:rPr>
              <a:t>    </a:t>
            </a:r>
            <a:r>
              <a:rPr lang="uz-UZ" dirty="0">
                <a:solidFill>
                  <a:srgbClr val="007700"/>
                </a:solidFill>
                <a:effectLst/>
              </a:rPr>
              <a:t>echo </a:t>
            </a:r>
            <a:r>
              <a:rPr lang="uz-UZ" dirty="0">
                <a:solidFill>
                  <a:srgbClr val="DD0000"/>
                </a:solidFill>
                <a:effectLst/>
              </a:rPr>
              <a:t>’</a:t>
            </a:r>
            <a:r>
              <a:rPr lang="en-US" dirty="0" err="1">
                <a:solidFill>
                  <a:srgbClr val="DD0000"/>
                </a:solidFill>
                <a:effectLst/>
              </a:rPr>
              <a:t>satr</a:t>
            </a:r>
            <a:r>
              <a:rPr lang="en-US" dirty="0">
                <a:solidFill>
                  <a:srgbClr val="DD0000"/>
                </a:solidFill>
                <a:effectLst/>
              </a:rPr>
              <a:t> “</a:t>
            </a:r>
            <a:r>
              <a:rPr lang="en-US" dirty="0" err="1">
                <a:solidFill>
                  <a:srgbClr val="DD0000"/>
                </a:solidFill>
                <a:effectLst/>
              </a:rPr>
              <a:t>keldim</a:t>
            </a:r>
            <a:r>
              <a:rPr lang="ru-RU" dirty="0">
                <a:solidFill>
                  <a:srgbClr val="DD0000"/>
                </a:solidFill>
                <a:effectLst/>
              </a:rPr>
              <a:t>”</a:t>
            </a:r>
            <a:r>
              <a:rPr lang="en-US" dirty="0">
                <a:solidFill>
                  <a:srgbClr val="DD0000"/>
                </a:solidFill>
                <a:effectLst/>
              </a:rPr>
              <a:t> </a:t>
            </a:r>
            <a:r>
              <a:rPr lang="en-US" dirty="0" err="1">
                <a:solidFill>
                  <a:srgbClr val="DD0000"/>
                </a:solidFill>
                <a:effectLst/>
              </a:rPr>
              <a:t>bilan</a:t>
            </a:r>
            <a:r>
              <a:rPr lang="en-US" dirty="0">
                <a:solidFill>
                  <a:srgbClr val="DD0000"/>
                </a:solidFill>
                <a:effectLst/>
              </a:rPr>
              <a:t> </a:t>
            </a:r>
            <a:r>
              <a:rPr lang="en-US" dirty="0" err="1">
                <a:solidFill>
                  <a:srgbClr val="DD0000"/>
                </a:solidFill>
                <a:effectLst/>
              </a:rPr>
              <a:t>tugaydi</a:t>
            </a:r>
            <a:r>
              <a:rPr lang="ru-RU" dirty="0">
                <a:solidFill>
                  <a:srgbClr val="DD0000"/>
                </a:solidFill>
                <a:effectLst/>
              </a:rPr>
              <a:t>'</a:t>
            </a:r>
            <a:r>
              <a:rPr lang="ru-RU" dirty="0">
                <a:solidFill>
                  <a:srgbClr val="007700"/>
                </a:solidFill>
                <a:effectLst/>
              </a:rPr>
              <a:t>;</a:t>
            </a:r>
            <a:br>
              <a:rPr lang="ru-RU" dirty="0">
                <a:solidFill>
                  <a:srgbClr val="007700"/>
                </a:solidFill>
                <a:effectLst/>
              </a:rPr>
            </a:br>
            <a:r>
              <a:rPr lang="ru-RU" dirty="0">
                <a:solidFill>
                  <a:srgbClr val="007700"/>
                </a:solidFill>
                <a:effectLst/>
              </a:rPr>
              <a:t>} </a:t>
            </a:r>
            <a:r>
              <a:rPr lang="uz-UZ" dirty="0">
                <a:solidFill>
                  <a:srgbClr val="007700"/>
                </a:solidFill>
                <a:effectLst/>
              </a:rPr>
              <a:t>else {</a:t>
            </a:r>
            <a:br>
              <a:rPr lang="uz-UZ" dirty="0">
                <a:solidFill>
                  <a:srgbClr val="007700"/>
                </a:solidFill>
                <a:effectLst/>
              </a:rPr>
            </a:br>
            <a:r>
              <a:rPr lang="uz-UZ" dirty="0">
                <a:solidFill>
                  <a:srgbClr val="007700"/>
                </a:solidFill>
                <a:effectLst/>
              </a:rPr>
              <a:t>    echo </a:t>
            </a:r>
            <a:r>
              <a:rPr lang="uz-UZ" dirty="0">
                <a:solidFill>
                  <a:srgbClr val="DD0000"/>
                </a:solidFill>
                <a:effectLst/>
              </a:rPr>
              <a:t>’”</a:t>
            </a:r>
            <a:r>
              <a:rPr lang="en-US" dirty="0" err="1">
                <a:solidFill>
                  <a:srgbClr val="DD0000"/>
                </a:solidFill>
                <a:effectLst/>
              </a:rPr>
              <a:t>keldim</a:t>
            </a:r>
            <a:r>
              <a:rPr lang="ru-RU" dirty="0">
                <a:solidFill>
                  <a:srgbClr val="DD0000"/>
                </a:solidFill>
                <a:effectLst/>
              </a:rPr>
              <a:t>" </a:t>
            </a:r>
            <a:r>
              <a:rPr lang="en-US" dirty="0" err="1">
                <a:solidFill>
                  <a:srgbClr val="DD0000"/>
                </a:solidFill>
                <a:effectLst/>
              </a:rPr>
              <a:t>berilgan</a:t>
            </a:r>
            <a:r>
              <a:rPr lang="en-US" dirty="0">
                <a:solidFill>
                  <a:srgbClr val="DD0000"/>
                </a:solidFill>
                <a:effectLst/>
              </a:rPr>
              <a:t> </a:t>
            </a:r>
            <a:r>
              <a:rPr lang="en-US" dirty="0" err="1">
                <a:solidFill>
                  <a:srgbClr val="DD0000"/>
                </a:solidFill>
                <a:effectLst/>
              </a:rPr>
              <a:t>satrda</a:t>
            </a:r>
            <a:r>
              <a:rPr lang="en-US" dirty="0">
                <a:solidFill>
                  <a:srgbClr val="DD0000"/>
                </a:solidFill>
                <a:effectLst/>
              </a:rPr>
              <a:t> </a:t>
            </a:r>
            <a:r>
              <a:rPr lang="en-US" dirty="0" err="1">
                <a:solidFill>
                  <a:srgbClr val="DD0000"/>
                </a:solidFill>
                <a:effectLst/>
              </a:rPr>
              <a:t>topilmadi</a:t>
            </a:r>
            <a:r>
              <a:rPr lang="ru-RU" dirty="0">
                <a:solidFill>
                  <a:srgbClr val="DD0000"/>
                </a:solidFill>
                <a:effectLst/>
              </a:rPr>
              <a:t>, </a:t>
            </a:r>
            <a:r>
              <a:rPr lang="en-US" dirty="0" err="1">
                <a:solidFill>
                  <a:srgbClr val="DD0000"/>
                </a:solidFill>
                <a:effectLst/>
              </a:rPr>
              <a:t>chunki</a:t>
            </a:r>
            <a:r>
              <a:rPr lang="en-US" dirty="0">
                <a:solidFill>
                  <a:srgbClr val="DD0000"/>
                </a:solidFill>
                <a:effectLst/>
              </a:rPr>
              <a:t>, registry to\’g\’</a:t>
            </a:r>
            <a:r>
              <a:rPr lang="en-US" dirty="0" err="1">
                <a:solidFill>
                  <a:srgbClr val="DD0000"/>
                </a:solidFill>
                <a:effectLst/>
              </a:rPr>
              <a:t>ri</a:t>
            </a:r>
            <a:r>
              <a:rPr lang="en-US" dirty="0">
                <a:solidFill>
                  <a:srgbClr val="DD0000"/>
                </a:solidFill>
                <a:effectLst/>
              </a:rPr>
              <a:t> </a:t>
            </a:r>
            <a:r>
              <a:rPr lang="en-US" dirty="0" err="1">
                <a:solidFill>
                  <a:srgbClr val="DD0000"/>
                </a:solidFill>
                <a:effectLst/>
              </a:rPr>
              <a:t>kelmaydi</a:t>
            </a:r>
            <a:r>
              <a:rPr lang="ru-RU" dirty="0">
                <a:solidFill>
                  <a:srgbClr val="DD0000"/>
                </a:solidFill>
                <a:effectLst/>
              </a:rPr>
              <a:t>'</a:t>
            </a:r>
            <a:r>
              <a:rPr lang="ru-RU" dirty="0">
                <a:solidFill>
                  <a:srgbClr val="007700"/>
                </a:solidFill>
                <a:effectLst/>
              </a:rPr>
              <a:t>;</a:t>
            </a:r>
            <a:br>
              <a:rPr lang="ru-RU" dirty="0">
                <a:solidFill>
                  <a:srgbClr val="007700"/>
                </a:solidFill>
                <a:effectLst/>
              </a:rPr>
            </a:br>
            <a:r>
              <a:rPr lang="ru-RU" dirty="0">
                <a:solidFill>
                  <a:srgbClr val="007700"/>
                </a:solidFill>
                <a:effectLst/>
              </a:rPr>
              <a:t>}</a:t>
            </a:r>
            <a:br>
              <a:rPr lang="ru-RU" dirty="0">
                <a:solidFill>
                  <a:srgbClr val="007700"/>
                </a:solidFill>
                <a:effectLst/>
              </a:rPr>
            </a:br>
            <a:br>
              <a:rPr lang="ru-RU" dirty="0">
                <a:solidFill>
                  <a:srgbClr val="007700"/>
                </a:solidFill>
                <a:effectLst/>
              </a:rPr>
            </a:br>
            <a:r>
              <a:rPr lang="ru-RU" dirty="0">
                <a:solidFill>
                  <a:srgbClr val="0000BB"/>
                </a:solidFill>
                <a:effectLst/>
              </a:rPr>
              <a:t>?&gt;</a:t>
            </a:r>
            <a:r>
              <a:rPr lang="ru-RU" dirty="0">
                <a:solidFill>
                  <a:srgbClr val="000000"/>
                </a:solidFill>
                <a:effectLst/>
              </a:rPr>
              <a:t> </a:t>
            </a:r>
            <a:endParaRPr lang="ru-RU" dirty="0"/>
          </a:p>
        </p:txBody>
      </p:sp>
    </p:spTree>
    <p:extLst>
      <p:ext uri="{BB962C8B-B14F-4D97-AF65-F5344CB8AC3E}">
        <p14:creationId xmlns:p14="http://schemas.microsoft.com/office/powerpoint/2010/main" val="1793524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DD565D3-8FBF-6244-A897-2E50D276ED50}"/>
              </a:ext>
            </a:extLst>
          </p:cNvPr>
          <p:cNvSpPr>
            <a:spLocks noGrp="1"/>
          </p:cNvSpPr>
          <p:nvPr>
            <p:ph type="title"/>
          </p:nvPr>
        </p:nvSpPr>
        <p:spPr/>
        <p:txBody>
          <a:bodyPr/>
          <a:lstStyle/>
          <a:p>
            <a:r>
              <a:rPr lang="en-US" dirty="0" err="1"/>
              <a:t>str_getcsv</a:t>
            </a:r>
            <a:r>
              <a:rPr lang="en-US" dirty="0"/>
              <a:t> – csv </a:t>
            </a:r>
            <a:r>
              <a:rPr lang="en-US" dirty="0" err="1"/>
              <a:t>satrlarini</a:t>
            </a:r>
            <a:r>
              <a:rPr lang="en-US" dirty="0"/>
              <a:t> </a:t>
            </a:r>
            <a:r>
              <a:rPr lang="en-US" dirty="0" err="1"/>
              <a:t>massivga</a:t>
            </a:r>
            <a:r>
              <a:rPr lang="en-US" dirty="0"/>
              <a:t> </a:t>
            </a:r>
            <a:r>
              <a:rPr lang="en-US" dirty="0" err="1"/>
              <a:t>ajratadi</a:t>
            </a:r>
            <a:endParaRPr lang="ru-RU" dirty="0"/>
          </a:p>
        </p:txBody>
      </p:sp>
      <p:sp>
        <p:nvSpPr>
          <p:cNvPr id="4" name="Прямоугольник 3">
            <a:extLst>
              <a:ext uri="{FF2B5EF4-FFF2-40B4-BE49-F238E27FC236}">
                <a16:creationId xmlns:a16="http://schemas.microsoft.com/office/drawing/2014/main" id="{824FCB8D-1503-5047-9958-A98597E6B2F0}"/>
              </a:ext>
            </a:extLst>
          </p:cNvPr>
          <p:cNvSpPr/>
          <p:nvPr/>
        </p:nvSpPr>
        <p:spPr>
          <a:xfrm>
            <a:off x="926592" y="1397675"/>
            <a:ext cx="6096000" cy="2031325"/>
          </a:xfrm>
          <a:prstGeom prst="rect">
            <a:avLst/>
          </a:prstGeom>
        </p:spPr>
        <p:txBody>
          <a:bodyPr>
            <a:spAutoFit/>
          </a:bodyPr>
          <a:lstStyle/>
          <a:p>
            <a:r>
              <a:rPr lang="uz-UZ" dirty="0">
                <a:solidFill>
                  <a:srgbClr val="0000BB"/>
                </a:solidFill>
                <a:effectLst/>
              </a:rPr>
              <a:t>&lt;?php</a:t>
            </a:r>
            <a:br>
              <a:rPr lang="uz-UZ" dirty="0">
                <a:solidFill>
                  <a:srgbClr val="0000BB"/>
                </a:solidFill>
                <a:effectLst/>
              </a:rPr>
            </a:br>
            <a:br>
              <a:rPr lang="uz-UZ" dirty="0">
                <a:solidFill>
                  <a:srgbClr val="0000BB"/>
                </a:solidFill>
                <a:effectLst/>
              </a:rPr>
            </a:br>
            <a:r>
              <a:rPr lang="uz-UZ" dirty="0">
                <a:solidFill>
                  <a:srgbClr val="0000BB"/>
                </a:solidFill>
                <a:effectLst/>
              </a:rPr>
              <a:t>$string </a:t>
            </a:r>
            <a:r>
              <a:rPr lang="uz-UZ" dirty="0">
                <a:solidFill>
                  <a:srgbClr val="007700"/>
                </a:solidFill>
                <a:effectLst/>
              </a:rPr>
              <a:t>= </a:t>
            </a:r>
            <a:r>
              <a:rPr lang="uz-UZ" dirty="0">
                <a:solidFill>
                  <a:srgbClr val="DD0000"/>
                </a:solidFill>
                <a:effectLst/>
              </a:rPr>
              <a:t>'PHP,Java,Python,Kotlin,Swift'</a:t>
            </a:r>
            <a:r>
              <a:rPr lang="uz-UZ" dirty="0">
                <a:solidFill>
                  <a:srgbClr val="007700"/>
                </a:solidFill>
                <a:effectLst/>
              </a:rPr>
              <a:t>;</a:t>
            </a:r>
            <a:br>
              <a:rPr lang="uz-UZ" dirty="0">
                <a:solidFill>
                  <a:srgbClr val="007700"/>
                </a:solidFill>
                <a:effectLst/>
              </a:rPr>
            </a:br>
            <a:r>
              <a:rPr lang="uz-UZ" dirty="0">
                <a:solidFill>
                  <a:srgbClr val="0000BB"/>
                </a:solidFill>
                <a:effectLst/>
              </a:rPr>
              <a:t>$data </a:t>
            </a:r>
            <a:r>
              <a:rPr lang="uz-UZ" dirty="0">
                <a:solidFill>
                  <a:srgbClr val="007700"/>
                </a:solidFill>
                <a:effectLst/>
              </a:rPr>
              <a:t>= </a:t>
            </a:r>
            <a:r>
              <a:rPr lang="uz-UZ" dirty="0">
                <a:solidFill>
                  <a:srgbClr val="0000BB"/>
                </a:solidFill>
                <a:effectLst/>
              </a:rPr>
              <a:t>str_getcsv</a:t>
            </a:r>
            <a:r>
              <a:rPr lang="uz-UZ" dirty="0">
                <a:solidFill>
                  <a:srgbClr val="007700"/>
                </a:solidFill>
                <a:effectLst/>
              </a:rPr>
              <a:t>(</a:t>
            </a:r>
            <a:r>
              <a:rPr lang="uz-UZ" dirty="0">
                <a:solidFill>
                  <a:srgbClr val="0000BB"/>
                </a:solidFill>
                <a:effectLst/>
              </a:rPr>
              <a:t>$string</a:t>
            </a:r>
            <a:r>
              <a:rPr lang="uz-UZ" dirty="0">
                <a:solidFill>
                  <a:srgbClr val="007700"/>
                </a:solidFill>
                <a:effectLst/>
              </a:rPr>
              <a:t>);</a:t>
            </a:r>
            <a:br>
              <a:rPr lang="uz-UZ" dirty="0">
                <a:solidFill>
                  <a:srgbClr val="007700"/>
                </a:solidFill>
                <a:effectLst/>
              </a:rPr>
            </a:br>
            <a:br>
              <a:rPr lang="uz-UZ" dirty="0">
                <a:solidFill>
                  <a:srgbClr val="007700"/>
                </a:solidFill>
                <a:effectLst/>
              </a:rPr>
            </a:br>
            <a:r>
              <a:rPr lang="uz-UZ" dirty="0">
                <a:solidFill>
                  <a:srgbClr val="0000BB"/>
                </a:solidFill>
                <a:effectLst/>
              </a:rPr>
              <a:t>var_dump</a:t>
            </a:r>
            <a:r>
              <a:rPr lang="uz-UZ" dirty="0">
                <a:solidFill>
                  <a:srgbClr val="007700"/>
                </a:solidFill>
                <a:effectLst/>
              </a:rPr>
              <a:t>(</a:t>
            </a:r>
            <a:r>
              <a:rPr lang="uz-UZ" dirty="0">
                <a:solidFill>
                  <a:srgbClr val="0000BB"/>
                </a:solidFill>
                <a:effectLst/>
              </a:rPr>
              <a:t>$data</a:t>
            </a:r>
            <a:r>
              <a:rPr lang="uz-UZ" dirty="0">
                <a:solidFill>
                  <a:srgbClr val="007700"/>
                </a:solidFill>
                <a:effectLst/>
              </a:rPr>
              <a:t>);</a:t>
            </a:r>
            <a:br>
              <a:rPr lang="uz-UZ" dirty="0">
                <a:solidFill>
                  <a:srgbClr val="007700"/>
                </a:solidFill>
                <a:effectLst/>
              </a:rPr>
            </a:br>
            <a:r>
              <a:rPr lang="uz-UZ" dirty="0">
                <a:solidFill>
                  <a:srgbClr val="0000BB"/>
                </a:solidFill>
                <a:effectLst/>
              </a:rPr>
              <a:t>?&gt;</a:t>
            </a:r>
            <a:r>
              <a:rPr lang="uz-UZ" dirty="0">
                <a:solidFill>
                  <a:srgbClr val="000000"/>
                </a:solidFill>
                <a:effectLst/>
              </a:rPr>
              <a:t> </a:t>
            </a:r>
            <a:endParaRPr lang="uz-UZ" dirty="0"/>
          </a:p>
        </p:txBody>
      </p:sp>
      <p:sp>
        <p:nvSpPr>
          <p:cNvPr id="5" name="Прямоугольник 4">
            <a:extLst>
              <a:ext uri="{FF2B5EF4-FFF2-40B4-BE49-F238E27FC236}">
                <a16:creationId xmlns:a16="http://schemas.microsoft.com/office/drawing/2014/main" id="{075EE8BC-F687-934B-82C9-4D564E5BEFE6}"/>
              </a:ext>
            </a:extLst>
          </p:cNvPr>
          <p:cNvSpPr/>
          <p:nvPr/>
        </p:nvSpPr>
        <p:spPr>
          <a:xfrm>
            <a:off x="4291584" y="3538220"/>
            <a:ext cx="6096000" cy="2031325"/>
          </a:xfrm>
          <a:prstGeom prst="rect">
            <a:avLst/>
          </a:prstGeom>
        </p:spPr>
        <p:txBody>
          <a:bodyPr>
            <a:spAutoFit/>
          </a:bodyPr>
          <a:lstStyle/>
          <a:p>
            <a:r>
              <a:rPr lang="uz-UZ" dirty="0"/>
              <a:t>array(5) { </a:t>
            </a:r>
            <a:endParaRPr lang="en-US" dirty="0"/>
          </a:p>
          <a:p>
            <a:r>
              <a:rPr lang="en-US" dirty="0"/>
              <a:t>	</a:t>
            </a:r>
            <a:r>
              <a:rPr lang="uz-UZ" dirty="0"/>
              <a:t>[0]=&gt; string(3) "PHP" </a:t>
            </a:r>
            <a:endParaRPr lang="en-US" dirty="0"/>
          </a:p>
          <a:p>
            <a:r>
              <a:rPr lang="en-US" dirty="0"/>
              <a:t>	</a:t>
            </a:r>
            <a:r>
              <a:rPr lang="uz-UZ" dirty="0"/>
              <a:t>[1]=&gt; string(4) "Java" </a:t>
            </a:r>
            <a:endParaRPr lang="en-US" dirty="0"/>
          </a:p>
          <a:p>
            <a:r>
              <a:rPr lang="en-US" dirty="0"/>
              <a:t>	</a:t>
            </a:r>
            <a:r>
              <a:rPr lang="uz-UZ" dirty="0"/>
              <a:t>[2]=&gt; string(6) "Python" </a:t>
            </a:r>
            <a:endParaRPr lang="en-US" dirty="0"/>
          </a:p>
          <a:p>
            <a:r>
              <a:rPr lang="en-US" dirty="0"/>
              <a:t>	</a:t>
            </a:r>
            <a:r>
              <a:rPr lang="uz-UZ" dirty="0"/>
              <a:t>[3]=&gt; string(6) "Kotlin" </a:t>
            </a:r>
            <a:endParaRPr lang="en-US" dirty="0"/>
          </a:p>
          <a:p>
            <a:r>
              <a:rPr lang="en-US" dirty="0"/>
              <a:t>	</a:t>
            </a:r>
            <a:r>
              <a:rPr lang="uz-UZ" dirty="0"/>
              <a:t>[4]=&gt; string(5) "Swift" </a:t>
            </a:r>
            <a:endParaRPr lang="en-US" dirty="0"/>
          </a:p>
          <a:p>
            <a:r>
              <a:rPr lang="uz-UZ" dirty="0"/>
              <a:t>}</a:t>
            </a:r>
            <a:endParaRPr lang="ru-RU" dirty="0"/>
          </a:p>
        </p:txBody>
      </p:sp>
    </p:spTree>
    <p:extLst>
      <p:ext uri="{BB962C8B-B14F-4D97-AF65-F5344CB8AC3E}">
        <p14:creationId xmlns:p14="http://schemas.microsoft.com/office/powerpoint/2010/main" val="2857722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DC12050-BF7D-8049-89CA-ABDC280DEF82}"/>
              </a:ext>
            </a:extLst>
          </p:cNvPr>
          <p:cNvSpPr>
            <a:spLocks noGrp="1"/>
          </p:cNvSpPr>
          <p:nvPr>
            <p:ph type="title"/>
          </p:nvPr>
        </p:nvSpPr>
        <p:spPr/>
        <p:txBody>
          <a:bodyPr/>
          <a:lstStyle/>
          <a:p>
            <a:r>
              <a:rPr lang="en-US" dirty="0" err="1"/>
              <a:t>str_ireplace</a:t>
            </a:r>
            <a:r>
              <a:rPr lang="en-US" dirty="0"/>
              <a:t>  - </a:t>
            </a:r>
            <a:r>
              <a:rPr lang="uz-Latn-UZ" dirty="0"/>
              <a:t>str_replace() funksiyasining katta-kichik harflarni sezmaydigan varianti</a:t>
            </a:r>
            <a:endParaRPr lang="ru-RU" dirty="0"/>
          </a:p>
        </p:txBody>
      </p:sp>
      <p:sp>
        <p:nvSpPr>
          <p:cNvPr id="4" name="Прямоугольник 3">
            <a:extLst>
              <a:ext uri="{FF2B5EF4-FFF2-40B4-BE49-F238E27FC236}">
                <a16:creationId xmlns:a16="http://schemas.microsoft.com/office/drawing/2014/main" id="{82A544B9-F943-1A43-9BD1-697C12526728}"/>
              </a:ext>
            </a:extLst>
          </p:cNvPr>
          <p:cNvSpPr/>
          <p:nvPr/>
        </p:nvSpPr>
        <p:spPr>
          <a:xfrm>
            <a:off x="838200" y="1951672"/>
            <a:ext cx="7001256" cy="1200329"/>
          </a:xfrm>
          <a:prstGeom prst="rect">
            <a:avLst/>
          </a:prstGeom>
        </p:spPr>
        <p:txBody>
          <a:bodyPr wrap="square">
            <a:spAutoFit/>
          </a:bodyPr>
          <a:lstStyle/>
          <a:p>
            <a:r>
              <a:rPr lang="uz-UZ" dirty="0">
                <a:solidFill>
                  <a:srgbClr val="0000BB"/>
                </a:solidFill>
                <a:effectLst/>
              </a:rPr>
              <a:t>&lt;?php</a:t>
            </a:r>
            <a:br>
              <a:rPr lang="uz-UZ" dirty="0">
                <a:solidFill>
                  <a:srgbClr val="0000BB"/>
                </a:solidFill>
                <a:effectLst/>
              </a:rPr>
            </a:br>
            <a:r>
              <a:rPr lang="uz-UZ" dirty="0">
                <a:solidFill>
                  <a:srgbClr val="0000BB"/>
                </a:solidFill>
                <a:effectLst/>
              </a:rPr>
              <a:t>$bodytag </a:t>
            </a:r>
            <a:r>
              <a:rPr lang="uz-UZ" dirty="0">
                <a:solidFill>
                  <a:srgbClr val="007700"/>
                </a:solidFill>
                <a:effectLst/>
              </a:rPr>
              <a:t>= </a:t>
            </a:r>
            <a:r>
              <a:rPr lang="uz-UZ" dirty="0">
                <a:solidFill>
                  <a:srgbClr val="0000BB"/>
                </a:solidFill>
                <a:effectLst/>
              </a:rPr>
              <a:t>str_ireplace</a:t>
            </a:r>
            <a:r>
              <a:rPr lang="uz-UZ" dirty="0">
                <a:solidFill>
                  <a:srgbClr val="007700"/>
                </a:solidFill>
                <a:effectLst/>
              </a:rPr>
              <a:t>(</a:t>
            </a:r>
            <a:r>
              <a:rPr lang="uz-UZ" dirty="0">
                <a:solidFill>
                  <a:srgbClr val="DD0000"/>
                </a:solidFill>
                <a:effectLst/>
              </a:rPr>
              <a:t>"%body%"</a:t>
            </a:r>
            <a:r>
              <a:rPr lang="uz-UZ" dirty="0">
                <a:solidFill>
                  <a:srgbClr val="007700"/>
                </a:solidFill>
                <a:effectLst/>
              </a:rPr>
              <a:t>, </a:t>
            </a:r>
            <a:r>
              <a:rPr lang="uz-UZ" dirty="0">
                <a:solidFill>
                  <a:srgbClr val="DD0000"/>
                </a:solidFill>
                <a:effectLst/>
              </a:rPr>
              <a:t>"black"</a:t>
            </a:r>
            <a:r>
              <a:rPr lang="uz-UZ" dirty="0">
                <a:solidFill>
                  <a:srgbClr val="007700"/>
                </a:solidFill>
                <a:effectLst/>
              </a:rPr>
              <a:t>, </a:t>
            </a:r>
            <a:r>
              <a:rPr lang="uz-UZ" dirty="0">
                <a:solidFill>
                  <a:srgbClr val="DD0000"/>
                </a:solidFill>
                <a:effectLst/>
              </a:rPr>
              <a:t>"&lt;body text=%BODY%&gt;"</a:t>
            </a:r>
            <a:r>
              <a:rPr lang="uz-UZ" dirty="0">
                <a:solidFill>
                  <a:srgbClr val="007700"/>
                </a:solidFill>
                <a:effectLst/>
              </a:rPr>
              <a:t>);</a:t>
            </a:r>
            <a:br>
              <a:rPr lang="uz-UZ" dirty="0">
                <a:solidFill>
                  <a:srgbClr val="007700"/>
                </a:solidFill>
                <a:effectLst/>
              </a:rPr>
            </a:br>
            <a:r>
              <a:rPr lang="uz-UZ" dirty="0">
                <a:solidFill>
                  <a:srgbClr val="007700"/>
                </a:solidFill>
                <a:effectLst/>
              </a:rPr>
              <a:t>echo </a:t>
            </a:r>
            <a:r>
              <a:rPr lang="uz-UZ" dirty="0">
                <a:solidFill>
                  <a:srgbClr val="0000BB"/>
                </a:solidFill>
                <a:effectLst/>
              </a:rPr>
              <a:t>$bodytag</a:t>
            </a:r>
            <a:r>
              <a:rPr lang="uz-UZ" dirty="0">
                <a:solidFill>
                  <a:srgbClr val="007700"/>
                </a:solidFill>
                <a:effectLst/>
              </a:rPr>
              <a:t>; </a:t>
            </a:r>
            <a:r>
              <a:rPr lang="uz-UZ" dirty="0">
                <a:solidFill>
                  <a:srgbClr val="FF8000"/>
                </a:solidFill>
                <a:effectLst/>
              </a:rPr>
              <a:t>// &lt;body text=black&gt;</a:t>
            </a:r>
            <a:br>
              <a:rPr lang="uz-UZ" dirty="0">
                <a:solidFill>
                  <a:srgbClr val="FF8000"/>
                </a:solidFill>
                <a:effectLst/>
              </a:rPr>
            </a:br>
            <a:r>
              <a:rPr lang="uz-UZ" dirty="0">
                <a:solidFill>
                  <a:srgbClr val="0000BB"/>
                </a:solidFill>
                <a:effectLst/>
              </a:rPr>
              <a:t>?&gt;</a:t>
            </a:r>
            <a:r>
              <a:rPr lang="uz-UZ" dirty="0">
                <a:solidFill>
                  <a:srgbClr val="000000"/>
                </a:solidFill>
                <a:effectLst/>
              </a:rPr>
              <a:t> </a:t>
            </a:r>
            <a:endParaRPr lang="uz-UZ" dirty="0"/>
          </a:p>
        </p:txBody>
      </p:sp>
    </p:spTree>
    <p:extLst>
      <p:ext uri="{BB962C8B-B14F-4D97-AF65-F5344CB8AC3E}">
        <p14:creationId xmlns:p14="http://schemas.microsoft.com/office/powerpoint/2010/main" val="3936327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D1AF2A0-7B9B-264A-9737-F186D2E50FF3}"/>
              </a:ext>
            </a:extLst>
          </p:cNvPr>
          <p:cNvSpPr>
            <a:spLocks noGrp="1"/>
          </p:cNvSpPr>
          <p:nvPr>
            <p:ph type="title"/>
          </p:nvPr>
        </p:nvSpPr>
        <p:spPr/>
        <p:txBody>
          <a:bodyPr>
            <a:normAutofit fontScale="90000"/>
          </a:bodyPr>
          <a:lstStyle/>
          <a:p>
            <a:r>
              <a:rPr lang="en-US" dirty="0" err="1"/>
              <a:t>str_replace</a:t>
            </a:r>
            <a:r>
              <a:rPr lang="en-US" dirty="0"/>
              <a:t> - </a:t>
            </a:r>
            <a:r>
              <a:rPr lang="en-US" dirty="0" err="1"/>
              <a:t>Qidiruv</a:t>
            </a:r>
            <a:r>
              <a:rPr lang="en-US" dirty="0"/>
              <a:t> </a:t>
            </a:r>
            <a:r>
              <a:rPr lang="en-US" dirty="0" err="1"/>
              <a:t>satrining</a:t>
            </a:r>
            <a:r>
              <a:rPr lang="en-US" dirty="0"/>
              <a:t> </a:t>
            </a:r>
            <a:r>
              <a:rPr lang="en-US" dirty="0" err="1"/>
              <a:t>barcha</a:t>
            </a:r>
            <a:r>
              <a:rPr lang="en-US" dirty="0"/>
              <a:t> </a:t>
            </a:r>
            <a:r>
              <a:rPr lang="en-US" dirty="0" err="1"/>
              <a:t>holatlarini</a:t>
            </a:r>
            <a:r>
              <a:rPr lang="en-US" dirty="0"/>
              <a:t> </a:t>
            </a:r>
            <a:r>
              <a:rPr lang="en-US" dirty="0" err="1"/>
              <a:t>almashtirish</a:t>
            </a:r>
            <a:r>
              <a:rPr lang="en-US" dirty="0"/>
              <a:t> </a:t>
            </a:r>
            <a:r>
              <a:rPr lang="en-US" dirty="0" err="1"/>
              <a:t>qatori</a:t>
            </a:r>
            <a:r>
              <a:rPr lang="en-US" dirty="0"/>
              <a:t> </a:t>
            </a:r>
            <a:r>
              <a:rPr lang="en-US" dirty="0" err="1"/>
              <a:t>bilan</a:t>
            </a:r>
            <a:r>
              <a:rPr lang="en-US" dirty="0"/>
              <a:t> </a:t>
            </a:r>
            <a:r>
              <a:rPr lang="en-US" dirty="0" err="1"/>
              <a:t>almashtiradi</a:t>
            </a:r>
            <a:endParaRPr lang="ru-RU" dirty="0"/>
          </a:p>
        </p:txBody>
      </p:sp>
      <p:sp>
        <p:nvSpPr>
          <p:cNvPr id="4" name="Прямоугольник 3">
            <a:extLst>
              <a:ext uri="{FF2B5EF4-FFF2-40B4-BE49-F238E27FC236}">
                <a16:creationId xmlns:a16="http://schemas.microsoft.com/office/drawing/2014/main" id="{C8D22C71-C8D3-BE42-9382-48597C6A0C92}"/>
              </a:ext>
            </a:extLst>
          </p:cNvPr>
          <p:cNvSpPr/>
          <p:nvPr/>
        </p:nvSpPr>
        <p:spPr>
          <a:xfrm>
            <a:off x="938784" y="1502688"/>
            <a:ext cx="8022336" cy="5355312"/>
          </a:xfrm>
          <a:prstGeom prst="rect">
            <a:avLst/>
          </a:prstGeom>
        </p:spPr>
        <p:txBody>
          <a:bodyPr wrap="square">
            <a:spAutoFit/>
          </a:bodyPr>
          <a:lstStyle/>
          <a:p>
            <a:r>
              <a:rPr lang="uz-UZ" dirty="0">
                <a:solidFill>
                  <a:srgbClr val="0000BB"/>
                </a:solidFill>
                <a:effectLst/>
              </a:rPr>
              <a:t>&lt;?php</a:t>
            </a:r>
            <a:br>
              <a:rPr lang="uz-UZ" dirty="0">
                <a:solidFill>
                  <a:srgbClr val="0000BB"/>
                </a:solidFill>
                <a:effectLst/>
              </a:rPr>
            </a:br>
            <a:r>
              <a:rPr lang="uz-UZ" dirty="0">
                <a:solidFill>
                  <a:srgbClr val="FF8000"/>
                </a:solidFill>
                <a:effectLst/>
              </a:rPr>
              <a:t>// </a:t>
            </a:r>
            <a:r>
              <a:rPr lang="ru-RU" dirty="0">
                <a:solidFill>
                  <a:srgbClr val="FF8000"/>
                </a:solidFill>
                <a:effectLst/>
              </a:rPr>
              <a:t> &lt;</a:t>
            </a:r>
            <a:r>
              <a:rPr lang="uz-UZ" dirty="0">
                <a:solidFill>
                  <a:srgbClr val="FF8000"/>
                </a:solidFill>
                <a:effectLst/>
              </a:rPr>
              <a:t>body text='black’&gt;</a:t>
            </a:r>
            <a:r>
              <a:rPr lang="en-US" dirty="0">
                <a:solidFill>
                  <a:srgbClr val="FF8000"/>
                </a:solidFill>
                <a:effectLst/>
              </a:rPr>
              <a:t> </a:t>
            </a:r>
            <a:r>
              <a:rPr lang="en-US" dirty="0" err="1">
                <a:solidFill>
                  <a:srgbClr val="FF8000"/>
                </a:solidFill>
                <a:effectLst/>
              </a:rPr>
              <a:t>tayinlaydi</a:t>
            </a:r>
            <a:br>
              <a:rPr lang="uz-UZ" dirty="0">
                <a:solidFill>
                  <a:srgbClr val="FF8000"/>
                </a:solidFill>
                <a:effectLst/>
              </a:rPr>
            </a:br>
            <a:r>
              <a:rPr lang="uz-UZ" dirty="0">
                <a:solidFill>
                  <a:srgbClr val="0000BB"/>
                </a:solidFill>
                <a:effectLst/>
              </a:rPr>
              <a:t>$bodytag </a:t>
            </a:r>
            <a:r>
              <a:rPr lang="uz-UZ" dirty="0">
                <a:solidFill>
                  <a:srgbClr val="007700"/>
                </a:solidFill>
                <a:effectLst/>
              </a:rPr>
              <a:t>= </a:t>
            </a:r>
            <a:r>
              <a:rPr lang="uz-UZ" dirty="0">
                <a:solidFill>
                  <a:srgbClr val="0000BB"/>
                </a:solidFill>
                <a:effectLst/>
              </a:rPr>
              <a:t>str_replace</a:t>
            </a:r>
            <a:r>
              <a:rPr lang="uz-UZ" dirty="0">
                <a:solidFill>
                  <a:srgbClr val="007700"/>
                </a:solidFill>
                <a:effectLst/>
              </a:rPr>
              <a:t>(</a:t>
            </a:r>
            <a:r>
              <a:rPr lang="uz-UZ" dirty="0">
                <a:solidFill>
                  <a:srgbClr val="DD0000"/>
                </a:solidFill>
                <a:effectLst/>
              </a:rPr>
              <a:t>"%body%"</a:t>
            </a:r>
            <a:r>
              <a:rPr lang="uz-UZ" dirty="0">
                <a:solidFill>
                  <a:srgbClr val="007700"/>
                </a:solidFill>
                <a:effectLst/>
              </a:rPr>
              <a:t>, </a:t>
            </a:r>
            <a:r>
              <a:rPr lang="uz-UZ" dirty="0">
                <a:solidFill>
                  <a:srgbClr val="DD0000"/>
                </a:solidFill>
                <a:effectLst/>
              </a:rPr>
              <a:t>"black"</a:t>
            </a:r>
            <a:r>
              <a:rPr lang="uz-UZ" dirty="0">
                <a:solidFill>
                  <a:srgbClr val="007700"/>
                </a:solidFill>
                <a:effectLst/>
              </a:rPr>
              <a:t>, </a:t>
            </a:r>
            <a:r>
              <a:rPr lang="uz-UZ" dirty="0">
                <a:solidFill>
                  <a:srgbClr val="DD0000"/>
                </a:solidFill>
                <a:effectLst/>
              </a:rPr>
              <a:t>"&lt;body text='%body%'&gt;"</a:t>
            </a:r>
            <a:r>
              <a:rPr lang="uz-UZ" dirty="0">
                <a:solidFill>
                  <a:srgbClr val="007700"/>
                </a:solidFill>
                <a:effectLst/>
              </a:rPr>
              <a:t>);</a:t>
            </a:r>
            <a:br>
              <a:rPr lang="uz-UZ" dirty="0">
                <a:solidFill>
                  <a:srgbClr val="007700"/>
                </a:solidFill>
                <a:effectLst/>
              </a:rPr>
            </a:br>
            <a:br>
              <a:rPr lang="uz-UZ" dirty="0">
                <a:solidFill>
                  <a:srgbClr val="007700"/>
                </a:solidFill>
                <a:effectLst/>
              </a:rPr>
            </a:br>
            <a:r>
              <a:rPr lang="uz-UZ" dirty="0">
                <a:solidFill>
                  <a:srgbClr val="FF8000"/>
                </a:solidFill>
                <a:effectLst/>
              </a:rPr>
              <a:t>// Hll Wrld f PHP</a:t>
            </a:r>
            <a:r>
              <a:rPr lang="en-US" dirty="0">
                <a:solidFill>
                  <a:srgbClr val="FF8000"/>
                </a:solidFill>
              </a:rPr>
              <a:t>   </a:t>
            </a:r>
            <a:r>
              <a:rPr lang="en-US" dirty="0" err="1">
                <a:solidFill>
                  <a:srgbClr val="FF8000"/>
                </a:solidFill>
              </a:rPr>
              <a:t>ni</a:t>
            </a:r>
            <a:r>
              <a:rPr lang="en-US" dirty="0">
                <a:solidFill>
                  <a:srgbClr val="FF8000"/>
                </a:solidFill>
              </a:rPr>
              <a:t> </a:t>
            </a:r>
            <a:r>
              <a:rPr lang="en-US" dirty="0" err="1">
                <a:solidFill>
                  <a:srgbClr val="FF8000"/>
                </a:solidFill>
              </a:rPr>
              <a:t>tayinlaydi</a:t>
            </a:r>
            <a:br>
              <a:rPr lang="uz-UZ" dirty="0">
                <a:solidFill>
                  <a:srgbClr val="FF8000"/>
                </a:solidFill>
                <a:effectLst/>
              </a:rPr>
            </a:br>
            <a:r>
              <a:rPr lang="uz-UZ" dirty="0">
                <a:solidFill>
                  <a:srgbClr val="0000BB"/>
                </a:solidFill>
                <a:effectLst/>
              </a:rPr>
              <a:t>$</a:t>
            </a:r>
            <a:r>
              <a:rPr lang="en-US" dirty="0" err="1">
                <a:solidFill>
                  <a:srgbClr val="0000BB"/>
                </a:solidFill>
                <a:effectLst/>
              </a:rPr>
              <a:t>unlilar</a:t>
            </a:r>
            <a:r>
              <a:rPr lang="uz-UZ" dirty="0">
                <a:solidFill>
                  <a:srgbClr val="007700"/>
                </a:solidFill>
                <a:effectLst/>
              </a:rPr>
              <a:t>= array(</a:t>
            </a:r>
            <a:r>
              <a:rPr lang="uz-UZ" dirty="0">
                <a:solidFill>
                  <a:srgbClr val="DD0000"/>
                </a:solidFill>
                <a:effectLst/>
              </a:rPr>
              <a:t>"a"</a:t>
            </a:r>
            <a:r>
              <a:rPr lang="uz-UZ" dirty="0">
                <a:solidFill>
                  <a:srgbClr val="007700"/>
                </a:solidFill>
                <a:effectLst/>
              </a:rPr>
              <a:t>, </a:t>
            </a:r>
            <a:r>
              <a:rPr lang="uz-UZ" dirty="0">
                <a:solidFill>
                  <a:srgbClr val="DD0000"/>
                </a:solidFill>
                <a:effectLst/>
              </a:rPr>
              <a:t>"e"</a:t>
            </a:r>
            <a:r>
              <a:rPr lang="uz-UZ" dirty="0">
                <a:solidFill>
                  <a:srgbClr val="007700"/>
                </a:solidFill>
                <a:effectLst/>
              </a:rPr>
              <a:t>, </a:t>
            </a:r>
            <a:r>
              <a:rPr lang="uz-UZ" dirty="0">
                <a:solidFill>
                  <a:srgbClr val="DD0000"/>
                </a:solidFill>
                <a:effectLst/>
              </a:rPr>
              <a:t>"i"</a:t>
            </a:r>
            <a:r>
              <a:rPr lang="uz-UZ" dirty="0">
                <a:solidFill>
                  <a:srgbClr val="007700"/>
                </a:solidFill>
                <a:effectLst/>
              </a:rPr>
              <a:t>, </a:t>
            </a:r>
            <a:r>
              <a:rPr lang="uz-UZ" dirty="0">
                <a:solidFill>
                  <a:srgbClr val="DD0000"/>
                </a:solidFill>
                <a:effectLst/>
              </a:rPr>
              <a:t>"o"</a:t>
            </a:r>
            <a:r>
              <a:rPr lang="uz-UZ" dirty="0">
                <a:solidFill>
                  <a:srgbClr val="007700"/>
                </a:solidFill>
                <a:effectLst/>
              </a:rPr>
              <a:t>, </a:t>
            </a:r>
            <a:r>
              <a:rPr lang="uz-UZ" dirty="0">
                <a:solidFill>
                  <a:srgbClr val="DD0000"/>
                </a:solidFill>
                <a:effectLst/>
              </a:rPr>
              <a:t>"u"</a:t>
            </a:r>
            <a:r>
              <a:rPr lang="uz-UZ" dirty="0">
                <a:solidFill>
                  <a:srgbClr val="007700"/>
                </a:solidFill>
                <a:effectLst/>
              </a:rPr>
              <a:t>, </a:t>
            </a:r>
            <a:r>
              <a:rPr lang="uz-UZ" dirty="0">
                <a:solidFill>
                  <a:srgbClr val="DD0000"/>
                </a:solidFill>
                <a:effectLst/>
              </a:rPr>
              <a:t>"A"</a:t>
            </a:r>
            <a:r>
              <a:rPr lang="uz-UZ" dirty="0">
                <a:solidFill>
                  <a:srgbClr val="007700"/>
                </a:solidFill>
                <a:effectLst/>
              </a:rPr>
              <a:t>, </a:t>
            </a:r>
            <a:r>
              <a:rPr lang="uz-UZ" dirty="0">
                <a:solidFill>
                  <a:srgbClr val="DD0000"/>
                </a:solidFill>
                <a:effectLst/>
              </a:rPr>
              <a:t>"E"</a:t>
            </a:r>
            <a:r>
              <a:rPr lang="uz-UZ" dirty="0">
                <a:solidFill>
                  <a:srgbClr val="007700"/>
                </a:solidFill>
                <a:effectLst/>
              </a:rPr>
              <a:t>, </a:t>
            </a:r>
            <a:r>
              <a:rPr lang="uz-UZ" dirty="0">
                <a:solidFill>
                  <a:srgbClr val="DD0000"/>
                </a:solidFill>
                <a:effectLst/>
              </a:rPr>
              <a:t>"I"</a:t>
            </a:r>
            <a:r>
              <a:rPr lang="uz-UZ" dirty="0">
                <a:solidFill>
                  <a:srgbClr val="007700"/>
                </a:solidFill>
                <a:effectLst/>
              </a:rPr>
              <a:t>, </a:t>
            </a:r>
            <a:r>
              <a:rPr lang="uz-UZ" dirty="0">
                <a:solidFill>
                  <a:srgbClr val="DD0000"/>
                </a:solidFill>
                <a:effectLst/>
              </a:rPr>
              <a:t>"O"</a:t>
            </a:r>
            <a:r>
              <a:rPr lang="uz-UZ" dirty="0">
                <a:solidFill>
                  <a:srgbClr val="007700"/>
                </a:solidFill>
                <a:effectLst/>
              </a:rPr>
              <a:t>, </a:t>
            </a:r>
            <a:r>
              <a:rPr lang="uz-UZ" dirty="0">
                <a:solidFill>
                  <a:srgbClr val="DD0000"/>
                </a:solidFill>
                <a:effectLst/>
              </a:rPr>
              <a:t>"U"</a:t>
            </a:r>
            <a:r>
              <a:rPr lang="uz-UZ" dirty="0">
                <a:solidFill>
                  <a:srgbClr val="007700"/>
                </a:solidFill>
                <a:effectLst/>
              </a:rPr>
              <a:t>);</a:t>
            </a:r>
            <a:br>
              <a:rPr lang="uz-UZ" dirty="0">
                <a:solidFill>
                  <a:srgbClr val="007700"/>
                </a:solidFill>
                <a:effectLst/>
              </a:rPr>
            </a:br>
            <a:r>
              <a:rPr lang="uz-UZ" dirty="0">
                <a:solidFill>
                  <a:srgbClr val="0000BB"/>
                </a:solidFill>
                <a:effectLst/>
              </a:rPr>
              <a:t>$</a:t>
            </a:r>
            <a:r>
              <a:rPr lang="en-US" dirty="0" err="1">
                <a:solidFill>
                  <a:srgbClr val="0000BB"/>
                </a:solidFill>
                <a:effectLst/>
              </a:rPr>
              <a:t>suz</a:t>
            </a:r>
            <a:r>
              <a:rPr lang="uz-UZ" dirty="0">
                <a:solidFill>
                  <a:srgbClr val="0000BB"/>
                </a:solidFill>
                <a:effectLst/>
              </a:rPr>
              <a:t> </a:t>
            </a:r>
            <a:r>
              <a:rPr lang="uz-UZ" dirty="0">
                <a:solidFill>
                  <a:srgbClr val="007700"/>
                </a:solidFill>
                <a:effectLst/>
              </a:rPr>
              <a:t>= </a:t>
            </a:r>
            <a:r>
              <a:rPr lang="uz-UZ" dirty="0">
                <a:solidFill>
                  <a:srgbClr val="0000BB"/>
                </a:solidFill>
                <a:effectLst/>
              </a:rPr>
              <a:t>str_replace</a:t>
            </a:r>
            <a:r>
              <a:rPr lang="uz-UZ" dirty="0">
                <a:solidFill>
                  <a:srgbClr val="007700"/>
                </a:solidFill>
                <a:effectLst/>
              </a:rPr>
              <a:t>(</a:t>
            </a:r>
            <a:r>
              <a:rPr lang="uz-UZ" dirty="0">
                <a:solidFill>
                  <a:srgbClr val="0000BB"/>
                </a:solidFill>
                <a:effectLst/>
              </a:rPr>
              <a:t>$</a:t>
            </a:r>
            <a:r>
              <a:rPr lang="en-US" dirty="0" err="1">
                <a:solidFill>
                  <a:srgbClr val="0000BB"/>
                </a:solidFill>
                <a:effectLst/>
              </a:rPr>
              <a:t>unlilar</a:t>
            </a:r>
            <a:r>
              <a:rPr lang="uz-UZ" dirty="0">
                <a:solidFill>
                  <a:srgbClr val="007700"/>
                </a:solidFill>
                <a:effectLst/>
              </a:rPr>
              <a:t>, </a:t>
            </a:r>
            <a:r>
              <a:rPr lang="uz-UZ" dirty="0">
                <a:solidFill>
                  <a:srgbClr val="DD0000"/>
                </a:solidFill>
                <a:effectLst/>
              </a:rPr>
              <a:t>""</a:t>
            </a:r>
            <a:r>
              <a:rPr lang="uz-UZ" dirty="0">
                <a:solidFill>
                  <a:srgbClr val="007700"/>
                </a:solidFill>
                <a:effectLst/>
              </a:rPr>
              <a:t>, </a:t>
            </a:r>
            <a:r>
              <a:rPr lang="uz-UZ" dirty="0">
                <a:solidFill>
                  <a:srgbClr val="DD0000"/>
                </a:solidFill>
                <a:effectLst/>
              </a:rPr>
              <a:t>"Hello World of PHP"</a:t>
            </a:r>
            <a:r>
              <a:rPr lang="uz-UZ" dirty="0">
                <a:solidFill>
                  <a:srgbClr val="007700"/>
                </a:solidFill>
                <a:effectLst/>
              </a:rPr>
              <a:t>);</a:t>
            </a:r>
            <a:br>
              <a:rPr lang="uz-UZ" dirty="0">
                <a:solidFill>
                  <a:srgbClr val="007700"/>
                </a:solidFill>
                <a:effectLst/>
              </a:rPr>
            </a:br>
            <a:br>
              <a:rPr lang="uz-UZ" dirty="0">
                <a:solidFill>
                  <a:srgbClr val="007700"/>
                </a:solidFill>
                <a:effectLst/>
              </a:rPr>
            </a:br>
            <a:r>
              <a:rPr lang="uz-UZ" dirty="0">
                <a:solidFill>
                  <a:srgbClr val="FF8000"/>
                </a:solidFill>
                <a:effectLst/>
              </a:rPr>
              <a:t>//</a:t>
            </a:r>
            <a:r>
              <a:rPr lang="en-US" dirty="0" err="1">
                <a:solidFill>
                  <a:srgbClr val="FF8000"/>
                </a:solidFill>
              </a:rPr>
              <a:t>Siz</a:t>
            </a:r>
            <a:r>
              <a:rPr lang="en-US" dirty="0">
                <a:solidFill>
                  <a:srgbClr val="FF8000"/>
                </a:solidFill>
              </a:rPr>
              <a:t> har </a:t>
            </a:r>
            <a:r>
              <a:rPr lang="en-US" dirty="0" err="1">
                <a:solidFill>
                  <a:srgbClr val="FF8000"/>
                </a:solidFill>
              </a:rPr>
              <a:t>kuni</a:t>
            </a:r>
            <a:r>
              <a:rPr lang="en-US" dirty="0">
                <a:solidFill>
                  <a:srgbClr val="FF8000"/>
                </a:solidFill>
              </a:rPr>
              <a:t> </a:t>
            </a:r>
            <a:r>
              <a:rPr lang="en-US" dirty="0" err="1">
                <a:solidFill>
                  <a:srgbClr val="FF8000"/>
                </a:solidFill>
              </a:rPr>
              <a:t>mevalar</a:t>
            </a:r>
            <a:r>
              <a:rPr lang="en-US" dirty="0">
                <a:solidFill>
                  <a:srgbClr val="FF8000"/>
                </a:solidFill>
              </a:rPr>
              <a:t>, </a:t>
            </a:r>
            <a:r>
              <a:rPr lang="en-US" dirty="0" err="1">
                <a:solidFill>
                  <a:srgbClr val="FF8000"/>
                </a:solidFill>
              </a:rPr>
              <a:t>sabzavotlar</a:t>
            </a:r>
            <a:r>
              <a:rPr lang="en-US" dirty="0">
                <a:solidFill>
                  <a:srgbClr val="FF8000"/>
                </a:solidFill>
              </a:rPr>
              <a:t> </a:t>
            </a:r>
            <a:r>
              <a:rPr lang="en-US" dirty="0" err="1">
                <a:solidFill>
                  <a:srgbClr val="FF8000"/>
                </a:solidFill>
              </a:rPr>
              <a:t>va</a:t>
            </a:r>
            <a:r>
              <a:rPr lang="en-US" dirty="0">
                <a:solidFill>
                  <a:srgbClr val="FF8000"/>
                </a:solidFill>
              </a:rPr>
              <a:t> </a:t>
            </a:r>
            <a:r>
              <a:rPr lang="en-US" dirty="0" err="1">
                <a:solidFill>
                  <a:srgbClr val="FF8000"/>
                </a:solidFill>
              </a:rPr>
              <a:t>taom</a:t>
            </a:r>
            <a:r>
              <a:rPr lang="en-US" dirty="0">
                <a:solidFill>
                  <a:srgbClr val="FF8000"/>
                </a:solidFill>
              </a:rPr>
              <a:t> </a:t>
            </a:r>
            <a:r>
              <a:rPr lang="en-US" dirty="0" err="1">
                <a:solidFill>
                  <a:srgbClr val="FF8000"/>
                </a:solidFill>
              </a:rPr>
              <a:t>tanovul</a:t>
            </a:r>
            <a:r>
              <a:rPr lang="en-US" dirty="0">
                <a:solidFill>
                  <a:srgbClr val="FF8000"/>
                </a:solidFill>
              </a:rPr>
              <a:t> </a:t>
            </a:r>
            <a:r>
              <a:rPr lang="en-US" dirty="0" err="1">
                <a:solidFill>
                  <a:srgbClr val="FF8000"/>
                </a:solidFill>
              </a:rPr>
              <a:t>qilishingiz</a:t>
            </a:r>
            <a:r>
              <a:rPr lang="en-US" dirty="0">
                <a:solidFill>
                  <a:srgbClr val="FF8000"/>
                </a:solidFill>
              </a:rPr>
              <a:t> </a:t>
            </a:r>
            <a:r>
              <a:rPr lang="en-US" dirty="0" err="1">
                <a:solidFill>
                  <a:srgbClr val="FF8000"/>
                </a:solidFill>
              </a:rPr>
              <a:t>kerak</a:t>
            </a:r>
            <a:r>
              <a:rPr lang="uz-UZ" dirty="0">
                <a:solidFill>
                  <a:srgbClr val="FF8000"/>
                </a:solidFill>
                <a:effectLst/>
              </a:rPr>
              <a:t> </a:t>
            </a:r>
            <a:br>
              <a:rPr lang="uz-UZ" dirty="0">
                <a:solidFill>
                  <a:srgbClr val="FF8000"/>
                </a:solidFill>
                <a:effectLst/>
              </a:rPr>
            </a:br>
            <a:r>
              <a:rPr lang="uz-UZ" dirty="0">
                <a:solidFill>
                  <a:srgbClr val="0000BB"/>
                </a:solidFill>
                <a:effectLst/>
              </a:rPr>
              <a:t>$</a:t>
            </a:r>
            <a:r>
              <a:rPr lang="en-US" dirty="0">
                <a:solidFill>
                  <a:srgbClr val="0000BB"/>
                </a:solidFill>
                <a:effectLst/>
              </a:rPr>
              <a:t>gap</a:t>
            </a:r>
            <a:r>
              <a:rPr lang="uz-UZ" dirty="0">
                <a:solidFill>
                  <a:srgbClr val="0000BB"/>
                </a:solidFill>
                <a:effectLst/>
              </a:rPr>
              <a:t>  </a:t>
            </a:r>
            <a:r>
              <a:rPr lang="uz-UZ" dirty="0">
                <a:solidFill>
                  <a:srgbClr val="007700"/>
                </a:solidFill>
                <a:effectLst/>
              </a:rPr>
              <a:t>= </a:t>
            </a:r>
            <a:r>
              <a:rPr lang="uz-UZ" dirty="0">
                <a:solidFill>
                  <a:srgbClr val="DD0000"/>
                </a:solidFill>
                <a:effectLst/>
              </a:rPr>
              <a:t>"</a:t>
            </a:r>
            <a:r>
              <a:rPr lang="en-US" dirty="0">
                <a:solidFill>
                  <a:srgbClr val="FF8000"/>
                </a:solidFill>
              </a:rPr>
              <a:t> </a:t>
            </a:r>
            <a:r>
              <a:rPr lang="en-US" dirty="0" err="1">
                <a:solidFill>
                  <a:srgbClr val="FF0000"/>
                </a:solidFill>
              </a:rPr>
              <a:t>Siz</a:t>
            </a:r>
            <a:r>
              <a:rPr lang="en-US" dirty="0">
                <a:solidFill>
                  <a:srgbClr val="FF0000"/>
                </a:solidFill>
              </a:rPr>
              <a:t> har </a:t>
            </a:r>
            <a:r>
              <a:rPr lang="en-US" dirty="0" err="1">
                <a:solidFill>
                  <a:srgbClr val="FF0000"/>
                </a:solidFill>
              </a:rPr>
              <a:t>kuni</a:t>
            </a:r>
            <a:r>
              <a:rPr lang="en-US" dirty="0">
                <a:solidFill>
                  <a:srgbClr val="FF0000"/>
                </a:solidFill>
              </a:rPr>
              <a:t> </a:t>
            </a:r>
            <a:r>
              <a:rPr lang="en-US" dirty="0" err="1">
                <a:solidFill>
                  <a:srgbClr val="FF0000"/>
                </a:solidFill>
              </a:rPr>
              <a:t>mevalar</a:t>
            </a:r>
            <a:r>
              <a:rPr lang="en-US" dirty="0">
                <a:solidFill>
                  <a:srgbClr val="FF0000"/>
                </a:solidFill>
              </a:rPr>
              <a:t>, </a:t>
            </a:r>
            <a:r>
              <a:rPr lang="en-US" dirty="0" err="1">
                <a:solidFill>
                  <a:srgbClr val="FF0000"/>
                </a:solidFill>
              </a:rPr>
              <a:t>sabzavotlar</a:t>
            </a:r>
            <a:r>
              <a:rPr lang="en-US" dirty="0">
                <a:solidFill>
                  <a:srgbClr val="FF0000"/>
                </a:solidFill>
              </a:rPr>
              <a:t> </a:t>
            </a:r>
            <a:r>
              <a:rPr lang="en-US" dirty="0" err="1">
                <a:solidFill>
                  <a:srgbClr val="FF0000"/>
                </a:solidFill>
              </a:rPr>
              <a:t>va</a:t>
            </a:r>
            <a:r>
              <a:rPr lang="en-US" dirty="0">
                <a:solidFill>
                  <a:srgbClr val="FF0000"/>
                </a:solidFill>
              </a:rPr>
              <a:t> </a:t>
            </a:r>
            <a:r>
              <a:rPr lang="en-US" dirty="0" err="1">
                <a:solidFill>
                  <a:srgbClr val="FF0000"/>
                </a:solidFill>
              </a:rPr>
              <a:t>taom</a:t>
            </a:r>
            <a:r>
              <a:rPr lang="en-US" dirty="0">
                <a:solidFill>
                  <a:srgbClr val="FF0000"/>
                </a:solidFill>
              </a:rPr>
              <a:t> </a:t>
            </a:r>
            <a:r>
              <a:rPr lang="en-US" dirty="0" err="1">
                <a:solidFill>
                  <a:srgbClr val="FF0000"/>
                </a:solidFill>
              </a:rPr>
              <a:t>tanovul</a:t>
            </a:r>
            <a:r>
              <a:rPr lang="en-US" dirty="0">
                <a:solidFill>
                  <a:srgbClr val="FF0000"/>
                </a:solidFill>
              </a:rPr>
              <a:t> </a:t>
            </a:r>
            <a:r>
              <a:rPr lang="en-US" dirty="0" err="1">
                <a:solidFill>
                  <a:srgbClr val="FF0000"/>
                </a:solidFill>
              </a:rPr>
              <a:t>qilishingiz</a:t>
            </a:r>
            <a:r>
              <a:rPr lang="en-US" dirty="0">
                <a:solidFill>
                  <a:srgbClr val="FF0000"/>
                </a:solidFill>
              </a:rPr>
              <a:t> </a:t>
            </a:r>
            <a:r>
              <a:rPr lang="en-US" dirty="0" err="1">
                <a:solidFill>
                  <a:srgbClr val="FF0000"/>
                </a:solidFill>
              </a:rPr>
              <a:t>kerak</a:t>
            </a:r>
            <a:r>
              <a:rPr lang="en-US" dirty="0">
                <a:solidFill>
                  <a:srgbClr val="FF0000"/>
                </a:solidFill>
              </a:rPr>
              <a:t> </a:t>
            </a:r>
            <a:r>
              <a:rPr lang="uz-UZ" dirty="0">
                <a:solidFill>
                  <a:srgbClr val="DD0000"/>
                </a:solidFill>
                <a:effectLst/>
              </a:rPr>
              <a:t>"</a:t>
            </a:r>
            <a:r>
              <a:rPr lang="uz-UZ" dirty="0">
                <a:solidFill>
                  <a:srgbClr val="007700"/>
                </a:solidFill>
                <a:effectLst/>
              </a:rPr>
              <a:t>;</a:t>
            </a:r>
            <a:br>
              <a:rPr lang="uz-UZ" dirty="0">
                <a:solidFill>
                  <a:srgbClr val="007700"/>
                </a:solidFill>
                <a:effectLst/>
              </a:rPr>
            </a:br>
            <a:r>
              <a:rPr lang="uz-UZ" dirty="0">
                <a:solidFill>
                  <a:srgbClr val="0000BB"/>
                </a:solidFill>
                <a:effectLst/>
              </a:rPr>
              <a:t>$</a:t>
            </a:r>
            <a:r>
              <a:rPr lang="en-US" dirty="0" err="1">
                <a:solidFill>
                  <a:srgbClr val="0000BB"/>
                </a:solidFill>
                <a:effectLst/>
              </a:rPr>
              <a:t>soglik</a:t>
            </a:r>
            <a:r>
              <a:rPr lang="uz-UZ" dirty="0">
                <a:solidFill>
                  <a:srgbClr val="0000BB"/>
                </a:solidFill>
                <a:effectLst/>
              </a:rPr>
              <a:t> </a:t>
            </a:r>
            <a:r>
              <a:rPr lang="uz-UZ" dirty="0">
                <a:solidFill>
                  <a:srgbClr val="007700"/>
                </a:solidFill>
                <a:effectLst/>
              </a:rPr>
              <a:t>= array(</a:t>
            </a:r>
            <a:r>
              <a:rPr lang="uz-UZ" dirty="0">
                <a:solidFill>
                  <a:srgbClr val="DD0000"/>
                </a:solidFill>
                <a:effectLst/>
              </a:rPr>
              <a:t>”</a:t>
            </a:r>
            <a:r>
              <a:rPr lang="en-US" dirty="0" err="1">
                <a:solidFill>
                  <a:srgbClr val="DD0000"/>
                </a:solidFill>
                <a:effectLst/>
              </a:rPr>
              <a:t>mevalar</a:t>
            </a:r>
            <a:r>
              <a:rPr lang="uz-UZ" dirty="0">
                <a:solidFill>
                  <a:srgbClr val="DD0000"/>
                </a:solidFill>
                <a:effectLst/>
              </a:rPr>
              <a:t>"</a:t>
            </a:r>
            <a:r>
              <a:rPr lang="uz-UZ" dirty="0">
                <a:solidFill>
                  <a:srgbClr val="007700"/>
                </a:solidFill>
                <a:effectLst/>
              </a:rPr>
              <a:t>, </a:t>
            </a:r>
            <a:r>
              <a:rPr lang="uz-UZ" dirty="0">
                <a:solidFill>
                  <a:srgbClr val="DD0000"/>
                </a:solidFill>
                <a:effectLst/>
              </a:rPr>
              <a:t>”</a:t>
            </a:r>
            <a:r>
              <a:rPr lang="en-US" dirty="0" err="1">
                <a:solidFill>
                  <a:srgbClr val="DD0000"/>
                </a:solidFill>
                <a:effectLst/>
              </a:rPr>
              <a:t>sabzavotlar</a:t>
            </a:r>
            <a:r>
              <a:rPr lang="uz-UZ" dirty="0">
                <a:solidFill>
                  <a:srgbClr val="DD0000"/>
                </a:solidFill>
                <a:effectLst/>
              </a:rPr>
              <a:t>"</a:t>
            </a:r>
            <a:r>
              <a:rPr lang="uz-UZ" dirty="0">
                <a:solidFill>
                  <a:srgbClr val="007700"/>
                </a:solidFill>
                <a:effectLst/>
              </a:rPr>
              <a:t>, </a:t>
            </a:r>
            <a:r>
              <a:rPr lang="uz-UZ" dirty="0">
                <a:solidFill>
                  <a:srgbClr val="DD0000"/>
                </a:solidFill>
                <a:effectLst/>
              </a:rPr>
              <a:t>”</a:t>
            </a:r>
            <a:r>
              <a:rPr lang="en-US" dirty="0" err="1">
                <a:solidFill>
                  <a:srgbClr val="DD0000"/>
                </a:solidFill>
                <a:effectLst/>
              </a:rPr>
              <a:t>taom</a:t>
            </a:r>
            <a:r>
              <a:rPr lang="uz-UZ" dirty="0">
                <a:solidFill>
                  <a:srgbClr val="DD0000"/>
                </a:solidFill>
                <a:effectLst/>
              </a:rPr>
              <a:t>"</a:t>
            </a:r>
            <a:r>
              <a:rPr lang="uz-UZ" dirty="0">
                <a:solidFill>
                  <a:srgbClr val="007700"/>
                </a:solidFill>
                <a:effectLst/>
              </a:rPr>
              <a:t>);</a:t>
            </a:r>
            <a:br>
              <a:rPr lang="uz-UZ" dirty="0">
                <a:solidFill>
                  <a:srgbClr val="007700"/>
                </a:solidFill>
                <a:effectLst/>
              </a:rPr>
            </a:br>
            <a:r>
              <a:rPr lang="uz-UZ" dirty="0">
                <a:solidFill>
                  <a:srgbClr val="0000BB"/>
                </a:solidFill>
                <a:effectLst/>
              </a:rPr>
              <a:t>$</a:t>
            </a:r>
            <a:r>
              <a:rPr lang="en-US" dirty="0" err="1">
                <a:solidFill>
                  <a:srgbClr val="0000BB"/>
                </a:solidFill>
                <a:effectLst/>
              </a:rPr>
              <a:t>mazali</a:t>
            </a:r>
            <a:r>
              <a:rPr lang="uz-UZ" dirty="0">
                <a:solidFill>
                  <a:srgbClr val="0000BB"/>
                </a:solidFill>
                <a:effectLst/>
              </a:rPr>
              <a:t>   </a:t>
            </a:r>
            <a:r>
              <a:rPr lang="uz-UZ" dirty="0">
                <a:solidFill>
                  <a:srgbClr val="007700"/>
                </a:solidFill>
                <a:effectLst/>
              </a:rPr>
              <a:t>= array(</a:t>
            </a:r>
            <a:r>
              <a:rPr lang="uz-UZ" dirty="0">
                <a:solidFill>
                  <a:srgbClr val="DD0000"/>
                </a:solidFill>
                <a:effectLst/>
              </a:rPr>
              <a:t>"pi</a:t>
            </a:r>
            <a:r>
              <a:rPr lang="en-US" dirty="0" err="1">
                <a:solidFill>
                  <a:srgbClr val="DD0000"/>
                </a:solidFill>
                <a:effectLst/>
              </a:rPr>
              <a:t>ts</a:t>
            </a:r>
            <a:r>
              <a:rPr lang="uz-UZ" dirty="0">
                <a:solidFill>
                  <a:srgbClr val="DD0000"/>
                </a:solidFill>
                <a:effectLst/>
              </a:rPr>
              <a:t>a"</a:t>
            </a:r>
            <a:r>
              <a:rPr lang="uz-UZ" dirty="0">
                <a:solidFill>
                  <a:srgbClr val="007700"/>
                </a:solidFill>
                <a:effectLst/>
              </a:rPr>
              <a:t>, </a:t>
            </a:r>
            <a:r>
              <a:rPr lang="uz-UZ" dirty="0">
                <a:solidFill>
                  <a:srgbClr val="DD0000"/>
                </a:solidFill>
                <a:effectLst/>
              </a:rPr>
              <a:t>”</a:t>
            </a:r>
            <a:r>
              <a:rPr lang="en-US" dirty="0">
                <a:solidFill>
                  <a:srgbClr val="DD0000"/>
                </a:solidFill>
                <a:effectLst/>
              </a:rPr>
              <a:t>shashlik</a:t>
            </a:r>
            <a:r>
              <a:rPr lang="uz-UZ" dirty="0">
                <a:solidFill>
                  <a:srgbClr val="DD0000"/>
                </a:solidFill>
                <a:effectLst/>
              </a:rPr>
              <a:t>"</a:t>
            </a:r>
            <a:r>
              <a:rPr lang="uz-UZ" dirty="0">
                <a:solidFill>
                  <a:srgbClr val="007700"/>
                </a:solidFill>
                <a:effectLst/>
              </a:rPr>
              <a:t>, </a:t>
            </a:r>
            <a:r>
              <a:rPr lang="uz-UZ" dirty="0">
                <a:solidFill>
                  <a:srgbClr val="DD0000"/>
                </a:solidFill>
                <a:effectLst/>
              </a:rPr>
              <a:t>”</a:t>
            </a:r>
            <a:r>
              <a:rPr lang="en-US" dirty="0" err="1">
                <a:solidFill>
                  <a:srgbClr val="DD0000"/>
                </a:solidFill>
                <a:effectLst/>
              </a:rPr>
              <a:t>muzqaymoq</a:t>
            </a:r>
            <a:r>
              <a:rPr lang="uz-UZ" dirty="0">
                <a:solidFill>
                  <a:srgbClr val="DD0000"/>
                </a:solidFill>
                <a:effectLst/>
              </a:rPr>
              <a:t>"</a:t>
            </a:r>
            <a:r>
              <a:rPr lang="uz-UZ" dirty="0">
                <a:solidFill>
                  <a:srgbClr val="007700"/>
                </a:solidFill>
                <a:effectLst/>
              </a:rPr>
              <a:t>);</a:t>
            </a:r>
            <a:br>
              <a:rPr lang="uz-UZ" dirty="0">
                <a:solidFill>
                  <a:srgbClr val="007700"/>
                </a:solidFill>
                <a:effectLst/>
              </a:rPr>
            </a:br>
            <a:br>
              <a:rPr lang="uz-UZ" dirty="0">
                <a:solidFill>
                  <a:srgbClr val="007700"/>
                </a:solidFill>
                <a:effectLst/>
              </a:rPr>
            </a:br>
            <a:r>
              <a:rPr lang="uz-UZ" dirty="0">
                <a:solidFill>
                  <a:srgbClr val="0000BB"/>
                </a:solidFill>
                <a:effectLst/>
              </a:rPr>
              <a:t>$</a:t>
            </a:r>
            <a:r>
              <a:rPr lang="en-US" dirty="0" err="1">
                <a:solidFill>
                  <a:srgbClr val="0000BB"/>
                </a:solidFill>
                <a:effectLst/>
              </a:rPr>
              <a:t>yangigap</a:t>
            </a:r>
            <a:r>
              <a:rPr lang="uz-UZ" dirty="0">
                <a:solidFill>
                  <a:srgbClr val="007700"/>
                </a:solidFill>
                <a:effectLst/>
              </a:rPr>
              <a:t>= </a:t>
            </a:r>
            <a:r>
              <a:rPr lang="uz-UZ" dirty="0">
                <a:solidFill>
                  <a:srgbClr val="0000BB"/>
                </a:solidFill>
                <a:effectLst/>
              </a:rPr>
              <a:t>str_replace</a:t>
            </a:r>
            <a:r>
              <a:rPr lang="uz-UZ" dirty="0">
                <a:solidFill>
                  <a:srgbClr val="007700"/>
                </a:solidFill>
                <a:effectLst/>
              </a:rPr>
              <a:t>(</a:t>
            </a:r>
            <a:r>
              <a:rPr lang="uz-UZ" dirty="0">
                <a:solidFill>
                  <a:srgbClr val="0000BB"/>
                </a:solidFill>
                <a:effectLst/>
              </a:rPr>
              <a:t>$</a:t>
            </a:r>
            <a:r>
              <a:rPr lang="en-US" dirty="0" err="1">
                <a:solidFill>
                  <a:srgbClr val="0000BB"/>
                </a:solidFill>
                <a:effectLst/>
              </a:rPr>
              <a:t>soglik</a:t>
            </a:r>
            <a:r>
              <a:rPr lang="uz-UZ" dirty="0">
                <a:solidFill>
                  <a:srgbClr val="007700"/>
                </a:solidFill>
                <a:effectLst/>
              </a:rPr>
              <a:t>, </a:t>
            </a:r>
            <a:r>
              <a:rPr lang="uz-UZ" dirty="0">
                <a:solidFill>
                  <a:srgbClr val="0000BB"/>
                </a:solidFill>
                <a:effectLst/>
              </a:rPr>
              <a:t>$</a:t>
            </a:r>
            <a:r>
              <a:rPr lang="en-US" dirty="0" err="1">
                <a:solidFill>
                  <a:srgbClr val="0000BB"/>
                </a:solidFill>
                <a:effectLst/>
              </a:rPr>
              <a:t>mazali</a:t>
            </a:r>
            <a:r>
              <a:rPr lang="uz-UZ" dirty="0">
                <a:solidFill>
                  <a:srgbClr val="007700"/>
                </a:solidFill>
                <a:effectLst/>
              </a:rPr>
              <a:t>, </a:t>
            </a:r>
            <a:r>
              <a:rPr lang="uz-UZ" dirty="0">
                <a:solidFill>
                  <a:srgbClr val="0000BB"/>
                </a:solidFill>
                <a:effectLst/>
              </a:rPr>
              <a:t>$</a:t>
            </a:r>
            <a:r>
              <a:rPr lang="en-US" dirty="0">
                <a:solidFill>
                  <a:srgbClr val="0000BB"/>
                </a:solidFill>
                <a:effectLst/>
              </a:rPr>
              <a:t>gap</a:t>
            </a:r>
            <a:r>
              <a:rPr lang="uz-UZ" dirty="0">
                <a:solidFill>
                  <a:srgbClr val="007700"/>
                </a:solidFill>
                <a:effectLst/>
              </a:rPr>
              <a:t>);</a:t>
            </a:r>
            <a:br>
              <a:rPr lang="uz-UZ" dirty="0">
                <a:solidFill>
                  <a:srgbClr val="007700"/>
                </a:solidFill>
                <a:effectLst/>
              </a:rPr>
            </a:br>
            <a:br>
              <a:rPr lang="uz-UZ" dirty="0">
                <a:solidFill>
                  <a:srgbClr val="007700"/>
                </a:solidFill>
                <a:effectLst/>
              </a:rPr>
            </a:br>
            <a:r>
              <a:rPr lang="uz-UZ" dirty="0">
                <a:solidFill>
                  <a:srgbClr val="FF8000"/>
                </a:solidFill>
                <a:effectLst/>
              </a:rPr>
              <a:t>//</a:t>
            </a:r>
            <a:br>
              <a:rPr lang="ru-RU" dirty="0">
                <a:solidFill>
                  <a:srgbClr val="FF8000"/>
                </a:solidFill>
                <a:effectLst/>
              </a:rPr>
            </a:br>
            <a:r>
              <a:rPr lang="ru-RU" dirty="0">
                <a:solidFill>
                  <a:srgbClr val="0000BB"/>
                </a:solidFill>
                <a:effectLst/>
              </a:rPr>
              <a:t>$</a:t>
            </a:r>
            <a:r>
              <a:rPr lang="uz-UZ" dirty="0">
                <a:solidFill>
                  <a:srgbClr val="0000BB"/>
                </a:solidFill>
                <a:effectLst/>
              </a:rPr>
              <a:t>str </a:t>
            </a:r>
            <a:r>
              <a:rPr lang="uz-UZ" dirty="0">
                <a:solidFill>
                  <a:srgbClr val="007700"/>
                </a:solidFill>
                <a:effectLst/>
              </a:rPr>
              <a:t>= </a:t>
            </a:r>
            <a:r>
              <a:rPr lang="uz-UZ" dirty="0">
                <a:solidFill>
                  <a:srgbClr val="0000BB"/>
                </a:solidFill>
                <a:effectLst/>
              </a:rPr>
              <a:t>str_replace</a:t>
            </a:r>
            <a:r>
              <a:rPr lang="uz-UZ" dirty="0">
                <a:solidFill>
                  <a:srgbClr val="007700"/>
                </a:solidFill>
                <a:effectLst/>
              </a:rPr>
              <a:t>(</a:t>
            </a:r>
            <a:r>
              <a:rPr lang="uz-UZ" dirty="0">
                <a:solidFill>
                  <a:srgbClr val="DD0000"/>
                </a:solidFill>
                <a:effectLst/>
              </a:rPr>
              <a:t>”</a:t>
            </a:r>
            <a:r>
              <a:rPr lang="en-US" dirty="0" err="1">
                <a:solidFill>
                  <a:srgbClr val="DD0000"/>
                </a:solidFill>
                <a:effectLst/>
              </a:rPr>
              <a:t>zz</a:t>
            </a:r>
            <a:r>
              <a:rPr lang="uz-UZ" dirty="0">
                <a:solidFill>
                  <a:srgbClr val="DD0000"/>
                </a:solidFill>
                <a:effectLst/>
              </a:rPr>
              <a:t>"</a:t>
            </a:r>
            <a:r>
              <a:rPr lang="uz-UZ" dirty="0">
                <a:solidFill>
                  <a:srgbClr val="007700"/>
                </a:solidFill>
                <a:effectLst/>
              </a:rPr>
              <a:t>, </a:t>
            </a:r>
            <a:r>
              <a:rPr lang="uz-UZ" dirty="0">
                <a:solidFill>
                  <a:srgbClr val="DD0000"/>
                </a:solidFill>
                <a:effectLst/>
              </a:rPr>
              <a:t>""</a:t>
            </a:r>
            <a:r>
              <a:rPr lang="uz-UZ" dirty="0">
                <a:solidFill>
                  <a:srgbClr val="007700"/>
                </a:solidFill>
                <a:effectLst/>
              </a:rPr>
              <a:t>, </a:t>
            </a:r>
            <a:r>
              <a:rPr lang="uz-UZ" dirty="0">
                <a:solidFill>
                  <a:srgbClr val="DD0000"/>
                </a:solidFill>
                <a:effectLst/>
              </a:rPr>
              <a:t>”</a:t>
            </a:r>
            <a:r>
              <a:rPr lang="en-US" dirty="0">
                <a:solidFill>
                  <a:srgbClr val="DD0000"/>
                </a:solidFill>
                <a:effectLst/>
              </a:rPr>
              <a:t>Men dam </a:t>
            </a:r>
            <a:r>
              <a:rPr lang="en-US" dirty="0" err="1">
                <a:solidFill>
                  <a:srgbClr val="DD0000"/>
                </a:solidFill>
                <a:effectLst/>
              </a:rPr>
              <a:t>olish</a:t>
            </a:r>
            <a:r>
              <a:rPr lang="en-US" dirty="0">
                <a:solidFill>
                  <a:srgbClr val="DD0000"/>
                </a:solidFill>
                <a:effectLst/>
              </a:rPr>
              <a:t> </a:t>
            </a:r>
            <a:r>
              <a:rPr lang="en-US" dirty="0" err="1">
                <a:solidFill>
                  <a:srgbClr val="DD0000"/>
                </a:solidFill>
                <a:effectLst/>
              </a:rPr>
              <a:t>kuni</a:t>
            </a:r>
            <a:r>
              <a:rPr lang="en-US" dirty="0">
                <a:solidFill>
                  <a:srgbClr val="DD0000"/>
                </a:solidFill>
                <a:effectLst/>
              </a:rPr>
              <a:t> </a:t>
            </a:r>
            <a:r>
              <a:rPr lang="en-US" dirty="0" err="1">
                <a:solidFill>
                  <a:srgbClr val="DD0000"/>
                </a:solidFill>
                <a:effectLst/>
              </a:rPr>
              <a:t>mazza</a:t>
            </a:r>
            <a:r>
              <a:rPr lang="en-US" dirty="0">
                <a:solidFill>
                  <a:srgbClr val="DD0000"/>
                </a:solidFill>
                <a:effectLst/>
              </a:rPr>
              <a:t> </a:t>
            </a:r>
            <a:r>
              <a:rPr lang="en-US" dirty="0" err="1">
                <a:solidFill>
                  <a:srgbClr val="DD0000"/>
                </a:solidFill>
                <a:effectLst/>
              </a:rPr>
              <a:t>qilib</a:t>
            </a:r>
            <a:r>
              <a:rPr lang="en-US" dirty="0">
                <a:solidFill>
                  <a:srgbClr val="DD0000"/>
                </a:solidFill>
                <a:effectLst/>
              </a:rPr>
              <a:t> </a:t>
            </a:r>
            <a:r>
              <a:rPr lang="en-US" dirty="0" err="1">
                <a:solidFill>
                  <a:srgbClr val="DD0000"/>
                </a:solidFill>
                <a:effectLst/>
              </a:rPr>
              <a:t>ishladim</a:t>
            </a:r>
            <a:r>
              <a:rPr lang="uz-UZ" dirty="0">
                <a:solidFill>
                  <a:srgbClr val="DD0000"/>
                </a:solidFill>
                <a:effectLst/>
              </a:rPr>
              <a:t>!"</a:t>
            </a:r>
            <a:r>
              <a:rPr lang="uz-UZ" dirty="0">
                <a:solidFill>
                  <a:srgbClr val="007700"/>
                </a:solidFill>
                <a:effectLst/>
              </a:rPr>
              <a:t>, </a:t>
            </a:r>
            <a:r>
              <a:rPr lang="uz-UZ" dirty="0">
                <a:solidFill>
                  <a:srgbClr val="0000BB"/>
                </a:solidFill>
                <a:effectLst/>
              </a:rPr>
              <a:t>$count</a:t>
            </a:r>
            <a:r>
              <a:rPr lang="uz-UZ" dirty="0">
                <a:solidFill>
                  <a:srgbClr val="007700"/>
                </a:solidFill>
                <a:effectLst/>
              </a:rPr>
              <a:t>);</a:t>
            </a:r>
            <a:br>
              <a:rPr lang="uz-UZ" dirty="0">
                <a:solidFill>
                  <a:srgbClr val="007700"/>
                </a:solidFill>
                <a:effectLst/>
              </a:rPr>
            </a:br>
            <a:r>
              <a:rPr lang="uz-UZ" dirty="0">
                <a:solidFill>
                  <a:srgbClr val="007700"/>
                </a:solidFill>
                <a:effectLst/>
              </a:rPr>
              <a:t>echo </a:t>
            </a:r>
            <a:r>
              <a:rPr lang="uz-UZ" dirty="0">
                <a:solidFill>
                  <a:srgbClr val="0000BB"/>
                </a:solidFill>
                <a:effectLst/>
              </a:rPr>
              <a:t>$count</a:t>
            </a:r>
            <a:r>
              <a:rPr lang="uz-UZ" dirty="0">
                <a:solidFill>
                  <a:srgbClr val="007700"/>
                </a:solidFill>
                <a:effectLst/>
              </a:rPr>
              <a:t>;</a:t>
            </a:r>
            <a:br>
              <a:rPr lang="uz-UZ" dirty="0">
                <a:solidFill>
                  <a:srgbClr val="007700"/>
                </a:solidFill>
                <a:effectLst/>
              </a:rPr>
            </a:br>
            <a:r>
              <a:rPr lang="uz-UZ" dirty="0">
                <a:solidFill>
                  <a:srgbClr val="0000BB"/>
                </a:solidFill>
                <a:effectLst/>
              </a:rPr>
              <a:t>?&gt;</a:t>
            </a:r>
            <a:r>
              <a:rPr lang="uz-UZ" dirty="0">
                <a:solidFill>
                  <a:srgbClr val="000000"/>
                </a:solidFill>
                <a:effectLst/>
              </a:rPr>
              <a:t> </a:t>
            </a:r>
            <a:endParaRPr lang="uz-UZ" dirty="0"/>
          </a:p>
        </p:txBody>
      </p:sp>
    </p:spTree>
    <p:extLst>
      <p:ext uri="{BB962C8B-B14F-4D97-AF65-F5344CB8AC3E}">
        <p14:creationId xmlns:p14="http://schemas.microsoft.com/office/powerpoint/2010/main" val="948881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220F0BF-86BF-7B4C-A6A2-ABCF12C8D90C}"/>
              </a:ext>
            </a:extLst>
          </p:cNvPr>
          <p:cNvSpPr>
            <a:spLocks noGrp="1"/>
          </p:cNvSpPr>
          <p:nvPr>
            <p:ph type="title"/>
          </p:nvPr>
        </p:nvSpPr>
        <p:spPr/>
        <p:txBody>
          <a:bodyPr/>
          <a:lstStyle/>
          <a:p>
            <a:r>
              <a:rPr lang="uz-UZ" dirty="0"/>
              <a:t>str_pad</a:t>
            </a:r>
            <a:r>
              <a:rPr lang="en-US" dirty="0"/>
              <a:t> </a:t>
            </a:r>
            <a:r>
              <a:rPr lang="en-US" dirty="0" err="1"/>
              <a:t>berilgan</a:t>
            </a:r>
            <a:r>
              <a:rPr lang="en-US" dirty="0"/>
              <a:t> </a:t>
            </a:r>
            <a:r>
              <a:rPr lang="en-US" dirty="0" err="1"/>
              <a:t>satrga</a:t>
            </a:r>
            <a:r>
              <a:rPr lang="en-US" dirty="0"/>
              <a:t> </a:t>
            </a:r>
            <a:r>
              <a:rPr lang="en-US" dirty="0" err="1"/>
              <a:t>boshqa</a:t>
            </a:r>
            <a:r>
              <a:rPr lang="en-US" dirty="0"/>
              <a:t> </a:t>
            </a:r>
            <a:r>
              <a:rPr lang="en-US" dirty="0" err="1"/>
              <a:t>satrni</a:t>
            </a:r>
            <a:r>
              <a:rPr lang="en-US" dirty="0"/>
              <a:t> </a:t>
            </a:r>
            <a:r>
              <a:rPr lang="en-US" dirty="0" err="1"/>
              <a:t>uzunlikdan</a:t>
            </a:r>
            <a:r>
              <a:rPr lang="en-US" dirty="0"/>
              <a:t> </a:t>
            </a:r>
            <a:r>
              <a:rPr lang="en-US" dirty="0" err="1"/>
              <a:t>kelib</a:t>
            </a:r>
            <a:r>
              <a:rPr lang="en-US" dirty="0"/>
              <a:t> </a:t>
            </a:r>
            <a:r>
              <a:rPr lang="en-US" dirty="0" err="1"/>
              <a:t>chiqib</a:t>
            </a:r>
            <a:r>
              <a:rPr lang="en-US" dirty="0"/>
              <a:t> </a:t>
            </a:r>
            <a:r>
              <a:rPr lang="en-US" dirty="0" err="1"/>
              <a:t>qo’shadi</a:t>
            </a:r>
            <a:endParaRPr lang="ru-RU" dirty="0"/>
          </a:p>
        </p:txBody>
      </p:sp>
      <p:sp>
        <p:nvSpPr>
          <p:cNvPr id="5" name="Прямоугольник 4">
            <a:extLst>
              <a:ext uri="{FF2B5EF4-FFF2-40B4-BE49-F238E27FC236}">
                <a16:creationId xmlns:a16="http://schemas.microsoft.com/office/drawing/2014/main" id="{69745AC4-D995-9040-9C8A-8458A62F1EB9}"/>
              </a:ext>
            </a:extLst>
          </p:cNvPr>
          <p:cNvSpPr/>
          <p:nvPr/>
        </p:nvSpPr>
        <p:spPr>
          <a:xfrm>
            <a:off x="1097280" y="2217294"/>
            <a:ext cx="7485888" cy="2308324"/>
          </a:xfrm>
          <a:prstGeom prst="rect">
            <a:avLst/>
          </a:prstGeom>
        </p:spPr>
        <p:txBody>
          <a:bodyPr wrap="square">
            <a:spAutoFit/>
          </a:bodyPr>
          <a:lstStyle/>
          <a:p>
            <a:r>
              <a:rPr lang="uz-UZ" dirty="0">
                <a:solidFill>
                  <a:srgbClr val="0000BB"/>
                </a:solidFill>
                <a:effectLst/>
              </a:rPr>
              <a:t>&lt;?php</a:t>
            </a:r>
            <a:br>
              <a:rPr lang="uz-UZ" dirty="0">
                <a:solidFill>
                  <a:srgbClr val="0000BB"/>
                </a:solidFill>
                <a:effectLst/>
              </a:rPr>
            </a:br>
            <a:r>
              <a:rPr lang="uz-UZ" dirty="0">
                <a:solidFill>
                  <a:srgbClr val="0000BB"/>
                </a:solidFill>
                <a:effectLst/>
              </a:rPr>
              <a:t>$input </a:t>
            </a:r>
            <a:r>
              <a:rPr lang="uz-UZ" dirty="0">
                <a:solidFill>
                  <a:srgbClr val="007700"/>
                </a:solidFill>
                <a:effectLst/>
              </a:rPr>
              <a:t>= </a:t>
            </a:r>
            <a:r>
              <a:rPr lang="uz-UZ" dirty="0">
                <a:solidFill>
                  <a:srgbClr val="DD0000"/>
                </a:solidFill>
                <a:effectLst/>
              </a:rPr>
              <a:t>"Alien"</a:t>
            </a:r>
            <a:r>
              <a:rPr lang="uz-UZ" dirty="0">
                <a:solidFill>
                  <a:srgbClr val="007700"/>
                </a:solidFill>
                <a:effectLst/>
              </a:rPr>
              <a:t>;</a:t>
            </a:r>
            <a:br>
              <a:rPr lang="uz-UZ" dirty="0">
                <a:solidFill>
                  <a:srgbClr val="007700"/>
                </a:solidFill>
                <a:effectLst/>
              </a:rPr>
            </a:br>
            <a:r>
              <a:rPr lang="uz-UZ" dirty="0">
                <a:solidFill>
                  <a:srgbClr val="007700"/>
                </a:solidFill>
                <a:effectLst/>
              </a:rPr>
              <a:t>echo </a:t>
            </a:r>
            <a:r>
              <a:rPr lang="uz-UZ" dirty="0">
                <a:solidFill>
                  <a:srgbClr val="0000BB"/>
                </a:solidFill>
                <a:effectLst/>
              </a:rPr>
              <a:t>str_pad</a:t>
            </a:r>
            <a:r>
              <a:rPr lang="uz-UZ" dirty="0">
                <a:solidFill>
                  <a:srgbClr val="007700"/>
                </a:solidFill>
                <a:effectLst/>
              </a:rPr>
              <a:t>(</a:t>
            </a:r>
            <a:r>
              <a:rPr lang="uz-UZ" dirty="0">
                <a:solidFill>
                  <a:srgbClr val="0000BB"/>
                </a:solidFill>
                <a:effectLst/>
              </a:rPr>
              <a:t>$input</a:t>
            </a:r>
            <a:r>
              <a:rPr lang="uz-UZ" dirty="0">
                <a:solidFill>
                  <a:srgbClr val="007700"/>
                </a:solidFill>
                <a:effectLst/>
              </a:rPr>
              <a:t>, </a:t>
            </a:r>
            <a:r>
              <a:rPr lang="uz-UZ" dirty="0">
                <a:solidFill>
                  <a:srgbClr val="0000BB"/>
                </a:solidFill>
                <a:effectLst/>
              </a:rPr>
              <a:t>10</a:t>
            </a:r>
            <a:r>
              <a:rPr lang="uz-UZ" dirty="0">
                <a:solidFill>
                  <a:srgbClr val="007700"/>
                </a:solidFill>
                <a:effectLst/>
              </a:rPr>
              <a:t>);                      </a:t>
            </a:r>
            <a:r>
              <a:rPr lang="en-US" dirty="0">
                <a:solidFill>
                  <a:srgbClr val="007700"/>
                </a:solidFill>
                <a:effectLst/>
              </a:rPr>
              <a:t>	                </a:t>
            </a:r>
            <a:r>
              <a:rPr lang="uz-UZ" dirty="0">
                <a:solidFill>
                  <a:srgbClr val="FF8000"/>
                </a:solidFill>
                <a:effectLst/>
              </a:rPr>
              <a:t>// </a:t>
            </a:r>
            <a:r>
              <a:rPr lang="ru-RU" dirty="0">
                <a:solidFill>
                  <a:srgbClr val="FF8000"/>
                </a:solidFill>
                <a:effectLst/>
              </a:rPr>
              <a:t> "</a:t>
            </a:r>
            <a:r>
              <a:rPr lang="uz-UZ" dirty="0">
                <a:solidFill>
                  <a:srgbClr val="FF8000"/>
                </a:solidFill>
                <a:effectLst/>
              </a:rPr>
              <a:t>Alien     ”</a:t>
            </a:r>
            <a:r>
              <a:rPr lang="en-US" dirty="0">
                <a:solidFill>
                  <a:srgbClr val="FF8000"/>
                </a:solidFill>
                <a:effectLst/>
              </a:rPr>
              <a:t> </a:t>
            </a:r>
            <a:r>
              <a:rPr lang="en-US" dirty="0" err="1">
                <a:solidFill>
                  <a:srgbClr val="FF8000"/>
                </a:solidFill>
                <a:effectLst/>
              </a:rPr>
              <a:t>chiqadi</a:t>
            </a:r>
            <a:br>
              <a:rPr lang="uz-UZ" dirty="0">
                <a:solidFill>
                  <a:srgbClr val="FF8000"/>
                </a:solidFill>
                <a:effectLst/>
              </a:rPr>
            </a:br>
            <a:r>
              <a:rPr lang="uz-UZ" dirty="0">
                <a:solidFill>
                  <a:srgbClr val="007700"/>
                </a:solidFill>
                <a:effectLst/>
              </a:rPr>
              <a:t>echo </a:t>
            </a:r>
            <a:r>
              <a:rPr lang="uz-UZ" dirty="0">
                <a:solidFill>
                  <a:srgbClr val="0000BB"/>
                </a:solidFill>
                <a:effectLst/>
              </a:rPr>
              <a:t>str_pad</a:t>
            </a:r>
            <a:r>
              <a:rPr lang="uz-UZ" dirty="0">
                <a:solidFill>
                  <a:srgbClr val="007700"/>
                </a:solidFill>
                <a:effectLst/>
              </a:rPr>
              <a:t>(</a:t>
            </a:r>
            <a:r>
              <a:rPr lang="uz-UZ" dirty="0">
                <a:solidFill>
                  <a:srgbClr val="0000BB"/>
                </a:solidFill>
                <a:effectLst/>
              </a:rPr>
              <a:t>$input</a:t>
            </a:r>
            <a:r>
              <a:rPr lang="uz-UZ" dirty="0">
                <a:solidFill>
                  <a:srgbClr val="007700"/>
                </a:solidFill>
                <a:effectLst/>
              </a:rPr>
              <a:t>, </a:t>
            </a:r>
            <a:r>
              <a:rPr lang="uz-UZ" dirty="0">
                <a:solidFill>
                  <a:srgbClr val="0000BB"/>
                </a:solidFill>
                <a:effectLst/>
              </a:rPr>
              <a:t>10</a:t>
            </a:r>
            <a:r>
              <a:rPr lang="uz-UZ" dirty="0">
                <a:solidFill>
                  <a:srgbClr val="007700"/>
                </a:solidFill>
                <a:effectLst/>
              </a:rPr>
              <a:t>, </a:t>
            </a:r>
            <a:r>
              <a:rPr lang="uz-UZ" dirty="0">
                <a:solidFill>
                  <a:srgbClr val="DD0000"/>
                </a:solidFill>
                <a:effectLst/>
              </a:rPr>
              <a:t>"-="</a:t>
            </a:r>
            <a:r>
              <a:rPr lang="uz-UZ" dirty="0">
                <a:solidFill>
                  <a:srgbClr val="007700"/>
                </a:solidFill>
                <a:effectLst/>
              </a:rPr>
              <a:t>, </a:t>
            </a:r>
            <a:r>
              <a:rPr lang="uz-UZ" dirty="0">
                <a:solidFill>
                  <a:srgbClr val="0000BB"/>
                </a:solidFill>
                <a:effectLst/>
              </a:rPr>
              <a:t>STR_PAD_LEFT</a:t>
            </a:r>
            <a:r>
              <a:rPr lang="uz-UZ" dirty="0">
                <a:solidFill>
                  <a:srgbClr val="007700"/>
                </a:solidFill>
                <a:effectLst/>
              </a:rPr>
              <a:t>); </a:t>
            </a:r>
            <a:r>
              <a:rPr lang="en-US" dirty="0">
                <a:solidFill>
                  <a:srgbClr val="007700"/>
                </a:solidFill>
                <a:effectLst/>
              </a:rPr>
              <a:t> </a:t>
            </a:r>
            <a:r>
              <a:rPr lang="uz-UZ" dirty="0">
                <a:solidFill>
                  <a:srgbClr val="007700"/>
                </a:solidFill>
                <a:effectLst/>
              </a:rPr>
              <a:t> </a:t>
            </a:r>
            <a:r>
              <a:rPr lang="uz-UZ" dirty="0">
                <a:solidFill>
                  <a:srgbClr val="FF8000"/>
                </a:solidFill>
                <a:effectLst/>
              </a:rPr>
              <a:t>// </a:t>
            </a:r>
            <a:r>
              <a:rPr lang="ru-RU" dirty="0">
                <a:solidFill>
                  <a:srgbClr val="FF8000"/>
                </a:solidFill>
                <a:effectLst/>
              </a:rPr>
              <a:t> "-=-=-</a:t>
            </a:r>
            <a:r>
              <a:rPr lang="uz-UZ" dirty="0">
                <a:solidFill>
                  <a:srgbClr val="FF8000"/>
                </a:solidFill>
                <a:effectLst/>
              </a:rPr>
              <a:t>Alien”</a:t>
            </a:r>
            <a:br>
              <a:rPr lang="uz-UZ" dirty="0">
                <a:solidFill>
                  <a:srgbClr val="FF8000"/>
                </a:solidFill>
                <a:effectLst/>
              </a:rPr>
            </a:br>
            <a:r>
              <a:rPr lang="uz-UZ" dirty="0">
                <a:solidFill>
                  <a:srgbClr val="007700"/>
                </a:solidFill>
                <a:effectLst/>
              </a:rPr>
              <a:t>echo </a:t>
            </a:r>
            <a:r>
              <a:rPr lang="uz-UZ" dirty="0">
                <a:solidFill>
                  <a:srgbClr val="0000BB"/>
                </a:solidFill>
                <a:effectLst/>
              </a:rPr>
              <a:t>str_pad</a:t>
            </a:r>
            <a:r>
              <a:rPr lang="uz-UZ" dirty="0">
                <a:solidFill>
                  <a:srgbClr val="007700"/>
                </a:solidFill>
                <a:effectLst/>
              </a:rPr>
              <a:t>(</a:t>
            </a:r>
            <a:r>
              <a:rPr lang="uz-UZ" dirty="0">
                <a:solidFill>
                  <a:srgbClr val="0000BB"/>
                </a:solidFill>
                <a:effectLst/>
              </a:rPr>
              <a:t>$input</a:t>
            </a:r>
            <a:r>
              <a:rPr lang="uz-UZ" dirty="0">
                <a:solidFill>
                  <a:srgbClr val="007700"/>
                </a:solidFill>
                <a:effectLst/>
              </a:rPr>
              <a:t>, </a:t>
            </a:r>
            <a:r>
              <a:rPr lang="uz-UZ" dirty="0">
                <a:solidFill>
                  <a:srgbClr val="0000BB"/>
                </a:solidFill>
                <a:effectLst/>
              </a:rPr>
              <a:t>10</a:t>
            </a:r>
            <a:r>
              <a:rPr lang="uz-UZ" dirty="0">
                <a:solidFill>
                  <a:srgbClr val="007700"/>
                </a:solidFill>
                <a:effectLst/>
              </a:rPr>
              <a:t>, </a:t>
            </a:r>
            <a:r>
              <a:rPr lang="uz-UZ" dirty="0">
                <a:solidFill>
                  <a:srgbClr val="DD0000"/>
                </a:solidFill>
                <a:effectLst/>
              </a:rPr>
              <a:t>"_"</a:t>
            </a:r>
            <a:r>
              <a:rPr lang="uz-UZ" dirty="0">
                <a:solidFill>
                  <a:srgbClr val="007700"/>
                </a:solidFill>
                <a:effectLst/>
              </a:rPr>
              <a:t>, </a:t>
            </a:r>
            <a:r>
              <a:rPr lang="uz-UZ" dirty="0">
                <a:solidFill>
                  <a:srgbClr val="0000BB"/>
                </a:solidFill>
                <a:effectLst/>
              </a:rPr>
              <a:t>STR_PAD_BOTH</a:t>
            </a:r>
            <a:r>
              <a:rPr lang="uz-UZ" dirty="0">
                <a:solidFill>
                  <a:srgbClr val="007700"/>
                </a:solidFill>
                <a:effectLst/>
              </a:rPr>
              <a:t>);   </a:t>
            </a:r>
            <a:r>
              <a:rPr lang="uz-UZ" dirty="0">
                <a:solidFill>
                  <a:srgbClr val="FF8000"/>
                </a:solidFill>
                <a:effectLst/>
              </a:rPr>
              <a:t>// </a:t>
            </a:r>
            <a:r>
              <a:rPr lang="ru-RU" dirty="0">
                <a:solidFill>
                  <a:srgbClr val="FF8000"/>
                </a:solidFill>
                <a:effectLst/>
              </a:rPr>
              <a:t> "__</a:t>
            </a:r>
            <a:r>
              <a:rPr lang="uz-UZ" dirty="0">
                <a:solidFill>
                  <a:srgbClr val="FF8000"/>
                </a:solidFill>
                <a:effectLst/>
              </a:rPr>
              <a:t>Alien___"</a:t>
            </a:r>
            <a:br>
              <a:rPr lang="uz-UZ" dirty="0">
                <a:solidFill>
                  <a:srgbClr val="FF8000"/>
                </a:solidFill>
                <a:effectLst/>
              </a:rPr>
            </a:br>
            <a:r>
              <a:rPr lang="uz-UZ" dirty="0">
                <a:solidFill>
                  <a:srgbClr val="007700"/>
                </a:solidFill>
                <a:effectLst/>
              </a:rPr>
              <a:t>echo </a:t>
            </a:r>
            <a:r>
              <a:rPr lang="uz-UZ" dirty="0">
                <a:solidFill>
                  <a:srgbClr val="0000BB"/>
                </a:solidFill>
                <a:effectLst/>
              </a:rPr>
              <a:t>str_pad</a:t>
            </a:r>
            <a:r>
              <a:rPr lang="uz-UZ" dirty="0">
                <a:solidFill>
                  <a:srgbClr val="007700"/>
                </a:solidFill>
                <a:effectLst/>
              </a:rPr>
              <a:t>(</a:t>
            </a:r>
            <a:r>
              <a:rPr lang="uz-UZ" dirty="0">
                <a:solidFill>
                  <a:srgbClr val="0000BB"/>
                </a:solidFill>
                <a:effectLst/>
              </a:rPr>
              <a:t>$input</a:t>
            </a:r>
            <a:r>
              <a:rPr lang="uz-UZ" dirty="0">
                <a:solidFill>
                  <a:srgbClr val="007700"/>
                </a:solidFill>
                <a:effectLst/>
              </a:rPr>
              <a:t>,  </a:t>
            </a:r>
            <a:r>
              <a:rPr lang="uz-UZ" dirty="0">
                <a:solidFill>
                  <a:srgbClr val="0000BB"/>
                </a:solidFill>
                <a:effectLst/>
              </a:rPr>
              <a:t>6</a:t>
            </a:r>
            <a:r>
              <a:rPr lang="uz-UZ" dirty="0">
                <a:solidFill>
                  <a:srgbClr val="007700"/>
                </a:solidFill>
                <a:effectLst/>
              </a:rPr>
              <a:t>, </a:t>
            </a:r>
            <a:r>
              <a:rPr lang="uz-UZ" dirty="0">
                <a:solidFill>
                  <a:srgbClr val="DD0000"/>
                </a:solidFill>
                <a:effectLst/>
              </a:rPr>
              <a:t>"___"</a:t>
            </a:r>
            <a:r>
              <a:rPr lang="uz-UZ" dirty="0">
                <a:solidFill>
                  <a:srgbClr val="007700"/>
                </a:solidFill>
                <a:effectLst/>
              </a:rPr>
              <a:t>);  </a:t>
            </a:r>
            <a:r>
              <a:rPr lang="en-US" dirty="0">
                <a:solidFill>
                  <a:srgbClr val="007700"/>
                </a:solidFill>
                <a:effectLst/>
              </a:rPr>
              <a:t>	  </a:t>
            </a:r>
            <a:r>
              <a:rPr lang="uz-UZ" dirty="0">
                <a:solidFill>
                  <a:srgbClr val="007700"/>
                </a:solidFill>
                <a:effectLst/>
              </a:rPr>
              <a:t>             </a:t>
            </a:r>
            <a:r>
              <a:rPr lang="uz-UZ" dirty="0">
                <a:solidFill>
                  <a:srgbClr val="FF8000"/>
                </a:solidFill>
                <a:effectLst/>
              </a:rPr>
              <a:t>// </a:t>
            </a:r>
            <a:r>
              <a:rPr lang="ru-RU" dirty="0">
                <a:solidFill>
                  <a:srgbClr val="FF8000"/>
                </a:solidFill>
                <a:effectLst/>
              </a:rPr>
              <a:t> "</a:t>
            </a:r>
            <a:r>
              <a:rPr lang="uz-UZ" dirty="0">
                <a:solidFill>
                  <a:srgbClr val="FF8000"/>
                </a:solidFill>
                <a:effectLst/>
              </a:rPr>
              <a:t>Alien_"</a:t>
            </a:r>
            <a:br>
              <a:rPr lang="uz-UZ" dirty="0">
                <a:solidFill>
                  <a:srgbClr val="FF8000"/>
                </a:solidFill>
                <a:effectLst/>
              </a:rPr>
            </a:br>
            <a:r>
              <a:rPr lang="uz-UZ" dirty="0">
                <a:solidFill>
                  <a:srgbClr val="007700"/>
                </a:solidFill>
                <a:effectLst/>
              </a:rPr>
              <a:t>echo </a:t>
            </a:r>
            <a:r>
              <a:rPr lang="uz-UZ" dirty="0">
                <a:solidFill>
                  <a:srgbClr val="0000BB"/>
                </a:solidFill>
                <a:effectLst/>
              </a:rPr>
              <a:t>str_pad</a:t>
            </a:r>
            <a:r>
              <a:rPr lang="uz-UZ" dirty="0">
                <a:solidFill>
                  <a:srgbClr val="007700"/>
                </a:solidFill>
                <a:effectLst/>
              </a:rPr>
              <a:t>(</a:t>
            </a:r>
            <a:r>
              <a:rPr lang="uz-UZ" dirty="0">
                <a:solidFill>
                  <a:srgbClr val="0000BB"/>
                </a:solidFill>
                <a:effectLst/>
              </a:rPr>
              <a:t>$input</a:t>
            </a:r>
            <a:r>
              <a:rPr lang="uz-UZ" dirty="0">
                <a:solidFill>
                  <a:srgbClr val="007700"/>
                </a:solidFill>
                <a:effectLst/>
              </a:rPr>
              <a:t>,  </a:t>
            </a:r>
            <a:r>
              <a:rPr lang="uz-UZ" dirty="0">
                <a:solidFill>
                  <a:srgbClr val="0000BB"/>
                </a:solidFill>
                <a:effectLst/>
              </a:rPr>
              <a:t>3</a:t>
            </a:r>
            <a:r>
              <a:rPr lang="uz-UZ" dirty="0">
                <a:solidFill>
                  <a:srgbClr val="007700"/>
                </a:solidFill>
                <a:effectLst/>
              </a:rPr>
              <a:t>, </a:t>
            </a:r>
            <a:r>
              <a:rPr lang="uz-UZ" dirty="0">
                <a:solidFill>
                  <a:srgbClr val="DD0000"/>
                </a:solidFill>
                <a:effectLst/>
              </a:rPr>
              <a:t>"*"</a:t>
            </a:r>
            <a:r>
              <a:rPr lang="uz-UZ" dirty="0">
                <a:solidFill>
                  <a:srgbClr val="007700"/>
                </a:solidFill>
                <a:effectLst/>
              </a:rPr>
              <a:t>);                 </a:t>
            </a:r>
            <a:r>
              <a:rPr lang="en-US" dirty="0">
                <a:solidFill>
                  <a:srgbClr val="007700"/>
                </a:solidFill>
                <a:effectLst/>
              </a:rPr>
              <a:t>	              </a:t>
            </a:r>
            <a:r>
              <a:rPr lang="uz-UZ" dirty="0">
                <a:solidFill>
                  <a:srgbClr val="FF8000"/>
                </a:solidFill>
                <a:effectLst/>
              </a:rPr>
              <a:t>// </a:t>
            </a:r>
            <a:r>
              <a:rPr lang="en-US" dirty="0">
                <a:solidFill>
                  <a:srgbClr val="FF8000"/>
                </a:solidFill>
                <a:effectLst/>
              </a:rPr>
              <a:t>  </a:t>
            </a:r>
            <a:r>
              <a:rPr lang="ru-RU" dirty="0">
                <a:solidFill>
                  <a:srgbClr val="FF8000"/>
                </a:solidFill>
                <a:effectLst/>
              </a:rPr>
              <a:t> "</a:t>
            </a:r>
            <a:r>
              <a:rPr lang="uz-UZ" dirty="0">
                <a:solidFill>
                  <a:srgbClr val="FF8000"/>
                </a:solidFill>
                <a:effectLst/>
              </a:rPr>
              <a:t>Alien"</a:t>
            </a:r>
            <a:br>
              <a:rPr lang="uz-UZ" dirty="0">
                <a:solidFill>
                  <a:srgbClr val="FF8000"/>
                </a:solidFill>
                <a:effectLst/>
              </a:rPr>
            </a:br>
            <a:r>
              <a:rPr lang="uz-UZ" dirty="0">
                <a:solidFill>
                  <a:srgbClr val="0000BB"/>
                </a:solidFill>
                <a:effectLst/>
              </a:rPr>
              <a:t>?&gt;</a:t>
            </a:r>
            <a:r>
              <a:rPr lang="uz-UZ" dirty="0">
                <a:solidFill>
                  <a:srgbClr val="000000"/>
                </a:solidFill>
                <a:effectLst/>
              </a:rPr>
              <a:t> </a:t>
            </a:r>
            <a:endParaRPr lang="uz-UZ" dirty="0"/>
          </a:p>
        </p:txBody>
      </p:sp>
    </p:spTree>
    <p:extLst>
      <p:ext uri="{BB962C8B-B14F-4D97-AF65-F5344CB8AC3E}">
        <p14:creationId xmlns:p14="http://schemas.microsoft.com/office/powerpoint/2010/main" val="297767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E56EC1-45F5-8643-BC6B-CA2A878B1CA1}"/>
              </a:ext>
            </a:extLst>
          </p:cNvPr>
          <p:cNvSpPr>
            <a:spLocks noGrp="1"/>
          </p:cNvSpPr>
          <p:nvPr>
            <p:ph type="title"/>
          </p:nvPr>
        </p:nvSpPr>
        <p:spPr/>
        <p:txBody>
          <a:bodyPr/>
          <a:lstStyle/>
          <a:p>
            <a:r>
              <a:rPr lang="en-US" dirty="0" err="1"/>
              <a:t>Str_repeat</a:t>
            </a:r>
            <a:r>
              <a:rPr lang="en-US" dirty="0"/>
              <a:t>  -  </a:t>
            </a:r>
            <a:r>
              <a:rPr lang="en-US" dirty="0" err="1"/>
              <a:t>takrorlanuvchi</a:t>
            </a:r>
            <a:r>
              <a:rPr lang="en-US" dirty="0"/>
              <a:t> </a:t>
            </a:r>
            <a:r>
              <a:rPr lang="en-US" dirty="0" err="1"/>
              <a:t>qatorni</a:t>
            </a:r>
            <a:r>
              <a:rPr lang="en-US" dirty="0"/>
              <a:t> </a:t>
            </a:r>
            <a:r>
              <a:rPr lang="en-US" dirty="0" err="1"/>
              <a:t>qaytaradi</a:t>
            </a:r>
            <a:endParaRPr lang="ru-RU" dirty="0"/>
          </a:p>
        </p:txBody>
      </p:sp>
      <p:sp>
        <p:nvSpPr>
          <p:cNvPr id="4" name="Прямоугольник 3">
            <a:extLst>
              <a:ext uri="{FF2B5EF4-FFF2-40B4-BE49-F238E27FC236}">
                <a16:creationId xmlns:a16="http://schemas.microsoft.com/office/drawing/2014/main" id="{1A0181F3-59CC-F84D-85FA-6F5469EB68AC}"/>
              </a:ext>
            </a:extLst>
          </p:cNvPr>
          <p:cNvSpPr/>
          <p:nvPr/>
        </p:nvSpPr>
        <p:spPr>
          <a:xfrm>
            <a:off x="1426464" y="2505670"/>
            <a:ext cx="5425440" cy="923330"/>
          </a:xfrm>
          <a:prstGeom prst="rect">
            <a:avLst/>
          </a:prstGeom>
        </p:spPr>
        <p:txBody>
          <a:bodyPr wrap="square">
            <a:spAutoFit/>
          </a:bodyPr>
          <a:lstStyle/>
          <a:p>
            <a:r>
              <a:rPr lang="uz-UZ" dirty="0">
                <a:solidFill>
                  <a:srgbClr val="0000BB"/>
                </a:solidFill>
                <a:effectLst/>
              </a:rPr>
              <a:t>&lt;?php</a:t>
            </a:r>
            <a:br>
              <a:rPr lang="uz-UZ" dirty="0">
                <a:solidFill>
                  <a:srgbClr val="0000BB"/>
                </a:solidFill>
                <a:effectLst/>
              </a:rPr>
            </a:br>
            <a:r>
              <a:rPr lang="uz-UZ" dirty="0">
                <a:solidFill>
                  <a:srgbClr val="007700"/>
                </a:solidFill>
                <a:effectLst/>
              </a:rPr>
              <a:t>echo </a:t>
            </a:r>
            <a:r>
              <a:rPr lang="uz-UZ" dirty="0">
                <a:solidFill>
                  <a:srgbClr val="0000BB"/>
                </a:solidFill>
                <a:effectLst/>
              </a:rPr>
              <a:t>str_repeat</a:t>
            </a:r>
            <a:r>
              <a:rPr lang="uz-UZ" dirty="0">
                <a:solidFill>
                  <a:srgbClr val="007700"/>
                </a:solidFill>
                <a:effectLst/>
              </a:rPr>
              <a:t>(</a:t>
            </a:r>
            <a:r>
              <a:rPr lang="uz-UZ" dirty="0">
                <a:solidFill>
                  <a:srgbClr val="DD0000"/>
                </a:solidFill>
                <a:effectLst/>
              </a:rPr>
              <a:t>"-="</a:t>
            </a:r>
            <a:r>
              <a:rPr lang="uz-UZ" dirty="0">
                <a:solidFill>
                  <a:srgbClr val="007700"/>
                </a:solidFill>
                <a:effectLst/>
              </a:rPr>
              <a:t>, </a:t>
            </a:r>
            <a:r>
              <a:rPr lang="uz-UZ" dirty="0">
                <a:solidFill>
                  <a:srgbClr val="0000BB"/>
                </a:solidFill>
                <a:effectLst/>
              </a:rPr>
              <a:t>10</a:t>
            </a:r>
            <a:r>
              <a:rPr lang="uz-UZ" dirty="0">
                <a:solidFill>
                  <a:srgbClr val="007700"/>
                </a:solidFill>
                <a:effectLst/>
              </a:rPr>
              <a:t>);</a:t>
            </a:r>
            <a:br>
              <a:rPr lang="uz-UZ" dirty="0">
                <a:solidFill>
                  <a:srgbClr val="007700"/>
                </a:solidFill>
                <a:effectLst/>
              </a:rPr>
            </a:br>
            <a:r>
              <a:rPr lang="uz-UZ" dirty="0">
                <a:solidFill>
                  <a:srgbClr val="0000BB"/>
                </a:solidFill>
                <a:effectLst/>
              </a:rPr>
              <a:t>?&gt;</a:t>
            </a:r>
            <a:r>
              <a:rPr lang="uz-UZ" dirty="0">
                <a:solidFill>
                  <a:srgbClr val="000000"/>
                </a:solidFill>
                <a:effectLst/>
              </a:rPr>
              <a:t> </a:t>
            </a:r>
            <a:endParaRPr lang="uz-UZ" dirty="0"/>
          </a:p>
        </p:txBody>
      </p:sp>
      <p:sp>
        <p:nvSpPr>
          <p:cNvPr id="5" name="Прямоугольник 4">
            <a:extLst>
              <a:ext uri="{FF2B5EF4-FFF2-40B4-BE49-F238E27FC236}">
                <a16:creationId xmlns:a16="http://schemas.microsoft.com/office/drawing/2014/main" id="{FB9A402C-158B-DC4A-86C6-DBB69FA4AF59}"/>
              </a:ext>
            </a:extLst>
          </p:cNvPr>
          <p:cNvSpPr/>
          <p:nvPr/>
        </p:nvSpPr>
        <p:spPr>
          <a:xfrm>
            <a:off x="5388851" y="2782669"/>
            <a:ext cx="2097049" cy="369332"/>
          </a:xfrm>
          <a:prstGeom prst="rect">
            <a:avLst/>
          </a:prstGeom>
        </p:spPr>
        <p:txBody>
          <a:bodyPr wrap="none">
            <a:spAutoFit/>
          </a:bodyPr>
          <a:lstStyle/>
          <a:p>
            <a:r>
              <a:rPr lang="ru-RU" dirty="0"/>
              <a:t>-=-=-=-=-=-=-=-=-=-= </a:t>
            </a:r>
          </a:p>
        </p:txBody>
      </p:sp>
    </p:spTree>
    <p:extLst>
      <p:ext uri="{BB962C8B-B14F-4D97-AF65-F5344CB8AC3E}">
        <p14:creationId xmlns:p14="http://schemas.microsoft.com/office/powerpoint/2010/main" val="52324456"/>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TotalTime>
  <Words>2219</Words>
  <Application>Microsoft Macintosh PowerPoint</Application>
  <PresentationFormat>Широкоэкранный</PresentationFormat>
  <Paragraphs>112</Paragraphs>
  <Slides>25</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25</vt:i4>
      </vt:variant>
    </vt:vector>
  </HeadingPairs>
  <TitlesOfParts>
    <vt:vector size="29" baseType="lpstr">
      <vt:lpstr>Arial</vt:lpstr>
      <vt:lpstr>Calibri</vt:lpstr>
      <vt:lpstr>Calibri Light</vt:lpstr>
      <vt:lpstr>Тема Office</vt:lpstr>
      <vt:lpstr>PHPda satrlar va uning funksiyalari</vt:lpstr>
      <vt:lpstr>PHPda satrlar ifodalash asosan “ ” yoki ‘ ’ bilan belgilanadi.</vt:lpstr>
      <vt:lpstr>str_contains – satrda berilgan satrni aniqlaydi</vt:lpstr>
      <vt:lpstr>str_end_with – satr berilgan satr bilan tugashini tekshiradi.</vt:lpstr>
      <vt:lpstr>str_getcsv – csv satrlarini massivga ajratadi</vt:lpstr>
      <vt:lpstr>str_ireplace  - str_replace() funksiyasining katta-kichik harflarni sezmaydigan varianti</vt:lpstr>
      <vt:lpstr>str_replace - Qidiruv satrining barcha holatlarini almashtirish qatori bilan almashtiradi</vt:lpstr>
      <vt:lpstr>str_pad berilgan satrga boshqa satrni uzunlikdan kelib chiqib qo’shadi</vt:lpstr>
      <vt:lpstr>Str_repeat  -  takrorlanuvchi qatorni qaytaradi</vt:lpstr>
      <vt:lpstr>str_rot13  - Satrda ROT13 transformatsiyasini amalga oshiradi</vt:lpstr>
      <vt:lpstr>str_shuffle - Satrdagi belgilarni tasodifiy tartibga soladi</vt:lpstr>
      <vt:lpstr>str_split. - satrni massivga aylantiradi</vt:lpstr>
      <vt:lpstr>str_starts_with -  Satr berilgan pastki qatordan boshlanishini tekshiradi</vt:lpstr>
      <vt:lpstr>str_word_count -  satrdagi so’zlar haqidagi ma’lumotni qaytaradi</vt:lpstr>
      <vt:lpstr>Strcasecmp - Ikkilik-xavfsiz satrlarni taqqoslash, katta-kichik harflarni sezmaydi </vt:lpstr>
      <vt:lpstr>Strchr – strstr ning yana 1 ko’rinishi</vt:lpstr>
      <vt:lpstr>Strcmp - Ikkilik xavfsiz qatorlarni taqqoslash</vt:lpstr>
      <vt:lpstr>Strcoll - Joriy til asosida satrlarni solishtirish</vt:lpstr>
      <vt:lpstr>Strcspn - Niqobga mos kelmaydigan satr boshidagi qism uzunligini qaytaradi</vt:lpstr>
      <vt:lpstr>strip_tags - HTML va PHP teglarini qatordan olib tashlaydi</vt:lpstr>
      <vt:lpstr>Strpos - Pastki satrning birinchi paydo bo'lishi o'rnini qaytaradi</vt:lpstr>
      <vt:lpstr>Strrev - satrni teskari tartibda yozadi</vt:lpstr>
      <vt:lpstr>Strlen - Satr uzunligini qaytaradi</vt:lpstr>
      <vt:lpstr>Trim - Satrning boshidan va oxiridan bo'shliqlarni (yoki boshqa belgilarni) olib tashlaydi</vt:lpstr>
      <vt:lpstr>Strtolower – satrni kichik registrga aylantiradi strtoupper – satrni katta registrlarga aylantiradi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PHPda satrlar va uning funksiyalari</dc:title>
  <dc:creator>Anvar Zaripboyev</dc:creator>
  <cp:lastModifiedBy>Anvar Zaripboyev</cp:lastModifiedBy>
  <cp:revision>8</cp:revision>
  <dcterms:created xsi:type="dcterms:W3CDTF">2022-07-22T01:29:34Z</dcterms:created>
  <dcterms:modified xsi:type="dcterms:W3CDTF">2022-07-22T04:21:54Z</dcterms:modified>
</cp:coreProperties>
</file>