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71" r:id="rId2"/>
    <p:sldId id="374" r:id="rId3"/>
    <p:sldId id="381" r:id="rId4"/>
    <p:sldId id="383" r:id="rId5"/>
    <p:sldId id="382" r:id="rId6"/>
    <p:sldId id="379" r:id="rId7"/>
    <p:sldId id="380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408" r:id="rId22"/>
    <p:sldId id="397" r:id="rId23"/>
    <p:sldId id="404" r:id="rId24"/>
    <p:sldId id="402" r:id="rId25"/>
    <p:sldId id="406" r:id="rId26"/>
    <p:sldId id="407" r:id="rId27"/>
    <p:sldId id="375" r:id="rId28"/>
    <p:sldId id="3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64" d="100"/>
          <a:sy n="64" d="100"/>
        </p:scale>
        <p:origin x="-114" y="-15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446B50-EBCC-4549-B913-78C31A5715D4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44EF314-D17D-42F0-A4EA-2B5F4C42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15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4D0E8A-F903-4BFC-AAE4-071EBECB2044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BF1447-E096-4932-96A5-57CCAFD7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75E47-11DF-41CD-B4DC-1E2CC3B1BAC3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D20E-36F9-4F27-B041-4D28D47D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CFCB-691A-4A3C-921B-9FFF6B0B59C0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83E8-4ADD-4B1D-B7EA-F2A47D9E0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A652-83DF-4311-B4A1-900FE9437C69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9FF3F-B42D-4A27-94EB-0B0BE206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0C99-798F-4B77-8525-B6B1A68C542F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C160-630B-43EC-9EBD-26D39DBB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EA27-4E63-4B72-A22C-4A41B554A709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9EEC-B89F-4F8E-980B-CC1F4770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068-6A82-465E-9AA1-37F23B374125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A941E-C710-4599-A526-A0D1465B0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FBCDC-DD36-4C9B-9459-7594B816EA70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E29FF-8F5F-4A5B-9DCB-A5593FF60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4E29-04AA-42F6-82BD-B739C63AA4C7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F437-345C-473B-872F-2EE25B97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34AB-BFF8-4218-BBBB-983CAE0B0C6C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92BF-3E6B-4DF9-BB30-4F6CEC4F7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A4BAC-04EA-4A36-8BBD-A7524A61B525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87381-B7F6-431C-A51A-F2F020511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5F6B-7528-402F-AD9F-BAB886339EE5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E576-5DEB-47C2-8D44-98945CBD5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7141E8-33FF-45C2-819B-9E7015E51387}" type="datetime1">
              <a:rPr lang="ro-RO"/>
              <a:pPr>
                <a:defRPr/>
              </a:pPr>
              <a:t>25.09.2021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F29C45-B3A1-4D71-9EF3-A524C24D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ne-jar.sourceforge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unuwara/ce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Integrate Development Environment (IDE) vs Build Tool 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81506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600" dirty="0"/>
              <a:t>Un </a:t>
            </a:r>
            <a:r>
              <a:rPr lang="en-US" sz="1600" b="1" dirty="0" smtClean="0"/>
              <a:t>IDE </a:t>
            </a:r>
            <a:r>
              <a:rPr lang="vi-VN" sz="1600" dirty="0" smtClean="0"/>
              <a:t>este </a:t>
            </a:r>
            <a:r>
              <a:rPr lang="vi-VN" sz="1600" dirty="0"/>
              <a:t>un </a:t>
            </a:r>
            <a:r>
              <a:rPr lang="en-US" sz="1600" dirty="0" smtClean="0"/>
              <a:t>instrument </a:t>
            </a:r>
            <a:r>
              <a:rPr lang="vi-VN" sz="1600" dirty="0" smtClean="0"/>
              <a:t>care ajută</a:t>
            </a:r>
            <a:r>
              <a:rPr lang="en-US" sz="1600" dirty="0" smtClean="0"/>
              <a:t> </a:t>
            </a:r>
            <a:r>
              <a:rPr lang="en-US" sz="1600" b="1" dirty="0" err="1" smtClean="0"/>
              <a:t>interactiv</a:t>
            </a:r>
            <a:r>
              <a:rPr lang="vi-VN" sz="1600" dirty="0" smtClean="0"/>
              <a:t> </a:t>
            </a:r>
            <a:r>
              <a:rPr lang="vi-VN" sz="1600" dirty="0"/>
              <a:t>programatorul în scrierea </a:t>
            </a:r>
            <a:r>
              <a:rPr lang="vi-VN" sz="1600" dirty="0" smtClean="0"/>
              <a:t>programelor</a:t>
            </a:r>
            <a:r>
              <a:rPr lang="en-US" sz="1600" dirty="0" smtClean="0"/>
              <a:t>, </a:t>
            </a:r>
            <a:r>
              <a:rPr lang="en-US" sz="1600" dirty="0" err="1" smtClean="0"/>
              <a:t>oferind</a:t>
            </a:r>
            <a:r>
              <a:rPr lang="en-US" sz="1600" dirty="0" smtClean="0"/>
              <a:t> in </a:t>
            </a:r>
            <a:r>
              <a:rPr lang="en-US" sz="1600" dirty="0" err="1" smtClean="0"/>
              <a:t>acest</a:t>
            </a:r>
            <a:r>
              <a:rPr lang="en-US" sz="1600" dirty="0" smtClean="0"/>
              <a:t> </a:t>
            </a:r>
            <a:r>
              <a:rPr lang="en-US" sz="1600" dirty="0" err="1" smtClean="0"/>
              <a:t>scop</a:t>
            </a:r>
            <a:r>
              <a:rPr lang="en-US" sz="1600" dirty="0" smtClean="0"/>
              <a:t> </a:t>
            </a:r>
            <a:r>
              <a:rPr lang="vi-VN" sz="1600" dirty="0" smtClean="0"/>
              <a:t>o </a:t>
            </a:r>
            <a:r>
              <a:rPr lang="vi-VN" sz="1600" dirty="0"/>
              <a:t>interfață grafică </a:t>
            </a:r>
            <a:r>
              <a:rPr lang="vi-VN" sz="1600" dirty="0" smtClean="0"/>
              <a:t>prietenoasă. </a:t>
            </a:r>
            <a:r>
              <a:rPr lang="vi-VN" sz="1600" dirty="0"/>
              <a:t>Un mediu de dezvoltare combină toți pașii necesari creării unui </a:t>
            </a:r>
            <a:r>
              <a:rPr lang="vi-VN" sz="1600" dirty="0" smtClean="0"/>
              <a:t>program</a:t>
            </a:r>
            <a:r>
              <a:rPr lang="en-US" sz="1600" dirty="0" smtClean="0"/>
              <a:t>:</a:t>
            </a:r>
            <a:r>
              <a:rPr lang="vi-VN" sz="1600" dirty="0" smtClean="0"/>
              <a:t> </a:t>
            </a:r>
            <a:r>
              <a:rPr lang="vi-VN" sz="1600" dirty="0"/>
              <a:t>editarea codului sursă, compilarea, depanarea, testarea, generarea de </a:t>
            </a:r>
            <a:r>
              <a:rPr lang="vi-VN" sz="1600" dirty="0" smtClean="0"/>
              <a:t>documentație</a:t>
            </a:r>
            <a:r>
              <a:rPr lang="en-US" sz="1600" dirty="0" smtClean="0"/>
              <a:t>, </a:t>
            </a:r>
            <a:r>
              <a:rPr lang="en-US" sz="1600" dirty="0" err="1" smtClean="0"/>
              <a:t>interfata</a:t>
            </a:r>
            <a:r>
              <a:rPr lang="en-US" sz="1600" dirty="0" smtClean="0"/>
              <a:t> cu SO </a:t>
            </a:r>
            <a:r>
              <a:rPr lang="en-US" sz="1600" dirty="0" err="1" smtClean="0"/>
              <a:t>gazda</a:t>
            </a:r>
            <a:r>
              <a:rPr lang="en-US" sz="1600" dirty="0" smtClean="0"/>
              <a:t>.</a:t>
            </a:r>
            <a:r>
              <a:rPr lang="vi-VN" sz="1600" dirty="0" smtClean="0"/>
              <a:t> </a:t>
            </a:r>
            <a:r>
              <a:rPr lang="en-US" sz="1600" dirty="0" err="1" smtClean="0"/>
              <a:t>Exemple</a:t>
            </a:r>
            <a:r>
              <a:rPr lang="en-US" sz="1600" dirty="0" smtClean="0"/>
              <a:t>: </a:t>
            </a:r>
            <a:r>
              <a:rPr lang="en-US" sz="1600" b="1" dirty="0" smtClean="0"/>
              <a:t>Eclipse, </a:t>
            </a:r>
            <a:r>
              <a:rPr lang="en-US" sz="1600" b="1" dirty="0" err="1" smtClean="0"/>
              <a:t>IntelIJ</a:t>
            </a:r>
            <a:r>
              <a:rPr lang="en-US" sz="1600" b="1" dirty="0" smtClean="0"/>
              <a:t> IDEA, NetBeans, Android Studio, MS Visual Studio, </a:t>
            </a:r>
            <a:r>
              <a:rPr lang="en-US" sz="1600" b="1" dirty="0" err="1" smtClean="0"/>
              <a:t>JBuilder</a:t>
            </a:r>
            <a:r>
              <a:rPr lang="en-US" sz="1600" b="1" dirty="0" smtClean="0"/>
              <a:t>, C++ builder, </a:t>
            </a:r>
            <a:r>
              <a:rPr lang="en-US" sz="1600" b="1" dirty="0" err="1" smtClean="0"/>
              <a:t>codeblocks</a:t>
            </a:r>
            <a:r>
              <a:rPr lang="en-US" sz="1600" dirty="0" smtClean="0"/>
              <a:t> etc.</a:t>
            </a:r>
          </a:p>
          <a:p>
            <a:pPr algn="just"/>
            <a:r>
              <a:rPr lang="en-US" sz="1600" dirty="0" smtClean="0"/>
              <a:t>IDE </a:t>
            </a:r>
            <a:r>
              <a:rPr lang="vi-VN" sz="1600" dirty="0" smtClean="0"/>
              <a:t>apelează</a:t>
            </a:r>
            <a:r>
              <a:rPr lang="vi-VN" sz="1600" dirty="0"/>
              <a:t> </a:t>
            </a:r>
            <a:r>
              <a:rPr lang="vi-VN" sz="1600" dirty="0" smtClean="0"/>
              <a:t>compilatoare</a:t>
            </a:r>
            <a:r>
              <a:rPr lang="en-US" sz="1600" dirty="0" smtClean="0"/>
              <a:t> s</a:t>
            </a:r>
            <a:r>
              <a:rPr lang="vi-VN" sz="1600" dirty="0" smtClean="0"/>
              <a:t>au</a:t>
            </a:r>
            <a:r>
              <a:rPr lang="vi-VN" sz="1600" dirty="0"/>
              <a:t> </a:t>
            </a:r>
            <a:r>
              <a:rPr lang="vi-VN" sz="1600" dirty="0" smtClean="0"/>
              <a:t>interpretoare </a:t>
            </a:r>
            <a:r>
              <a:rPr lang="vi-VN" sz="1600" dirty="0"/>
              <a:t>care pot veni în același pachet cu mediul însuși, sau pot fi instalate separat de către </a:t>
            </a:r>
            <a:r>
              <a:rPr lang="vi-VN" sz="1600" dirty="0" smtClean="0"/>
              <a:t>programator</a:t>
            </a:r>
            <a:r>
              <a:rPr lang="en-US" sz="1600" dirty="0" smtClean="0"/>
              <a:t> (</a:t>
            </a:r>
            <a:r>
              <a:rPr lang="en-US" sz="1600" b="1" dirty="0" smtClean="0"/>
              <a:t>plugins</a:t>
            </a:r>
            <a:r>
              <a:rPr lang="en-US" sz="1600" dirty="0" smtClean="0"/>
              <a:t>)</a:t>
            </a:r>
            <a:r>
              <a:rPr lang="vi-VN" sz="1600" dirty="0" smtClean="0"/>
              <a:t>. Printre </a:t>
            </a:r>
            <a:r>
              <a:rPr lang="vi-VN" sz="1600" dirty="0"/>
              <a:t>facilitățile prezente în mediile de dezvoltare mai sofisticate se numără: exploratoare de cod sursă, sisteme de control al versiunilor, designere de interfețe </a:t>
            </a:r>
            <a:r>
              <a:rPr lang="vi-VN" sz="1600" dirty="0" smtClean="0"/>
              <a:t>grafice</a:t>
            </a:r>
            <a:r>
              <a:rPr lang="en-US" sz="1600" dirty="0" smtClean="0"/>
              <a:t>, </a:t>
            </a:r>
            <a:r>
              <a:rPr lang="vi-VN" sz="1600" dirty="0" smtClean="0"/>
              <a:t>generarea </a:t>
            </a:r>
            <a:r>
              <a:rPr lang="vi-VN" sz="1600" dirty="0"/>
              <a:t>de </a:t>
            </a:r>
            <a:r>
              <a:rPr lang="vi-VN" sz="1600" dirty="0" smtClean="0"/>
              <a:t>diagrame</a:t>
            </a:r>
            <a:r>
              <a:rPr lang="en-US" sz="1600" dirty="0" smtClean="0"/>
              <a:t> UML, </a:t>
            </a:r>
            <a:r>
              <a:rPr lang="en-US" sz="1600" dirty="0" err="1" smtClean="0"/>
              <a:t>editari</a:t>
            </a:r>
            <a:r>
              <a:rPr lang="en-US" sz="1600" dirty="0" smtClean="0"/>
              <a:t> de </a:t>
            </a:r>
            <a:r>
              <a:rPr lang="en-US" sz="1600" dirty="0" err="1" smtClean="0"/>
              <a:t>texte</a:t>
            </a:r>
            <a:r>
              <a:rPr lang="en-US" sz="1600" dirty="0" smtClean="0"/>
              <a:t> XML </a:t>
            </a:r>
            <a:r>
              <a:rPr lang="en-US" sz="1600" dirty="0" err="1" smtClean="0"/>
              <a:t>sau</a:t>
            </a:r>
            <a:r>
              <a:rPr lang="en-US" sz="1600" dirty="0" smtClean="0"/>
              <a:t> JSON, </a:t>
            </a:r>
            <a:r>
              <a:rPr lang="en-US" sz="1600" dirty="0" err="1" smtClean="0"/>
              <a:t>formatarea</a:t>
            </a:r>
            <a:r>
              <a:rPr lang="en-US" sz="1600" dirty="0" smtClean="0"/>
              <a:t> </a:t>
            </a:r>
            <a:r>
              <a:rPr lang="en-US" sz="1600" dirty="0" err="1" smtClean="0"/>
              <a:t>textelor</a:t>
            </a:r>
            <a:r>
              <a:rPr lang="en-US" sz="1600" dirty="0" smtClean="0"/>
              <a:t> </a:t>
            </a:r>
            <a:r>
              <a:rPr lang="en-US" sz="1600" dirty="0" err="1" smtClean="0"/>
              <a:t>sursa</a:t>
            </a:r>
            <a:r>
              <a:rPr lang="en-US" sz="1600" dirty="0" smtClean="0"/>
              <a:t>, </a:t>
            </a:r>
            <a:r>
              <a:rPr lang="en-US" sz="1600" dirty="0" err="1" smtClean="0"/>
              <a:t>interfete</a:t>
            </a:r>
            <a:r>
              <a:rPr lang="en-US" sz="1600" dirty="0" smtClean="0"/>
              <a:t> cu </a:t>
            </a:r>
            <a:r>
              <a:rPr lang="en-US" sz="1600" dirty="0" err="1" smtClean="0"/>
              <a:t>sisteme</a:t>
            </a:r>
            <a:r>
              <a:rPr lang="en-US" sz="1600" dirty="0" smtClean="0"/>
              <a:t> de </a:t>
            </a:r>
            <a:r>
              <a:rPr lang="en-US" sz="1600" dirty="0" err="1" smtClean="0"/>
              <a:t>versionare</a:t>
            </a:r>
            <a:r>
              <a:rPr lang="en-US" sz="1600" dirty="0" smtClean="0"/>
              <a:t> etc.</a:t>
            </a:r>
          </a:p>
          <a:p>
            <a:pPr algn="just"/>
            <a:r>
              <a:rPr lang="en-US" sz="1600" dirty="0"/>
              <a:t>U</a:t>
            </a:r>
            <a:r>
              <a:rPr lang="vi-VN" sz="1600" dirty="0" smtClean="0"/>
              <a:t>n </a:t>
            </a:r>
            <a:r>
              <a:rPr lang="en-US" sz="1600" dirty="0" smtClean="0"/>
              <a:t>IDE </a:t>
            </a:r>
            <a:r>
              <a:rPr lang="vi-VN" sz="1600" dirty="0" smtClean="0"/>
              <a:t>este </a:t>
            </a:r>
            <a:r>
              <a:rPr lang="vi-VN" sz="1600" dirty="0"/>
              <a:t>specific unui anumit limbaj de programare, </a:t>
            </a:r>
            <a:r>
              <a:rPr lang="en-US" sz="1600" dirty="0" err="1" smtClean="0"/>
              <a:t>dar</a:t>
            </a:r>
            <a:r>
              <a:rPr lang="en-US" sz="1600" dirty="0" smtClean="0"/>
              <a:t> </a:t>
            </a:r>
            <a:r>
              <a:rPr lang="vi-VN" sz="1600" dirty="0" smtClean="0"/>
              <a:t>există și </a:t>
            </a:r>
            <a:r>
              <a:rPr lang="en-US" sz="1600" dirty="0" smtClean="0"/>
              <a:t>IDE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vi-VN" sz="1600" dirty="0" smtClean="0"/>
              <a:t>mai </a:t>
            </a:r>
            <a:r>
              <a:rPr lang="vi-VN" sz="1600" dirty="0"/>
              <a:t>multe </a:t>
            </a:r>
            <a:r>
              <a:rPr lang="vi-VN" sz="1600" dirty="0" smtClean="0"/>
              <a:t>limbaje</a:t>
            </a:r>
            <a:r>
              <a:rPr lang="en-US" sz="1600" dirty="0" smtClean="0"/>
              <a:t>.</a:t>
            </a:r>
            <a:endParaRPr lang="vi-VN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40386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600" dirty="0"/>
              <a:t>Un </a:t>
            </a:r>
            <a:r>
              <a:rPr lang="en-US" sz="1600" b="1" dirty="0" err="1" smtClean="0"/>
              <a:t>BuildTool</a:t>
            </a:r>
            <a:r>
              <a:rPr lang="en-US" sz="1600" b="1" dirty="0" smtClean="0"/>
              <a:t> </a:t>
            </a:r>
            <a:r>
              <a:rPr lang="ro-RO" sz="1600" dirty="0"/>
              <a:t>un instrument pentru </a:t>
            </a:r>
            <a:r>
              <a:rPr lang="ro-RO" sz="1600" dirty="0" smtClean="0"/>
              <a:t>construirea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neinteractiva</a:t>
            </a:r>
            <a:r>
              <a:rPr lang="en-US" sz="1600" dirty="0" smtClean="0"/>
              <a:t> de </a:t>
            </a:r>
            <a:r>
              <a:rPr lang="en-US" sz="1600" dirty="0" err="1" smtClean="0"/>
              <a:t>produse</a:t>
            </a:r>
            <a:r>
              <a:rPr lang="en-US" sz="1600" dirty="0" smtClean="0"/>
              <a:t> software in </a:t>
            </a:r>
            <a:r>
              <a:rPr lang="ro-RO" sz="1600" dirty="0" smtClean="0"/>
              <a:t>anumit</a:t>
            </a:r>
            <a:r>
              <a:rPr lang="en-US" sz="1600" dirty="0" smtClean="0"/>
              <a:t>e</a:t>
            </a:r>
            <a:r>
              <a:rPr lang="ro-RO" sz="1600" dirty="0" smtClean="0"/>
              <a:t> form</a:t>
            </a:r>
            <a:r>
              <a:rPr lang="en-US" sz="1600" dirty="0" smtClean="0"/>
              <a:t>e</a:t>
            </a:r>
            <a:r>
              <a:rPr lang="ro-RO" sz="1600" dirty="0" smtClean="0"/>
              <a:t> </a:t>
            </a:r>
            <a:r>
              <a:rPr lang="ro-RO" sz="1600" dirty="0"/>
              <a:t>de imagine software </a:t>
            </a:r>
            <a:r>
              <a:rPr lang="en-US" sz="1600" dirty="0" err="1" smtClean="0"/>
              <a:t>plecand</a:t>
            </a:r>
            <a:r>
              <a:rPr lang="en-US" sz="1600" dirty="0" smtClean="0"/>
              <a:t> </a:t>
            </a:r>
            <a:r>
              <a:rPr lang="ro-RO" sz="1600" dirty="0" smtClean="0"/>
              <a:t>de </a:t>
            </a:r>
            <a:r>
              <a:rPr lang="ro-RO" sz="1600" dirty="0"/>
              <a:t>la </a:t>
            </a:r>
            <a:r>
              <a:rPr lang="ro-RO" sz="1600" dirty="0" smtClean="0"/>
              <a:t>codu</a:t>
            </a:r>
            <a:r>
              <a:rPr lang="en-US" sz="1600" dirty="0" err="1" smtClean="0"/>
              <a:t>ri</a:t>
            </a:r>
            <a:r>
              <a:rPr lang="ro-RO" sz="1600" dirty="0" smtClean="0"/>
              <a:t> </a:t>
            </a:r>
            <a:r>
              <a:rPr lang="ro-RO" sz="1600" dirty="0"/>
              <a:t>sursă. Această imagine software poate fi o aplicație web, o aplicatie desktop, o bibliotecă </a:t>
            </a:r>
            <a:r>
              <a:rPr lang="en-US" sz="1600" dirty="0" err="1" smtClean="0"/>
              <a:t>utilizabila</a:t>
            </a:r>
            <a:r>
              <a:rPr lang="en-US" sz="1600" dirty="0" smtClean="0"/>
              <a:t> in </a:t>
            </a:r>
            <a:r>
              <a:rPr lang="en-US" sz="1600" dirty="0" err="1" smtClean="0"/>
              <a:t>alte</a:t>
            </a:r>
            <a:r>
              <a:rPr lang="en-US" sz="1600" dirty="0" smtClean="0"/>
              <a:t> </a:t>
            </a:r>
            <a:r>
              <a:rPr lang="en-US" sz="1600" dirty="0" err="1" smtClean="0"/>
              <a:t>produse</a:t>
            </a:r>
            <a:r>
              <a:rPr lang="en-US" sz="1600" dirty="0" smtClean="0"/>
              <a:t> software, </a:t>
            </a:r>
            <a:r>
              <a:rPr lang="ro-RO" sz="1600" dirty="0" smtClean="0"/>
              <a:t>un produs</a:t>
            </a:r>
            <a:r>
              <a:rPr lang="en-US" sz="1600" dirty="0" smtClean="0"/>
              <a:t> la </a:t>
            </a:r>
            <a:r>
              <a:rPr lang="en-US" sz="1600" dirty="0" err="1" smtClean="0"/>
              <a:t>cheie</a:t>
            </a:r>
            <a:r>
              <a:rPr lang="en-US" sz="1600" dirty="0" smtClean="0"/>
              <a:t> </a:t>
            </a:r>
            <a:r>
              <a:rPr lang="en-US" sz="1600" dirty="0" err="1" smtClean="0"/>
              <a:t>etc</a:t>
            </a:r>
            <a:r>
              <a:rPr lang="ro-RO" sz="1600" dirty="0" smtClean="0"/>
              <a:t>.</a:t>
            </a:r>
            <a:endParaRPr lang="en-US" sz="1600" dirty="0" smtClean="0"/>
          </a:p>
          <a:p>
            <a:pPr algn="just"/>
            <a:r>
              <a:rPr lang="en-US" sz="1600" dirty="0" smtClean="0"/>
              <a:t>Un </a:t>
            </a:r>
            <a:r>
              <a:rPr lang="en-US" sz="1600" dirty="0" err="1" smtClean="0"/>
              <a:t>astfel</a:t>
            </a:r>
            <a:r>
              <a:rPr lang="en-US" sz="1600" dirty="0" smtClean="0"/>
              <a:t> de </a:t>
            </a:r>
            <a:r>
              <a:rPr lang="en-US" sz="1600" dirty="0" err="1" smtClean="0"/>
              <a:t>produs</a:t>
            </a:r>
            <a:r>
              <a:rPr lang="en-US" sz="1600" dirty="0" smtClean="0"/>
              <a:t> </a:t>
            </a:r>
            <a:r>
              <a:rPr lang="ro-RO" sz="1600" dirty="0" smtClean="0"/>
              <a:t>necesită </a:t>
            </a:r>
            <a:r>
              <a:rPr lang="ro-RO" sz="1600" dirty="0"/>
              <a:t>două componente majore: </a:t>
            </a:r>
            <a:r>
              <a:rPr lang="ro-RO" sz="1600" b="1" dirty="0"/>
              <a:t>un script </a:t>
            </a:r>
            <a:r>
              <a:rPr lang="en-US" sz="1600" dirty="0" smtClean="0"/>
              <a:t>de </a:t>
            </a:r>
            <a:r>
              <a:rPr lang="en-US" sz="1600" dirty="0" err="1" smtClean="0"/>
              <a:t>descriere</a:t>
            </a:r>
            <a:r>
              <a:rPr lang="en-US" sz="1600" dirty="0" smtClean="0"/>
              <a:t> (XML </a:t>
            </a: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alta</a:t>
            </a:r>
            <a:r>
              <a:rPr lang="en-US" sz="1600" dirty="0" smtClean="0"/>
              <a:t> forma)</a:t>
            </a:r>
            <a:r>
              <a:rPr lang="ro-RO" sz="1600" dirty="0" smtClean="0"/>
              <a:t> </a:t>
            </a:r>
            <a:r>
              <a:rPr lang="ro-RO" sz="1600" dirty="0"/>
              <a:t>și </a:t>
            </a:r>
            <a:r>
              <a:rPr lang="ro-RO" sz="1600" b="1" dirty="0"/>
              <a:t>un executabil</a:t>
            </a:r>
            <a:r>
              <a:rPr lang="ro-RO" sz="1600" dirty="0"/>
              <a:t>, care procesează script-ul </a:t>
            </a:r>
            <a:r>
              <a:rPr lang="en-US" sz="1600" dirty="0" smtClean="0"/>
              <a:t>in </a:t>
            </a:r>
            <a:r>
              <a:rPr lang="en-US" sz="1600" dirty="0" err="1" smtClean="0"/>
              <a:t>vederea</a:t>
            </a:r>
            <a:r>
              <a:rPr lang="en-US" sz="1600" dirty="0" smtClean="0"/>
              <a:t> </a:t>
            </a:r>
            <a:r>
              <a:rPr lang="en-US" sz="1600" dirty="0" err="1" smtClean="0"/>
              <a:t>compilarii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impachetarii</a:t>
            </a:r>
            <a:r>
              <a:rPr lang="ro-RO" sz="1600" dirty="0" smtClean="0"/>
              <a:t>. </a:t>
            </a:r>
            <a:endParaRPr lang="en-US" sz="1600" dirty="0" smtClean="0"/>
          </a:p>
          <a:p>
            <a:pPr algn="just"/>
            <a:r>
              <a:rPr lang="en-US" sz="1600" dirty="0" err="1" smtClean="0"/>
              <a:t>BuildTools</a:t>
            </a:r>
            <a:r>
              <a:rPr lang="en-US" sz="1600" dirty="0" smtClean="0"/>
              <a:t> </a:t>
            </a:r>
            <a:r>
              <a:rPr lang="ro-RO" sz="1600" dirty="0" smtClean="0"/>
              <a:t>au </a:t>
            </a:r>
            <a:r>
              <a:rPr lang="ro-RO" sz="1600" dirty="0"/>
              <a:t>evoluat de-a lungul anilor, devenind progresiv mai sofisticate și </a:t>
            </a:r>
            <a:r>
              <a:rPr lang="en-US" sz="1600" dirty="0" smtClean="0"/>
              <a:t>cu </a:t>
            </a:r>
            <a:r>
              <a:rPr lang="en-US" sz="1600" dirty="0" err="1" smtClean="0"/>
              <a:t>multe</a:t>
            </a:r>
            <a:r>
              <a:rPr lang="en-US" sz="1600" dirty="0" smtClean="0"/>
              <a:t> </a:t>
            </a:r>
            <a:r>
              <a:rPr lang="ro-RO" sz="1600" dirty="0" smtClean="0"/>
              <a:t>facilitat</a:t>
            </a:r>
            <a:r>
              <a:rPr lang="en-US" sz="1600" dirty="0" err="1" smtClean="0"/>
              <a:t>i</a:t>
            </a:r>
            <a:r>
              <a:rPr lang="ro-RO" sz="1600" dirty="0" smtClean="0"/>
              <a:t>.</a:t>
            </a:r>
            <a:endParaRPr lang="en-US" sz="1600" dirty="0" smtClean="0"/>
          </a:p>
          <a:p>
            <a:pPr algn="just"/>
            <a:r>
              <a:rPr lang="ro-RO" sz="1600" dirty="0" smtClean="0"/>
              <a:t>Acest </a:t>
            </a:r>
            <a:r>
              <a:rPr lang="ro-RO" sz="1600" dirty="0"/>
              <a:t>lucru oferă dezvoltatorilor </a:t>
            </a:r>
            <a:r>
              <a:rPr lang="ro-RO" sz="1600" dirty="0" smtClean="0"/>
              <a:t>util</a:t>
            </a:r>
            <a:r>
              <a:rPr lang="en-US" sz="1600" dirty="0" err="1" smtClean="0"/>
              <a:t>itati</a:t>
            </a:r>
            <a:r>
              <a:rPr lang="ro-RO" sz="1600" dirty="0" smtClean="0"/>
              <a:t> </a:t>
            </a:r>
            <a:r>
              <a:rPr lang="ro-RO" sz="1600" dirty="0"/>
              <a:t>cum ar fi capacitatea de a gestiona </a:t>
            </a:r>
            <a:r>
              <a:rPr lang="ro-RO" sz="1600" dirty="0" smtClean="0"/>
              <a:t>dependențe</a:t>
            </a:r>
            <a:r>
              <a:rPr lang="en-US" sz="1600" dirty="0" smtClean="0"/>
              <a:t>le </a:t>
            </a:r>
            <a:r>
              <a:rPr lang="en-US" sz="1600" dirty="0" err="1" smtClean="0"/>
              <a:t>resurselor</a:t>
            </a:r>
            <a:r>
              <a:rPr lang="en-US" sz="1600" dirty="0" smtClean="0"/>
              <a:t> </a:t>
            </a:r>
            <a:r>
              <a:rPr lang="ro-RO" sz="1600" dirty="0" smtClean="0"/>
              <a:t>de proiect</a:t>
            </a:r>
            <a:r>
              <a:rPr lang="en-US" sz="1600" dirty="0" smtClean="0"/>
              <a:t>, </a:t>
            </a:r>
            <a:r>
              <a:rPr lang="ro-RO" sz="1600" dirty="0" smtClean="0"/>
              <a:t>automatiza</a:t>
            </a:r>
            <a:r>
              <a:rPr lang="en-US" sz="1600" dirty="0" smtClean="0"/>
              <a:t>rea </a:t>
            </a:r>
            <a:r>
              <a:rPr lang="en-US" sz="1600" dirty="0" err="1" smtClean="0"/>
              <a:t>sarcinilor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deploy, </a:t>
            </a:r>
            <a:r>
              <a:rPr lang="ro-RO" sz="1600" dirty="0" smtClean="0"/>
              <a:t>dincolo </a:t>
            </a:r>
            <a:r>
              <a:rPr lang="ro-RO" sz="1600" dirty="0"/>
              <a:t>de compilare și </a:t>
            </a:r>
            <a:r>
              <a:rPr lang="en-US" sz="1600" dirty="0" err="1" smtClean="0"/>
              <a:t>impachetare</a:t>
            </a:r>
            <a:r>
              <a:rPr lang="ro-RO" sz="1600" dirty="0" smtClean="0"/>
              <a:t>.</a:t>
            </a:r>
            <a:endParaRPr lang="en-US" sz="1600" dirty="0" smtClean="0"/>
          </a:p>
          <a:p>
            <a:pPr algn="just"/>
            <a:r>
              <a:rPr lang="en-US" sz="1600" dirty="0" err="1"/>
              <a:t>C</a:t>
            </a:r>
            <a:r>
              <a:rPr lang="en-US" sz="1600" dirty="0" err="1" smtClean="0"/>
              <a:t>ele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cunoscute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: </a:t>
            </a:r>
            <a:r>
              <a:rPr lang="en-US" sz="1600" b="1" dirty="0" smtClean="0"/>
              <a:t>Ant, Maven, </a:t>
            </a:r>
            <a:r>
              <a:rPr lang="en-US" sz="1600" b="1" dirty="0" err="1" smtClean="0"/>
              <a:t>Gradle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sbt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Ant+Ivy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PyBuilder</a:t>
            </a:r>
            <a:r>
              <a:rPr lang="en-US" sz="1600" b="1" dirty="0" smtClean="0"/>
              <a:t> (Python), </a:t>
            </a:r>
            <a:r>
              <a:rPr lang="en-US" sz="1600" b="1" dirty="0" err="1" smtClean="0"/>
              <a:t>Phing</a:t>
            </a:r>
            <a:r>
              <a:rPr lang="en-US" sz="1600" b="1" dirty="0" smtClean="0"/>
              <a:t> (PHP) </a:t>
            </a:r>
            <a:r>
              <a:rPr lang="en-US" sz="1600" dirty="0" smtClean="0"/>
              <a:t>etc.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42320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96000" y="6492875"/>
            <a:ext cx="3048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simplu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3447" y="367564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vezi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exemplul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1unu</a:t>
            </a:r>
            <a:r>
              <a:rPr lang="en-US" dirty="0" smtClean="0">
                <a:solidFill>
                  <a:srgbClr val="FF0000"/>
                </a:solidFill>
              </a:rPr>
              <a:t>/)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 un director 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/1unu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fisierul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cu 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singura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plugin: 'java'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/1unu/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/main/java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introduce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cazul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Hw.java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comenzile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&gt;cd 1unu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/1unu&gt;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clean build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lansarea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urmatoarele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comenzi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/1unu/build/classes/main&gt;java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- 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/1unu&gt;java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build/libs/1unu.jar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- -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face parte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-un package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atunci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lansarile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p.Hw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- 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jar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autolansabila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fara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dependente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66713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Presupunem</a:t>
            </a:r>
            <a:r>
              <a:rPr lang="en-US" dirty="0" smtClean="0"/>
              <a:t> ca </a:t>
            </a:r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in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clasele</a:t>
            </a:r>
            <a:r>
              <a:rPr lang="en-US" dirty="0" smtClean="0"/>
              <a:t> java </a:t>
            </a:r>
            <a:r>
              <a:rPr lang="en-US" dirty="0" err="1" smtClean="0"/>
              <a:t>si</a:t>
            </a:r>
            <a:r>
              <a:rPr lang="en-US" dirty="0" smtClean="0"/>
              <a:t>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 jar </a:t>
            </a:r>
            <a:r>
              <a:rPr lang="en-US" dirty="0" err="1" smtClean="0"/>
              <a:t>suplimentare</a:t>
            </a:r>
            <a:r>
              <a:rPr lang="en-US" dirty="0" smtClean="0"/>
              <a:t> (</a:t>
            </a:r>
            <a:r>
              <a:rPr lang="en-US" dirty="0" err="1" smtClean="0"/>
              <a:t>vizibile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classpath</a:t>
            </a:r>
            <a:r>
              <a:rPr lang="en-US" dirty="0" smtClean="0"/>
              <a:t>). </a:t>
            </a:r>
            <a:r>
              <a:rPr lang="en-US" dirty="0" err="1" smtClean="0"/>
              <a:t>Exemplul</a:t>
            </a:r>
            <a:r>
              <a:rPr lang="en-US" dirty="0" smtClean="0"/>
              <a:t> din </a:t>
            </a:r>
            <a:r>
              <a:rPr lang="en-US" b="1" dirty="0" err="1" smtClean="0"/>
              <a:t>1unu</a:t>
            </a:r>
            <a:r>
              <a:rPr lang="en-US" b="1" dirty="0" smtClean="0"/>
              <a:t>/</a:t>
            </a:r>
            <a:r>
              <a:rPr lang="en-US" dirty="0" smtClean="0"/>
              <a:t> (slide-</a:t>
            </a:r>
            <a:r>
              <a:rPr lang="en-US" dirty="0" err="1" smtClean="0"/>
              <a:t>ul</a:t>
            </a:r>
            <a:r>
              <a:rPr lang="en-US" dirty="0" smtClean="0"/>
              <a:t> precedent) </a:t>
            </a:r>
            <a:r>
              <a:rPr lang="en-US" dirty="0" err="1" smtClean="0"/>
              <a:t>poate</a:t>
            </a:r>
            <a:r>
              <a:rPr lang="en-US" dirty="0" smtClean="0"/>
              <a:t> fi un </a:t>
            </a:r>
            <a:r>
              <a:rPr lang="en-US" dirty="0" err="1" smtClean="0"/>
              <a:t>astfel</a:t>
            </a:r>
            <a:r>
              <a:rPr lang="en-US" dirty="0" smtClean="0"/>
              <a:t> de </a:t>
            </a:r>
            <a:r>
              <a:rPr lang="en-US" dirty="0" err="1" smtClean="0"/>
              <a:t>proiect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Dorim</a:t>
            </a:r>
            <a:r>
              <a:rPr lang="en-US" dirty="0" smtClean="0"/>
              <a:t> ca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livrabil</a:t>
            </a:r>
            <a:r>
              <a:rPr lang="en-US" dirty="0" smtClean="0"/>
              <a:t> / </a:t>
            </a:r>
            <a:r>
              <a:rPr lang="en-US" dirty="0" err="1" smtClean="0"/>
              <a:t>lansabil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o </a:t>
            </a:r>
            <a:r>
              <a:rPr lang="en-US" dirty="0" err="1" smtClean="0"/>
              <a:t>arhiva</a:t>
            </a:r>
            <a:r>
              <a:rPr lang="en-US" dirty="0" smtClean="0"/>
              <a:t> jar </a:t>
            </a:r>
            <a:r>
              <a:rPr lang="en-US" dirty="0" err="1" smtClean="0"/>
              <a:t>autolansabila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suficient</a:t>
            </a:r>
            <a:r>
              <a:rPr lang="en-US" dirty="0" smtClean="0"/>
              <a:t> ca </a:t>
            </a:r>
            <a:r>
              <a:rPr lang="en-US" dirty="0"/>
              <a:t>i</a:t>
            </a:r>
            <a:r>
              <a:rPr lang="ro-RO" dirty="0" smtClean="0"/>
              <a:t>n </a:t>
            </a:r>
            <a:r>
              <a:rPr lang="ro-RO" dirty="0"/>
              <a:t>fişierul </a:t>
            </a:r>
            <a:r>
              <a:rPr lang="ro-RO" b="1" dirty="0"/>
              <a:t>MANIFEST.MF</a:t>
            </a:r>
            <a:r>
              <a:rPr lang="ro-RO" dirty="0"/>
              <a:t> din directorul </a:t>
            </a:r>
            <a:r>
              <a:rPr lang="ro-RO" b="1" dirty="0"/>
              <a:t>META-INF</a:t>
            </a:r>
            <a:r>
              <a:rPr lang="ro-RO" dirty="0"/>
              <a:t> aflate în arhiva jar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specifice</a:t>
            </a:r>
            <a:r>
              <a:rPr lang="en-US" dirty="0" smtClean="0"/>
              <a:t> </a:t>
            </a:r>
            <a:r>
              <a:rPr lang="en-US" dirty="0" err="1" smtClean="0"/>
              <a:t>clasa</a:t>
            </a:r>
            <a:r>
              <a:rPr lang="en-US" dirty="0" smtClean="0"/>
              <a:t> de </a:t>
            </a:r>
            <a:r>
              <a:rPr lang="en-US" dirty="0" err="1" smtClean="0"/>
              <a:t>lansare</a:t>
            </a:r>
            <a:r>
              <a:rPr lang="en-US" dirty="0" smtClean="0"/>
              <a:t> (</a:t>
            </a:r>
            <a:r>
              <a:rPr lang="en-US" dirty="0" err="1" smtClean="0"/>
              <a:t>cea</a:t>
            </a:r>
            <a:r>
              <a:rPr lang="en-US" dirty="0" smtClean="0"/>
              <a:t> cu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b="1" dirty="0" smtClean="0"/>
              <a:t>main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specificare</a:t>
            </a:r>
            <a:r>
              <a:rPr lang="en-US" dirty="0" smtClean="0"/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US" dirty="0" smtClean="0"/>
              <a:t>:</a:t>
            </a: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plugin: 'java'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jar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manifest {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'Main-Class':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lase'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In </a:t>
            </a:r>
            <a:r>
              <a:rPr lang="ro-RO" dirty="0"/>
              <a:t>acest caz, lansarea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ro-RO" dirty="0" smtClean="0"/>
              <a:t>face: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DIR/1unu/build/libs&gt;java –jar 1unu.jar - - - </a:t>
            </a:r>
            <a:r>
              <a:rPr lang="ro-RO" dirty="0"/>
              <a:t> 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DIR/1unu&gt;java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–jar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build/libs/1unu.jar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- - </a:t>
            </a:r>
            <a:r>
              <a:rPr lang="ro-RO" dirty="0"/>
              <a:t> 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/>
              <a:t>2</a:t>
            </a:r>
            <a:r>
              <a:rPr lang="en-US" b="1" dirty="0" smtClean="0"/>
              <a:t>Sudoku/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exemplu</a:t>
            </a:r>
            <a:r>
              <a:rPr lang="en-US" dirty="0" smtClean="0"/>
              <a:t> in care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taskuri</a:t>
            </a:r>
            <a:r>
              <a:rPr lang="en-US" dirty="0" smtClean="0"/>
              <a:t> definite de </a:t>
            </a:r>
            <a:r>
              <a:rPr lang="en-US" dirty="0" err="1" smtClean="0"/>
              <a:t>utilizatori</a:t>
            </a:r>
            <a:r>
              <a:rPr lang="en-US" dirty="0" smtClean="0"/>
              <a:t>. </a:t>
            </a:r>
            <a:r>
              <a:rPr lang="en-US" dirty="0" err="1"/>
              <a:t>S</a:t>
            </a:r>
            <a:r>
              <a:rPr lang="en-US" dirty="0" err="1" smtClean="0"/>
              <a:t>copul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acela</a:t>
            </a:r>
            <a:r>
              <a:rPr lang="en-US" dirty="0" smtClean="0"/>
              <a:t> de a </a:t>
            </a:r>
            <a:r>
              <a:rPr lang="en-US" dirty="0" err="1" smtClean="0"/>
              <a:t>pastra</a:t>
            </a:r>
            <a:r>
              <a:rPr lang="en-US" dirty="0" smtClean="0"/>
              <a:t> in </a:t>
            </a:r>
            <a:r>
              <a:rPr lang="en-US" dirty="0" err="1" smtClean="0"/>
              <a:t>acelasi</a:t>
            </a:r>
            <a:r>
              <a:rPr lang="en-US" dirty="0" smtClean="0"/>
              <a:t> director </a:t>
            </a:r>
            <a:r>
              <a:rPr lang="en-US" dirty="0" err="1" smtClean="0"/>
              <a:t>sursele</a:t>
            </a:r>
            <a:r>
              <a:rPr lang="en-US" dirty="0" smtClean="0"/>
              <a:t> </a:t>
            </a:r>
            <a:r>
              <a:rPr lang="en-US" dirty="0" err="1" smtClean="0"/>
              <a:t>initiale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 final al build. Mai </a:t>
            </a:r>
            <a:r>
              <a:rPr lang="en-US" dirty="0" err="1" smtClean="0"/>
              <a:t>intai</a:t>
            </a:r>
            <a:r>
              <a:rPr lang="en-US" dirty="0" smtClean="0"/>
              <a:t> se </a:t>
            </a:r>
            <a:r>
              <a:rPr lang="en-US" dirty="0" err="1" smtClean="0"/>
              <a:t>creaza</a:t>
            </a:r>
            <a:r>
              <a:rPr lang="en-US" dirty="0" smtClean="0"/>
              <a:t> automat </a:t>
            </a:r>
            <a:r>
              <a:rPr lang="en-US" dirty="0" err="1" smtClean="0"/>
              <a:t>structura</a:t>
            </a:r>
            <a:r>
              <a:rPr lang="en-US" dirty="0" smtClean="0"/>
              <a:t> de </a:t>
            </a:r>
            <a:r>
              <a:rPr lang="en-US" dirty="0" err="1" smtClean="0"/>
              <a:t>directori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build se </a:t>
            </a:r>
            <a:r>
              <a:rPr lang="en-US" dirty="0" err="1" smtClean="0"/>
              <a:t>sterg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inutile.</a:t>
            </a:r>
          </a:p>
          <a:p>
            <a:endParaRPr lang="en-US" dirty="0" smtClean="0"/>
          </a:p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/>
              <a:t>cu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smtClean="0"/>
              <a:t>se face cu </a:t>
            </a:r>
            <a:r>
              <a:rPr lang="en-US" dirty="0" err="1" smtClean="0"/>
              <a:t>scriptul</a:t>
            </a:r>
            <a:r>
              <a:rPr lang="en-US" dirty="0" smtClean="0"/>
              <a:t> </a:t>
            </a:r>
            <a:r>
              <a:rPr lang="en-US" b="1" dirty="0" smtClean="0"/>
              <a:t>s.bat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lanseaza</a:t>
            </a:r>
            <a:r>
              <a:rPr lang="en-US" dirty="0"/>
              <a:t> </a:t>
            </a:r>
            <a:r>
              <a:rPr lang="en-US" dirty="0" err="1" smtClean="0"/>
              <a:t>taskurile</a:t>
            </a:r>
            <a:r>
              <a:rPr lang="en-US" dirty="0" smtClean="0"/>
              <a:t> </a:t>
            </a:r>
            <a:r>
              <a:rPr lang="en-US" b="1" dirty="0" smtClean="0"/>
              <a:t>pre clean build post</a:t>
            </a:r>
          </a:p>
          <a:p>
            <a:endParaRPr lang="en-US" dirty="0" smtClean="0"/>
          </a:p>
          <a:p>
            <a:r>
              <a:rPr lang="en-US" dirty="0" err="1" smtClean="0"/>
              <a:t>Lansarea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se face: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jar Sudoku.jar &lt;1.txt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Problematica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gestiunii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dependentelor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94" y="366713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dirty="0"/>
              <a:t>Aproape toate proiectele software bazate pe JVM depind de </a:t>
            </a:r>
            <a:r>
              <a:rPr lang="ro-RO" dirty="0" smtClean="0"/>
              <a:t>biblioteci </a:t>
            </a:r>
            <a:r>
              <a:rPr lang="ro-RO" dirty="0"/>
              <a:t>externe </a:t>
            </a:r>
            <a:r>
              <a:rPr lang="en-US" dirty="0" smtClean="0"/>
              <a:t>sub forma de </a:t>
            </a:r>
            <a:r>
              <a:rPr lang="en-US" dirty="0" err="1" smtClean="0"/>
              <a:t>arhive</a:t>
            </a:r>
            <a:r>
              <a:rPr lang="en-US" dirty="0" smtClean="0"/>
              <a:t> jar. </a:t>
            </a:r>
            <a:r>
              <a:rPr lang="en-US" dirty="0" err="1" smtClean="0"/>
              <a:t>Specificatiile</a:t>
            </a:r>
            <a:r>
              <a:rPr lang="en-US" dirty="0" smtClean="0"/>
              <a:t> jar nu </a:t>
            </a:r>
            <a:r>
              <a:rPr lang="en-US" dirty="0" err="1" smtClean="0"/>
              <a:t>cer</a:t>
            </a:r>
            <a:r>
              <a:rPr lang="en-US" dirty="0" smtClean="0"/>
              <a:t> (din </a:t>
            </a:r>
            <a:r>
              <a:rPr lang="en-US" dirty="0" err="1" smtClean="0"/>
              <a:t>pacate</a:t>
            </a:r>
            <a:r>
              <a:rPr lang="en-US" dirty="0" smtClean="0"/>
              <a:t>) </a:t>
            </a:r>
            <a:r>
              <a:rPr lang="en-US" dirty="0" err="1" smtClean="0"/>
              <a:t>indicarea</a:t>
            </a:r>
            <a:r>
              <a:rPr lang="en-US" dirty="0" smtClean="0"/>
              <a:t> </a:t>
            </a:r>
            <a:r>
              <a:rPr lang="en-US" dirty="0" err="1" smtClean="0"/>
              <a:t>versiunii</a:t>
            </a:r>
            <a:r>
              <a:rPr lang="en-US" dirty="0" smtClean="0"/>
              <a:t> </a:t>
            </a:r>
            <a:r>
              <a:rPr lang="en-US" dirty="0" err="1" smtClean="0"/>
              <a:t>arhivei</a:t>
            </a:r>
            <a:r>
              <a:rPr lang="en-US" dirty="0" smtClean="0"/>
              <a:t>. </a:t>
            </a:r>
            <a:r>
              <a:rPr lang="en-US" dirty="0" err="1" smtClean="0"/>
              <a:t>Totusi</a:t>
            </a:r>
            <a:r>
              <a:rPr lang="en-US" dirty="0" smtClean="0"/>
              <a:t> e</a:t>
            </a:r>
            <a:r>
              <a:rPr lang="ro-RO" dirty="0" smtClean="0"/>
              <a:t>ste </a:t>
            </a:r>
            <a:r>
              <a:rPr lang="ro-RO" dirty="0"/>
              <a:t>o practică comună de a atașa un număr de versiune la numele fișierului </a:t>
            </a:r>
            <a:r>
              <a:rPr lang="ro-RO" dirty="0" smtClean="0"/>
              <a:t>JAR</a:t>
            </a:r>
            <a:r>
              <a:rPr lang="en-US" dirty="0" smtClean="0"/>
              <a:t>, ca de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b="1" dirty="0" err="1" smtClean="0"/>
              <a:t>log4j-1.2.17.jar</a:t>
            </a:r>
            <a:r>
              <a:rPr lang="en-US" dirty="0" smtClean="0"/>
              <a:t>.</a:t>
            </a:r>
          </a:p>
          <a:p>
            <a:pPr algn="just"/>
            <a:r>
              <a:rPr lang="ro-RO" dirty="0"/>
              <a:t/>
            </a:r>
            <a:br>
              <a:rPr lang="ro-RO" dirty="0"/>
            </a:br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arata</a:t>
            </a:r>
            <a:r>
              <a:rPr lang="en-US" dirty="0" smtClean="0"/>
              <a:t> ca </a:t>
            </a:r>
            <a:r>
              <a:rPr lang="ro-RO" dirty="0" smtClean="0"/>
              <a:t>proiecte </a:t>
            </a:r>
            <a:r>
              <a:rPr lang="ro-RO" dirty="0"/>
              <a:t>mici cresc </a:t>
            </a:r>
            <a:r>
              <a:rPr lang="ro-RO" dirty="0" smtClean="0"/>
              <a:t>repede</a:t>
            </a:r>
            <a:r>
              <a:rPr lang="ro-RO" dirty="0"/>
              <a:t>, împreună cu numărul de </a:t>
            </a:r>
            <a:r>
              <a:rPr lang="en-US" dirty="0" err="1" smtClean="0"/>
              <a:t>arhive</a:t>
            </a:r>
            <a:r>
              <a:rPr lang="en-US" dirty="0" smtClean="0"/>
              <a:t> </a:t>
            </a:r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b="1" dirty="0" err="1" smtClean="0"/>
              <a:t>dependente</a:t>
            </a:r>
            <a:r>
              <a:rPr lang="en-US" dirty="0" smtClean="0"/>
              <a:t>. In </a:t>
            </a:r>
            <a:r>
              <a:rPr lang="en-US" dirty="0" err="1" smtClean="0"/>
              <a:t>consecinta</a:t>
            </a:r>
            <a:r>
              <a:rPr lang="en-US" dirty="0" smtClean="0"/>
              <a:t>, o</a:t>
            </a:r>
            <a:r>
              <a:rPr lang="ro-RO" dirty="0" smtClean="0"/>
              <a:t>rganizarea </a:t>
            </a:r>
            <a:r>
              <a:rPr lang="ro-RO" dirty="0"/>
              <a:t>si </a:t>
            </a:r>
            <a:r>
              <a:rPr lang="ro-RO" dirty="0" smtClean="0"/>
              <a:t>gestionarea</a:t>
            </a:r>
            <a:r>
              <a:rPr lang="en-US" dirty="0" smtClean="0"/>
              <a:t> </a:t>
            </a:r>
            <a:r>
              <a:rPr lang="en-US" dirty="0" err="1" smtClean="0"/>
              <a:t>fisierelor</a:t>
            </a:r>
            <a:r>
              <a:rPr lang="en-US" dirty="0" smtClean="0"/>
              <a:t> jar </a:t>
            </a:r>
            <a:r>
              <a:rPr lang="en-US" dirty="0" err="1" smtClean="0"/>
              <a:t>devine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ro-RO" dirty="0" smtClean="0"/>
              <a:t>.</a:t>
            </a:r>
            <a:endParaRPr lang="en-US" dirty="0" smtClean="0"/>
          </a:p>
          <a:p>
            <a:endParaRPr lang="en-US" dirty="0"/>
          </a:p>
          <a:p>
            <a:pPr algn="just"/>
            <a:r>
              <a:rPr lang="en-US" b="1" dirty="0" err="1" smtClean="0"/>
              <a:t>Tehnici</a:t>
            </a:r>
            <a:r>
              <a:rPr lang="en-US" dirty="0" smtClean="0"/>
              <a:t> simple, </a:t>
            </a:r>
            <a:r>
              <a:rPr lang="en-US" b="1" dirty="0" err="1" smtClean="0"/>
              <a:t>artizanale</a:t>
            </a:r>
            <a:r>
              <a:rPr lang="en-US" dirty="0" smtClean="0"/>
              <a:t> (de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imperfecte</a:t>
            </a:r>
            <a:r>
              <a:rPr lang="en-US" dirty="0" smtClean="0"/>
              <a:t>) </a:t>
            </a:r>
            <a:r>
              <a:rPr lang="en-US" dirty="0" err="1" smtClean="0"/>
              <a:t>folosite</a:t>
            </a:r>
            <a:r>
              <a:rPr lang="en-US" dirty="0" smtClean="0"/>
              <a:t> in </a:t>
            </a:r>
            <a:r>
              <a:rPr lang="en-US" dirty="0" err="1" smtClean="0"/>
              <a:t>dezvoltarea</a:t>
            </a:r>
            <a:r>
              <a:rPr lang="en-US" dirty="0" smtClean="0"/>
              <a:t> de </a:t>
            </a:r>
            <a:r>
              <a:rPr lang="en-US" dirty="0" err="1" smtClean="0"/>
              <a:t>aplicatii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ro-RO" dirty="0" smtClean="0"/>
              <a:t>opierea </a:t>
            </a:r>
            <a:r>
              <a:rPr lang="ro-RO" dirty="0"/>
              <a:t>manuală a fișierelor </a:t>
            </a:r>
            <a:r>
              <a:rPr lang="en-US" dirty="0" smtClean="0"/>
              <a:t>jar</a:t>
            </a:r>
            <a:r>
              <a:rPr lang="ro-RO" dirty="0" smtClean="0"/>
              <a:t> </a:t>
            </a:r>
            <a:r>
              <a:rPr lang="en-US" dirty="0" err="1" smtClean="0"/>
              <a:t>pe</a:t>
            </a:r>
            <a:r>
              <a:rPr lang="ro-RO" dirty="0" smtClean="0"/>
              <a:t> mașin</a:t>
            </a:r>
            <a:r>
              <a:rPr lang="en-US" dirty="0" smtClean="0"/>
              <a:t>a de </a:t>
            </a:r>
            <a:r>
              <a:rPr lang="ro-RO" dirty="0" smtClean="0"/>
              <a:t>dezvolta</a:t>
            </a:r>
            <a:r>
              <a:rPr lang="en-US" dirty="0" smtClean="0"/>
              <a:t>re</a:t>
            </a:r>
            <a:r>
              <a:rPr lang="ro-RO" dirty="0" smtClean="0"/>
              <a:t>. </a:t>
            </a:r>
            <a:r>
              <a:rPr lang="en-US" dirty="0" smtClean="0"/>
              <a:t>E</a:t>
            </a:r>
            <a:r>
              <a:rPr lang="ro-RO" dirty="0" smtClean="0"/>
              <a:t>ste </a:t>
            </a:r>
            <a:r>
              <a:rPr lang="en-US" dirty="0" smtClean="0"/>
              <a:t>o </a:t>
            </a:r>
            <a:r>
              <a:rPr lang="en-US" dirty="0" err="1" smtClean="0"/>
              <a:t>tehnica</a:t>
            </a:r>
            <a:r>
              <a:rPr lang="ro-RO" dirty="0" smtClean="0"/>
              <a:t> primitiv</a:t>
            </a:r>
            <a:r>
              <a:rPr lang="en-US" dirty="0" smtClean="0"/>
              <a:t>a</a:t>
            </a:r>
            <a:r>
              <a:rPr lang="ro-RO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neautomata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predispus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ro-RO" dirty="0"/>
              <a:t>la </a:t>
            </a:r>
            <a:r>
              <a:rPr lang="ro-RO" dirty="0" smtClean="0"/>
              <a:t>erori.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 smtClean="0"/>
              <a:t>Utilizarea </a:t>
            </a:r>
            <a:r>
              <a:rPr lang="ro-RO" dirty="0"/>
              <a:t>unui </a:t>
            </a:r>
            <a:r>
              <a:rPr lang="en-US" dirty="0" err="1" smtClean="0"/>
              <a:t>spatiu</a:t>
            </a:r>
            <a:r>
              <a:rPr lang="en-US" dirty="0" smtClean="0"/>
              <a:t> de </a:t>
            </a:r>
            <a:r>
              <a:rPr lang="ro-RO" dirty="0" smtClean="0"/>
              <a:t>stocare partajat</a:t>
            </a:r>
            <a:r>
              <a:rPr lang="en-US" dirty="0" smtClean="0"/>
              <a:t> (o </a:t>
            </a:r>
            <a:r>
              <a:rPr lang="en-US" dirty="0" err="1" smtClean="0"/>
              <a:t>masina</a:t>
            </a:r>
            <a:r>
              <a:rPr lang="en-US" dirty="0" smtClean="0"/>
              <a:t> </a:t>
            </a:r>
            <a:r>
              <a:rPr lang="en-US" dirty="0" err="1" smtClean="0"/>
              <a:t>dedicata</a:t>
            </a:r>
            <a:r>
              <a:rPr lang="en-US" dirty="0" smtClean="0"/>
              <a:t>)</a:t>
            </a:r>
            <a:r>
              <a:rPr lang="ro-RO" dirty="0" smtClean="0"/>
              <a:t> </a:t>
            </a:r>
            <a:r>
              <a:rPr lang="ro-RO" dirty="0"/>
              <a:t>pentru fișierele </a:t>
            </a:r>
            <a:r>
              <a:rPr lang="en-US" dirty="0" smtClean="0"/>
              <a:t>jar.</a:t>
            </a:r>
            <a:r>
              <a:rPr lang="ro-RO" dirty="0" smtClean="0"/>
              <a:t> </a:t>
            </a:r>
            <a:r>
              <a:rPr lang="en-US" dirty="0" err="1" smtClean="0"/>
              <a:t>Spatiul</a:t>
            </a:r>
            <a:r>
              <a:rPr lang="ro-RO" dirty="0" smtClean="0"/>
              <a:t> </a:t>
            </a:r>
            <a:r>
              <a:rPr lang="ro-RO" dirty="0"/>
              <a:t>este montat pe mașina dezvoltatorului sau </a:t>
            </a:r>
            <a:r>
              <a:rPr lang="en-US" dirty="0" err="1" smtClean="0"/>
              <a:t>accesibil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ftp</a:t>
            </a:r>
            <a:r>
              <a:rPr lang="ro-RO" dirty="0" smtClean="0"/>
              <a:t>. Noile </a:t>
            </a:r>
            <a:r>
              <a:rPr lang="ro-RO" dirty="0"/>
              <a:t>dependențe vor trebui </a:t>
            </a:r>
            <a:r>
              <a:rPr lang="ro-RO" dirty="0" smtClean="0"/>
              <a:t>adăugate </a:t>
            </a:r>
            <a:r>
              <a:rPr lang="ro-RO" dirty="0"/>
              <a:t>manual</a:t>
            </a:r>
            <a:r>
              <a:rPr lang="ro-RO" dirty="0" smtClean="0"/>
              <a:t>,</a:t>
            </a:r>
            <a:r>
              <a:rPr lang="en-US" dirty="0" smtClean="0"/>
              <a:t> cu </a:t>
            </a:r>
            <a:r>
              <a:rPr lang="en-US" dirty="0" err="1" smtClean="0"/>
              <a:t>asocierea</a:t>
            </a:r>
            <a:r>
              <a:rPr lang="en-US" dirty="0" smtClean="0"/>
              <a:t> de </a:t>
            </a:r>
            <a:r>
              <a:rPr lang="en-US" dirty="0" err="1" smtClean="0"/>
              <a:t>drepturi</a:t>
            </a:r>
            <a:r>
              <a:rPr lang="en-US" dirty="0" smtClean="0"/>
              <a:t> </a:t>
            </a:r>
            <a:r>
              <a:rPr lang="ro-RO" dirty="0" smtClean="0"/>
              <a:t>de </a:t>
            </a:r>
            <a:r>
              <a:rPr lang="ro-RO" dirty="0"/>
              <a:t>scriere sau de </a:t>
            </a:r>
            <a:r>
              <a:rPr lang="ro-RO" dirty="0" smtClean="0"/>
              <a:t>acces.</a:t>
            </a:r>
            <a:r>
              <a:rPr lang="en-US" dirty="0" smtClean="0"/>
              <a:t> </a:t>
            </a:r>
            <a:r>
              <a:rPr lang="en-US" dirty="0" err="1" smtClean="0"/>
              <a:t>Integritatea</a:t>
            </a:r>
            <a:r>
              <a:rPr lang="en-US" dirty="0" smtClean="0"/>
              <a:t> </a:t>
            </a:r>
            <a:r>
              <a:rPr lang="en-US" dirty="0" err="1" smtClean="0"/>
              <a:t>bibliotecilor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pastrarea</a:t>
            </a:r>
            <a:r>
              <a:rPr lang="en-US" dirty="0" smtClean="0"/>
              <a:t> </a:t>
            </a:r>
            <a:r>
              <a:rPr lang="en-US" dirty="0" err="1" smtClean="0"/>
              <a:t>compatibilitatilor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sarcina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echipe</a:t>
            </a:r>
            <a:r>
              <a:rPr lang="en-US" dirty="0" smtClean="0"/>
              <a:t> </a:t>
            </a:r>
            <a:r>
              <a:rPr lang="en-US" dirty="0" err="1" smtClean="0"/>
              <a:t>specializate</a:t>
            </a:r>
            <a:r>
              <a:rPr lang="en-US" dirty="0" smtClean="0"/>
              <a:t>,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dezvoltatorii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Dificultate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esentiala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cunoasterea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dependentei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exacte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versiunile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diverselor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biblioteci</a:t>
            </a:r>
            <a:r>
              <a:rPr lang="en-US" dirty="0" smtClean="0">
                <a:solidFill>
                  <a:srgbClr val="FF0000"/>
                </a:solidFill>
              </a:rPr>
              <a:t> care se </a:t>
            </a:r>
            <a:r>
              <a:rPr lang="en-US" dirty="0" err="1" smtClean="0">
                <a:solidFill>
                  <a:srgbClr val="FF0000"/>
                </a:solidFill>
              </a:rPr>
              <a:t>combina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intr</a:t>
            </a:r>
            <a:r>
              <a:rPr lang="en-US" dirty="0" smtClean="0">
                <a:solidFill>
                  <a:srgbClr val="FF0000"/>
                </a:solidFill>
              </a:rPr>
              <a:t>-un </a:t>
            </a:r>
            <a:r>
              <a:rPr lang="en-US" dirty="0" err="1" smtClean="0">
                <a:solidFill>
                  <a:srgbClr val="FF0000"/>
                </a:solidFill>
              </a:rPr>
              <a:t>proiect</a:t>
            </a:r>
            <a:r>
              <a:rPr lang="en-US" dirty="0" smtClean="0">
                <a:solidFill>
                  <a:srgbClr val="FF0000"/>
                </a:solidFill>
              </a:rPr>
              <a:t>. In </a:t>
            </a:r>
            <a:r>
              <a:rPr lang="en-US" dirty="0" err="1" smtClean="0">
                <a:solidFill>
                  <a:srgbClr val="FF0000"/>
                </a:solidFill>
              </a:rPr>
              <a:t>absenta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unei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o-RO" dirty="0" smtClean="0">
                <a:solidFill>
                  <a:srgbClr val="FF0000"/>
                </a:solidFill>
              </a:rPr>
              <a:t>documenta</a:t>
            </a:r>
            <a:r>
              <a:rPr lang="en-US" dirty="0" err="1" smtClean="0">
                <a:solidFill>
                  <a:srgbClr val="FF0000"/>
                </a:solidFill>
              </a:rPr>
              <a:t>ri</a:t>
            </a:r>
            <a:r>
              <a:rPr lang="ro-RO" dirty="0" smtClean="0">
                <a:solidFill>
                  <a:srgbClr val="FF0000"/>
                </a:solidFill>
              </a:rPr>
              <a:t> meticulo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o-RO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ro-RO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nu </a:t>
            </a:r>
            <a:r>
              <a:rPr lang="en-US" dirty="0" err="1" smtClean="0">
                <a:solidFill>
                  <a:srgbClr val="FF0000"/>
                </a:solidFill>
              </a:rPr>
              <a:t>exista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o-RO" dirty="0" smtClean="0">
                <a:solidFill>
                  <a:srgbClr val="FF0000"/>
                </a:solidFill>
              </a:rPr>
              <a:t>sigur</a:t>
            </a:r>
            <a:r>
              <a:rPr lang="en-US" dirty="0" smtClean="0">
                <a:solidFill>
                  <a:srgbClr val="FF0000"/>
                </a:solidFill>
              </a:rPr>
              <a:t>anta</a:t>
            </a:r>
            <a:r>
              <a:rPr lang="ro-RO" dirty="0" smtClean="0">
                <a:solidFill>
                  <a:srgbClr val="FF0000"/>
                </a:solidFill>
              </a:rPr>
              <a:t> c</a:t>
            </a:r>
            <a:r>
              <a:rPr lang="en-US" dirty="0" smtClean="0">
                <a:solidFill>
                  <a:srgbClr val="FF0000"/>
                </a:solidFill>
              </a:rPr>
              <a:t>a un upgrade a </a:t>
            </a:r>
            <a:r>
              <a:rPr lang="en-US" dirty="0" err="1" smtClean="0">
                <a:solidFill>
                  <a:srgbClr val="FF0000"/>
                </a:solidFill>
              </a:rPr>
              <a:t>unei</a:t>
            </a:r>
            <a:r>
              <a:rPr lang="en-US" dirty="0" smtClean="0">
                <a:solidFill>
                  <a:srgbClr val="FF0000"/>
                </a:solidFill>
              </a:rPr>
              <a:t> jar </a:t>
            </a:r>
            <a:r>
              <a:rPr lang="en-US" dirty="0" err="1" smtClean="0">
                <a:solidFill>
                  <a:srgbClr val="FF0000"/>
                </a:solidFill>
              </a:rPr>
              <a:t>pastreaza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consistenta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proiectului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ro-RO" dirty="0" smtClean="0">
                <a:solidFill>
                  <a:srgbClr val="FF0000"/>
                </a:solidFill>
              </a:rPr>
              <a:t>Actualizarea un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ro-RO" dirty="0" smtClean="0">
                <a:solidFill>
                  <a:srgbClr val="FF0000"/>
                </a:solidFill>
              </a:rPr>
              <a:t>i </a:t>
            </a:r>
            <a:r>
              <a:rPr lang="en-US" dirty="0" smtClean="0">
                <a:solidFill>
                  <a:srgbClr val="FF0000"/>
                </a:solidFill>
              </a:rPr>
              <a:t>jar </a:t>
            </a:r>
            <a:r>
              <a:rPr lang="ro-RO" dirty="0" smtClean="0">
                <a:solidFill>
                  <a:srgbClr val="FF0000"/>
                </a:solidFill>
              </a:rPr>
              <a:t>la </a:t>
            </a:r>
            <a:r>
              <a:rPr lang="ro-RO" dirty="0">
                <a:solidFill>
                  <a:srgbClr val="FF0000"/>
                </a:solidFill>
              </a:rPr>
              <a:t>o versiune mai nouă devine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err="1" smtClean="0">
                <a:solidFill>
                  <a:srgbClr val="FF0000"/>
                </a:solidFill>
              </a:rPr>
              <a:t>sursa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incertitudine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92875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Gestiunea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dependentelor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tranzitive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</a:t>
            </a:r>
            <a:r>
              <a:rPr lang="ro-RO" dirty="0" smtClean="0"/>
              <a:t>ependențe</a:t>
            </a:r>
            <a:r>
              <a:rPr lang="en-US" dirty="0" smtClean="0"/>
              <a:t>le</a:t>
            </a:r>
            <a:r>
              <a:rPr lang="ro-RO" dirty="0" smtClean="0"/>
              <a:t> </a:t>
            </a:r>
            <a:r>
              <a:rPr lang="ro-RO" dirty="0"/>
              <a:t>tranzitive sunt de interes chiar și într-un stadiu incipient de dezvoltare</a:t>
            </a:r>
            <a:r>
              <a:rPr lang="ro-RO" dirty="0" smtClean="0"/>
              <a:t>.</a:t>
            </a:r>
            <a:r>
              <a:rPr lang="en-US" dirty="0" smtClean="0"/>
              <a:t> </a:t>
            </a:r>
            <a:r>
              <a:rPr lang="ro-RO" dirty="0" smtClean="0"/>
              <a:t>Încercarea </a:t>
            </a:r>
            <a:r>
              <a:rPr lang="ro-RO" dirty="0"/>
              <a:t>de a determina manual toate dependențele tranzitive pentru o anumită bibliotecă </a:t>
            </a:r>
            <a:r>
              <a:rPr lang="ro-RO" dirty="0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utopica</a:t>
            </a:r>
            <a:r>
              <a:rPr lang="en-US" dirty="0" smtClean="0"/>
              <a:t>.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un </a:t>
            </a:r>
            <a:r>
              <a:rPr lang="en-US" dirty="0" err="1" smtClean="0"/>
              <a:t>cosmar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dezvoltatori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uneori</a:t>
            </a:r>
            <a:r>
              <a:rPr lang="en-US" dirty="0" smtClean="0"/>
              <a:t> o </a:t>
            </a:r>
            <a:r>
              <a:rPr lang="en-US" dirty="0" err="1" smtClean="0"/>
              <a:t>anumita</a:t>
            </a:r>
            <a:r>
              <a:rPr lang="ro-RO" dirty="0" smtClean="0"/>
              <a:t> </a:t>
            </a:r>
            <a:r>
              <a:rPr lang="en-US" dirty="0" err="1" smtClean="0"/>
              <a:t>arhiva</a:t>
            </a:r>
            <a:r>
              <a:rPr lang="ro-RO" dirty="0" smtClean="0"/>
              <a:t> </a:t>
            </a:r>
            <a:r>
              <a:rPr lang="ro-RO" dirty="0"/>
              <a:t>nu este </a:t>
            </a:r>
            <a:r>
              <a:rPr lang="en-US" dirty="0" smtClean="0"/>
              <a:t>de </a:t>
            </a:r>
            <a:r>
              <a:rPr lang="en-US" dirty="0" err="1" smtClean="0"/>
              <a:t>gasit</a:t>
            </a:r>
            <a:r>
              <a:rPr lang="en-US" dirty="0" smtClean="0"/>
              <a:t> </a:t>
            </a:r>
            <a:r>
              <a:rPr lang="en-US" dirty="0" err="1" smtClean="0"/>
              <a:t>nicaieri</a:t>
            </a:r>
            <a:r>
              <a:rPr lang="en-US" dirty="0" smtClean="0"/>
              <a:t>! Ob</a:t>
            </a:r>
            <a:r>
              <a:rPr lang="ro-RO" dirty="0" smtClean="0"/>
              <a:t>ține</a:t>
            </a:r>
            <a:r>
              <a:rPr lang="en-US" dirty="0" smtClean="0"/>
              <a:t>rea </a:t>
            </a:r>
            <a:r>
              <a:rPr lang="en-US" dirty="0" err="1" smtClean="0"/>
              <a:t>unei</a:t>
            </a:r>
            <a:r>
              <a:rPr lang="ro-RO" dirty="0" smtClean="0"/>
              <a:t> </a:t>
            </a:r>
            <a:r>
              <a:rPr lang="ro-RO" dirty="0"/>
              <a:t>dependențe </a:t>
            </a:r>
            <a:r>
              <a:rPr lang="en-US" dirty="0" err="1" smtClean="0"/>
              <a:t>corecte</a:t>
            </a:r>
            <a:r>
              <a:rPr lang="en-US" dirty="0" smtClean="0"/>
              <a:t> </a:t>
            </a:r>
            <a:r>
              <a:rPr lang="en-US" dirty="0" err="1" smtClean="0"/>
              <a:t>devine</a:t>
            </a:r>
            <a:r>
              <a:rPr lang="en-US" dirty="0" smtClean="0"/>
              <a:t> o </a:t>
            </a:r>
            <a:r>
              <a:rPr lang="en-US" dirty="0" err="1" smtClean="0"/>
              <a:t>himera</a:t>
            </a:r>
            <a:r>
              <a:rPr lang="en-US" dirty="0" smtClean="0"/>
              <a:t>! </a:t>
            </a:r>
          </a:p>
          <a:p>
            <a:pPr algn="just"/>
            <a:r>
              <a:rPr lang="en-US" dirty="0" smtClean="0"/>
              <a:t>In plus, </a:t>
            </a:r>
            <a:r>
              <a:rPr lang="en-US" dirty="0" err="1" smtClean="0"/>
              <a:t>actualizarea</a:t>
            </a:r>
            <a:r>
              <a:rPr lang="en-US" dirty="0" smtClean="0"/>
              <a:t> </a:t>
            </a:r>
            <a:r>
              <a:rPr lang="en-US" dirty="0" err="1"/>
              <a:t>unora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jar-</a:t>
            </a:r>
            <a:r>
              <a:rPr lang="en-US" dirty="0" err="1"/>
              <a:t>uri</a:t>
            </a:r>
            <a:r>
              <a:rPr lang="en-US" dirty="0"/>
              <a:t> invocate </a:t>
            </a:r>
            <a:r>
              <a:rPr lang="en-US" dirty="0" err="1"/>
              <a:t>poate</a:t>
            </a:r>
            <a:r>
              <a:rPr lang="en-US" dirty="0"/>
              <a:t> conduce la </a:t>
            </a:r>
            <a:r>
              <a:rPr lang="en-US" dirty="0" err="1"/>
              <a:t>conflicte</a:t>
            </a:r>
            <a:r>
              <a:rPr lang="en-US" dirty="0"/>
              <a:t>. </a:t>
            </a:r>
            <a:r>
              <a:rPr lang="ro-RO" dirty="0"/>
              <a:t/>
            </a:r>
            <a:br>
              <a:rPr lang="ro-RO" dirty="0"/>
            </a:br>
            <a:r>
              <a:rPr lang="en-US" dirty="0" err="1" smtClean="0"/>
              <a:t>Iata</a:t>
            </a:r>
            <a:r>
              <a:rPr lang="en-US" dirty="0" smtClean="0"/>
              <a:t>,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, un </a:t>
            </a:r>
            <a:r>
              <a:rPr lang="en-US" dirty="0" err="1" smtClean="0"/>
              <a:t>graf</a:t>
            </a:r>
            <a:r>
              <a:rPr lang="en-US" dirty="0" smtClean="0"/>
              <a:t> de </a:t>
            </a:r>
            <a:r>
              <a:rPr lang="en-US" dirty="0" err="1" smtClean="0"/>
              <a:t>dependete</a:t>
            </a:r>
            <a:r>
              <a:rPr lang="en-US" dirty="0" smtClean="0"/>
              <a:t> </a:t>
            </a:r>
            <a:r>
              <a:rPr lang="en-US" dirty="0" err="1" smtClean="0"/>
              <a:t>intalnita</a:t>
            </a:r>
            <a:r>
              <a:rPr lang="en-US" dirty="0" smtClean="0"/>
              <a:t> la un moment </a:t>
            </a:r>
            <a:r>
              <a:rPr lang="en-US" dirty="0" err="1" smtClean="0"/>
              <a:t>dat</a:t>
            </a:r>
            <a:r>
              <a:rPr lang="en-US" dirty="0" smtClean="0"/>
              <a:t> la Hibernate: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43434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9619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(Evident, </a:t>
            </a:r>
            <a:r>
              <a:rPr lang="en-US" dirty="0" err="1" smtClean="0"/>
              <a:t>ea</a:t>
            </a:r>
            <a:r>
              <a:rPr lang="en-US" dirty="0" smtClean="0"/>
              <a:t> s-a </a:t>
            </a:r>
            <a:r>
              <a:rPr lang="en-US" dirty="0" err="1" smtClean="0"/>
              <a:t>rezolvat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…). De </a:t>
            </a:r>
            <a:r>
              <a:rPr lang="en-US" dirty="0" err="1" smtClean="0"/>
              <a:t>aici</a:t>
            </a:r>
            <a:r>
              <a:rPr lang="en-US" dirty="0" smtClean="0"/>
              <a:t> </a:t>
            </a:r>
            <a:r>
              <a:rPr lang="en-US" dirty="0" err="1" smtClean="0"/>
              <a:t>rezulta</a:t>
            </a:r>
            <a:r>
              <a:rPr lang="en-US" dirty="0" smtClean="0"/>
              <a:t> </a:t>
            </a:r>
            <a:r>
              <a:rPr lang="en-US" dirty="0" err="1" smtClean="0"/>
              <a:t>necesitatea</a:t>
            </a:r>
            <a:r>
              <a:rPr lang="en-US" dirty="0" smtClean="0"/>
              <a:t> </a:t>
            </a:r>
            <a:r>
              <a:rPr lang="en-US" b="1" dirty="0" err="1" smtClean="0"/>
              <a:t>managementului</a:t>
            </a:r>
            <a:r>
              <a:rPr lang="en-US" b="1" dirty="0" smtClean="0"/>
              <a:t> automat al </a:t>
            </a:r>
            <a:r>
              <a:rPr lang="en-US" b="1" dirty="0" err="1" smtClean="0"/>
              <a:t>dependentelor</a:t>
            </a:r>
            <a:r>
              <a:rPr lang="en-US" dirty="0" smtClean="0"/>
              <a:t>, in </a:t>
            </a:r>
            <a:r>
              <a:rPr lang="en-US" dirty="0" err="1" smtClean="0"/>
              <a:t>spatii</a:t>
            </a:r>
            <a:r>
              <a:rPr lang="en-US" dirty="0" smtClean="0"/>
              <a:t> </a:t>
            </a:r>
            <a:r>
              <a:rPr lang="en-US" dirty="0" err="1" smtClean="0"/>
              <a:t>specializate</a:t>
            </a:r>
            <a:r>
              <a:rPr lang="en-US" dirty="0" smtClean="0"/>
              <a:t>, </a:t>
            </a:r>
            <a:r>
              <a:rPr lang="en-US" dirty="0" err="1" smtClean="0"/>
              <a:t>numite</a:t>
            </a:r>
            <a:r>
              <a:rPr lang="en-US" dirty="0" smtClean="0"/>
              <a:t> </a:t>
            </a:r>
            <a:r>
              <a:rPr lang="en-US" b="1" dirty="0" smtClean="0"/>
              <a:t>repositories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Gestiunea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gradle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a repositories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76200" y="366713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dirty="0"/>
              <a:t>Spațiul Java este </a:t>
            </a:r>
            <a:r>
              <a:rPr lang="ro-RO" dirty="0" smtClean="0"/>
              <a:t>dominat </a:t>
            </a:r>
            <a:r>
              <a:rPr lang="ro-RO" dirty="0"/>
              <a:t>de Apache </a:t>
            </a:r>
            <a:r>
              <a:rPr lang="en-US" dirty="0" smtClean="0"/>
              <a:t>+ </a:t>
            </a:r>
            <a:r>
              <a:rPr lang="ro-RO" dirty="0" smtClean="0"/>
              <a:t>Ivy </a:t>
            </a:r>
            <a:r>
              <a:rPr lang="en-US" dirty="0" err="1" smtClean="0"/>
              <a:t>si</a:t>
            </a:r>
            <a:r>
              <a:rPr lang="en-US" dirty="0" smtClean="0"/>
              <a:t> / </a:t>
            </a:r>
            <a:r>
              <a:rPr lang="en-US" dirty="0" err="1" smtClean="0"/>
              <a:t>sau</a:t>
            </a:r>
            <a:r>
              <a:rPr lang="en-US" dirty="0" smtClean="0"/>
              <a:t> Maven, </a:t>
            </a:r>
            <a:r>
              <a:rPr lang="ro-RO" dirty="0" smtClean="0"/>
              <a:t>două </a:t>
            </a:r>
            <a:r>
              <a:rPr lang="ro-RO" dirty="0"/>
              <a:t>proiecte care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gestiunea</a:t>
            </a:r>
            <a:r>
              <a:rPr lang="en-US" dirty="0" smtClean="0"/>
              <a:t> automata a </a:t>
            </a:r>
            <a:r>
              <a:rPr lang="en-US" dirty="0" err="1" smtClean="0"/>
              <a:t>dependentelor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err="1" smtClean="0"/>
              <a:t>manageri</a:t>
            </a:r>
            <a:r>
              <a:rPr lang="en-US" b="1" dirty="0" smtClean="0"/>
              <a:t> </a:t>
            </a:r>
            <a:r>
              <a:rPr lang="en-US" b="1" dirty="0" err="1" smtClean="0"/>
              <a:t>specializati</a:t>
            </a:r>
            <a:r>
              <a:rPr lang="en-US" dirty="0" smtClean="0"/>
              <a:t>. I</a:t>
            </a:r>
            <a:r>
              <a:rPr lang="ro-RO" dirty="0" smtClean="0"/>
              <a:t>n </a:t>
            </a:r>
            <a:r>
              <a:rPr lang="ro-RO" dirty="0"/>
              <a:t>Ivy și Maven, configurația de dependență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 smtClean="0"/>
              <a:t>format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ro-RO" dirty="0"/>
              <a:t>din două părți: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identificatorii </a:t>
            </a:r>
            <a:r>
              <a:rPr lang="ro-RO" dirty="0"/>
              <a:t>de </a:t>
            </a:r>
            <a:r>
              <a:rPr lang="ro-RO" dirty="0" smtClean="0"/>
              <a:t>dependență</a:t>
            </a:r>
            <a:r>
              <a:rPr lang="en-US" dirty="0" smtClean="0"/>
              <a:t> </a:t>
            </a:r>
            <a:r>
              <a:rPr lang="ro-RO" dirty="0" smtClean="0"/>
              <a:t>plus </a:t>
            </a:r>
            <a:r>
              <a:rPr lang="ro-RO" dirty="0"/>
              <a:t>versiunile respective ale </a:t>
            </a:r>
            <a:r>
              <a:rPr lang="ro-RO" dirty="0" smtClean="0"/>
              <a:t>acestora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localizarea </a:t>
            </a:r>
            <a:r>
              <a:rPr lang="en-US" dirty="0" smtClean="0"/>
              <a:t>repositories de </a:t>
            </a:r>
            <a:r>
              <a:rPr lang="en-US" dirty="0" err="1" smtClean="0"/>
              <a:t>unde</a:t>
            </a:r>
            <a:r>
              <a:rPr lang="en-US" dirty="0" smtClean="0"/>
              <a:t> pot fi </a:t>
            </a:r>
            <a:r>
              <a:rPr lang="en-US" dirty="0" err="1" smtClean="0"/>
              <a:t>preluate</a:t>
            </a:r>
            <a:endParaRPr lang="en-US" dirty="0" smtClean="0"/>
          </a:p>
          <a:p>
            <a:pPr algn="just"/>
            <a:r>
              <a:rPr lang="ro-RO" dirty="0" smtClean="0"/>
              <a:t>Managerul </a:t>
            </a:r>
            <a:r>
              <a:rPr lang="ro-RO" dirty="0"/>
              <a:t>de </a:t>
            </a:r>
            <a:r>
              <a:rPr lang="ro-RO" dirty="0" smtClean="0"/>
              <a:t>dependență</a:t>
            </a:r>
            <a:r>
              <a:rPr lang="en-US" dirty="0" smtClean="0"/>
              <a:t> </a:t>
            </a:r>
            <a:r>
              <a:rPr lang="ro-RO" dirty="0" smtClean="0"/>
              <a:t>evaluează </a:t>
            </a:r>
            <a:r>
              <a:rPr lang="ro-RO" dirty="0"/>
              <a:t>aceste informații și </a:t>
            </a:r>
            <a:r>
              <a:rPr lang="ro-RO" dirty="0" smtClean="0"/>
              <a:t>direcționează </a:t>
            </a:r>
            <a:r>
              <a:rPr lang="ro-RO" dirty="0"/>
              <a:t>automat </a:t>
            </a:r>
            <a:r>
              <a:rPr lang="ro-RO" dirty="0" smtClean="0"/>
              <a:t>descărca</a:t>
            </a:r>
            <a:r>
              <a:rPr lang="en-US" dirty="0" err="1" smtClean="0"/>
              <a:t>rea</a:t>
            </a:r>
            <a:r>
              <a:rPr lang="en-US" dirty="0" smtClean="0"/>
              <a:t> </a:t>
            </a:r>
            <a:r>
              <a:rPr lang="ro-RO" dirty="0" smtClean="0"/>
              <a:t>dependințel</a:t>
            </a:r>
            <a:r>
              <a:rPr lang="en-US" dirty="0" smtClean="0"/>
              <a:t>or</a:t>
            </a:r>
            <a:r>
              <a:rPr lang="ro-RO" dirty="0" smtClean="0"/>
              <a:t> </a:t>
            </a:r>
            <a:r>
              <a:rPr lang="ro-RO" dirty="0"/>
              <a:t>pe </a:t>
            </a:r>
            <a:r>
              <a:rPr lang="en-US" dirty="0" err="1" smtClean="0"/>
              <a:t>hostul</a:t>
            </a:r>
            <a:r>
              <a:rPr lang="ro-RO" dirty="0" smtClean="0"/>
              <a:t> </a:t>
            </a:r>
            <a:r>
              <a:rPr lang="ro-RO" dirty="0"/>
              <a:t>local. </a:t>
            </a:r>
            <a:r>
              <a:rPr lang="en-US" dirty="0" smtClean="0"/>
              <a:t>El </a:t>
            </a:r>
            <a:r>
              <a:rPr lang="ro-RO" dirty="0" smtClean="0"/>
              <a:t>este </a:t>
            </a:r>
            <a:r>
              <a:rPr lang="ro-RO" dirty="0"/>
              <a:t>suficient de inteligent pentru </a:t>
            </a:r>
            <a:r>
              <a:rPr lang="ro-RO" dirty="0" smtClean="0"/>
              <a:t>a</a:t>
            </a:r>
            <a:r>
              <a:rPr lang="en-US" dirty="0" smtClean="0"/>
              <a:t> </a:t>
            </a:r>
            <a:r>
              <a:rPr lang="ro-RO" dirty="0" smtClean="0"/>
              <a:t>analiz</a:t>
            </a:r>
            <a:r>
              <a:rPr lang="en-US" dirty="0" smtClean="0"/>
              <a:t>a</a:t>
            </a:r>
            <a:r>
              <a:rPr lang="ro-RO" dirty="0" smtClean="0"/>
              <a:t> și rezolva </a:t>
            </a:r>
            <a:r>
              <a:rPr lang="ro-RO" dirty="0"/>
              <a:t>aceste </a:t>
            </a:r>
            <a:r>
              <a:rPr lang="ro-RO" dirty="0" smtClean="0"/>
              <a:t>dependențe</a:t>
            </a:r>
            <a:r>
              <a:rPr lang="en-US" dirty="0" smtClean="0"/>
              <a:t>. </a:t>
            </a:r>
            <a:r>
              <a:rPr lang="ro-RO" dirty="0" smtClean="0"/>
              <a:t>Dacă </a:t>
            </a:r>
            <a:r>
              <a:rPr lang="ro-RO" dirty="0"/>
              <a:t>există un conflict </a:t>
            </a:r>
            <a:r>
              <a:rPr lang="ro-RO" dirty="0" smtClean="0"/>
              <a:t>versiune va </a:t>
            </a:r>
            <a:r>
              <a:rPr lang="ro-RO" dirty="0"/>
              <a:t>încerca să-l </a:t>
            </a:r>
            <a:r>
              <a:rPr lang="ro-RO" dirty="0" smtClean="0"/>
              <a:t>rezolve</a:t>
            </a:r>
            <a:r>
              <a:rPr lang="en-US" dirty="0" smtClean="0"/>
              <a:t> automat. In </a:t>
            </a:r>
            <a:r>
              <a:rPr lang="en-US" dirty="0" err="1" smtClean="0"/>
              <a:t>situatii</a:t>
            </a:r>
            <a:r>
              <a:rPr lang="en-US" dirty="0" smtClean="0"/>
              <a:t> de </a:t>
            </a:r>
            <a:r>
              <a:rPr lang="en-US" dirty="0" err="1" smtClean="0"/>
              <a:t>exceptie</a:t>
            </a:r>
            <a:r>
              <a:rPr lang="en-US" dirty="0" smtClean="0"/>
              <a:t> </a:t>
            </a:r>
            <a:r>
              <a:rPr lang="en-US" dirty="0" err="1" smtClean="0"/>
              <a:t>intervine</a:t>
            </a:r>
            <a:r>
              <a:rPr lang="en-US" dirty="0" smtClean="0"/>
              <a:t> </a:t>
            </a:r>
            <a:r>
              <a:rPr lang="en-US" dirty="0" err="1" smtClean="0"/>
              <a:t>factorul</a:t>
            </a:r>
            <a:r>
              <a:rPr lang="en-US" dirty="0" smtClean="0"/>
              <a:t> </a:t>
            </a:r>
            <a:r>
              <a:rPr lang="en-US" dirty="0" err="1" smtClean="0"/>
              <a:t>uman</a:t>
            </a:r>
            <a:r>
              <a:rPr lang="ro-RO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ro-RO" dirty="0"/>
              <a:t>accesul la </a:t>
            </a:r>
            <a:r>
              <a:rPr lang="ro-RO" dirty="0" smtClean="0"/>
              <a:t>dependinte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ro-RO" dirty="0" smtClean="0"/>
              <a:t>declararea </a:t>
            </a:r>
            <a:r>
              <a:rPr lang="ro-RO" dirty="0"/>
              <a:t>urmatoarelor tipuri de repositories: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 ivy { url "url sau director local" } } </a:t>
            </a:r>
            <a:r>
              <a:rPr lang="ro-RO" dirty="0"/>
              <a:t>specifica un depozit ivy undeva peste web sau intr-un director in sistemul de fisiere local.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 maven { url "url sau director local" } } </a:t>
            </a:r>
            <a:r>
              <a:rPr lang="ro-RO" dirty="0"/>
              <a:t>specifica un depozit maven undeva peste web sau intr-un director in sistemul de fisiere local.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 mavenCentral() } </a:t>
            </a:r>
            <a:r>
              <a:rPr lang="ro-RO" dirty="0"/>
              <a:t>un alias care specifica depozitul central Maven2.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repositories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{ mavenLocal() } </a:t>
            </a:r>
            <a:r>
              <a:rPr lang="ro-RO" dirty="0"/>
              <a:t>un alias care specifica depozitul Maven local.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 flatDirs { dirs 'dir1', 'dir2', . . . } } </a:t>
            </a:r>
            <a:r>
              <a:rPr lang="ro-RO" dirty="0"/>
              <a:t>specifica o lista de directoare locale cu arhive jar pe post de depozite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Specificarea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dependentelor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in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gradle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66713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Dependentele sunt </a:t>
            </a:r>
            <a:r>
              <a:rPr lang="ro-RO" b="1" dirty="0"/>
              <a:t>grupate</a:t>
            </a:r>
            <a:r>
              <a:rPr lang="ro-RO" dirty="0"/>
              <a:t> in urmatoarele 6 grupuri posibile: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b="1" dirty="0"/>
              <a:t>compile</a:t>
            </a:r>
            <a:r>
              <a:rPr lang="ro-RO" dirty="0"/>
              <a:t> specifica lista resurselor folosite in faza de compilare</a:t>
            </a:r>
            <a:r>
              <a:rPr lang="ro-RO" dirty="0" smtClean="0"/>
              <a:t>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b="1" dirty="0"/>
              <a:t>runtime</a:t>
            </a:r>
            <a:r>
              <a:rPr lang="ro-RO" dirty="0"/>
              <a:t> specifica lista resurselor folosite in executie, cele din </a:t>
            </a:r>
            <a:r>
              <a:rPr lang="ro-RO" b="1" dirty="0"/>
              <a:t>compile</a:t>
            </a:r>
            <a:r>
              <a:rPr lang="ro-RO" dirty="0"/>
              <a:t> fiind </a:t>
            </a:r>
            <a:r>
              <a:rPr lang="ro-RO" dirty="0" smtClean="0"/>
              <a:t>incluse.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mplementation</a:t>
            </a:r>
            <a:r>
              <a:rPr lang="en-US" dirty="0" smtClean="0"/>
              <a:t> le include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b="1" dirty="0"/>
              <a:t>testCompile</a:t>
            </a:r>
            <a:r>
              <a:rPr lang="ro-RO" dirty="0"/>
              <a:t> specifica lista resurselor folosite in faza de compilare a unitatii de test, cele din </a:t>
            </a:r>
            <a:r>
              <a:rPr lang="ro-RO" b="1" dirty="0"/>
              <a:t>compile</a:t>
            </a:r>
            <a:r>
              <a:rPr lang="ro-RO" dirty="0"/>
              <a:t> fiind incluse implicit.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b="1" dirty="0"/>
              <a:t>testRuntime</a:t>
            </a:r>
            <a:r>
              <a:rPr lang="ro-RO" dirty="0"/>
              <a:t> specifica lista resurselor folosite in faza de executie a unitatii de test, cele din </a:t>
            </a:r>
            <a:r>
              <a:rPr lang="ro-RO" b="1" dirty="0"/>
              <a:t>compile</a:t>
            </a:r>
            <a:r>
              <a:rPr lang="ro-RO" dirty="0"/>
              <a:t> si </a:t>
            </a:r>
            <a:r>
              <a:rPr lang="ro-RO" b="1" dirty="0"/>
              <a:t>testCompile</a:t>
            </a:r>
            <a:r>
              <a:rPr lang="ro-RO" dirty="0"/>
              <a:t> fiind incluse implicit.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b="1" dirty="0"/>
              <a:t>archives</a:t>
            </a:r>
            <a:r>
              <a:rPr lang="ro-RO" dirty="0"/>
              <a:t> specifica artifactelor (arhivelor jar) produse de proiect.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b="1" dirty="0"/>
              <a:t>default</a:t>
            </a:r>
            <a:r>
              <a:rPr lang="ro-RO" dirty="0"/>
              <a:t> specifica lista resurselor folosite in </a:t>
            </a:r>
            <a:r>
              <a:rPr lang="ro-RO" b="1" dirty="0"/>
              <a:t>runtime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 </a:t>
            </a:r>
            <a:endParaRPr lang="en-US" dirty="0"/>
          </a:p>
          <a:p>
            <a:pPr algn="just"/>
            <a:r>
              <a:rPr lang="ro-RO" dirty="0"/>
              <a:t>O </a:t>
            </a:r>
            <a:r>
              <a:rPr lang="ro-RO" b="1" dirty="0"/>
              <a:t>resursă dependentă</a:t>
            </a:r>
            <a:r>
              <a:rPr lang="ro-RO" dirty="0"/>
              <a:t> este specificată </a:t>
            </a:r>
            <a:r>
              <a:rPr lang="ro-RO" dirty="0" smtClean="0"/>
              <a:t>prin:</a:t>
            </a:r>
            <a:r>
              <a:rPr lang="en-US" dirty="0" smtClean="0"/>
              <a:t> </a:t>
            </a:r>
            <a:r>
              <a:rPr lang="ro-RO" dirty="0" smtClean="0"/>
              <a:t> </a:t>
            </a:r>
            <a:r>
              <a:rPr lang="ro-RO" b="1" dirty="0"/>
              <a:t>group</a:t>
            </a:r>
            <a:r>
              <a:rPr lang="ro-RO" dirty="0"/>
              <a:t> (Maven groupId), </a:t>
            </a:r>
            <a:r>
              <a:rPr lang="ro-RO" b="1" dirty="0"/>
              <a:t>name</a:t>
            </a:r>
            <a:r>
              <a:rPr lang="ro-RO" dirty="0"/>
              <a:t> (Maven artifactId), </a:t>
            </a:r>
            <a:r>
              <a:rPr lang="ro-RO" b="1" dirty="0"/>
              <a:t>version.</a:t>
            </a:r>
            <a:r>
              <a:rPr lang="ro-RO" dirty="0"/>
              <a:t> Daca la </a:t>
            </a:r>
            <a:r>
              <a:rPr lang="ro-RO" b="1" dirty="0" smtClean="0"/>
              <a:t>ver</a:t>
            </a:r>
            <a:r>
              <a:rPr lang="en-US" b="1" dirty="0" err="1" smtClean="0"/>
              <a:t>sion</a:t>
            </a:r>
            <a:r>
              <a:rPr lang="ro-RO" dirty="0" smtClean="0"/>
              <a:t> </a:t>
            </a:r>
            <a:r>
              <a:rPr lang="ro-RO" dirty="0"/>
              <a:t>se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ro-RO" b="1" dirty="0" smtClean="0"/>
              <a:t>+</a:t>
            </a:r>
            <a:r>
              <a:rPr lang="en-US" dirty="0" smtClean="0"/>
              <a:t> a</a:t>
            </a:r>
            <a:r>
              <a:rPr lang="ro-RO" dirty="0" smtClean="0"/>
              <a:t>tunci </a:t>
            </a:r>
            <a:r>
              <a:rPr lang="ro-RO" dirty="0"/>
              <a:t>se aduce ultima </a:t>
            </a:r>
            <a:r>
              <a:rPr lang="ro-RO" dirty="0" smtClean="0"/>
              <a:t>versiune</a:t>
            </a:r>
            <a:r>
              <a:rPr lang="en-US" dirty="0" smtClean="0"/>
              <a:t> (care eventual </a:t>
            </a:r>
            <a:r>
              <a:rPr lang="en-US" dirty="0" err="1" smtClean="0"/>
              <a:t>incepe</a:t>
            </a:r>
            <a:r>
              <a:rPr lang="en-US" dirty="0" smtClean="0"/>
              <a:t> cu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caractere</a:t>
            </a:r>
            <a:r>
              <a:rPr lang="en-US" dirty="0" smtClean="0"/>
              <a:t> din version)</a:t>
            </a:r>
            <a:r>
              <a:rPr lang="ro-RO" dirty="0" smtClean="0"/>
              <a:t>. </a:t>
            </a:r>
            <a:r>
              <a:rPr lang="ro-RO" dirty="0"/>
              <a:t>In forma simplificată, </a:t>
            </a:r>
            <a:r>
              <a:rPr lang="ro-RO" b="1" dirty="0"/>
              <a:t>specificarea unei resurse</a:t>
            </a:r>
            <a:r>
              <a:rPr lang="ro-RO" dirty="0"/>
              <a:t> se face</a:t>
            </a:r>
            <a:r>
              <a:rPr lang="ro-RO" dirty="0" smtClean="0"/>
              <a:t>:</a:t>
            </a:r>
            <a:endParaRPr lang="en-US" dirty="0"/>
          </a:p>
          <a:p>
            <a:pPr algn="ctr"/>
            <a:r>
              <a:rPr lang="ro-RO" b="1" dirty="0"/>
              <a:t>'grup:nume:ver</a:t>
            </a:r>
            <a:r>
              <a:rPr lang="ro-RO" b="1" dirty="0" smtClean="0"/>
              <a:t>'</a:t>
            </a:r>
            <a:endParaRPr lang="en-US" dirty="0"/>
          </a:p>
          <a:p>
            <a:r>
              <a:rPr lang="ro-RO" dirty="0"/>
              <a:t> </a:t>
            </a:r>
            <a:endParaRPr lang="en-US" dirty="0"/>
          </a:p>
          <a:p>
            <a:r>
              <a:rPr lang="ro-RO" b="1" dirty="0"/>
              <a:t>Specificarea dependinţelor</a:t>
            </a:r>
            <a:r>
              <a:rPr lang="ro-RO" dirty="0"/>
              <a:t> se face sub forma:</a:t>
            </a:r>
            <a:endParaRPr lang="en-US" dirty="0"/>
          </a:p>
          <a:p>
            <a:r>
              <a:rPr lang="ro-RO" dirty="0"/>
              <a:t> </a:t>
            </a:r>
            <a:endParaRPr lang="en-US" dirty="0"/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rupdependinte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specificareResursa11, specificareResursa12 - - -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rupdependinte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specificareResursa21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specificareResursa22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-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- - </a:t>
            </a: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jar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autolansabila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, cu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dependente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alte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jar (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fatjar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onejar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" y="366713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dirty="0"/>
              <a:t>Ce se întâmplă dacă într-o arhivă jar apar dependențe de arhive jar externe? Class-loaderul java </a:t>
            </a:r>
            <a:r>
              <a:rPr lang="ro-RO" b="1" dirty="0"/>
              <a:t>nu acceptă arhive jar imbricate (</a:t>
            </a:r>
            <a:r>
              <a:rPr lang="ro-RO" dirty="0" smtClean="0"/>
              <a:t>într-</a:t>
            </a:r>
            <a:r>
              <a:rPr lang="en-US" dirty="0" smtClean="0"/>
              <a:t>un</a:t>
            </a:r>
            <a:r>
              <a:rPr lang="ro-RO" dirty="0" smtClean="0"/>
              <a:t> jar </a:t>
            </a:r>
            <a:r>
              <a:rPr lang="ro-RO" dirty="0"/>
              <a:t>să fie incluse alte arhive jar care să apară în classpath</a:t>
            </a:r>
            <a:r>
              <a:rPr lang="ro-RO" dirty="0" smtClean="0"/>
              <a:t>)!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cursul</a:t>
            </a:r>
            <a:r>
              <a:rPr lang="en-US" dirty="0" smtClean="0"/>
              <a:t> precedent am </a:t>
            </a:r>
            <a:r>
              <a:rPr lang="en-US" dirty="0" err="1" smtClean="0"/>
              <a:t>vazut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intampla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cunoscute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r>
              <a:rPr lang="en-US" dirty="0" smtClean="0"/>
              <a:t> de </a:t>
            </a:r>
            <a:r>
              <a:rPr lang="en-US" dirty="0" err="1" smtClean="0"/>
              <a:t>constructie</a:t>
            </a:r>
            <a:r>
              <a:rPr lang="en-US" dirty="0" smtClean="0"/>
              <a:t> a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de </a:t>
            </a:r>
            <a:r>
              <a:rPr lang="en-US" dirty="0" err="1" smtClean="0"/>
              <a:t>arhive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S</a:t>
            </a:r>
            <a:r>
              <a:rPr lang="ro-RO" dirty="0" smtClean="0"/>
              <a:t>olu</a:t>
            </a:r>
            <a:r>
              <a:rPr lang="en-US" dirty="0" err="1" smtClean="0"/>
              <a:t>tia</a:t>
            </a:r>
            <a:r>
              <a:rPr lang="en-US" dirty="0" smtClean="0"/>
              <a:t> </a:t>
            </a:r>
            <a:r>
              <a:rPr lang="en-US" b="1" dirty="0" err="1" smtClean="0"/>
              <a:t>fatjar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extrage</a:t>
            </a:r>
            <a:r>
              <a:rPr lang="ro-RO" dirty="0" smtClean="0"/>
              <a:t> </a:t>
            </a:r>
            <a:r>
              <a:rPr lang="ro-RO" dirty="0"/>
              <a:t>conținutul tuturor fișierelor jar dependente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pe</a:t>
            </a:r>
            <a:r>
              <a:rPr lang="en-US" dirty="0"/>
              <a:t> tot </a:t>
            </a:r>
            <a:r>
              <a:rPr lang="en-US" dirty="0" err="1"/>
              <a:t>lantul</a:t>
            </a:r>
            <a:r>
              <a:rPr lang="en-US" dirty="0"/>
              <a:t> de </a:t>
            </a:r>
            <a:r>
              <a:rPr lang="en-US" dirty="0" err="1"/>
              <a:t>tranzitivitati</a:t>
            </a:r>
            <a:r>
              <a:rPr lang="en-US" dirty="0"/>
              <a:t> </a:t>
            </a:r>
            <a:r>
              <a:rPr lang="ro-RO" dirty="0"/>
              <a:t>și apoi s</a:t>
            </a:r>
            <a:r>
              <a:rPr lang="en-US" dirty="0"/>
              <a:t>e</a:t>
            </a:r>
            <a:r>
              <a:rPr lang="ro-RO" dirty="0"/>
              <a:t> </a:t>
            </a:r>
            <a:r>
              <a:rPr lang="en-US" dirty="0"/>
              <a:t>re</a:t>
            </a:r>
            <a:r>
              <a:rPr lang="ro-RO" dirty="0"/>
              <a:t>arhiv</a:t>
            </a:r>
            <a:r>
              <a:rPr lang="en-US" dirty="0" err="1"/>
              <a:t>eaza</a:t>
            </a:r>
            <a:r>
              <a:rPr lang="ro-RO" dirty="0"/>
              <a:t> într-un singur fișier jar, împreună cu fișierele de clasă </a:t>
            </a:r>
            <a:r>
              <a:rPr lang="en-US" dirty="0"/>
              <a:t>ale</a:t>
            </a:r>
            <a:r>
              <a:rPr lang="ro-RO" dirty="0"/>
              <a:t> aplicați</a:t>
            </a:r>
            <a:r>
              <a:rPr lang="en-US" dirty="0" err="1"/>
              <a:t>ei</a:t>
            </a:r>
            <a:r>
              <a:rPr lang="ro-RO" dirty="0"/>
              <a:t>.</a:t>
            </a:r>
            <a:r>
              <a:rPr lang="en-US" dirty="0"/>
              <a:t> Cu </a:t>
            </a:r>
            <a:r>
              <a:rPr lang="en-US" dirty="0" err="1"/>
              <a:t>probabilitate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mica,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ro-RO" dirty="0"/>
              <a:t>pericol</a:t>
            </a:r>
            <a:r>
              <a:rPr lang="en-US" dirty="0" err="1"/>
              <a:t>ul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ro-RO" dirty="0"/>
              <a:t>apariţi</a:t>
            </a:r>
            <a:r>
              <a:rPr lang="en-US" dirty="0"/>
              <a:t>e a</a:t>
            </a:r>
            <a:r>
              <a:rPr lang="ro-RO" dirty="0"/>
              <a:t> unor conflicte de nume.</a:t>
            </a:r>
            <a:r>
              <a:rPr lang="en-US" dirty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arhivele</a:t>
            </a:r>
            <a:r>
              <a:rPr lang="en-US" dirty="0" smtClean="0"/>
              <a:t> se </a:t>
            </a:r>
            <a:r>
              <a:rPr lang="en-US" dirty="0" err="1" smtClean="0"/>
              <a:t>renumesc</a:t>
            </a:r>
            <a:r>
              <a:rPr lang="en-US" dirty="0" smtClean="0"/>
              <a:t>, se </a:t>
            </a:r>
            <a:r>
              <a:rPr lang="en-US" dirty="0" err="1" smtClean="0"/>
              <a:t>diminueaza</a:t>
            </a:r>
            <a:r>
              <a:rPr lang="en-US" dirty="0" smtClean="0"/>
              <a:t> </a:t>
            </a:r>
            <a:r>
              <a:rPr lang="en-US" dirty="0" err="1" smtClean="0"/>
              <a:t>sansa</a:t>
            </a:r>
            <a:r>
              <a:rPr lang="en-US" dirty="0" smtClean="0"/>
              <a:t> de conflict de </a:t>
            </a:r>
            <a:r>
              <a:rPr lang="en-US" dirty="0" err="1" smtClean="0"/>
              <a:t>nume</a:t>
            </a:r>
            <a:r>
              <a:rPr lang="en-US" dirty="0" smtClean="0"/>
              <a:t>. La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dimensiunea</a:t>
            </a:r>
            <a:r>
              <a:rPr lang="en-US" dirty="0" smtClean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nu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din </a:t>
            </a:r>
            <a:r>
              <a:rPr lang="en-US" dirty="0" err="1"/>
              <a:t>arhive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Tema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studiu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sa</a:t>
            </a:r>
            <a:r>
              <a:rPr lang="en-US" b="1" dirty="0">
                <a:solidFill>
                  <a:srgbClr val="FF0000"/>
                </a:solidFill>
              </a:rPr>
              <a:t> se </a:t>
            </a:r>
            <a:r>
              <a:rPr lang="en-US" b="1" dirty="0" err="1">
                <a:solidFill>
                  <a:srgbClr val="FF0000"/>
                </a:solidFill>
              </a:rPr>
              <a:t>arhiveze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numai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clasele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efectiv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folosite</a:t>
            </a:r>
            <a:r>
              <a:rPr lang="en-US" b="1" dirty="0" smtClean="0">
                <a:solidFill>
                  <a:srgbClr val="FF0000"/>
                </a:solidFill>
              </a:rPr>
              <a:t>!). </a:t>
            </a:r>
            <a:r>
              <a:rPr lang="en-US" b="1" dirty="0" smtClean="0"/>
              <a:t>Este </a:t>
            </a:r>
            <a:r>
              <a:rPr lang="en-US" b="1" dirty="0" err="1" smtClean="0"/>
              <a:t>solutia</a:t>
            </a:r>
            <a:r>
              <a:rPr lang="en-US" b="1" dirty="0" smtClean="0"/>
              <a:t> </a:t>
            </a:r>
            <a:r>
              <a:rPr lang="en-US" b="1" dirty="0" err="1" smtClean="0"/>
              <a:t>preferata</a:t>
            </a:r>
            <a:r>
              <a:rPr lang="en-US" b="1" dirty="0" smtClean="0"/>
              <a:t> de </a:t>
            </a:r>
            <a:r>
              <a:rPr lang="en-US" b="1" dirty="0" err="1" smtClean="0"/>
              <a:t>marea</a:t>
            </a:r>
            <a:r>
              <a:rPr lang="en-US" b="1" dirty="0" smtClean="0"/>
              <a:t> </a:t>
            </a:r>
            <a:r>
              <a:rPr lang="en-US" b="1" dirty="0" err="1" smtClean="0"/>
              <a:t>majoritate</a:t>
            </a:r>
            <a:r>
              <a:rPr lang="en-US" b="1" dirty="0" smtClean="0"/>
              <a:t> a IDE-</a:t>
            </a:r>
            <a:r>
              <a:rPr lang="en-US" b="1" dirty="0" err="1" smtClean="0"/>
              <a:t>urilor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buildtools</a:t>
            </a:r>
            <a:r>
              <a:rPr lang="en-US" b="1" dirty="0" smtClean="0"/>
              <a:t>.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Solutia </a:t>
            </a:r>
            <a:r>
              <a:rPr lang="en-US" b="1" dirty="0" smtClean="0"/>
              <a:t>on-</a:t>
            </a:r>
            <a:r>
              <a:rPr lang="en-US" b="1" dirty="0" err="1" smtClean="0"/>
              <a:t>ejar</a:t>
            </a:r>
            <a:r>
              <a:rPr lang="en-US" dirty="0" smtClean="0"/>
              <a:t>: (</a:t>
            </a:r>
            <a:r>
              <a:rPr lang="ro-RO" dirty="0" smtClean="0">
                <a:hlinkClick r:id="rId3"/>
              </a:rPr>
              <a:t>http</a:t>
            </a:r>
            <a:r>
              <a:rPr lang="ro-RO" dirty="0">
                <a:hlinkClick r:id="rId3"/>
              </a:rPr>
              <a:t>://</a:t>
            </a:r>
            <a:r>
              <a:rPr lang="ro-RO" dirty="0" smtClean="0">
                <a:hlinkClick r:id="rId3"/>
              </a:rPr>
              <a:t>one-jar.sourceforge.net</a:t>
            </a:r>
            <a:r>
              <a:rPr lang="en-US" dirty="0" smtClean="0"/>
              <a:t>) se </a:t>
            </a:r>
            <a:r>
              <a:rPr lang="en-US" dirty="0" err="1" smtClean="0"/>
              <a:t>construieste</a:t>
            </a:r>
            <a:r>
              <a:rPr lang="en-US" dirty="0" smtClean="0"/>
              <a:t> un “class-loader” special, care </a:t>
            </a:r>
            <a:r>
              <a:rPr lang="en-US" dirty="0" err="1" smtClean="0"/>
              <a:t>stie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incarce</a:t>
            </a:r>
            <a:r>
              <a:rPr lang="en-US" dirty="0" smtClean="0"/>
              <a:t> </a:t>
            </a:r>
            <a:r>
              <a:rPr lang="en-US" dirty="0" err="1" smtClean="0"/>
              <a:t>recursiv</a:t>
            </a:r>
            <a:r>
              <a:rPr lang="en-US" dirty="0" smtClean="0"/>
              <a:t> </a:t>
            </a:r>
            <a:r>
              <a:rPr lang="en-US" dirty="0" err="1" smtClean="0"/>
              <a:t>clasele</a:t>
            </a:r>
            <a:r>
              <a:rPr lang="en-US" dirty="0" smtClean="0"/>
              <a:t> din </a:t>
            </a:r>
            <a:r>
              <a:rPr lang="en-US" dirty="0" err="1" smtClean="0"/>
              <a:t>jarurile</a:t>
            </a:r>
            <a:r>
              <a:rPr lang="en-US" dirty="0" smtClean="0"/>
              <a:t> din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jaruri</a:t>
            </a:r>
            <a:r>
              <a:rPr lang="en-US" dirty="0" smtClean="0"/>
              <a:t>.</a:t>
            </a:r>
            <a:r>
              <a:rPr lang="ro-RO" dirty="0" smtClean="0"/>
              <a:t> </a:t>
            </a:r>
            <a:r>
              <a:rPr lang="en-US" dirty="0" smtClean="0"/>
              <a:t>Este o </a:t>
            </a:r>
            <a:r>
              <a:rPr lang="en-US" dirty="0" err="1" smtClean="0"/>
              <a:t>solutie</a:t>
            </a:r>
            <a:r>
              <a:rPr lang="en-US" dirty="0" smtClean="0"/>
              <a:t> </a:t>
            </a:r>
            <a:r>
              <a:rPr lang="en-US" dirty="0" err="1" smtClean="0"/>
              <a:t>relativ</a:t>
            </a:r>
            <a:r>
              <a:rPr lang="en-US" dirty="0" smtClean="0"/>
              <a:t> </a:t>
            </a:r>
            <a:r>
              <a:rPr lang="ro-RO" dirty="0"/>
              <a:t>complicat</a:t>
            </a:r>
            <a:r>
              <a:rPr lang="en-US" dirty="0"/>
              <a:t>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.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reveni</a:t>
            </a:r>
            <a:r>
              <a:rPr lang="en-US" dirty="0" smtClean="0"/>
              <a:t> la seminar.</a:t>
            </a:r>
            <a:r>
              <a:rPr lang="ro-RO" dirty="0"/>
              <a:t> </a:t>
            </a:r>
            <a:endParaRPr lang="en-US" dirty="0" smtClean="0"/>
          </a:p>
          <a:p>
            <a:pPr algn="just"/>
            <a:r>
              <a:rPr lang="ro-RO" b="1" dirty="0" smtClean="0"/>
              <a:t>Implementarea </a:t>
            </a:r>
            <a:r>
              <a:rPr lang="ro-RO" b="1" dirty="0"/>
              <a:t>gradle </a:t>
            </a:r>
            <a:r>
              <a:rPr lang="ro-RO" b="1" dirty="0" smtClean="0"/>
              <a:t>a</a:t>
            </a:r>
            <a:r>
              <a:rPr lang="en-US" b="1" dirty="0" smtClean="0"/>
              <a:t> </a:t>
            </a:r>
            <a:r>
              <a:rPr lang="en-US" b="1" dirty="0" err="1" smtClean="0"/>
              <a:t>solutiei</a:t>
            </a:r>
            <a:r>
              <a:rPr lang="en-US" b="1" dirty="0" smtClean="0"/>
              <a:t> </a:t>
            </a:r>
            <a:r>
              <a:rPr lang="en-US" b="1" dirty="0" err="1" smtClean="0"/>
              <a:t>fatjar</a:t>
            </a:r>
            <a:r>
              <a:rPr lang="en-US" b="1" dirty="0" smtClean="0"/>
              <a:t> </a:t>
            </a:r>
            <a:r>
              <a:rPr lang="ro-RO" dirty="0" smtClean="0"/>
              <a:t>constă </a:t>
            </a:r>
            <a:r>
              <a:rPr lang="ro-RO" dirty="0"/>
              <a:t>în </a:t>
            </a:r>
            <a:r>
              <a:rPr lang="en-US" dirty="0" err="1"/>
              <a:t>f</a:t>
            </a:r>
            <a:r>
              <a:rPr lang="en-US" dirty="0" err="1" smtClean="0"/>
              <a:t>olosirea</a:t>
            </a:r>
            <a:r>
              <a:rPr lang="en-US" dirty="0" smtClean="0"/>
              <a:t> </a:t>
            </a:r>
            <a:r>
              <a:rPr lang="ro-RO" dirty="0" smtClean="0"/>
              <a:t>comenzii </a:t>
            </a:r>
            <a:r>
              <a:rPr lang="ro-RO" dirty="0"/>
              <a:t>de arhivare a unei construcţii </a:t>
            </a:r>
            <a:r>
              <a:rPr lang="ro-RO" b="1" dirty="0"/>
              <a:t>from</a:t>
            </a:r>
            <a:r>
              <a:rPr lang="ro-RO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copiere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groovy) cu </a:t>
            </a:r>
            <a:r>
              <a:rPr lang="en-US" dirty="0" err="1" smtClean="0"/>
              <a:t>extragere</a:t>
            </a:r>
            <a:r>
              <a:rPr lang="en-US" dirty="0" smtClean="0"/>
              <a:t> din </a:t>
            </a:r>
            <a:r>
              <a:rPr lang="en-US" dirty="0" err="1" smtClean="0"/>
              <a:t>arhiva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obiectului</a:t>
            </a:r>
            <a:r>
              <a:rPr lang="en-US" dirty="0" smtClean="0"/>
              <a:t> iterator </a:t>
            </a:r>
            <a:r>
              <a:rPr lang="en-US" b="1" dirty="0" smtClean="0"/>
              <a:t>it</a:t>
            </a:r>
            <a:r>
              <a:rPr lang="en-US" dirty="0" smtClean="0"/>
              <a:t>. </a:t>
            </a:r>
            <a:r>
              <a:rPr lang="ro-RO" dirty="0" smtClean="0"/>
              <a:t>In </a:t>
            </a:r>
            <a:r>
              <a:rPr lang="ro-RO" dirty="0"/>
              <a:t>această construcţie se pot </a:t>
            </a:r>
            <a:r>
              <a:rPr lang="ro-RO" dirty="0" smtClean="0"/>
              <a:t>exclude </a:t>
            </a:r>
            <a:r>
              <a:rPr lang="ro-RO" dirty="0"/>
              <a:t>/ </a:t>
            </a:r>
            <a:r>
              <a:rPr lang="ro-RO" dirty="0" smtClean="0"/>
              <a:t>include un</a:t>
            </a:r>
            <a:r>
              <a:rPr lang="en-US" dirty="0" err="1" smtClean="0"/>
              <a:t>ele</a:t>
            </a:r>
            <a:r>
              <a:rPr lang="ro-RO" dirty="0" smtClean="0"/>
              <a:t> </a:t>
            </a:r>
            <a:r>
              <a:rPr lang="ro-RO" dirty="0"/>
              <a:t>categorii de fişiere. De regulă sunt excluse fişiere care conţin chei publice / chei private etc. </a:t>
            </a:r>
            <a:endParaRPr lang="en-US" dirty="0" smtClean="0"/>
          </a:p>
          <a:p>
            <a:pPr algn="just"/>
            <a:r>
              <a:rPr lang="en-US" dirty="0" smtClean="0"/>
              <a:t>De </a:t>
            </a:r>
            <a:r>
              <a:rPr lang="en-US" dirty="0" err="1" smtClean="0"/>
              <a:t>exemplu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vezi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exemplul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jardep</a:t>
            </a:r>
            <a:r>
              <a:rPr lang="en-US" dirty="0" smtClean="0">
                <a:solidFill>
                  <a:srgbClr val="FF0000"/>
                </a:solidFill>
              </a:rPr>
              <a:t>/)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simplu</a:t>
            </a:r>
            <a:r>
              <a:rPr lang="en-US" dirty="0" smtClean="0"/>
              <a:t>: O </a:t>
            </a:r>
            <a:r>
              <a:rPr lang="en-US" dirty="0" err="1" smtClean="0"/>
              <a:t>clasa</a:t>
            </a:r>
            <a:r>
              <a:rPr lang="en-US" dirty="0" smtClean="0"/>
              <a:t> care </a:t>
            </a:r>
            <a:r>
              <a:rPr lang="en-US" dirty="0" err="1" smtClean="0"/>
              <a:t>tipareste</a:t>
            </a:r>
            <a:r>
              <a:rPr lang="en-US" dirty="0" smtClean="0"/>
              <a:t> “Hello World”,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inainte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tiparirea</a:t>
            </a:r>
            <a:r>
              <a:rPr lang="en-US" dirty="0" smtClean="0"/>
              <a:t> </a:t>
            </a:r>
            <a:r>
              <a:rPr lang="en-US" dirty="0" err="1" smtClean="0"/>
              <a:t>mesajului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depuna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fisier</a:t>
            </a:r>
            <a:r>
              <a:rPr lang="en-US" dirty="0" smtClean="0"/>
              <a:t> de log, </a:t>
            </a:r>
            <a:r>
              <a:rPr lang="en-US" dirty="0" err="1" smtClean="0"/>
              <a:t>folosind</a:t>
            </a:r>
            <a:r>
              <a:rPr lang="en-US" dirty="0" smtClean="0"/>
              <a:t> 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scop</a:t>
            </a:r>
            <a:r>
              <a:rPr lang="en-US" dirty="0" smtClean="0"/>
              <a:t> </a:t>
            </a:r>
            <a:r>
              <a:rPr lang="en-US" dirty="0" err="1" smtClean="0"/>
              <a:t>pachetul</a:t>
            </a:r>
            <a:r>
              <a:rPr lang="en-US" dirty="0" smtClean="0"/>
              <a:t> </a:t>
            </a:r>
            <a:r>
              <a:rPr lang="en-US" b="1" dirty="0" smtClean="0"/>
              <a:t>log4j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92875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143000" y="838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Exemplu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fatjar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executabila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cu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dependente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(1 / 2)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6714"/>
            <a:ext cx="91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Construim</a:t>
            </a:r>
            <a:r>
              <a:rPr lang="en-US" dirty="0" smtClean="0"/>
              <a:t> </a:t>
            </a:r>
            <a:r>
              <a:rPr lang="en-US" dirty="0" err="1" smtClean="0"/>
              <a:t>sursele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r>
              <a:rPr lang="en-US" dirty="0" smtClean="0"/>
              <a:t> </a:t>
            </a:r>
            <a:r>
              <a:rPr lang="en-US" b="1" dirty="0"/>
              <a:t>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jardep</a:t>
            </a:r>
            <a:r>
              <a:rPr lang="en-US" dirty="0" smtClean="0"/>
              <a:t>, </a:t>
            </a:r>
            <a:r>
              <a:rPr lang="en-US" dirty="0" err="1" smtClean="0"/>
              <a:t>formate</a:t>
            </a:r>
            <a:r>
              <a:rPr lang="en-US" dirty="0" smtClean="0"/>
              <a:t> din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DIR/2jardep/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DIR/2jardep/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/main/java/Hw.java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DIR/2jardep/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/main/resources/log4j.properties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Fisierul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apply plugin: 'java'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 mavenCentral()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{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'log4j:log4j: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1.2.17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jar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manifest { attributes 'Main-Class': 'Hw'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from(configurations.compile.collect { it.isDirectory() ? it : zipTree(it) </a:t>
            </a:r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Fisierul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Hw.java</a:t>
            </a: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org.apache.log4j.*;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Hw {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Logger log = Logger.getLogger(Hw.class);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log.info("1");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System.out.println("Hello World!");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log.info("2");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Exemplu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fatjar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executabila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cu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dependente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(2 / 2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90428"/>
            <a:ext cx="91440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dirty="0" smtClean="0"/>
              <a:t>Fişierul </a:t>
            </a:r>
            <a:r>
              <a:rPr lang="ro-RO" u="sng" dirty="0">
                <a:latin typeface="Courier New" panose="02070309020205020404" pitchFamily="49" charset="0"/>
                <a:cs typeface="Courier New" panose="02070309020205020404" pitchFamily="49" charset="0"/>
              </a:rPr>
              <a:t>log4j.properties</a:t>
            </a:r>
            <a:r>
              <a:rPr lang="ro-RO" dirty="0"/>
              <a:t> are conţinutul</a:t>
            </a:r>
            <a:r>
              <a:rPr lang="ro-RO" dirty="0" smtClean="0"/>
              <a:t>:</a:t>
            </a:r>
            <a:endParaRPr lang="en-US" dirty="0"/>
          </a:p>
          <a:p>
            <a:r>
              <a:rPr lang="ro-R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log4j.rootLogger=error, 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log4j.logger.Hw=info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log4j.appender.R=org.apache.log4j.RollingFileAppender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log4j.appender.R.File=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  <a:r>
              <a:rPr lang="ro-R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/fisier.log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log4j.appender.R.layout=org.apache.log4j.PatternLayout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log4j.appender.R.layout.ConversionPattern=%d{MM-dd_HH:mm}[%t] %-5p %c{1}.%M() linia %l: %m%n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/>
              <a:t> </a:t>
            </a:r>
            <a:endParaRPr lang="en-US" dirty="0"/>
          </a:p>
          <a:p>
            <a:pPr algn="ctr"/>
            <a:r>
              <a:rPr lang="ro-RO" dirty="0"/>
              <a:t>In urma comenzii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DIR/3jardep&gt;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genereaza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DIR/build/libs/3jardep.jar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b="1" u="sng" dirty="0"/>
              <a:t>3</a:t>
            </a:r>
            <a:r>
              <a:rPr lang="en-US" b="1" u="sng" dirty="0" smtClean="0"/>
              <a:t>jardep.jar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  <a:endParaRPr lang="en-US" dirty="0"/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Hw.class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log4j.properties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META-INF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LICENSE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MANIFEST.MF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NOTICE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\---</a:t>
            </a:r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\---apache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\---log4j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- - </a:t>
            </a:r>
          </a:p>
          <a:p>
            <a:r>
              <a:rPr lang="ro-R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Aici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apare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structura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log4j cu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peste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- - </a:t>
            </a:r>
          </a:p>
          <a:p>
            <a:pPr algn="ctr"/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MANIFEST.MF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linia</a:t>
            </a:r>
            <a:r>
              <a:rPr lang="en-US" dirty="0"/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Main-Class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Lansare</a:t>
            </a:r>
            <a:r>
              <a:rPr lang="en-US" dirty="0" smtClean="0"/>
              <a:t> DIR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/3jardep/build/libs&gt; java –jar 3jardep.jar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Crearea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unei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distributii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binare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ca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zip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sau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tar (1 / 2)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137" y="38100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Folosind</a:t>
            </a:r>
            <a:r>
              <a:rPr lang="en-US" dirty="0" smtClean="0"/>
              <a:t> plugin-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b="1" dirty="0" smtClean="0"/>
              <a:t>application</a:t>
            </a:r>
            <a:r>
              <a:rPr lang="en-US" dirty="0" smtClean="0"/>
              <a:t>, se </a:t>
            </a:r>
            <a:r>
              <a:rPr lang="en-US" dirty="0" err="1" smtClean="0"/>
              <a:t>construiesc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zip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tar, </a:t>
            </a:r>
            <a:r>
              <a:rPr lang="en-US" dirty="0" err="1" smtClean="0"/>
              <a:t>spre</a:t>
            </a:r>
            <a:r>
              <a:rPr lang="en-US" dirty="0" smtClean="0"/>
              <a:t> a fi </a:t>
            </a:r>
            <a:r>
              <a:rPr lang="en-US" dirty="0" err="1" smtClean="0"/>
              <a:t>livrate</a:t>
            </a:r>
            <a:r>
              <a:rPr lang="en-US" dirty="0" smtClean="0"/>
              <a:t>, </a:t>
            </a:r>
            <a:r>
              <a:rPr lang="en-US" dirty="0" err="1" smtClean="0"/>
              <a:t>dezarhivate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lansate</a:t>
            </a:r>
            <a:r>
              <a:rPr lang="en-US" dirty="0" smtClean="0"/>
              <a:t> in </a:t>
            </a:r>
            <a:r>
              <a:rPr lang="en-US" dirty="0" err="1" smtClean="0"/>
              <a:t>executie</a:t>
            </a:r>
            <a:r>
              <a:rPr lang="en-US" dirty="0" smtClean="0"/>
              <a:t> sub Unix </a:t>
            </a:r>
            <a:r>
              <a:rPr lang="en-US" dirty="0" err="1" smtClean="0"/>
              <a:t>sau</a:t>
            </a:r>
            <a:r>
              <a:rPr lang="en-US" dirty="0" smtClean="0"/>
              <a:t> Windows,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scripturi</a:t>
            </a:r>
            <a:r>
              <a:rPr lang="en-US" dirty="0" smtClean="0"/>
              <a:t> shell de </a:t>
            </a:r>
            <a:r>
              <a:rPr lang="en-US" dirty="0" err="1" smtClean="0"/>
              <a:t>asemenea</a:t>
            </a:r>
            <a:r>
              <a:rPr lang="en-US" dirty="0" smtClean="0"/>
              <a:t> generate. Ca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suport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relua</a:t>
            </a:r>
            <a:r>
              <a:rPr lang="en-US" dirty="0" smtClean="0"/>
              <a:t> </a:t>
            </a:r>
            <a:r>
              <a:rPr lang="en-US" dirty="0" err="1" smtClean="0"/>
              <a:t>exemplul</a:t>
            </a:r>
            <a:r>
              <a:rPr lang="en-US" dirty="0" smtClean="0"/>
              <a:t> din slide-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construi</a:t>
            </a:r>
            <a:r>
              <a:rPr lang="en-US" dirty="0" smtClean="0"/>
              <a:t> un </a:t>
            </a:r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numit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ziptar</a:t>
            </a:r>
            <a:r>
              <a:rPr lang="en-US" dirty="0" smtClean="0"/>
              <a:t>. (DIR = </a:t>
            </a:r>
            <a:r>
              <a:rPr lang="en-US" b="1" dirty="0" smtClean="0"/>
              <a:t>---/4ziptar_war_ear/</a:t>
            </a:r>
            <a:r>
              <a:rPr lang="en-US" b="1" dirty="0" err="1" smtClean="0"/>
              <a:t>ziptar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ursele</a:t>
            </a:r>
            <a:r>
              <a:rPr lang="en-US" dirty="0" smtClean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ziptar</a:t>
            </a:r>
            <a:r>
              <a:rPr lang="en-US" dirty="0" smtClean="0"/>
              <a:t>, </a:t>
            </a:r>
            <a:r>
              <a:rPr lang="en-US" dirty="0" err="1"/>
              <a:t>formate</a:t>
            </a:r>
            <a:r>
              <a:rPr lang="en-US" dirty="0"/>
              <a:t> din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/main/java/Hw.java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/main/resources/log4j.properties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Fisierele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Hw.java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log4j.properties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Fisierul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apply plugin: 'application'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 mavenCentral()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{ compile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'log4j:log4j: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mainClassName = 'Hw'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comenzii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build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/>
              <a:t>s-au creat trei arhive: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ziptar.jar</a:t>
            </a:r>
            <a:r>
              <a:rPr lang="ro-RO" dirty="0"/>
              <a:t> din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ro-RO" dirty="0"/>
              <a:t>,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ziptar.zip</a:t>
            </a:r>
            <a:r>
              <a:rPr lang="ro-RO" dirty="0"/>
              <a:t> şi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ziptar.tar</a:t>
            </a:r>
            <a:r>
              <a:rPr lang="ro-RO" dirty="0"/>
              <a:t> din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r>
              <a:rPr lang="ro-RO" dirty="0" smtClean="0"/>
              <a:t>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algn="just"/>
            <a:r>
              <a:rPr lang="ro-RO" dirty="0" smtClean="0"/>
              <a:t>In </a:t>
            </a:r>
            <a:r>
              <a:rPr lang="ro-RO" dirty="0"/>
              <a:t>ultimele două arhive, în directorul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ro-RO" dirty="0"/>
              <a:t> a fost preluată arhiva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ziptar.jar</a:t>
            </a:r>
            <a:r>
              <a:rPr lang="ro-RO" dirty="0"/>
              <a:t> şi a fost preluată din repository arhiva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ro-RO" dirty="0"/>
              <a:t> necesară pentru log. </a:t>
            </a:r>
            <a:r>
              <a:rPr lang="ro-RO" dirty="0" smtClean="0"/>
              <a:t>In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ro-RO" dirty="0"/>
              <a:t> se află două scripturi identice: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ziptar</a:t>
            </a:r>
            <a:r>
              <a:rPr lang="ro-RO" dirty="0"/>
              <a:t> pentru Unix şi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ziptar.bat</a:t>
            </a:r>
            <a:r>
              <a:rPr lang="ro-RO" dirty="0"/>
              <a:t> pentru </a:t>
            </a:r>
            <a:r>
              <a:rPr lang="en-US" dirty="0" smtClean="0"/>
              <a:t>W</a:t>
            </a:r>
            <a:r>
              <a:rPr lang="ro-RO" dirty="0" smtClean="0"/>
              <a:t>indows</a:t>
            </a:r>
            <a:r>
              <a:rPr lang="ro-RO" dirty="0"/>
              <a:t>. </a:t>
            </a:r>
            <a:endParaRPr lang="en-US" dirty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84925" y="6492875"/>
            <a:ext cx="2759075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Cand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IDE,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cand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BuildTool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?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90556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C</a:t>
            </a:r>
            <a:r>
              <a:rPr lang="en-US" dirty="0" err="1" smtClean="0"/>
              <a:t>and</a:t>
            </a:r>
            <a:r>
              <a:rPr lang="en-US" dirty="0" smtClean="0"/>
              <a:t> se </a:t>
            </a:r>
            <a:r>
              <a:rPr lang="en-US" dirty="0" err="1" smtClean="0"/>
              <a:t>lucreaza</a:t>
            </a:r>
            <a:r>
              <a:rPr lang="en-US" dirty="0" smtClean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proiecte</a:t>
            </a:r>
            <a:r>
              <a:rPr lang="en-US" dirty="0"/>
              <a:t> </a:t>
            </a:r>
            <a:r>
              <a:rPr lang="en-US" dirty="0" err="1"/>
              <a:t>serioase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anvergura</a:t>
            </a:r>
            <a:r>
              <a:rPr lang="en-US" dirty="0" smtClean="0"/>
              <a:t> se </a:t>
            </a:r>
            <a:r>
              <a:rPr lang="en-US" dirty="0" err="1" smtClean="0"/>
              <a:t>recomanda</a:t>
            </a:r>
            <a:r>
              <a:rPr lang="en-US" dirty="0" smtClean="0"/>
              <a:t> </a:t>
            </a:r>
            <a:r>
              <a:rPr lang="en-US" dirty="0" err="1" smtClean="0"/>
              <a:t>BuildTool</a:t>
            </a:r>
            <a:r>
              <a:rPr lang="en-US" dirty="0" smtClean="0"/>
              <a:t> (ant</a:t>
            </a:r>
            <a:r>
              <a:rPr lang="en-US" dirty="0"/>
              <a:t>, </a:t>
            </a:r>
            <a:r>
              <a:rPr lang="en-US" dirty="0" smtClean="0"/>
              <a:t>maven, </a:t>
            </a:r>
            <a:r>
              <a:rPr lang="en-US" dirty="0" err="1" smtClean="0"/>
              <a:t>gradle</a:t>
            </a:r>
            <a:r>
              <a:rPr lang="en-US" dirty="0" smtClean="0"/>
              <a:t> etc.). Este </a:t>
            </a:r>
            <a:r>
              <a:rPr lang="en-US" dirty="0" err="1" smtClean="0"/>
              <a:t>vorba</a:t>
            </a:r>
            <a:r>
              <a:rPr lang="en-US" dirty="0" smtClean="0"/>
              <a:t> de </a:t>
            </a:r>
            <a:r>
              <a:rPr lang="en-US" dirty="0" err="1" smtClean="0"/>
              <a:t>proiecte</a:t>
            </a:r>
            <a:r>
              <a:rPr lang="en-US" dirty="0" smtClean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 smtClean="0"/>
              <a:t>controlate</a:t>
            </a:r>
            <a:r>
              <a:rPr lang="en-US" dirty="0" smtClean="0"/>
              <a:t> </a:t>
            </a:r>
            <a:r>
              <a:rPr lang="en-US" dirty="0" err="1"/>
              <a:t>dependintele</a:t>
            </a:r>
            <a:r>
              <a:rPr lang="en-US" dirty="0"/>
              <a:t> </a:t>
            </a:r>
            <a:r>
              <a:rPr lang="en-US" dirty="0" err="1" smtClean="0"/>
              <a:t>resurselor</a:t>
            </a:r>
            <a:r>
              <a:rPr lang="en-US" dirty="0" smtClean="0"/>
              <a:t>, </a:t>
            </a:r>
            <a:r>
              <a:rPr lang="en-US" dirty="0" err="1" smtClean="0"/>
              <a:t>drepturi</a:t>
            </a:r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developeri</a:t>
            </a:r>
            <a:r>
              <a:rPr lang="en-US" dirty="0"/>
              <a:t>, </a:t>
            </a:r>
            <a:r>
              <a:rPr lang="en-US" dirty="0" smtClean="0"/>
              <a:t>assembly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/>
              <a:t>pe</a:t>
            </a:r>
            <a:r>
              <a:rPr lang="en-US" dirty="0"/>
              <a:t> profile, cu </a:t>
            </a:r>
            <a:r>
              <a:rPr lang="en-US" dirty="0" err="1"/>
              <a:t>fisiere</a:t>
            </a:r>
            <a:r>
              <a:rPr lang="en-US" dirty="0"/>
              <a:t> </a:t>
            </a:r>
            <a:r>
              <a:rPr lang="en-US" dirty="0" smtClean="0"/>
              <a:t>script bash</a:t>
            </a:r>
            <a:r>
              <a:rPr lang="en-US" dirty="0"/>
              <a:t>, </a:t>
            </a:r>
            <a:r>
              <a:rPr lang="en-US" dirty="0" err="1" smtClean="0"/>
              <a:t>configurari</a:t>
            </a:r>
            <a:r>
              <a:rPr lang="en-US" dirty="0" smtClean="0"/>
              <a:t> </a:t>
            </a:r>
            <a:r>
              <a:rPr lang="en-US" dirty="0" err="1" smtClean="0"/>
              <a:t>serioase</a:t>
            </a:r>
            <a:r>
              <a:rPr lang="en-US" dirty="0" smtClean="0"/>
              <a:t>, </a:t>
            </a:r>
            <a:r>
              <a:rPr lang="en-US" dirty="0" err="1" smtClean="0"/>
              <a:t>interactiunea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proiecte</a:t>
            </a:r>
            <a:r>
              <a:rPr lang="en-US" dirty="0" smtClean="0"/>
              <a:t> inter-</a:t>
            </a:r>
            <a:r>
              <a:rPr lang="en-US" dirty="0" err="1" smtClean="0"/>
              <a:t>dependente</a:t>
            </a:r>
            <a:r>
              <a:rPr lang="en-US" dirty="0" smtClean="0"/>
              <a:t> </a:t>
            </a:r>
            <a:r>
              <a:rPr lang="en-US" dirty="0"/>
              <a:t>etc. 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proiecte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(un </a:t>
            </a:r>
            <a:r>
              <a:rPr lang="en-US" dirty="0"/>
              <a:t>jar </a:t>
            </a:r>
            <a:r>
              <a:rPr lang="en-US" dirty="0" err="1" smtClean="0"/>
              <a:t>rulabil</a:t>
            </a:r>
            <a:r>
              <a:rPr lang="en-US" dirty="0" smtClean="0"/>
              <a:t> </a:t>
            </a:r>
            <a:r>
              <a:rPr lang="en-US" dirty="0"/>
              <a:t>din </a:t>
            </a:r>
            <a:r>
              <a:rPr lang="en-US" dirty="0" err="1"/>
              <a:t>linia</a:t>
            </a:r>
            <a:r>
              <a:rPr lang="en-US" dirty="0"/>
              <a:t> de 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similare</a:t>
            </a:r>
            <a:r>
              <a:rPr lang="en-US" dirty="0" smtClean="0"/>
              <a:t>) IDE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/>
              <a:t>suficient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 pot </a:t>
            </a:r>
            <a:r>
              <a:rPr lang="en-US" dirty="0" err="1" smtClean="0"/>
              <a:t>combina</a:t>
            </a:r>
            <a:r>
              <a:rPr lang="en-US" dirty="0" smtClean="0"/>
              <a:t> </a:t>
            </a:r>
            <a:r>
              <a:rPr lang="en-US" dirty="0" err="1" smtClean="0"/>
              <a:t>IDEcu</a:t>
            </a:r>
            <a:r>
              <a:rPr lang="en-US" dirty="0" smtClean="0"/>
              <a:t> </a:t>
            </a:r>
            <a:r>
              <a:rPr lang="en-US" dirty="0" err="1" smtClean="0"/>
              <a:t>BuildTool</a:t>
            </a:r>
            <a:r>
              <a:rPr lang="en-US" dirty="0" smtClean="0"/>
              <a:t>. </a:t>
            </a:r>
            <a:r>
              <a:rPr lang="en-US" b="1" dirty="0" err="1" smtClean="0"/>
              <a:t>Cel</a:t>
            </a:r>
            <a:r>
              <a:rPr lang="en-US" b="1" dirty="0" smtClean="0"/>
              <a:t> </a:t>
            </a:r>
            <a:r>
              <a:rPr lang="en-US" b="1" dirty="0" err="1" smtClean="0"/>
              <a:t>mai</a:t>
            </a:r>
            <a:r>
              <a:rPr lang="en-US" b="1" dirty="0" smtClean="0"/>
              <a:t> bun IDE / </a:t>
            </a:r>
            <a:r>
              <a:rPr lang="en-US" b="1" dirty="0" err="1"/>
              <a:t>B</a:t>
            </a:r>
            <a:r>
              <a:rPr lang="en-US" b="1" dirty="0" err="1" smtClean="0"/>
              <a:t>uildTool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cel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care </a:t>
            </a:r>
            <a:r>
              <a:rPr lang="en-US" b="1" dirty="0" err="1" smtClean="0"/>
              <a:t>il</a:t>
            </a:r>
            <a:r>
              <a:rPr lang="en-US" b="1" dirty="0" smtClean="0"/>
              <a:t> </a:t>
            </a:r>
            <a:r>
              <a:rPr lang="en-US" b="1" dirty="0" err="1" smtClean="0"/>
              <a:t>stii</a:t>
            </a:r>
            <a:r>
              <a:rPr lang="en-US" b="1" dirty="0" smtClean="0"/>
              <a:t>!</a:t>
            </a:r>
          </a:p>
          <a:p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Probabil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sa</a:t>
            </a:r>
            <a:r>
              <a:rPr lang="en-US" dirty="0" smtClean="0">
                <a:solidFill>
                  <a:srgbClr val="FF0000"/>
                </a:solidFill>
              </a:rPr>
              <a:t> se </a:t>
            </a:r>
            <a:r>
              <a:rPr lang="en-US" dirty="0" err="1" smtClean="0">
                <a:solidFill>
                  <a:srgbClr val="FF0000"/>
                </a:solidFill>
              </a:rPr>
              <a:t>prezinte</a:t>
            </a:r>
            <a:r>
              <a:rPr lang="en-US" dirty="0" smtClean="0">
                <a:solidFill>
                  <a:srgbClr val="FF0000"/>
                </a:solidFill>
              </a:rPr>
              <a:t>, de </a:t>
            </a:r>
            <a:r>
              <a:rPr lang="en-US" dirty="0" err="1" smtClean="0">
                <a:solidFill>
                  <a:srgbClr val="FF0000"/>
                </a:solidFill>
              </a:rPr>
              <a:t>catre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cunoscatori</a:t>
            </a:r>
            <a:r>
              <a:rPr lang="en-US" dirty="0" smtClean="0">
                <a:solidFill>
                  <a:srgbClr val="FF0000"/>
                </a:solidFill>
              </a:rPr>
              <a:t>, in </a:t>
            </a:r>
            <a:r>
              <a:rPr lang="en-US" dirty="0" err="1" smtClean="0">
                <a:solidFill>
                  <a:srgbClr val="FF0000"/>
                </a:solidFill>
              </a:rPr>
              <a:t>primele</a:t>
            </a:r>
            <a:r>
              <a:rPr lang="en-US" dirty="0" smtClean="0">
                <a:solidFill>
                  <a:srgbClr val="FF0000"/>
                </a:solidFill>
              </a:rPr>
              <a:t> ore de seminar / curs, </a:t>
            </a:r>
            <a:r>
              <a:rPr lang="en-US" dirty="0" err="1" smtClean="0">
                <a:solidFill>
                  <a:srgbClr val="FF0000"/>
                </a:solidFill>
              </a:rPr>
              <a:t>instalarea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</a:t>
            </a:r>
            <a:r>
              <a:rPr lang="en-US" dirty="0" smtClean="0">
                <a:solidFill>
                  <a:srgbClr val="FF0000"/>
                </a:solidFill>
              </a:rPr>
              <a:t> diverse </a:t>
            </a:r>
            <a:r>
              <a:rPr lang="en-US" dirty="0" err="1" smtClean="0">
                <a:solidFill>
                  <a:srgbClr val="FF0000"/>
                </a:solidFill>
              </a:rPr>
              <a:t>utilizari</a:t>
            </a:r>
            <a:r>
              <a:rPr lang="en-US" dirty="0" smtClean="0">
                <a:solidFill>
                  <a:srgbClr val="FF0000"/>
                </a:solidFill>
              </a:rPr>
              <a:t> ale IDE-</a:t>
            </a:r>
            <a:r>
              <a:rPr lang="en-US" dirty="0" err="1" smtClean="0">
                <a:solidFill>
                  <a:srgbClr val="FF0000"/>
                </a:solidFill>
              </a:rPr>
              <a:t>urilor</a:t>
            </a:r>
            <a:r>
              <a:rPr lang="en-US" dirty="0" smtClean="0">
                <a:solidFill>
                  <a:srgbClr val="FF0000"/>
                </a:solidFill>
              </a:rPr>
              <a:t> Eclipse, </a:t>
            </a:r>
            <a:r>
              <a:rPr lang="en-US" dirty="0" err="1" smtClean="0">
                <a:solidFill>
                  <a:srgbClr val="FF0000"/>
                </a:solidFill>
              </a:rPr>
              <a:t>IntelIj</a:t>
            </a:r>
            <a:r>
              <a:rPr lang="en-US" dirty="0" smtClean="0">
                <a:solidFill>
                  <a:srgbClr val="FF0000"/>
                </a:solidFill>
              </a:rPr>
              <a:t> IDEA, NetBeans. </a:t>
            </a:r>
            <a:r>
              <a:rPr lang="en-US" dirty="0" err="1" smtClean="0">
                <a:solidFill>
                  <a:srgbClr val="FF0000"/>
                </a:solidFill>
              </a:rPr>
              <a:t>Prezentari</a:t>
            </a:r>
            <a:r>
              <a:rPr lang="en-US" dirty="0" smtClean="0">
                <a:solidFill>
                  <a:srgbClr val="FF0000"/>
                </a:solidFill>
              </a:rPr>
              <a:t> care </a:t>
            </a:r>
            <a:r>
              <a:rPr lang="en-US" dirty="0" err="1" smtClean="0">
                <a:solidFill>
                  <a:srgbClr val="FF0000"/>
                </a:solidFill>
              </a:rPr>
              <a:t>dureaza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putin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ora</a:t>
            </a:r>
            <a:r>
              <a:rPr lang="en-US" dirty="0" smtClean="0">
                <a:solidFill>
                  <a:srgbClr val="FF0000"/>
                </a:solidFill>
              </a:rPr>
              <a:t>, cu </a:t>
            </a:r>
            <a:r>
              <a:rPr lang="en-US" dirty="0" err="1" smtClean="0">
                <a:solidFill>
                  <a:srgbClr val="FF0000"/>
                </a:solidFill>
              </a:rPr>
              <a:t>demonstratii</a:t>
            </a:r>
            <a:r>
              <a:rPr lang="en-US" dirty="0" smtClean="0">
                <a:solidFill>
                  <a:srgbClr val="FF0000"/>
                </a:solidFill>
              </a:rPr>
              <a:t> practice on-line!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priveste</a:t>
            </a:r>
            <a:r>
              <a:rPr lang="en-US" dirty="0" smtClean="0"/>
              <a:t> </a:t>
            </a:r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noastra</a:t>
            </a:r>
            <a:r>
              <a:rPr lang="en-US" dirty="0" smtClean="0"/>
              <a:t>, </a:t>
            </a:r>
            <a:r>
              <a:rPr lang="en-US" u="sng" dirty="0" err="1" smtClean="0"/>
              <a:t>optam</a:t>
            </a:r>
            <a:r>
              <a:rPr lang="en-US" u="sng" dirty="0" smtClean="0"/>
              <a:t> </a:t>
            </a:r>
            <a:r>
              <a:rPr lang="en-US" u="sng" dirty="0" err="1" smtClean="0"/>
              <a:t>pentru</a:t>
            </a:r>
            <a:r>
              <a:rPr lang="en-US" u="sng" dirty="0" smtClean="0"/>
              <a:t> </a:t>
            </a:r>
            <a:r>
              <a:rPr lang="en-US" u="sng" dirty="0" err="1" smtClean="0"/>
              <a:t>BuildTool</a:t>
            </a:r>
            <a:r>
              <a:rPr lang="en-US" dirty="0" smtClean="0"/>
              <a:t>.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alege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, </a:t>
            </a:r>
            <a:r>
              <a:rPr lang="en-US" dirty="0" err="1" smtClean="0"/>
              <a:t>prezentam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intai</a:t>
            </a:r>
            <a:r>
              <a:rPr lang="en-US" dirty="0" smtClean="0"/>
              <a:t> un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preluat</a:t>
            </a:r>
            <a:r>
              <a:rPr lang="en-US" dirty="0"/>
              <a:t> de </a:t>
            </a:r>
            <a:r>
              <a:rPr lang="en-US" dirty="0" smtClean="0"/>
              <a:t>la: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://technologyconversations.com/2014/06/18/build-tools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Se </a:t>
            </a:r>
            <a:r>
              <a:rPr lang="ro-RO" dirty="0" smtClean="0"/>
              <a:t>crea</a:t>
            </a:r>
            <a:r>
              <a:rPr lang="en-US" dirty="0" err="1" smtClean="0"/>
              <a:t>za</a:t>
            </a:r>
            <a:r>
              <a:rPr lang="ro-RO" dirty="0" smtClean="0"/>
              <a:t> </a:t>
            </a:r>
            <a:r>
              <a:rPr lang="en-US" dirty="0" smtClean="0"/>
              <a:t>un </a:t>
            </a:r>
            <a:r>
              <a:rPr lang="ro-RO" dirty="0" smtClean="0"/>
              <a:t>script </a:t>
            </a:r>
            <a:r>
              <a:rPr lang="ro-RO" dirty="0"/>
              <a:t>care </a:t>
            </a:r>
            <a:r>
              <a:rPr lang="ro-RO" dirty="0" smtClean="0"/>
              <a:t>va compila</a:t>
            </a:r>
            <a:r>
              <a:rPr lang="en-US" dirty="0" smtClean="0"/>
              <a:t> </a:t>
            </a:r>
            <a:r>
              <a:rPr lang="en-US" dirty="0" err="1" smtClean="0"/>
              <a:t>surse</a:t>
            </a:r>
            <a:r>
              <a:rPr lang="en-US" dirty="0" smtClean="0"/>
              <a:t> java </a:t>
            </a:r>
            <a:r>
              <a:rPr lang="en-US" dirty="0" err="1" smtClean="0"/>
              <a:t>existente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director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ro-RO" dirty="0" smtClean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ro-RO" dirty="0"/>
              <a:t>crea </a:t>
            </a:r>
            <a:r>
              <a:rPr lang="en-US" dirty="0"/>
              <a:t>o </a:t>
            </a:r>
            <a:r>
              <a:rPr lang="en-US" dirty="0" err="1"/>
              <a:t>arhiva</a:t>
            </a:r>
            <a:r>
              <a:rPr lang="en-US" dirty="0"/>
              <a:t> </a:t>
            </a:r>
            <a:r>
              <a:rPr lang="ro-RO" dirty="0" smtClean="0"/>
              <a:t>JAR</a:t>
            </a:r>
            <a:r>
              <a:rPr lang="en-US" dirty="0" smtClean="0"/>
              <a:t>. </a:t>
            </a:r>
            <a:r>
              <a:rPr lang="en-US" dirty="0" err="1" smtClean="0"/>
              <a:t>Rularea</a:t>
            </a:r>
            <a:r>
              <a:rPr lang="ro-RO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ro-RO" dirty="0" smtClean="0"/>
              <a:t>efectua </a:t>
            </a:r>
            <a:r>
              <a:rPr lang="ro-RO" dirty="0"/>
              <a:t>analize </a:t>
            </a:r>
            <a:r>
              <a:rPr lang="ro-RO" dirty="0" smtClean="0"/>
              <a:t>statice</a:t>
            </a:r>
            <a:r>
              <a:rPr lang="en-US" dirty="0" smtClean="0"/>
              <a:t> (cu </a:t>
            </a:r>
            <a:r>
              <a:rPr lang="en-US" dirty="0" err="1" smtClean="0"/>
              <a:t>pachetul</a:t>
            </a:r>
            <a:r>
              <a:rPr lang="en-US" dirty="0" smtClean="0"/>
              <a:t> </a:t>
            </a:r>
            <a:r>
              <a:rPr lang="en-US" b="1" dirty="0" err="1" smtClean="0"/>
              <a:t>org.hamcrest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ro-RO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rularea</a:t>
            </a:r>
            <a:r>
              <a:rPr lang="en-US" dirty="0" smtClean="0"/>
              <a:t> de unit-</a:t>
            </a:r>
            <a:r>
              <a:rPr lang="en-US" dirty="0" err="1" smtClean="0"/>
              <a:t>uri</a:t>
            </a:r>
            <a:r>
              <a:rPr lang="en-US" dirty="0" smtClean="0"/>
              <a:t> de test</a:t>
            </a:r>
            <a:r>
              <a:rPr lang="ro-RO" dirty="0" smtClean="0"/>
              <a:t>.</a:t>
            </a:r>
            <a:endParaRPr lang="en-US" dirty="0" smtClean="0"/>
          </a:p>
          <a:p>
            <a:r>
              <a:rPr lang="ro-RO" dirty="0" smtClean="0"/>
              <a:t> </a:t>
            </a:r>
            <a:endParaRPr lang="en-US" dirty="0" smtClean="0"/>
          </a:p>
          <a:p>
            <a:pPr algn="just"/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ro-RO" dirty="0" smtClean="0"/>
              <a:t>operații </a:t>
            </a:r>
            <a:r>
              <a:rPr lang="en-US" dirty="0" smtClean="0"/>
              <a:t>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ilustra</a:t>
            </a:r>
            <a:r>
              <a:rPr lang="en-US" dirty="0" smtClean="0"/>
              <a:t> </a:t>
            </a:r>
            <a:r>
              <a:rPr lang="ro-RO" dirty="0" smtClean="0"/>
              <a:t>în Ant</a:t>
            </a:r>
            <a:r>
              <a:rPr lang="en-US" dirty="0" smtClean="0"/>
              <a:t>+Ivy</a:t>
            </a:r>
            <a:r>
              <a:rPr lang="ro-RO" dirty="0" smtClean="0"/>
              <a:t>, </a:t>
            </a:r>
            <a:r>
              <a:rPr lang="ro-RO" dirty="0"/>
              <a:t>Maven</a:t>
            </a:r>
            <a:r>
              <a:rPr lang="en-US" dirty="0"/>
              <a:t>, </a:t>
            </a:r>
            <a:r>
              <a:rPr lang="ro-RO" dirty="0" smtClean="0"/>
              <a:t>Gradle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a se </a:t>
            </a:r>
            <a:r>
              <a:rPr lang="ro-RO" dirty="0" smtClean="0"/>
              <a:t>compara </a:t>
            </a:r>
            <a:r>
              <a:rPr lang="en-US" dirty="0" err="1" smtClean="0"/>
              <a:t>descrierile</a:t>
            </a:r>
            <a:r>
              <a:rPr lang="ro-RO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20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Crearea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unei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distributii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binare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ca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zip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sau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tar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(2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/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680073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Structurile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interne ale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celor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sunt: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57501"/>
              </p:ext>
            </p:extLst>
          </p:nvPr>
        </p:nvGraphicFramePr>
        <p:xfrm>
          <a:off x="533400" y="2271713"/>
          <a:ext cx="79248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570"/>
                <a:gridCol w="3785230"/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ziptar.zip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ziptar.tar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\---ziptar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+---bin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|       ziptar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|       ziptar.bat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\---lib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log4j-1.2.1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.jar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ziptar.jar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\---zi.tar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+---bin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|       ziptar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|       ziptar.bat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\---lib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log4j-1.2.1</a:t>
                      </a:r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ro-RO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.jar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ziptar.jar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376" y="478290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Ultimele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două arhive, cele din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, sunt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grupate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cate un director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propriu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folosite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pentru a distribui aplicaţia. Astfel, arhiva (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sau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) se poate dezarhiva pe o maşină oarecare în sistemul de directori. După ce se intră în directorul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din spaţiul dezarhivat, aplicaţia se lansează cu scriptul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ziptar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(sub Unix sau sub Windows).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nevoie, utilizatorul poate face modificări de nume în spaţiul dezarhivat, numai că acestea trebuie corelate cu conţinutul scriptului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ziptar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24661"/>
              </p:ext>
            </p:extLst>
          </p:nvPr>
        </p:nvGraphicFramePr>
        <p:xfrm>
          <a:off x="3962400" y="503270"/>
          <a:ext cx="2711824" cy="14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24"/>
              </a:tblGrid>
              <a:tr h="318592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ziptar.jar</a:t>
                      </a:r>
                      <a:endParaRPr lang="en-US" u="sng" dirty="0"/>
                    </a:p>
                  </a:txBody>
                  <a:tcPr/>
                </a:tc>
              </a:tr>
              <a:tr h="1129936">
                <a:tc>
                  <a:txBody>
                    <a:bodyPr/>
                    <a:lstStyle/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Hw.class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log4j.properties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\---META-INF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MANIFEST.MF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21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Rezolvarea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manuala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dependentelor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prin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distributie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binara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28" y="385364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cum 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vazut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binara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depune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build/di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stribution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directorului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aplicatiei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 director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scripturi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Unix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Windows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 director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directorului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aplicatiei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rezultata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compilarea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surselor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aflate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necesare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satisfacerea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dependentelor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 lib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copia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oriunde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zicem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-un director DIR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aplicatia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optiunea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java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lib/*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urmat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clasei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main,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exemplul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4ziptar_war_ear/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ziptar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exemplul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3jardep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dupa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copierea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lib in DIR,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lansarea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face: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DIR&gt; java –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lib/*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DIR&gt; java –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lib/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ziptar.jar;lib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/log4j-1.2.17.jar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22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Crearea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unei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aplicatii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web ca o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war (1 / 2)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0" y="366713"/>
            <a:ext cx="913603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O</a:t>
            </a:r>
            <a:r>
              <a:rPr lang="ro-RO" dirty="0" smtClean="0"/>
              <a:t> </a:t>
            </a:r>
            <a:r>
              <a:rPr lang="ro-RO" dirty="0"/>
              <a:t>aplicație web Java este livrată ca o arhivă </a:t>
            </a:r>
            <a:r>
              <a:rPr lang="ro-RO" dirty="0" smtClean="0"/>
              <a:t>war. </a:t>
            </a:r>
            <a:r>
              <a:rPr lang="ro-RO" dirty="0"/>
              <a:t>In această arhivă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ro-RO" dirty="0" smtClean="0"/>
              <a:t>unele </a:t>
            </a:r>
            <a:r>
              <a:rPr lang="ro-RO" dirty="0"/>
              <a:t>dependinţe (arhive </a:t>
            </a:r>
            <a:r>
              <a:rPr lang="ro-RO" dirty="0" smtClean="0"/>
              <a:t>jar</a:t>
            </a:r>
            <a:r>
              <a:rPr lang="en-US" dirty="0" smtClean="0"/>
              <a:t>) </a:t>
            </a:r>
            <a:r>
              <a:rPr lang="en-US" dirty="0" err="1" smtClean="0"/>
              <a:t>preluate</a:t>
            </a:r>
            <a:r>
              <a:rPr lang="en-US" dirty="0" smtClean="0"/>
              <a:t> implicit din </a:t>
            </a:r>
            <a:r>
              <a:rPr lang="en-US" dirty="0" err="1" smtClean="0"/>
              <a:t>mediul</a:t>
            </a:r>
            <a:r>
              <a:rPr lang="en-US" dirty="0" smtClean="0"/>
              <a:t> </a:t>
            </a:r>
            <a:r>
              <a:rPr lang="en-US" dirty="0" err="1" smtClean="0"/>
              <a:t>JVM</a:t>
            </a:r>
            <a:r>
              <a:rPr lang="en-US" dirty="0" smtClean="0"/>
              <a:t>.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ro-RO" dirty="0" smtClean="0"/>
              <a:t> </a:t>
            </a:r>
            <a:r>
              <a:rPr lang="en-US" dirty="0" err="1" smtClean="0"/>
              <a:t>logistica</a:t>
            </a:r>
            <a:r>
              <a:rPr lang="en-US" dirty="0" smtClean="0"/>
              <a:t> de </a:t>
            </a:r>
            <a:r>
              <a:rPr lang="ro-RO" dirty="0" smtClean="0"/>
              <a:t>servleturi</a:t>
            </a:r>
            <a:r>
              <a:rPr lang="ro-RO" dirty="0"/>
              <a:t>, </a:t>
            </a:r>
            <a:r>
              <a:rPr lang="ro-RO" dirty="0" smtClean="0"/>
              <a:t>JSP</a:t>
            </a:r>
            <a:r>
              <a:rPr lang="en-US" dirty="0" smtClean="0"/>
              <a:t>, JSF</a:t>
            </a:r>
            <a:r>
              <a:rPr lang="ro-RO" dirty="0" smtClean="0"/>
              <a:t> etc</a:t>
            </a:r>
            <a:r>
              <a:rPr lang="en-US" dirty="0" smtClean="0"/>
              <a:t>.</a:t>
            </a:r>
            <a:r>
              <a:rPr lang="ro-RO" dirty="0"/>
              <a:t> sunt livrate de container (</a:t>
            </a:r>
            <a:r>
              <a:rPr lang="ro-RO" b="1" dirty="0"/>
              <a:t>Tomcat</a:t>
            </a:r>
            <a:r>
              <a:rPr lang="ro-RO" dirty="0"/>
              <a:t>, </a:t>
            </a:r>
            <a:r>
              <a:rPr lang="ro-RO" b="1" dirty="0"/>
              <a:t>Jetty</a:t>
            </a:r>
            <a:r>
              <a:rPr lang="ro-RO" dirty="0"/>
              <a:t>) sau AS (</a:t>
            </a:r>
            <a:r>
              <a:rPr lang="ro-RO" b="1" dirty="0"/>
              <a:t>GlassFish</a:t>
            </a:r>
            <a:r>
              <a:rPr lang="ro-RO" dirty="0"/>
              <a:t>, </a:t>
            </a:r>
            <a:r>
              <a:rPr lang="ro-RO" b="1" dirty="0" smtClean="0"/>
              <a:t>Jbos</a:t>
            </a:r>
            <a:r>
              <a:rPr lang="en-US" b="1" dirty="0" smtClean="0"/>
              <a:t>s / </a:t>
            </a:r>
            <a:r>
              <a:rPr lang="en-US" b="1" dirty="0" err="1" smtClean="0"/>
              <a:t>WildFly</a:t>
            </a:r>
            <a:r>
              <a:rPr lang="ro-RO" dirty="0" smtClean="0"/>
              <a:t>)</a:t>
            </a:r>
            <a:r>
              <a:rPr lang="en-US" dirty="0" smtClean="0"/>
              <a:t>. </a:t>
            </a:r>
            <a:r>
              <a:rPr lang="ro-RO" dirty="0"/>
              <a:t>Alte </a:t>
            </a:r>
            <a:r>
              <a:rPr lang="ro-RO" dirty="0" smtClean="0"/>
              <a:t>dependinţe</a:t>
            </a:r>
            <a:r>
              <a:rPr lang="en-US" dirty="0" smtClean="0"/>
              <a:t>, legate</a:t>
            </a:r>
            <a:r>
              <a:rPr lang="ro-RO" dirty="0" smtClean="0"/>
              <a:t> </a:t>
            </a:r>
            <a:r>
              <a:rPr lang="en-US" dirty="0" smtClean="0"/>
              <a:t>de </a:t>
            </a:r>
            <a:r>
              <a:rPr lang="ro-RO" dirty="0" smtClean="0"/>
              <a:t>business-ul </a:t>
            </a:r>
            <a:r>
              <a:rPr lang="ro-RO" dirty="0"/>
              <a:t>specific al </a:t>
            </a:r>
            <a:r>
              <a:rPr lang="ro-RO" dirty="0" smtClean="0"/>
              <a:t>aplicaţiei</a:t>
            </a:r>
            <a:r>
              <a:rPr lang="en-US" dirty="0" smtClean="0"/>
              <a:t>, nu se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arhivele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. </a:t>
            </a:r>
            <a:r>
              <a:rPr lang="en-US" dirty="0" err="1"/>
              <a:t>G</a:t>
            </a:r>
            <a:r>
              <a:rPr lang="en-US" dirty="0" err="1" smtClean="0"/>
              <a:t>azda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dependinte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 smtClean="0"/>
              <a:t>directorul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WEB-INF/lib</a:t>
            </a:r>
            <a:r>
              <a:rPr lang="ro-RO" dirty="0"/>
              <a:t> al aplicaţiei</a:t>
            </a:r>
            <a:r>
              <a:rPr lang="ro-RO" dirty="0" smtClean="0"/>
              <a:t>.</a:t>
            </a:r>
            <a:endParaRPr lang="en-US" dirty="0" smtClean="0"/>
          </a:p>
          <a:p>
            <a:endParaRPr lang="en-US" dirty="0"/>
          </a:p>
          <a:p>
            <a:pPr algn="just"/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prezenta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intai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simplu</a:t>
            </a:r>
            <a:r>
              <a:rPr lang="en-US" dirty="0" smtClean="0"/>
              <a:t> Hello World </a:t>
            </a:r>
            <a:r>
              <a:rPr lang="en-US" dirty="0" err="1" smtClean="0"/>
              <a:t>realizat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-un servlet (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detalia</a:t>
            </a:r>
            <a:r>
              <a:rPr lang="en-US" dirty="0" smtClean="0"/>
              <a:t> in </a:t>
            </a:r>
            <a:r>
              <a:rPr lang="en-US" dirty="0" err="1" smtClean="0"/>
              <a:t>cursurile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r>
              <a:rPr lang="en-US" dirty="0" smtClean="0"/>
              <a:t>).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</a:t>
            </a:r>
            <a:r>
              <a:rPr lang="en-US" dirty="0" smtClean="0"/>
              <a:t>  in care </a:t>
            </a:r>
            <a:r>
              <a:rPr lang="en-US" dirty="0" err="1" smtClean="0"/>
              <a:t>furnizam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DIR/war/</a:t>
            </a:r>
            <a:r>
              <a:rPr lang="en-US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apply plugin: 'war'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repositories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mavenCentral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providedCompile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javax.servlet:javax.servlet-api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:+'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DIR/war/</a:t>
            </a:r>
            <a:r>
              <a:rPr lang="en-US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/main/java/Hw.java: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                  import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 import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javax.servlet.http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ceva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resp.getOutputStream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().write("Hello World.".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67400" y="6492875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23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Crearea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unei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aplicatii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web ca o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war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(2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/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2" y="366713"/>
            <a:ext cx="91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build, </a:t>
            </a:r>
            <a:r>
              <a:rPr lang="ro-RO" dirty="0" smtClean="0"/>
              <a:t>plugin-ul war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genera </a:t>
            </a:r>
            <a:r>
              <a:rPr lang="en-US" dirty="0" err="1" smtClean="0"/>
              <a:t>urmatoarea</a:t>
            </a:r>
            <a:r>
              <a:rPr lang="en-US" dirty="0" smtClean="0"/>
              <a:t> </a:t>
            </a:r>
            <a:r>
              <a:rPr lang="en-US" dirty="0" err="1" smtClean="0"/>
              <a:t>structura</a:t>
            </a:r>
            <a:r>
              <a:rPr lang="en-US" dirty="0" smtClean="0"/>
              <a:t> 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unuwara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acesteia</a:t>
            </a:r>
            <a:r>
              <a:rPr lang="en-US" dirty="0" smtClean="0"/>
              <a:t>,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unuwara.war</a:t>
            </a:r>
            <a:r>
              <a:rPr lang="en-US" dirty="0" smtClean="0"/>
              <a:t> din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ro-RO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29592"/>
              </p:ext>
            </p:extLst>
          </p:nvPr>
        </p:nvGraphicFramePr>
        <p:xfrm>
          <a:off x="685800" y="1090086"/>
          <a:ext cx="762000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war:</a:t>
                      </a:r>
                      <a:endParaRPr lang="en-US" sz="1800" u="sn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war.war</a:t>
                      </a:r>
                      <a:r>
                        <a:rPr lang="en-US" sz="1800" u="sng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800" u="sng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build.gradle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+---.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gradle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- -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+---build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+---classes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|   \---main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|       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Hw.class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+---dependency-cache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+---libs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|   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unuwara.war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\---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- -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\---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/main/java/Hw.java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+---META-INF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     MANIFEST.MF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\---WEB-INF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\---classes</a:t>
                      </a: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Hw.class</a:t>
                      </a:r>
                      <a:endParaRPr lang="en-US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412" y="4608513"/>
            <a:ext cx="91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b="1" dirty="0" err="1" smtClean="0"/>
              <a:t>war.war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deploya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container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AS,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pornirea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lansa</a:t>
            </a:r>
            <a:r>
              <a:rPr lang="en-US" dirty="0" smtClean="0"/>
              <a:t> din browser: </a:t>
            </a:r>
            <a:r>
              <a:rPr lang="en-US" dirty="0" smtClean="0">
                <a:hlinkClick r:id="rId3"/>
              </a:rPr>
              <a:t>http://localhost:8080/unuwara/ceva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5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92875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24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Crearea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unei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aplicatii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enterprise (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javaEE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 ca o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ear (Enterprise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ARchive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 (1 /3)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66713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dirty="0"/>
              <a:t>Un fișier </a:t>
            </a:r>
            <a:r>
              <a:rPr lang="ro-RO" b="1" dirty="0"/>
              <a:t>ear</a:t>
            </a:r>
            <a:r>
              <a:rPr lang="ro-RO" dirty="0"/>
              <a:t> este o </a:t>
            </a:r>
            <a:r>
              <a:rPr lang="ro-RO" dirty="0" smtClean="0"/>
              <a:t>variantă </a:t>
            </a:r>
            <a:r>
              <a:rPr lang="ro-RO" dirty="0"/>
              <a:t>Java EE a unui fișier jar, care poate conține unul sau mai multe fișiere war şi / sau fișiere EJB-JAR, care urmează să fie utilizate împreună într-o aplicaţie </a:t>
            </a:r>
            <a:r>
              <a:rPr lang="ro-RO" dirty="0" smtClean="0"/>
              <a:t>enterprise</a:t>
            </a:r>
            <a:r>
              <a:rPr lang="en-US" dirty="0" smtClean="0"/>
              <a:t> (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detalia</a:t>
            </a:r>
            <a:r>
              <a:rPr lang="en-US" dirty="0" smtClean="0"/>
              <a:t> in </a:t>
            </a:r>
            <a:r>
              <a:rPr lang="en-US" dirty="0" err="1" smtClean="0"/>
              <a:t>cursurile</a:t>
            </a:r>
            <a:r>
              <a:rPr lang="en-US" dirty="0" smtClean="0"/>
              <a:t> </a:t>
            </a:r>
            <a:r>
              <a:rPr lang="en-US" dirty="0" err="1" smtClean="0"/>
              <a:t>urmatoare</a:t>
            </a:r>
            <a:r>
              <a:rPr lang="en-US" dirty="0" smtClean="0"/>
              <a:t>)</a:t>
            </a:r>
            <a:r>
              <a:rPr lang="ro-RO" dirty="0" smtClean="0"/>
              <a:t>. </a:t>
            </a:r>
            <a:r>
              <a:rPr lang="ro-RO" dirty="0"/>
              <a:t>Un fișier EJB-JAR este pur și simplu un fișier jar ce conține module EJB și descriptori EJB. Nici ear, nici EJB-JAR nu pot conţine arhive jar nested folosite în CLASSPATH</a:t>
            </a:r>
            <a:r>
              <a:rPr lang="ro-RO" dirty="0" smtClean="0"/>
              <a:t>.</a:t>
            </a:r>
            <a:endParaRPr lang="en-US" dirty="0" smtClean="0"/>
          </a:p>
          <a:p>
            <a:endParaRPr lang="en-US" dirty="0"/>
          </a:p>
          <a:p>
            <a:pPr algn="just"/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construirea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de </a:t>
            </a:r>
            <a:r>
              <a:rPr lang="en-US" dirty="0" err="1" smtClean="0"/>
              <a:t>arhive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p</a:t>
            </a:r>
            <a:r>
              <a:rPr lang="ro-RO" dirty="0" smtClean="0"/>
              <a:t>lugin-ul </a:t>
            </a:r>
            <a:r>
              <a:rPr lang="ro-RO" b="1" dirty="0" smtClean="0"/>
              <a:t>ear</a:t>
            </a:r>
            <a:r>
              <a:rPr lang="en-US" dirty="0" smtClean="0"/>
              <a:t>. El </a:t>
            </a:r>
            <a:r>
              <a:rPr lang="en-US" dirty="0" err="1" smtClean="0"/>
              <a:t>utilizeaza</a:t>
            </a:r>
            <a:r>
              <a:rPr lang="en-US" dirty="0" smtClean="0"/>
              <a:t> </a:t>
            </a:r>
            <a:r>
              <a:rPr lang="ro-RO" dirty="0" smtClean="0"/>
              <a:t>două </a:t>
            </a:r>
            <a:r>
              <a:rPr lang="ro-RO" dirty="0"/>
              <a:t>tipuri de </a:t>
            </a:r>
            <a:r>
              <a:rPr lang="ro-RO" b="1" dirty="0"/>
              <a:t>dependinţe</a:t>
            </a:r>
            <a:r>
              <a:rPr lang="ro-RO" dirty="0" smtClean="0"/>
              <a:t>:</a:t>
            </a:r>
            <a:r>
              <a:rPr lang="en-US" dirty="0" smtClean="0"/>
              <a:t> 1) </a:t>
            </a:r>
            <a:r>
              <a:rPr lang="ro-RO" dirty="0" smtClean="0"/>
              <a:t>tipul </a:t>
            </a:r>
            <a:r>
              <a:rPr lang="ro-RO" b="1" dirty="0"/>
              <a:t>deploy</a:t>
            </a:r>
            <a:r>
              <a:rPr lang="ro-RO" dirty="0"/>
              <a:t> </a:t>
            </a:r>
            <a:r>
              <a:rPr lang="ro-RO" dirty="0" smtClean="0"/>
              <a:t>folosit </a:t>
            </a:r>
            <a:r>
              <a:rPr lang="ro-RO" dirty="0"/>
              <a:t>pentru a specifica fişiere </a:t>
            </a:r>
            <a:r>
              <a:rPr lang="ro-RO" b="1" dirty="0"/>
              <a:t>war</a:t>
            </a:r>
            <a:r>
              <a:rPr lang="ro-RO" dirty="0"/>
              <a:t> sau </a:t>
            </a:r>
            <a:r>
              <a:rPr lang="ro-RO" b="1" dirty="0"/>
              <a:t>EJB-JAR</a:t>
            </a:r>
            <a:r>
              <a:rPr lang="ro-RO" dirty="0"/>
              <a:t> care vor fi deployate atunci când fişierul ear este </a:t>
            </a:r>
            <a:r>
              <a:rPr lang="ro-RO" dirty="0" smtClean="0"/>
              <a:t>deployat</a:t>
            </a:r>
            <a:r>
              <a:rPr lang="en-US" dirty="0" smtClean="0"/>
              <a:t>; 2) </a:t>
            </a:r>
            <a:r>
              <a:rPr lang="ro-RO" dirty="0" smtClean="0"/>
              <a:t>tipul </a:t>
            </a:r>
            <a:r>
              <a:rPr lang="ro-RO" b="1" dirty="0"/>
              <a:t>earlib</a:t>
            </a:r>
            <a:r>
              <a:rPr lang="ro-RO" dirty="0"/>
              <a:t> este folosit să se specifice biblioteci jar folosite în fişierele </a:t>
            </a:r>
            <a:r>
              <a:rPr lang="ro-RO" b="1" dirty="0"/>
              <a:t>war</a:t>
            </a:r>
            <a:r>
              <a:rPr lang="ro-RO" dirty="0"/>
              <a:t> şi </a:t>
            </a:r>
            <a:r>
              <a:rPr lang="ro-RO" b="1" dirty="0"/>
              <a:t>EJB-JAR</a:t>
            </a:r>
            <a:r>
              <a:rPr lang="ro-RO" dirty="0"/>
              <a:t> ca fiind în CLASSPATH.</a:t>
            </a:r>
            <a:endParaRPr lang="en-US" dirty="0"/>
          </a:p>
          <a:p>
            <a:r>
              <a:rPr lang="ro-RO" dirty="0"/>
              <a:t> </a:t>
            </a:r>
            <a:endParaRPr lang="en-US" dirty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ear, </a:t>
            </a:r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US" dirty="0" smtClean="0"/>
              <a:t> are forma: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34" y="3793859"/>
            <a:ext cx="91246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apply plugin: 'ear'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mavenCentral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Urmatoarele arhive war sau jar vor fi incluse in root-ul ear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deploy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('fisierArhivaJar'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'fisierArhivaWar‘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 . .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 - -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Urmatoarele dependinte vor fi incluse in directorul lib al lui ear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earlib 'numeDependintaArhivaJarInClasspath'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 - -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Exemplu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creare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ear (2 / 3)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1373" y="366713"/>
            <a:ext cx="9144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dirty="0"/>
              <a:t>De exemplu, presupunem ca am creat doua EJB-JAR şi o arhivă </a:t>
            </a:r>
            <a:r>
              <a:rPr lang="en-US" dirty="0" smtClean="0"/>
              <a:t>w</a:t>
            </a:r>
            <a:r>
              <a:rPr lang="ro-RO" dirty="0" smtClean="0"/>
              <a:t>ar</a:t>
            </a:r>
            <a:r>
              <a:rPr lang="ro-RO" dirty="0"/>
              <a:t>. Pentru a crea o arhiva </a:t>
            </a:r>
            <a:r>
              <a:rPr lang="en-US" dirty="0" smtClean="0"/>
              <a:t>e</a:t>
            </a:r>
            <a:r>
              <a:rPr lang="ro-RO" dirty="0" smtClean="0"/>
              <a:t>ar </a:t>
            </a:r>
            <a:r>
              <a:rPr lang="ro-RO" dirty="0"/>
              <a:t>in directorul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unuear</a:t>
            </a:r>
            <a:r>
              <a:rPr lang="ro-RO" dirty="0"/>
              <a:t>, </a:t>
            </a:r>
            <a:r>
              <a:rPr lang="en-US" dirty="0" smtClean="0"/>
              <a:t>se </a:t>
            </a:r>
            <a:r>
              <a:rPr lang="en-US" dirty="0" err="1" smtClean="0"/>
              <a:t>pleaca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de la </a:t>
            </a:r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build.grade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plugin: 'ear'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 jcenter()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deploy files('d:/GradleProjects/unuwar/build/libs/unuwar.war')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deploy files('d:/GradleProjects/unuejb/build/libs/unuejb.jar')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deploy files('d:/GradleProjects/doiejb/build/libs/doiejb.jar')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//earlib 'org.apache.commons:commons-lang3:3.4'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/>
              <a:t> </a:t>
            </a:r>
            <a:endParaRPr lang="en-US" dirty="0"/>
          </a:p>
          <a:p>
            <a:pPr algn="just"/>
            <a:r>
              <a:rPr lang="en-US" dirty="0" err="1" smtClean="0"/>
              <a:t>Dependenta</a:t>
            </a:r>
            <a:r>
              <a:rPr lang="en-US" dirty="0" smtClean="0"/>
              <a:t> </a:t>
            </a:r>
            <a:r>
              <a:rPr lang="en-US" dirty="0" err="1" smtClean="0"/>
              <a:t>earlib</a:t>
            </a:r>
            <a:r>
              <a:rPr lang="en-US" dirty="0" smtClean="0"/>
              <a:t> nu e </a:t>
            </a:r>
            <a:r>
              <a:rPr lang="en-US" dirty="0" err="1" smtClean="0"/>
              <a:t>necesara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scrisa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comentata</a:t>
            </a:r>
            <a:r>
              <a:rPr lang="en-US" dirty="0" smtClean="0"/>
              <a:t>) </a:t>
            </a:r>
            <a:r>
              <a:rPr lang="en-US" dirty="0" err="1" smtClean="0"/>
              <a:t>doar</a:t>
            </a:r>
            <a:r>
              <a:rPr lang="en-US" dirty="0" smtClean="0"/>
              <a:t> ca </a:t>
            </a:r>
            <a:r>
              <a:rPr lang="en-US" dirty="0" err="1" smtClean="0"/>
              <a:t>exemplu</a:t>
            </a:r>
            <a:r>
              <a:rPr lang="en-US" dirty="0" smtClean="0"/>
              <a:t>. D</a:t>
            </a:r>
            <a:r>
              <a:rPr lang="ro-RO" dirty="0" smtClean="0"/>
              <a:t>upă </a:t>
            </a:r>
            <a:r>
              <a:rPr lang="ro-RO" dirty="0"/>
              <a:t>comanda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gradle clean build</a:t>
            </a:r>
            <a:r>
              <a:rPr lang="ro-RO" dirty="0"/>
              <a:t> se va crea următoarea structură de directori:</a:t>
            </a:r>
            <a:endParaRPr lang="en-US" dirty="0"/>
          </a:p>
          <a:p>
            <a:r>
              <a:rPr lang="ro-RO" dirty="0"/>
              <a:t> </a:t>
            </a:r>
            <a:endParaRPr lang="en-US" dirty="0"/>
          </a:p>
          <a:p>
            <a:r>
              <a:rPr lang="ro-RO" u="sng" dirty="0">
                <a:latin typeface="Courier New" panose="02070309020205020404" pitchFamily="49" charset="0"/>
                <a:cs typeface="Courier New" panose="02070309020205020404" pitchFamily="49" charset="0"/>
              </a:rPr>
              <a:t>unuear: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build.gradle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+---.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\---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+---tmp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\---ear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MANIFEST.MF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application.xml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\---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unuear.ear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67400" y="6492875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26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Exemplu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creare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ear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(3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/ 3)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97" y="271582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unuear.ear</a:t>
            </a:r>
            <a:r>
              <a:rPr lang="en-US" dirty="0" smtClean="0"/>
              <a:t> are </a:t>
            </a:r>
            <a:r>
              <a:rPr lang="en-US" dirty="0" err="1" smtClean="0"/>
              <a:t>structura</a:t>
            </a:r>
            <a:r>
              <a:rPr lang="en-US" dirty="0" smtClean="0"/>
              <a:t>:</a:t>
            </a: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doiejb.jar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unuejb.jar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unuwar.war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\---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META-INF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application.xml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MANIFEST.MF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/>
              <a:t> </a:t>
            </a:r>
            <a:endParaRPr lang="en-US" dirty="0"/>
          </a:p>
          <a:p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application.xml</a:t>
            </a:r>
            <a:r>
              <a:rPr lang="en-US" dirty="0" smtClean="0"/>
              <a:t> are </a:t>
            </a:r>
            <a:r>
              <a:rPr lang="en-US" dirty="0" err="1" smtClean="0"/>
              <a:t>continutul</a:t>
            </a:r>
            <a:r>
              <a:rPr lang="en-US" dirty="0" smtClean="0"/>
              <a:t>:</a:t>
            </a: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xmlns="http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java.sun.com/xml/ns/javaee"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xsi:schemaLocation="http://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java.sun.com/xml/ns/javaee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http://java.sun.com/xml/ns/javaee/application_6.xsd"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xmlns:xsi=http://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www.w3.org/2001/XMLSchema-instance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version="6"&gt;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display-name&gt;unuear&lt;/display-name&gt;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web-uri&gt;unuwar.war&lt;/web-uri&gt;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context-root&gt;unuwar&lt;/context-root&gt;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&lt;ejb&gt;unuejb.jar&lt;/ejb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&lt;/module&gt;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&lt;ejb&gt;doiejb.jar&lt;/ejb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&lt;/module&gt;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library-directory&gt;lib&lt;/library-directory&gt;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o-R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92875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27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  <p:pic>
        <p:nvPicPr>
          <p:cNvPr id="7" name="Picture 9" descr="questionma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62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1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96000" y="6492875"/>
            <a:ext cx="3048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28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</p:spTree>
    <p:extLst>
      <p:ext uri="{BB962C8B-B14F-4D97-AF65-F5344CB8AC3E}">
        <p14:creationId xmlns:p14="http://schemas.microsoft.com/office/powerpoint/2010/main" val="4784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1772" y="370796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u="sng" dirty="0">
                <a:latin typeface="Calibri" pitchFamily="34" charset="0"/>
              </a:rPr>
              <a:t>i</a:t>
            </a:r>
            <a:r>
              <a:rPr lang="en-US" altLang="en-US" u="sng" dirty="0" smtClean="0">
                <a:latin typeface="Calibri" pitchFamily="34" charset="0"/>
              </a:rPr>
              <a:t>vy.xml:</a:t>
            </a:r>
            <a:endParaRPr lang="en-US" altLang="en-US" u="sng" dirty="0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Descriere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Ant + Ivy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429" y="385083"/>
            <a:ext cx="71628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&lt;ivy-module version="2.0"&gt;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&lt;info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organisation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module="java-build-tools"/&gt;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&lt;dependencies&gt;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&lt;dependency org="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rev="4.11"/&gt;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&lt;dependency org="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org.hamcrest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hamcrest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-all" rev="1.3"/&gt;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&lt;/dependencies&gt;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&lt;/ivy-module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885" y="2070791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xmlns:ivy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antlib:org.apache.ivy.ant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name="java-build-tools" default="jar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&lt;property name="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&lt;property name="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value="build"/&gt;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&lt;property name="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}/classes"/&gt;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&lt;property name="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}/jar"/&gt;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&lt;property name="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value="lib" 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&lt;path id="lib.path.id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fileset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 &lt;/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path&gt;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&lt;target name="resolve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&lt;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ivy:retrieve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 &lt;/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&lt;target name="clean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build.dir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&lt;/target&gt;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&lt;target name="compile" depends="resolve"&gt;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classpathref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="lib.path.id"/&gt;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&lt;/target&gt;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&lt;target name="jar" depends="compile"&gt;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&lt;jar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destfile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}/${ant.project.name}.jar"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classes.dir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&lt;/target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&lt;/project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886" y="1721593"/>
            <a:ext cx="1230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u="sng" dirty="0" smtClean="0">
                <a:latin typeface="Calibri" pitchFamily="34" charset="0"/>
              </a:rPr>
              <a:t>build.xml:</a:t>
            </a:r>
            <a:endParaRPr lang="en-US" altLang="en-US" u="sng" dirty="0">
              <a:latin typeface="Calibri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27614" y="6488668"/>
            <a:ext cx="189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Calibri" pitchFamily="34" charset="0"/>
              </a:rPr>
              <a:t>Run:  - - -  ant jar</a:t>
            </a: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83730" y="6492875"/>
            <a:ext cx="326027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Descriere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Maven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379303"/>
            <a:ext cx="7761514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http://maven.apache.org/maven-v4_0_0.xsd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com.technologyconversations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&gt;java-build-tools&lt;/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&lt;packaging&gt;jar&lt;/packaging&gt;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&lt;version&gt;1.0&lt;/version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&lt;dependencies&gt;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&lt;dependency&gt;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&lt;version&gt;4.11&lt;/version&gt;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&lt;/dependency&gt;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&lt;dependency&gt;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org.hamcrest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hamcrest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-all&lt;/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&lt;version&gt;1.3&lt;/version&gt;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&lt;/dependency&gt;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&lt;/dependencies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&lt;build&gt;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&lt;plugins&gt;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&lt;plugin&gt;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&lt;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&gt;maven-compiler-plugin&lt;/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&lt;version&gt;2.3.2&lt;/version&gt;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&lt;/plugin&gt;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&lt;/plugins&gt;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&lt;/build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&lt;/project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90800" y="6488668"/>
            <a:ext cx="3292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Calibri" pitchFamily="34" charset="0"/>
              </a:rPr>
              <a:t>Run:  - - -  </a:t>
            </a:r>
            <a:r>
              <a:rPr lang="en-US" dirty="0" err="1"/>
              <a:t>mvn</a:t>
            </a:r>
            <a:r>
              <a:rPr lang="en-US" dirty="0"/>
              <a:t> package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501134"/>
            <a:ext cx="123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u="sng" dirty="0" smtClean="0">
                <a:latin typeface="Calibri" pitchFamily="34" charset="0"/>
              </a:rPr>
              <a:t>pom.xml:</a:t>
            </a:r>
            <a:endParaRPr lang="en-US" altLang="en-US" u="sng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886" y="385083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u="sng" dirty="0" err="1" smtClean="0">
                <a:latin typeface="Calibri" pitchFamily="34" charset="0"/>
              </a:rPr>
              <a:t>build.gradle</a:t>
            </a:r>
            <a:r>
              <a:rPr lang="en-US" altLang="en-US" u="sng" dirty="0" smtClean="0">
                <a:latin typeface="Calibri" pitchFamily="34" charset="0"/>
              </a:rPr>
              <a:t>:</a:t>
            </a:r>
            <a:endParaRPr lang="en-US" altLang="en-US" u="sng" dirty="0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Descriere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Gradle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0886" y="750913"/>
            <a:ext cx="913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 plugin: 'java'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repositories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mavenCentral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testCompile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group='junit:junit:4.11'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compile     group='org.hamcrest:hamcrest-all:1.3'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14600" y="2590800"/>
            <a:ext cx="329293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Calibri" pitchFamily="34" charset="0"/>
              </a:rPr>
              <a:t>Run:  - - -  </a:t>
            </a:r>
            <a:r>
              <a:rPr lang="en-US" dirty="0" err="1"/>
              <a:t>gradle</a:t>
            </a:r>
            <a:r>
              <a:rPr lang="en-US" dirty="0"/>
              <a:t> tasks </a:t>
            </a:r>
            <a:r>
              <a:rPr lang="en-US" dirty="0" smtClean="0"/>
              <a:t>–all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latin typeface="Calibri" pitchFamily="34" charset="0"/>
              </a:rPr>
              <a:t>s</a:t>
            </a:r>
            <a:r>
              <a:rPr lang="en-US" altLang="en-US" dirty="0" err="1" smtClean="0">
                <a:latin typeface="Calibri" pitchFamily="34" charset="0"/>
              </a:rPr>
              <a:t>au</a:t>
            </a:r>
            <a:r>
              <a:rPr lang="en-US" altLang="en-US" dirty="0" smtClean="0">
                <a:latin typeface="Calibri" pitchFamily="34" charset="0"/>
              </a:rPr>
              <a:t>    - - - </a:t>
            </a:r>
            <a:r>
              <a:rPr lang="en-US" altLang="en-US" dirty="0" err="1" smtClean="0">
                <a:latin typeface="Calibri" pitchFamily="34" charset="0"/>
              </a:rPr>
              <a:t>gradle</a:t>
            </a:r>
            <a:r>
              <a:rPr lang="en-US" altLang="en-US" dirty="0" smtClean="0">
                <a:latin typeface="Calibri" pitchFamily="34" charset="0"/>
              </a:rPr>
              <a:t> clean build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686" y="4496137"/>
            <a:ext cx="547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0886" y="4496137"/>
            <a:ext cx="9133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dirty="0" smtClean="0"/>
              <a:t>Gradle</a:t>
            </a:r>
            <a:r>
              <a:rPr lang="en-US" dirty="0" smtClean="0"/>
              <a:t> include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preia</a:t>
            </a:r>
            <a:r>
              <a:rPr lang="en-US" dirty="0" smtClean="0"/>
              <a:t> tot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s-a </a:t>
            </a:r>
            <a:r>
              <a:rPr lang="en-US" dirty="0" err="1" smtClean="0"/>
              <a:t>dovedit</a:t>
            </a:r>
            <a:r>
              <a:rPr lang="en-US" dirty="0" smtClean="0"/>
              <a:t> bun la ant, </a:t>
            </a:r>
            <a:r>
              <a:rPr lang="en-US" dirty="0" err="1"/>
              <a:t>A</a:t>
            </a:r>
            <a:r>
              <a:rPr lang="en-US" dirty="0" err="1" smtClean="0"/>
              <a:t>nt+Ivy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Maven. El</a:t>
            </a:r>
            <a:r>
              <a:rPr lang="ro-RO" dirty="0" smtClean="0"/>
              <a:t> </a:t>
            </a:r>
            <a:r>
              <a:rPr lang="ro-RO" dirty="0"/>
              <a:t>nu utilizează </a:t>
            </a:r>
            <a:r>
              <a:rPr lang="ro-RO" dirty="0" smtClean="0"/>
              <a:t>XML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proiect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are in </a:t>
            </a:r>
            <a:r>
              <a:rPr lang="en-US" dirty="0" err="1" smtClean="0"/>
              <a:t>schimb</a:t>
            </a:r>
            <a:r>
              <a:rPr lang="en-US" dirty="0" smtClean="0"/>
              <a:t> un </a:t>
            </a:r>
            <a:r>
              <a:rPr lang="ro-RO" dirty="0" smtClean="0"/>
              <a:t>DSL </a:t>
            </a:r>
            <a:r>
              <a:rPr lang="en-US" dirty="0" smtClean="0"/>
              <a:t>(Description </a:t>
            </a:r>
            <a:r>
              <a:rPr lang="en-US" dirty="0"/>
              <a:t>S</a:t>
            </a:r>
            <a:r>
              <a:rPr lang="en-US" dirty="0" smtClean="0"/>
              <a:t>pecific Language) </a:t>
            </a:r>
            <a:r>
              <a:rPr lang="ro-RO" dirty="0" smtClean="0"/>
              <a:t>bazat </a:t>
            </a:r>
            <a:r>
              <a:rPr lang="en-US" dirty="0" err="1" smtClean="0"/>
              <a:t>pe</a:t>
            </a:r>
            <a:r>
              <a:rPr lang="en-US" dirty="0" smtClean="0"/>
              <a:t> Groovy </a:t>
            </a:r>
            <a:r>
              <a:rPr lang="ro-RO" dirty="0" smtClean="0"/>
              <a:t>(</a:t>
            </a:r>
            <a:r>
              <a:rPr lang="en-US" dirty="0" err="1" smtClean="0"/>
              <a:t>derivat</a:t>
            </a:r>
            <a:r>
              <a:rPr lang="en-US" dirty="0" smtClean="0"/>
              <a:t> din Java - </a:t>
            </a:r>
            <a:r>
              <a:rPr lang="ro-RO" dirty="0" smtClean="0"/>
              <a:t>JVM</a:t>
            </a:r>
            <a:r>
              <a:rPr lang="ro-RO" dirty="0"/>
              <a:t>). </a:t>
            </a:r>
            <a:r>
              <a:rPr lang="en-US" dirty="0" smtClean="0"/>
              <a:t>S</a:t>
            </a:r>
            <a:r>
              <a:rPr lang="ro-RO" dirty="0" smtClean="0"/>
              <a:t>cript-uri</a:t>
            </a:r>
            <a:r>
              <a:rPr lang="en-US" dirty="0" smtClean="0"/>
              <a:t>le</a:t>
            </a:r>
            <a:r>
              <a:rPr lang="ro-RO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specificare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ro-RO" dirty="0" smtClean="0"/>
              <a:t>mai scurt</a:t>
            </a:r>
            <a:r>
              <a:rPr lang="en-US" dirty="0" smtClean="0"/>
              <a:t>e</a:t>
            </a:r>
            <a:r>
              <a:rPr lang="ro-RO" dirty="0" smtClean="0"/>
              <a:t> </a:t>
            </a:r>
            <a:r>
              <a:rPr lang="ro-RO" dirty="0"/>
              <a:t>și mai </a:t>
            </a:r>
            <a:r>
              <a:rPr lang="ro-RO" dirty="0" smtClean="0"/>
              <a:t>clar</a:t>
            </a:r>
            <a:r>
              <a:rPr lang="en-US" dirty="0" smtClean="0"/>
              <a:t>e</a:t>
            </a:r>
            <a:r>
              <a:rPr lang="ro-RO" dirty="0" smtClean="0"/>
              <a:t> </a:t>
            </a:r>
            <a:r>
              <a:rPr lang="ro-RO" dirty="0"/>
              <a:t>decât cele scrise pentru Ant sau </a:t>
            </a:r>
            <a:r>
              <a:rPr lang="ro-RO" dirty="0" smtClean="0"/>
              <a:t>Maven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DSL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insusit</a:t>
            </a:r>
            <a:r>
              <a:rPr lang="en-US" dirty="0" smtClean="0"/>
              <a:t>! </a:t>
            </a:r>
          </a:p>
          <a:p>
            <a:pPr algn="just"/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suficient</a:t>
            </a:r>
            <a:r>
              <a:rPr lang="en-US" dirty="0" smtClean="0"/>
              <a:t> de elastic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acopere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platforme</a:t>
            </a:r>
            <a:r>
              <a:rPr lang="en-US" dirty="0" smtClean="0"/>
              <a:t> de </a:t>
            </a:r>
            <a:r>
              <a:rPr lang="en-US" dirty="0" err="1" smtClean="0"/>
              <a:t>implementare</a:t>
            </a:r>
            <a:r>
              <a:rPr lang="en-US" dirty="0" smtClean="0"/>
              <a:t>,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presupune</a:t>
            </a:r>
            <a:r>
              <a:rPr lang="en-US" dirty="0" smtClean="0"/>
              <a:t> o </a:t>
            </a:r>
            <a:r>
              <a:rPr lang="en-US" dirty="0" err="1" smtClean="0"/>
              <a:t>instalare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intretinere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usoare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84925" y="6492875"/>
            <a:ext cx="2759075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Scurta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(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dar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suficienta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descriere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gradle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 smtClean="0"/>
              <a:t>Instalare </a:t>
            </a:r>
            <a:r>
              <a:rPr lang="ro-RO" dirty="0"/>
              <a:t>gradle; structura de directori a unui </a:t>
            </a:r>
            <a:r>
              <a:rPr lang="ro-RO" dirty="0" smtClean="0"/>
              <a:t>proiect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Crearea </a:t>
            </a:r>
            <a:r>
              <a:rPr lang="ro-RO" dirty="0"/>
              <a:t>unui proiect simplu </a:t>
            </a:r>
            <a:r>
              <a:rPr lang="ro-RO" dirty="0" smtClean="0"/>
              <a:t>Java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ro-RO" dirty="0" smtClean="0"/>
              <a:t>rhivă </a:t>
            </a:r>
            <a:r>
              <a:rPr lang="ro-RO" dirty="0"/>
              <a:t>jar </a:t>
            </a:r>
            <a:r>
              <a:rPr lang="en-US" dirty="0" err="1" smtClean="0"/>
              <a:t>autolansabila</a:t>
            </a:r>
            <a:r>
              <a:rPr lang="en-US" dirty="0" smtClean="0"/>
              <a:t>,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dependente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Gestiunea repositories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Gestiunea depend</a:t>
            </a:r>
            <a:r>
              <a:rPr lang="en-US" dirty="0" smtClean="0"/>
              <a:t>e</a:t>
            </a:r>
            <a:r>
              <a:rPr lang="ro-RO" dirty="0" smtClean="0"/>
              <a:t>ntelor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Arhiv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ro-RO" dirty="0"/>
              <a:t>jar </a:t>
            </a:r>
            <a:r>
              <a:rPr lang="en-US" dirty="0" err="1" smtClean="0"/>
              <a:t>autolansabila</a:t>
            </a:r>
            <a:r>
              <a:rPr lang="en-US" dirty="0" smtClean="0"/>
              <a:t>, cu </a:t>
            </a:r>
            <a:r>
              <a:rPr lang="ro-RO" dirty="0" smtClean="0"/>
              <a:t>dependen</a:t>
            </a:r>
            <a:r>
              <a:rPr lang="en-US" dirty="0" smtClean="0"/>
              <a:t>t</a:t>
            </a:r>
            <a:r>
              <a:rPr lang="ro-RO" dirty="0" smtClean="0"/>
              <a:t>e </a:t>
            </a:r>
            <a:r>
              <a:rPr lang="ro-RO" dirty="0"/>
              <a:t>alte arhive jar </a:t>
            </a:r>
            <a:r>
              <a:rPr lang="ro-RO" dirty="0" smtClean="0"/>
              <a:t>(fat</a:t>
            </a:r>
            <a:r>
              <a:rPr lang="en-US" dirty="0" smtClean="0"/>
              <a:t>jar</a:t>
            </a:r>
            <a:r>
              <a:rPr lang="ro-RO" dirty="0" smtClean="0"/>
              <a:t>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Crearea </a:t>
            </a:r>
            <a:r>
              <a:rPr lang="ro-RO" dirty="0"/>
              <a:t>unei distribuţii binare ca arhivă zip sau </a:t>
            </a:r>
            <a:r>
              <a:rPr lang="ro-RO" dirty="0" smtClean="0"/>
              <a:t>tar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manuala</a:t>
            </a:r>
            <a:r>
              <a:rPr lang="en-US" dirty="0" smtClean="0"/>
              <a:t> a </a:t>
            </a:r>
            <a:r>
              <a:rPr lang="en-US" dirty="0" err="1" smtClean="0"/>
              <a:t>dependentelor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distributie</a:t>
            </a:r>
            <a:r>
              <a:rPr lang="en-US" dirty="0" smtClean="0"/>
              <a:t> </a:t>
            </a:r>
            <a:r>
              <a:rPr lang="en-US" dirty="0" err="1" smtClean="0"/>
              <a:t>binara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Crearea </a:t>
            </a:r>
            <a:r>
              <a:rPr lang="ro-RO" dirty="0"/>
              <a:t>unei aplicaţii web ca o arhivă </a:t>
            </a:r>
            <a:r>
              <a:rPr lang="ro-RO" dirty="0" smtClean="0"/>
              <a:t>war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Crearea </a:t>
            </a:r>
            <a:r>
              <a:rPr lang="ro-RO" dirty="0"/>
              <a:t>unei aplicaţii enterprise (JavaEE) ca o arhivă </a:t>
            </a:r>
            <a:r>
              <a:rPr lang="ro-RO" dirty="0" smtClean="0"/>
              <a:t>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2200" y="6492875"/>
            <a:ext cx="29718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Instalare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gradle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;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concepte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principale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" y="366713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dirty="0"/>
              <a:t>Se descsarcă distribuţia </a:t>
            </a:r>
            <a:r>
              <a:rPr lang="ro-RO" dirty="0" smtClean="0"/>
              <a:t>gradle</a:t>
            </a:r>
            <a:r>
              <a:rPr lang="en-US" dirty="0" smtClean="0"/>
              <a:t>, de </a:t>
            </a:r>
            <a:r>
              <a:rPr lang="en-US" dirty="0" err="1" smtClean="0"/>
              <a:t>exemplu</a:t>
            </a:r>
            <a:r>
              <a:rPr lang="en-US" smtClean="0"/>
              <a:t> </a:t>
            </a:r>
            <a:r>
              <a:rPr lang="en-US" b="1" smtClean="0"/>
              <a:t>gradle-6.7-bin.zip</a:t>
            </a:r>
            <a:r>
              <a:rPr lang="en-US" dirty="0" smtClean="0"/>
              <a:t>. Se </a:t>
            </a:r>
            <a:r>
              <a:rPr lang="en-US" dirty="0" err="1" smtClean="0"/>
              <a:t>dezarhiveaza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depune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director. </a:t>
            </a:r>
            <a:r>
              <a:rPr lang="ro-RO" dirty="0" smtClean="0"/>
              <a:t>Se fixează</a:t>
            </a:r>
            <a:r>
              <a:rPr lang="en-US" dirty="0" smtClean="0"/>
              <a:t> </a:t>
            </a:r>
            <a:r>
              <a:rPr lang="en-US" dirty="0" err="1" smtClean="0"/>
              <a:t>variabila</a:t>
            </a:r>
            <a:r>
              <a:rPr lang="en-US" dirty="0" smtClean="0"/>
              <a:t> de </a:t>
            </a:r>
            <a:r>
              <a:rPr lang="en-US" dirty="0" err="1" smtClean="0"/>
              <a:t>mediu</a:t>
            </a:r>
            <a:r>
              <a:rPr lang="ro-RO" dirty="0" smtClean="0"/>
              <a:t> </a:t>
            </a:r>
            <a:r>
              <a:rPr lang="ro-RO" b="1" dirty="0"/>
              <a:t>GRADLE_HOME</a:t>
            </a:r>
            <a:r>
              <a:rPr lang="ro-RO" dirty="0"/>
              <a:t> </a:t>
            </a:r>
            <a:r>
              <a:rPr lang="en-US" dirty="0" smtClean="0"/>
              <a:t>cu </a:t>
            </a:r>
            <a:r>
              <a:rPr lang="en-US" dirty="0" err="1" smtClean="0"/>
              <a:t>referinta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director. S</a:t>
            </a:r>
            <a:r>
              <a:rPr lang="ro-RO" dirty="0" smtClean="0"/>
              <a:t>e </a:t>
            </a:r>
            <a:r>
              <a:rPr lang="en-US" dirty="0" err="1" smtClean="0"/>
              <a:t>adauga</a:t>
            </a:r>
            <a:r>
              <a:rPr lang="ro-RO" dirty="0" smtClean="0"/>
              <a:t> </a:t>
            </a:r>
            <a:r>
              <a:rPr lang="ro-RO" b="1" dirty="0"/>
              <a:t>$GRADLE_HOME/bin</a:t>
            </a:r>
            <a:r>
              <a:rPr lang="ro-RO" dirty="0"/>
              <a:t> in </a:t>
            </a:r>
            <a:r>
              <a:rPr lang="ro-RO" b="1" dirty="0"/>
              <a:t>PATH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/>
              <a:t> </a:t>
            </a:r>
            <a:endParaRPr lang="en-US" dirty="0"/>
          </a:p>
          <a:p>
            <a:r>
              <a:rPr lang="ro-RO" dirty="0"/>
              <a:t>Conceptele principale gradle:</a:t>
            </a:r>
            <a:endParaRPr lang="en-US" dirty="0"/>
          </a:p>
          <a:p>
            <a:pPr lvl="0" algn="just"/>
            <a:r>
              <a:rPr lang="ro-RO" b="1" dirty="0"/>
              <a:t>Project</a:t>
            </a:r>
            <a:r>
              <a:rPr lang="ro-RO" dirty="0"/>
              <a:t> – ceva care se poate </a:t>
            </a:r>
            <a:r>
              <a:rPr lang="ro-RO" dirty="0" smtClean="0"/>
              <a:t>deploya</a:t>
            </a:r>
            <a:r>
              <a:rPr lang="en-US" dirty="0" smtClean="0"/>
              <a:t>:</a:t>
            </a:r>
            <a:r>
              <a:rPr lang="ro-RO" dirty="0" smtClean="0"/>
              <a:t> jar</a:t>
            </a:r>
            <a:r>
              <a:rPr lang="ro-RO" dirty="0"/>
              <a:t>, </a:t>
            </a:r>
            <a:r>
              <a:rPr lang="ro-RO" dirty="0" smtClean="0"/>
              <a:t>war</a:t>
            </a:r>
            <a:r>
              <a:rPr lang="en-US" dirty="0" smtClean="0"/>
              <a:t>, ear</a:t>
            </a:r>
            <a:r>
              <a:rPr lang="ro-RO" dirty="0" smtClean="0"/>
              <a:t> </a:t>
            </a:r>
            <a:r>
              <a:rPr lang="ro-RO" dirty="0"/>
              <a:t>etc</a:t>
            </a:r>
            <a:r>
              <a:rPr lang="ro-RO" dirty="0" smtClean="0"/>
              <a:t>. </a:t>
            </a:r>
            <a:r>
              <a:rPr lang="en-US" dirty="0"/>
              <a:t>A</a:t>
            </a:r>
            <a:r>
              <a:rPr lang="ro-RO" dirty="0" smtClean="0"/>
              <a:t>re </a:t>
            </a:r>
            <a:r>
              <a:rPr lang="ro-RO" dirty="0"/>
              <a:t>unul sau mai multe taskuri.</a:t>
            </a:r>
            <a:endParaRPr lang="en-US" dirty="0"/>
          </a:p>
          <a:p>
            <a:pPr lvl="0" algn="just"/>
            <a:r>
              <a:rPr lang="ro-RO" b="1" dirty="0"/>
              <a:t>Task</a:t>
            </a:r>
            <a:r>
              <a:rPr lang="ro-RO" dirty="0"/>
              <a:t> – o entitate de </a:t>
            </a:r>
            <a:r>
              <a:rPr lang="ro-RO" dirty="0" smtClean="0"/>
              <a:t>execut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err="1" smtClean="0"/>
              <a:t>implicita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i="1" dirty="0" err="1" smtClean="0"/>
              <a:t>definita</a:t>
            </a:r>
            <a:r>
              <a:rPr lang="en-US" i="1" dirty="0" smtClean="0"/>
              <a:t> de </a:t>
            </a:r>
            <a:r>
              <a:rPr lang="en-US" i="1" dirty="0" err="1" smtClean="0"/>
              <a:t>utilizator</a:t>
            </a:r>
            <a:r>
              <a:rPr lang="en-US" dirty="0" smtClean="0"/>
              <a:t>. </a:t>
            </a:r>
            <a:r>
              <a:rPr lang="en-US" dirty="0" err="1" smtClean="0"/>
              <a:t>Printre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implicite</a:t>
            </a:r>
            <a:endParaRPr lang="en-US" dirty="0" smtClean="0"/>
          </a:p>
          <a:p>
            <a:pPr lvl="0" algn="just"/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amintim</a:t>
            </a:r>
            <a:r>
              <a:rPr lang="en-US" dirty="0" smtClean="0"/>
              <a:t>: </a:t>
            </a:r>
            <a:r>
              <a:rPr lang="en-US" b="1" dirty="0" err="1" smtClean="0"/>
              <a:t>init</a:t>
            </a:r>
            <a:r>
              <a:rPr lang="en-US" b="1" dirty="0" smtClean="0"/>
              <a:t>, </a:t>
            </a:r>
            <a:r>
              <a:rPr lang="en-US" b="1" u="sng" dirty="0" smtClean="0"/>
              <a:t>clean</a:t>
            </a:r>
            <a:r>
              <a:rPr lang="en-US" b="1" dirty="0" smtClean="0"/>
              <a:t>, compile, </a:t>
            </a:r>
            <a:r>
              <a:rPr lang="en-US" b="1" dirty="0" err="1" smtClean="0"/>
              <a:t>compileTest</a:t>
            </a:r>
            <a:r>
              <a:rPr lang="en-US" b="1" dirty="0" smtClean="0"/>
              <a:t>, assemble, </a:t>
            </a:r>
            <a:r>
              <a:rPr lang="en-US" b="1" u="sng" dirty="0" smtClean="0"/>
              <a:t>build</a:t>
            </a:r>
            <a:r>
              <a:rPr lang="ro-RO" dirty="0" smtClean="0"/>
              <a:t>.</a:t>
            </a:r>
            <a:r>
              <a:rPr lang="en-US" dirty="0" smtClean="0"/>
              <a:t> (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endParaRPr lang="en-US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frecventa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…&gt;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build</a:t>
            </a:r>
            <a:r>
              <a:rPr lang="en-US" dirty="0" smtClean="0"/>
              <a:t> )</a:t>
            </a:r>
            <a:endParaRPr lang="en-US" dirty="0"/>
          </a:p>
          <a:p>
            <a:pPr lvl="0"/>
            <a:r>
              <a:rPr lang="ro-RO" b="1" dirty="0"/>
              <a:t>Plugin</a:t>
            </a:r>
            <a:r>
              <a:rPr lang="ro-RO" dirty="0"/>
              <a:t> - o entitate care poate </a:t>
            </a:r>
            <a:r>
              <a:rPr lang="ro-RO" dirty="0" smtClean="0"/>
              <a:t>să</a:t>
            </a:r>
            <a:r>
              <a:rPr lang="en-US" dirty="0"/>
              <a:t>: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 smtClean="0"/>
              <a:t>Adauga task-uri noi la proiect.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 smtClean="0"/>
              <a:t>Furnizeaza </a:t>
            </a:r>
            <a:r>
              <a:rPr lang="ro-RO" dirty="0"/>
              <a:t>configurari implicite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explicite</a:t>
            </a:r>
            <a:r>
              <a:rPr lang="en-US" dirty="0" smtClean="0"/>
              <a:t> </a:t>
            </a:r>
            <a:r>
              <a:rPr lang="ro-RO" dirty="0" smtClean="0"/>
              <a:t>pentru taskuri </a:t>
            </a:r>
            <a:r>
              <a:rPr lang="ro-RO" dirty="0"/>
              <a:t>(de exemplu locatia fisierelor cu coduri </a:t>
            </a:r>
            <a:r>
              <a:rPr lang="ro-RO" dirty="0" smtClean="0"/>
              <a:t>sursa</a:t>
            </a:r>
            <a:r>
              <a:rPr lang="en-US" dirty="0" smtClean="0"/>
              <a:t> etc.</a:t>
            </a:r>
            <a:r>
              <a:rPr lang="ro-RO" dirty="0" smtClean="0"/>
              <a:t>).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Se pot adauga proprietati noi care le suprapune pe cele implicite date de plugin.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Adauga noi dependinte la proiect.</a:t>
            </a:r>
            <a:endParaRPr lang="en-US" dirty="0"/>
          </a:p>
          <a:p>
            <a:r>
              <a:rPr lang="ro-RO" dirty="0"/>
              <a:t> </a:t>
            </a:r>
            <a:endParaRPr lang="en-US" dirty="0"/>
          </a:p>
          <a:p>
            <a:pPr algn="just"/>
            <a:r>
              <a:rPr lang="ro-RO" dirty="0"/>
              <a:t>Un proiect este dezvoltat într-o </a:t>
            </a:r>
            <a:r>
              <a:rPr lang="ro-RO" b="1" dirty="0"/>
              <a:t>structură de directoare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fisiere</a:t>
            </a:r>
            <a:r>
              <a:rPr lang="en-US" dirty="0" smtClean="0"/>
              <a:t> </a:t>
            </a:r>
            <a:r>
              <a:rPr lang="ro-RO" dirty="0" smtClean="0"/>
              <a:t>plecând </a:t>
            </a:r>
            <a:r>
              <a:rPr lang="ro-RO" dirty="0"/>
              <a:t>de la un </a:t>
            </a:r>
            <a:r>
              <a:rPr lang="ro-RO" b="1" dirty="0"/>
              <a:t>director </a:t>
            </a:r>
            <a:r>
              <a:rPr lang="en-US" b="1" dirty="0" err="1" smtClean="0"/>
              <a:t>radacina</a:t>
            </a:r>
            <a:r>
              <a:rPr lang="en-US" b="1" dirty="0" smtClean="0"/>
              <a:t> </a:t>
            </a:r>
            <a:r>
              <a:rPr lang="ro-RO" b="1" dirty="0" smtClean="0"/>
              <a:t>al </a:t>
            </a:r>
            <a:r>
              <a:rPr lang="ro-RO" b="1" dirty="0"/>
              <a:t>proiectului</a:t>
            </a:r>
            <a:r>
              <a:rPr lang="ro-RO" dirty="0"/>
              <a:t>. </a:t>
            </a:r>
            <a:r>
              <a:rPr lang="en-US" dirty="0" smtClean="0"/>
              <a:t>Este director </a:t>
            </a:r>
            <a:r>
              <a:rPr lang="en-US" dirty="0" err="1" smtClean="0"/>
              <a:t>curent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comenzile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. </a:t>
            </a:r>
            <a:r>
              <a:rPr lang="ro-RO" dirty="0" smtClean="0"/>
              <a:t>In </a:t>
            </a:r>
            <a:r>
              <a:rPr lang="en-US" dirty="0" smtClean="0"/>
              <a:t>el </a:t>
            </a:r>
            <a:r>
              <a:rPr lang="ro-RO" dirty="0" smtClean="0"/>
              <a:t>se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ro-RO" dirty="0" smtClean="0"/>
              <a:t>fişi</a:t>
            </a:r>
            <a:r>
              <a:rPr lang="en-US" dirty="0" err="1" smtClean="0"/>
              <a:t>erul</a:t>
            </a:r>
            <a:r>
              <a:rPr lang="ro-RO" dirty="0" smtClean="0"/>
              <a:t> </a:t>
            </a:r>
            <a:r>
              <a:rPr lang="ro-RO" b="1" dirty="0"/>
              <a:t>build.gradle</a:t>
            </a:r>
            <a:r>
              <a:rPr lang="ro-RO" dirty="0"/>
              <a:t> care descrie proiectul</a:t>
            </a:r>
            <a:r>
              <a:rPr lang="ro-RO" dirty="0" smtClean="0"/>
              <a:t>. </a:t>
            </a:r>
            <a:r>
              <a:rPr lang="en-US" dirty="0" smtClean="0"/>
              <a:t>Sub director se </a:t>
            </a:r>
            <a:r>
              <a:rPr lang="en-US" dirty="0" err="1" smtClean="0"/>
              <a:t>dezvolta</a:t>
            </a:r>
            <a:r>
              <a:rPr lang="en-US" dirty="0" smtClean="0"/>
              <a:t> o s</a:t>
            </a:r>
            <a:r>
              <a:rPr lang="ro-RO" dirty="0" smtClean="0"/>
              <a:t>tructura </a:t>
            </a:r>
            <a:r>
              <a:rPr lang="en-US" dirty="0" err="1" smtClean="0"/>
              <a:t>specifica</a:t>
            </a:r>
            <a:r>
              <a:rPr lang="en-US" dirty="0" smtClean="0"/>
              <a:t>. Diverse </a:t>
            </a:r>
            <a:r>
              <a:rPr lang="en-US" dirty="0" err="1" smtClean="0"/>
              <a:t>comenzi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/ </a:t>
            </a:r>
            <a:r>
              <a:rPr lang="en-US" dirty="0" err="1" smtClean="0"/>
              <a:t>extinde</a:t>
            </a:r>
            <a:r>
              <a:rPr lang="en-US" dirty="0" smtClean="0"/>
              <a:t> / reduce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structura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De </a:t>
            </a:r>
            <a:r>
              <a:rPr lang="en-US" dirty="0" err="1" smtClean="0"/>
              <a:t>exemplu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comanda</a:t>
            </a:r>
            <a:r>
              <a:rPr lang="en-US" dirty="0" smtClean="0"/>
              <a:t>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…&gt;</a:t>
            </a:r>
            <a:r>
              <a:rPr lang="ro-R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gradle </a:t>
            </a:r>
            <a:r>
              <a:rPr lang="ro-RO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 --type </a:t>
            </a:r>
            <a:r>
              <a:rPr lang="ro-R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java-library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initializeaza</a:t>
            </a:r>
            <a:r>
              <a:rPr lang="en-US" dirty="0" smtClean="0"/>
              <a:t> partial o </a:t>
            </a:r>
            <a:r>
              <a:rPr lang="en-US" dirty="0" err="1" smtClean="0"/>
              <a:t>structura</a:t>
            </a:r>
            <a:r>
              <a:rPr lang="en-US" dirty="0" smtClean="0"/>
              <a:t> de </a:t>
            </a:r>
            <a:r>
              <a:rPr lang="en-US" dirty="0" err="1" smtClean="0"/>
              <a:t>directoare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r>
              <a:rPr lang="en-US" dirty="0" smtClean="0"/>
              <a:t>.</a:t>
            </a:r>
            <a:r>
              <a:rPr lang="ro-RO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Structura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generala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directoare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unui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proiect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(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unele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pot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lipsi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alte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pot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apare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 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29" y="356908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RadacinaProiect</a:t>
            </a:r>
            <a:r>
              <a:rPr lang="en-US" sz="15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build.gradle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FISIER DESCRIERE PROIECT</a:t>
            </a: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+---.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+---.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idea            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specifice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in IDEA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+---.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eclipse         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in Eclipse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+---src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FISIERE SURSA DE INTRARE</a:t>
            </a: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Clasele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sursa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java 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|   |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+---webapp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Resursele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web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|   |   |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|   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\---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WEB-INF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Componentele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sursa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web  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|   |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\---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Fisierele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resurse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|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\---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        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Fisiere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test,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structura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similara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 main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---build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// FISIERE GENERATE LA BUILD cu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forma: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//    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RadacinaProiect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jar|war|ear|zip|tar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|}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+---libs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Arhive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jar, war, ear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rezultate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din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impachetare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+---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Fisiere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zip, tar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pentru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+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Scripturi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Unix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Windows de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lansare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ro-R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dependency-cache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// Specific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+---classes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Clasele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java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compilate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+---resources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Fisierele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resurse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ro-R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---tmp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Fisiere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temporare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25.09.2021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96000" y="6492875"/>
            <a:ext cx="3048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BFM_GradleBuildToolsIDEs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_/_27_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Fluxul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uzual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build cu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gradle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6713"/>
            <a:ext cx="7696199" cy="618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6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3205</Words>
  <Application>Microsoft Office PowerPoint</Application>
  <PresentationFormat>On-screen Show (4:3)</PresentationFormat>
  <Paragraphs>530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 prezentare generala</dc:title>
  <dc:creator>florin</dc:creator>
  <cp:lastModifiedBy>pc</cp:lastModifiedBy>
  <cp:revision>422</cp:revision>
  <dcterms:created xsi:type="dcterms:W3CDTF">2010-02-26T05:05:29Z</dcterms:created>
  <dcterms:modified xsi:type="dcterms:W3CDTF">2021-09-25T06:01:28Z</dcterms:modified>
</cp:coreProperties>
</file>