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03" r:id="rId3"/>
    <p:sldId id="374" r:id="rId4"/>
    <p:sldId id="390" r:id="rId5"/>
    <p:sldId id="404" r:id="rId6"/>
    <p:sldId id="391" r:id="rId7"/>
    <p:sldId id="392" r:id="rId8"/>
    <p:sldId id="393" r:id="rId9"/>
    <p:sldId id="394" r:id="rId10"/>
    <p:sldId id="405" r:id="rId11"/>
    <p:sldId id="395" r:id="rId12"/>
    <p:sldId id="396" r:id="rId13"/>
    <p:sldId id="398" r:id="rId14"/>
    <p:sldId id="408" r:id="rId15"/>
    <p:sldId id="410" r:id="rId16"/>
    <p:sldId id="409" r:id="rId17"/>
    <p:sldId id="377" r:id="rId18"/>
    <p:sldId id="382" r:id="rId19"/>
    <p:sldId id="383" r:id="rId20"/>
    <p:sldId id="375" r:id="rId21"/>
    <p:sldId id="3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4" d="100"/>
          <a:sy n="64" d="100"/>
        </p:scale>
        <p:origin x="-11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446B50-EBCC-4549-B913-78C31A5715D4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4EF314-D17D-42F0-A4EA-2B5F4C42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4D0E8A-F903-4BFC-AAE4-071EBECB2044}" type="datetimeFigureOut">
              <a:rPr lang="en-US"/>
              <a:pPr>
                <a:defRPr/>
              </a:pPr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BF1447-E096-4932-96A5-57CCAFD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5E47-11DF-41CD-B4DC-1E2CC3B1BAC3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D20E-36F9-4F27-B041-4D28D47D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CFCB-691A-4A3C-921B-9FFF6B0B59C0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83E8-4ADD-4B1D-B7EA-F2A47D9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A652-83DF-4311-B4A1-900FE9437C69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FF3F-B42D-4A27-94EB-0B0BE206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0C99-798F-4B77-8525-B6B1A68C542F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C160-630B-43EC-9EBD-26D39DBB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EA27-4E63-4B72-A22C-4A41B554A709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9EEC-B89F-4F8E-980B-CC1F477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068-6A82-465E-9AA1-37F23B374125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941E-C710-4599-A526-A0D1465B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BCDC-DD36-4C9B-9459-7594B816EA70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E29FF-8F5F-4A5B-9DCB-A5593FF60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4E29-04AA-42F6-82BD-B739C63AA4C7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437-345C-473B-872F-2EE25B97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34AB-BFF8-4218-BBBB-983CAE0B0C6C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92BF-3E6B-4DF9-BB30-4F6CEC4F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4BAC-04EA-4A36-8BBD-A7524A61B525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7381-B7F6-431C-A51A-F2F02051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5F6B-7528-402F-AD9F-BAB886339EE5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576-5DEB-47C2-8D44-98945CBD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7141E8-33FF-45C2-819B-9E7015E51387}" type="datetime1">
              <a:rPr lang="ro-RO"/>
              <a:pPr>
                <a:defRPr/>
              </a:pPr>
              <a:t>23.09.2021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F29C45-B3A1-4D71-9EF3-A524C24D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Beans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IoC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Di Annotations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538" y="609600"/>
            <a:ext cx="7002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Beans vs </a:t>
            </a:r>
            <a:r>
              <a:rPr lang="en-US" sz="2400" dirty="0" err="1" smtClean="0"/>
              <a:t>POJO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Proprietati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getter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Control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Injectare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Injectare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Injectare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camp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Java </a:t>
            </a:r>
            <a:r>
              <a:rPr lang="en-US" sz="2400" dirty="0" err="1" smtClean="0"/>
              <a:t>adnotatii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Crearea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adnotatii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Adnotatii</a:t>
            </a:r>
            <a:r>
              <a:rPr lang="en-US" sz="2400" dirty="0" smtClean="0"/>
              <a:t> </a:t>
            </a:r>
            <a:r>
              <a:rPr lang="en-US" sz="2400" dirty="0" err="1" smtClean="0"/>
              <a:t>predifinite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meta-</a:t>
            </a:r>
            <a:r>
              <a:rPr lang="en-US" sz="2400" dirty="0" err="1" smtClean="0"/>
              <a:t>adnotatii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Exemplu</a:t>
            </a:r>
            <a:r>
              <a:rPr lang="en-US" sz="2400" dirty="0" smtClean="0"/>
              <a:t>: </a:t>
            </a:r>
            <a:r>
              <a:rPr lang="en-US" sz="2400" dirty="0" err="1" smtClean="0"/>
              <a:t>adnotarea</a:t>
            </a:r>
            <a:r>
              <a:rPr lang="en-US" sz="2400" dirty="0" smtClean="0"/>
              <a:t> </a:t>
            </a:r>
            <a:r>
              <a:rPr lang="en-US" sz="2400" dirty="0" err="1" smtClean="0"/>
              <a:t>AddLinie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Validarea</a:t>
            </a:r>
            <a:r>
              <a:rPr lang="en-US" sz="2400" dirty="0" smtClean="0"/>
              <a:t> </a:t>
            </a:r>
            <a:r>
              <a:rPr lang="en-US" sz="2400" dirty="0" err="1" smtClean="0"/>
              <a:t>beanurilor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adnotari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Exemplu</a:t>
            </a:r>
            <a:r>
              <a:rPr lang="en-US" sz="2400" dirty="0" smtClean="0"/>
              <a:t>: </a:t>
            </a:r>
            <a:r>
              <a:rPr lang="en-US" sz="2400" dirty="0" err="1" smtClean="0"/>
              <a:t>validare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validatorul</a:t>
            </a:r>
            <a:r>
              <a:rPr lang="en-US" sz="2400" dirty="0" smtClean="0"/>
              <a:t> 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Exemplu</a:t>
            </a:r>
            <a:r>
              <a:rPr lang="en-US" sz="2400" dirty="0" smtClean="0"/>
              <a:t>: </a:t>
            </a:r>
            <a:r>
              <a:rPr lang="en-US" sz="2400" dirty="0" err="1" smtClean="0"/>
              <a:t>constructia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validator </a:t>
            </a:r>
            <a:r>
              <a:rPr lang="en-US" sz="2400" dirty="0" err="1" smtClean="0"/>
              <a:t>propriu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Adnotari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specifice</a:t>
            </a:r>
            <a:r>
              <a:rPr lang="en-US" sz="2400" dirty="0" smtClean="0"/>
              <a:t> </a:t>
            </a:r>
            <a:r>
              <a:rPr lang="en-US" sz="2400" dirty="0" err="1" smtClean="0"/>
              <a:t>JavaEE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7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Creare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annotation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0" y="366713"/>
            <a:ext cx="9130553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r>
              <a:rPr lang="en-US" altLang="en-US" dirty="0" err="1"/>
              <a:t>Crearea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annotation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similara</a:t>
            </a:r>
            <a:r>
              <a:rPr lang="en-US" altLang="en-US" dirty="0"/>
              <a:t> cu </a:t>
            </a:r>
            <a:r>
              <a:rPr lang="en-US" altLang="en-US" dirty="0" err="1"/>
              <a:t>scrierea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interfete</a:t>
            </a:r>
            <a:r>
              <a:rPr lang="en-US" altLang="en-US" dirty="0"/>
              <a:t>, </a:t>
            </a:r>
            <a:r>
              <a:rPr lang="en-US" altLang="en-US" dirty="0" err="1"/>
              <a:t>unde</a:t>
            </a:r>
            <a:r>
              <a:rPr lang="en-US" altLang="en-US" dirty="0"/>
              <a:t> se </a:t>
            </a:r>
            <a:r>
              <a:rPr lang="en-US" altLang="en-US" dirty="0" err="1"/>
              <a:t>plaseaza</a:t>
            </a:r>
            <a:r>
              <a:rPr lang="en-US" altLang="en-US" dirty="0"/>
              <a:t> </a:t>
            </a:r>
            <a:r>
              <a:rPr lang="en-US" altLang="en-US" dirty="0" err="1"/>
              <a:t>simbolul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@</a:t>
            </a:r>
            <a:r>
              <a:rPr lang="en-US" altLang="en-US" dirty="0"/>
              <a:t> ca prefix al </a:t>
            </a:r>
            <a:r>
              <a:rPr lang="en-US" altLang="en-US" dirty="0" err="1"/>
              <a:t>cuvantului</a:t>
            </a:r>
            <a:r>
              <a:rPr lang="en-US" altLang="en-US" dirty="0"/>
              <a:t> </a:t>
            </a:r>
            <a:r>
              <a:rPr lang="en-US" altLang="en-US" dirty="0" err="1"/>
              <a:t>cheie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interface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Conditii</a:t>
            </a:r>
            <a:r>
              <a:rPr lang="en-US" altLang="en-US" dirty="0"/>
              <a:t> </a:t>
            </a:r>
            <a:r>
              <a:rPr lang="en-US" altLang="en-US" dirty="0" err="1"/>
              <a:t>asupra</a:t>
            </a:r>
            <a:r>
              <a:rPr lang="en-US" altLang="en-US" dirty="0"/>
              <a:t> </a:t>
            </a:r>
            <a:r>
              <a:rPr lang="en-US" altLang="en-US" dirty="0" err="1"/>
              <a:t>declararii</a:t>
            </a:r>
            <a:r>
              <a:rPr lang="en-US" altLang="en-US" dirty="0"/>
              <a:t> </a:t>
            </a:r>
            <a:r>
              <a:rPr lang="en-US" altLang="en-US" dirty="0" err="1"/>
              <a:t>metodelor</a:t>
            </a:r>
            <a:r>
              <a:rPr lang="en-US" altLang="en-US" dirty="0"/>
              <a:t> din </a:t>
            </a:r>
            <a:r>
              <a:rPr lang="en-US" altLang="en-US" dirty="0" err="1"/>
              <a:t>interfata</a:t>
            </a:r>
            <a:r>
              <a:rPr lang="en-US" altLang="en-US" dirty="0"/>
              <a:t> (</a:t>
            </a:r>
            <a:r>
              <a:rPr lang="en-US" altLang="en-US" dirty="0" err="1"/>
              <a:t>parametrii</a:t>
            </a:r>
            <a:r>
              <a:rPr lang="en-US" altLang="en-US" dirty="0"/>
              <a:t> annotation):</a:t>
            </a:r>
          </a:p>
          <a:p>
            <a:endParaRPr lang="en-US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en-US" dirty="0" err="1"/>
              <a:t>Metodele</a:t>
            </a:r>
            <a:r>
              <a:rPr lang="en-US" altLang="en-US" dirty="0"/>
              <a:t> din annotation </a:t>
            </a:r>
            <a:r>
              <a:rPr lang="en-US" altLang="en-US" i="1" dirty="0">
                <a:solidFill>
                  <a:srgbClr val="FF0000"/>
                </a:solidFill>
              </a:rPr>
              <a:t>nu au </a:t>
            </a:r>
            <a:r>
              <a:rPr lang="en-US" altLang="en-US" i="1" dirty="0" err="1">
                <a:solidFill>
                  <a:srgbClr val="FF0000"/>
                </a:solidFill>
              </a:rPr>
              <a:t>parametri</a:t>
            </a:r>
            <a:r>
              <a:rPr lang="en-US" altLang="en-US" dirty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en-US" i="1" dirty="0" err="1">
                <a:solidFill>
                  <a:srgbClr val="FF0000"/>
                </a:solidFill>
              </a:rPr>
              <a:t>Tipurile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intoarse</a:t>
            </a:r>
            <a:r>
              <a:rPr lang="en-US" altLang="en-US" i="1" dirty="0">
                <a:solidFill>
                  <a:srgbClr val="FF0000"/>
                </a:solidFill>
              </a:rPr>
              <a:t> de </a:t>
            </a:r>
            <a:r>
              <a:rPr lang="en-US" altLang="en-US" i="1" dirty="0" err="1">
                <a:solidFill>
                  <a:srgbClr val="FF0000"/>
                </a:solidFill>
              </a:rPr>
              <a:t>metodele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din annotation </a:t>
            </a:r>
            <a:r>
              <a:rPr lang="en-US" altLang="en-US" dirty="0" err="1"/>
              <a:t>sunt</a:t>
            </a:r>
            <a:r>
              <a:rPr lang="en-US" altLang="en-US" dirty="0"/>
              <a:t> </a:t>
            </a:r>
            <a:r>
              <a:rPr lang="en-US" altLang="en-US" dirty="0" err="1"/>
              <a:t>limitate</a:t>
            </a:r>
            <a:r>
              <a:rPr lang="en-US" altLang="en-US" dirty="0"/>
              <a:t> la: </a:t>
            </a:r>
          </a:p>
          <a:p>
            <a:pPr lvl="4">
              <a:buFont typeface="Arial" pitchFamily="34" charset="0"/>
              <a:buChar char="•"/>
            </a:pPr>
            <a:r>
              <a:rPr lang="en-US" altLang="en-US" dirty="0" err="1"/>
              <a:t>tipurile</a:t>
            </a:r>
            <a:r>
              <a:rPr lang="en-US" altLang="en-US" dirty="0"/>
              <a:t> primitive, </a:t>
            </a:r>
          </a:p>
          <a:p>
            <a:pPr lvl="4">
              <a:buFont typeface="Arial" pitchFamily="34" charset="0"/>
              <a:buChar char="•"/>
            </a:pPr>
            <a:r>
              <a:rPr lang="en-US" altLang="en-US" dirty="0"/>
              <a:t>String, </a:t>
            </a:r>
          </a:p>
          <a:p>
            <a:pPr lvl="4">
              <a:buFont typeface="Arial" pitchFamily="34" charset="0"/>
              <a:buChar char="•"/>
            </a:pPr>
            <a:r>
              <a:rPr lang="en-US" altLang="en-US" dirty="0" err="1"/>
              <a:t>Enums</a:t>
            </a:r>
            <a:r>
              <a:rPr lang="en-US" altLang="en-US" dirty="0"/>
              <a:t>,  </a:t>
            </a:r>
          </a:p>
          <a:p>
            <a:pPr lvl="4">
              <a:buFont typeface="Arial" pitchFamily="34" charset="0"/>
              <a:buChar char="•"/>
            </a:pPr>
            <a:r>
              <a:rPr lang="en-US" altLang="en-US" dirty="0"/>
              <a:t>annotation;</a:t>
            </a:r>
          </a:p>
          <a:p>
            <a:pPr lvl="4">
              <a:buFont typeface="Arial" pitchFamily="34" charset="0"/>
              <a:buChar char="•"/>
            </a:pPr>
            <a:r>
              <a:rPr lang="en-US" altLang="en-US" dirty="0" err="1"/>
              <a:t>tablouri</a:t>
            </a:r>
            <a:r>
              <a:rPr lang="en-US" altLang="en-US" dirty="0"/>
              <a:t> cu </a:t>
            </a:r>
            <a:r>
              <a:rPr lang="en-US" altLang="en-US" dirty="0" err="1"/>
              <a:t>aceste</a:t>
            </a:r>
            <a:r>
              <a:rPr lang="en-US" altLang="en-US" dirty="0"/>
              <a:t> </a:t>
            </a:r>
            <a:r>
              <a:rPr lang="en-US" altLang="en-US" dirty="0" err="1"/>
              <a:t>tipuri</a:t>
            </a:r>
            <a:r>
              <a:rPr lang="en-US" altLang="en-US" dirty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en-US" dirty="0" err="1"/>
              <a:t>Metodele</a:t>
            </a:r>
            <a:r>
              <a:rPr lang="en-US" altLang="en-US" dirty="0"/>
              <a:t> din annotation pot </a:t>
            </a:r>
            <a:r>
              <a:rPr lang="en-US" altLang="en-US" i="1" dirty="0" err="1">
                <a:solidFill>
                  <a:srgbClr val="FF0000"/>
                </a:solidFill>
              </a:rPr>
              <a:t>avea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>
                <a:solidFill>
                  <a:srgbClr val="FF0000"/>
                </a:solidFill>
              </a:rPr>
              <a:t>valori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implicite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specificate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cuvantul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default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De </a:t>
            </a:r>
            <a:r>
              <a:rPr lang="en-US" altLang="en-US" dirty="0" err="1" smtClean="0"/>
              <a:t>exemplu</a:t>
            </a:r>
            <a:r>
              <a:rPr lang="en-US" altLang="en-US" dirty="0" smtClean="0"/>
              <a:t>,  </a:t>
            </a:r>
            <a:r>
              <a:rPr lang="en-US" altLang="en-US" dirty="0" err="1" smtClean="0"/>
              <a:t>adnotarea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MethodInfo</a:t>
            </a:r>
            <a:r>
              <a:rPr lang="en-US" altLang="en-US" dirty="0" smtClean="0"/>
              <a:t> are </a:t>
            </a:r>
            <a:r>
              <a:rPr lang="en-US" altLang="en-US" dirty="0" err="1" smtClean="0"/>
              <a:t>patru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parametri</a:t>
            </a:r>
            <a:r>
              <a:rPr lang="en-US" altLang="en-US" dirty="0" smtClean="0"/>
              <a:t>, un </a:t>
            </a:r>
            <a:r>
              <a:rPr lang="en-US" altLang="en-US" dirty="0" err="1" smtClean="0"/>
              <a:t>intreg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trei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stringuri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doi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parametri</a:t>
            </a:r>
            <a:r>
              <a:rPr lang="en-US" altLang="en-US" dirty="0" smtClean="0"/>
              <a:t> au </a:t>
            </a:r>
            <a:r>
              <a:rPr lang="en-US" altLang="en-US" dirty="0" err="1" smtClean="0"/>
              <a:t>valori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implicite</a:t>
            </a:r>
            <a:r>
              <a:rPr lang="en-US" altLang="en-US" dirty="0" smtClean="0"/>
              <a:t>:</a:t>
            </a:r>
          </a:p>
          <a:p>
            <a:pPr lvl="4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@interface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author() default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4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revision() default 1;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4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Annotations 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predefinite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–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informeaza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compilatorul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0" y="366713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r>
              <a:rPr lang="en-US" altLang="en-US" dirty="0"/>
              <a:t>Java </a:t>
            </a:r>
            <a:r>
              <a:rPr lang="en-US" altLang="en-US" dirty="0" err="1"/>
              <a:t>furnizeaza</a:t>
            </a:r>
            <a:r>
              <a:rPr lang="en-US" altLang="en-US" dirty="0"/>
              <a:t> </a:t>
            </a:r>
            <a:r>
              <a:rPr lang="en-US" altLang="en-US" dirty="0" err="1"/>
              <a:t>urmatoarele</a:t>
            </a:r>
            <a:r>
              <a:rPr lang="en-US" altLang="en-US" dirty="0"/>
              <a:t> </a:t>
            </a:r>
            <a:r>
              <a:rPr lang="en-US" altLang="en-US" dirty="0" err="1" smtClean="0"/>
              <a:t>cinci</a:t>
            </a:r>
            <a:r>
              <a:rPr lang="en-US" altLang="en-US" dirty="0" smtClean="0"/>
              <a:t> annotations </a:t>
            </a:r>
            <a:r>
              <a:rPr lang="en-US" altLang="en-US" b="1" dirty="0" err="1" smtClean="0"/>
              <a:t>predefinite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b="1" dirty="0"/>
              <a:t>@Override</a:t>
            </a:r>
            <a:r>
              <a:rPr lang="en-US" altLang="en-US" dirty="0"/>
              <a:t> –</a:t>
            </a:r>
            <a:r>
              <a:rPr lang="en-US" altLang="en-US" dirty="0" err="1"/>
              <a:t>informeaza</a:t>
            </a:r>
            <a:r>
              <a:rPr lang="en-US" altLang="en-US" dirty="0"/>
              <a:t> </a:t>
            </a:r>
            <a:r>
              <a:rPr lang="en-US" altLang="en-US" dirty="0" err="1"/>
              <a:t>compilatorul</a:t>
            </a:r>
            <a:r>
              <a:rPr lang="en-US" altLang="en-US" dirty="0"/>
              <a:t> ca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suprascrisa</a:t>
            </a:r>
            <a:r>
              <a:rPr lang="en-US" altLang="en-US" dirty="0"/>
              <a:t> o </a:t>
            </a:r>
            <a:r>
              <a:rPr lang="en-US" altLang="en-US" dirty="0" err="1"/>
              <a:t>metoda</a:t>
            </a:r>
            <a:r>
              <a:rPr lang="en-US" altLang="en-US" dirty="0"/>
              <a:t> (</a:t>
            </a:r>
            <a:r>
              <a:rPr lang="en-US" altLang="en-US" dirty="0" err="1"/>
              <a:t>dintr</a:t>
            </a:r>
            <a:r>
              <a:rPr lang="en-US" altLang="en-US" dirty="0"/>
              <a:t>-o </a:t>
            </a:r>
            <a:r>
              <a:rPr lang="en-US" altLang="en-US" dirty="0" err="1"/>
              <a:t>superclasa</a:t>
            </a:r>
            <a:r>
              <a:rPr lang="en-US" altLang="en-US" dirty="0"/>
              <a:t>). </a:t>
            </a:r>
            <a:r>
              <a:rPr lang="en-US" altLang="en-US" dirty="0" err="1"/>
              <a:t>Daca</a:t>
            </a:r>
            <a:r>
              <a:rPr lang="en-US" altLang="en-US" dirty="0"/>
              <a:t> ulterior </a:t>
            </a:r>
            <a:r>
              <a:rPr lang="en-US" altLang="en-US" dirty="0" err="1"/>
              <a:t>superclasa</a:t>
            </a:r>
            <a:r>
              <a:rPr lang="en-US" altLang="en-US" dirty="0"/>
              <a:t> 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stearsa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modificata</a:t>
            </a:r>
            <a:r>
              <a:rPr lang="en-US" altLang="en-US" dirty="0"/>
              <a:t>, </a:t>
            </a:r>
            <a:r>
              <a:rPr lang="en-US" altLang="en-US" dirty="0" err="1"/>
              <a:t>compilatorul</a:t>
            </a:r>
            <a:r>
              <a:rPr lang="en-US" altLang="en-US" dirty="0"/>
              <a:t> </a:t>
            </a:r>
            <a:r>
              <a:rPr lang="en-US" altLang="en-US" dirty="0" err="1"/>
              <a:t>va</a:t>
            </a:r>
            <a:r>
              <a:rPr lang="en-US" altLang="en-US" dirty="0"/>
              <a:t> da un </a:t>
            </a:r>
            <a:r>
              <a:rPr lang="en-US" altLang="en-US" dirty="0" err="1"/>
              <a:t>mesaj</a:t>
            </a:r>
            <a:r>
              <a:rPr lang="en-US" altLang="en-US" dirty="0"/>
              <a:t> de </a:t>
            </a:r>
            <a:r>
              <a:rPr lang="en-US" altLang="en-US" dirty="0" err="1"/>
              <a:t>eroare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b="1" dirty="0"/>
              <a:t>@Deprecated</a:t>
            </a:r>
            <a:r>
              <a:rPr lang="en-US" altLang="en-US" dirty="0"/>
              <a:t> – </a:t>
            </a:r>
            <a:r>
              <a:rPr lang="en-US" altLang="en-US" dirty="0" err="1"/>
              <a:t>anunta</a:t>
            </a:r>
            <a:r>
              <a:rPr lang="en-US" altLang="en-US" dirty="0"/>
              <a:t> </a:t>
            </a:r>
            <a:r>
              <a:rPr lang="en-US" altLang="en-US" dirty="0" err="1"/>
              <a:t>compilatorul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stie</a:t>
            </a:r>
            <a:r>
              <a:rPr lang="en-US" altLang="en-US" dirty="0"/>
              <a:t> ca </a:t>
            </a:r>
            <a:r>
              <a:rPr lang="en-US" altLang="en-US" dirty="0" err="1" smtClean="0"/>
              <a:t>elementul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adnotat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este</a:t>
            </a:r>
            <a:r>
              <a:rPr lang="en-US" altLang="en-US" dirty="0" smtClean="0"/>
              <a:t> deprecated </a:t>
            </a:r>
            <a:r>
              <a:rPr lang="en-US" altLang="en-US" dirty="0" err="1" smtClean="0"/>
              <a:t>si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viitor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putea</a:t>
            </a:r>
            <a:r>
              <a:rPr lang="en-US" altLang="en-US" dirty="0" smtClean="0"/>
              <a:t> fi </a:t>
            </a:r>
            <a:r>
              <a:rPr lang="en-US" altLang="en-US" dirty="0" err="1" smtClean="0"/>
              <a:t>eliminat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@</a:t>
            </a:r>
            <a:r>
              <a:rPr lang="en-US" altLang="en-US" b="1" dirty="0" err="1"/>
              <a:t>SuppressWarnings</a:t>
            </a:r>
            <a:r>
              <a:rPr lang="en-US" altLang="en-US" dirty="0"/>
              <a:t> – </a:t>
            </a:r>
            <a:r>
              <a:rPr lang="en-US" altLang="en-US" dirty="0" err="1"/>
              <a:t>cere</a:t>
            </a:r>
            <a:r>
              <a:rPr lang="en-US" altLang="en-US" dirty="0"/>
              <a:t> </a:t>
            </a:r>
            <a:r>
              <a:rPr lang="en-US" altLang="en-US" dirty="0" err="1"/>
              <a:t>compilatorului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ignore </a:t>
            </a:r>
            <a:r>
              <a:rPr lang="en-US" altLang="en-US" dirty="0" err="1"/>
              <a:t>producerea</a:t>
            </a:r>
            <a:r>
              <a:rPr lang="en-US" altLang="en-US" dirty="0"/>
              <a:t> de </a:t>
            </a:r>
            <a:r>
              <a:rPr lang="en-US" altLang="en-US" dirty="0" err="1"/>
              <a:t>avertismente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endParaRPr lang="en-US" dirty="0" smtClean="0"/>
          </a:p>
          <a:p>
            <a:r>
              <a:rPr lang="ro-RO" b="1" dirty="0" smtClean="0"/>
              <a:t>@</a:t>
            </a:r>
            <a:r>
              <a:rPr lang="ro-RO" b="1" dirty="0"/>
              <a:t>FunctionalInterface</a:t>
            </a:r>
            <a:r>
              <a:rPr lang="ro-RO" dirty="0"/>
              <a:t> - Această adnotare a fost introdusă în Java </a:t>
            </a:r>
            <a:r>
              <a:rPr lang="ro-RO" dirty="0" smtClean="0"/>
              <a:t>8</a:t>
            </a:r>
            <a:r>
              <a:rPr lang="en-US" dirty="0" smtClean="0"/>
              <a:t>, </a:t>
            </a:r>
            <a:r>
              <a:rPr lang="ro-RO" dirty="0" smtClean="0"/>
              <a:t>indica </a:t>
            </a:r>
            <a:r>
              <a:rPr lang="ro-RO" dirty="0"/>
              <a:t>faptul că interfața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ro-RO" dirty="0" smtClean="0"/>
              <a:t>o </a:t>
            </a:r>
            <a:r>
              <a:rPr lang="ro-RO" dirty="0"/>
              <a:t>interfață funcțională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ro-RO" dirty="0"/>
              <a:t/>
            </a:r>
            <a:br>
              <a:rPr lang="ro-RO" dirty="0"/>
            </a:br>
            <a:r>
              <a:rPr lang="ro-RO" b="1" dirty="0" smtClean="0"/>
              <a:t>@</a:t>
            </a:r>
            <a:r>
              <a:rPr lang="ro-RO" b="1" dirty="0"/>
              <a:t>SafeVarargs</a:t>
            </a:r>
            <a:r>
              <a:rPr lang="ro-RO" dirty="0"/>
              <a:t> </a:t>
            </a:r>
            <a:r>
              <a:rPr lang="ro-RO" dirty="0" smtClean="0"/>
              <a:t>– </a:t>
            </a:r>
            <a:r>
              <a:rPr lang="en-US" dirty="0" smtClean="0"/>
              <a:t>Se </a:t>
            </a:r>
            <a:r>
              <a:rPr lang="ro-RO" dirty="0" smtClean="0"/>
              <a:t>afirmă </a:t>
            </a:r>
            <a:r>
              <a:rPr lang="ro-RO" dirty="0"/>
              <a:t>că corpul metodei sau constructorului adnotat nu efectuează operații potențial </a:t>
            </a:r>
            <a:r>
              <a:rPr lang="ro-RO" dirty="0" smtClean="0"/>
              <a:t>nesigure.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26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Meta annotations –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marcheaza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constructia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altor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annotatii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" y="366713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@</a:t>
            </a:r>
            <a:r>
              <a:rPr lang="en-US" b="1" dirty="0" smtClean="0"/>
              <a:t>Retention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in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memorata</a:t>
            </a:r>
            <a:r>
              <a:rPr lang="en-US" dirty="0" smtClean="0"/>
              <a:t>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marcata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RetentionPolicy.SOURCE</a:t>
            </a:r>
            <a:r>
              <a:rPr lang="en-US" dirty="0" smtClean="0"/>
              <a:t> – </a:t>
            </a:r>
            <a:r>
              <a:rPr lang="en-US" dirty="0" err="1" smtClean="0"/>
              <a:t>pastrata</a:t>
            </a:r>
            <a:r>
              <a:rPr lang="en-US" dirty="0" smtClean="0"/>
              <a:t> la </a:t>
            </a: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en-US" dirty="0" err="1" smtClean="0"/>
              <a:t>sursei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ignorata</a:t>
            </a:r>
            <a:r>
              <a:rPr lang="en-US" dirty="0" smtClean="0"/>
              <a:t> de </a:t>
            </a:r>
            <a:r>
              <a:rPr lang="en-US" dirty="0" err="1" smtClean="0"/>
              <a:t>compilator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RetentionPolicy.CLASS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/>
              <a:t>pastrata</a:t>
            </a:r>
            <a:r>
              <a:rPr lang="en-US" dirty="0"/>
              <a:t> la </a:t>
            </a:r>
            <a:r>
              <a:rPr lang="en-US" dirty="0" err="1" smtClean="0"/>
              <a:t>compilare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ignorata</a:t>
            </a:r>
            <a:r>
              <a:rPr lang="en-US" dirty="0" smtClean="0"/>
              <a:t> de JVM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RetentionPolicy.RUNTIME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smtClean="0"/>
              <a:t>de JVM </a:t>
            </a:r>
            <a:r>
              <a:rPr lang="en-US" dirty="0" err="1" smtClean="0"/>
              <a:t>spre</a:t>
            </a:r>
            <a:r>
              <a:rPr lang="en-US" dirty="0" smtClean="0"/>
              <a:t> a fi </a:t>
            </a:r>
            <a:r>
              <a:rPr lang="en-US" dirty="0" err="1" smtClean="0"/>
              <a:t>folosita</a:t>
            </a:r>
            <a:r>
              <a:rPr lang="en-US" dirty="0" smtClean="0"/>
              <a:t> in runtime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b="1" dirty="0" smtClean="0"/>
              <a:t>Target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pot fi </a:t>
            </a:r>
            <a:r>
              <a:rPr lang="en-US" dirty="0" err="1" smtClean="0"/>
              <a:t>tinta</a:t>
            </a:r>
            <a:r>
              <a:rPr lang="en-US" dirty="0" smtClean="0"/>
              <a:t> </a:t>
            </a:r>
            <a:r>
              <a:rPr lang="en-US" dirty="0" err="1" smtClean="0"/>
              <a:t>adnotarii</a:t>
            </a:r>
            <a:r>
              <a:rPr lang="en-US" dirty="0" smtClean="0"/>
              <a:t> </a:t>
            </a:r>
            <a:r>
              <a:rPr lang="en-US" dirty="0" err="1" smtClean="0"/>
              <a:t>marcate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ElementType.ANNOTATION_TYPE</a:t>
            </a:r>
            <a:r>
              <a:rPr lang="en-US" dirty="0"/>
              <a:t> </a:t>
            </a:r>
            <a:r>
              <a:rPr lang="en-US" dirty="0" smtClean="0"/>
              <a:t>- annotation.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ElementType.CONSTRUCTOR</a:t>
            </a:r>
            <a:r>
              <a:rPr lang="en-US" dirty="0"/>
              <a:t> </a:t>
            </a:r>
            <a:r>
              <a:rPr lang="en-US" dirty="0" smtClean="0"/>
              <a:t>- constructor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ElementType.FIELD</a:t>
            </a:r>
            <a:r>
              <a:rPr lang="en-US" dirty="0"/>
              <a:t> </a:t>
            </a:r>
            <a:r>
              <a:rPr lang="en-US" dirty="0" smtClean="0"/>
              <a:t>- camp (</a:t>
            </a:r>
            <a:r>
              <a:rPr lang="en-US" dirty="0" err="1" smtClean="0"/>
              <a:t>proprietate</a:t>
            </a:r>
            <a:r>
              <a:rPr lang="en-US" dirty="0" smtClean="0"/>
              <a:t>) a </a:t>
            </a:r>
            <a:r>
              <a:rPr lang="en-US" dirty="0" err="1" smtClean="0"/>
              <a:t>claseii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ElementType.LOCAL_VARIABLE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err="1" smtClean="0"/>
              <a:t>variabila</a:t>
            </a:r>
            <a:r>
              <a:rPr lang="en-US" dirty="0" smtClean="0"/>
              <a:t> </a:t>
            </a:r>
            <a:r>
              <a:rPr lang="en-US" dirty="0" err="1" smtClean="0"/>
              <a:t>locala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ElementType.METHOD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err="1" smtClean="0"/>
              <a:t>metoda</a:t>
            </a:r>
            <a:r>
              <a:rPr lang="en-US" dirty="0" smtClean="0"/>
              <a:t> a </a:t>
            </a:r>
            <a:r>
              <a:rPr lang="en-US" dirty="0" err="1" smtClean="0"/>
              <a:t>clasei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ElementType.PACKAGE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err="1" smtClean="0"/>
              <a:t>declaratie</a:t>
            </a:r>
            <a:r>
              <a:rPr lang="en-US" dirty="0" smtClean="0"/>
              <a:t> package.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ElementType.PARAMETER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ElementType.TYPE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err="1" smtClean="0"/>
              <a:t>orice</a:t>
            </a:r>
            <a:r>
              <a:rPr lang="en-US" dirty="0" smtClean="0"/>
              <a:t> element al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b="1" dirty="0" smtClean="0"/>
              <a:t>Documented</a:t>
            </a: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</a:t>
            </a:r>
            <a:r>
              <a:rPr lang="en-US" dirty="0" err="1" smtClean="0"/>
              <a:t>marcat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prelucrat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instrumentul</a:t>
            </a:r>
            <a:r>
              <a:rPr lang="en-US" dirty="0" smtClean="0"/>
              <a:t> </a:t>
            </a:r>
            <a:r>
              <a:rPr lang="en-US" b="1" dirty="0" smtClean="0"/>
              <a:t>Javadoc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b="1" dirty="0" smtClean="0"/>
              <a:t>Inherited</a:t>
            </a:r>
            <a:r>
              <a:rPr lang="en-US" dirty="0" smtClean="0"/>
              <a:t>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mostenita</a:t>
            </a:r>
            <a:r>
              <a:rPr lang="en-US" dirty="0" smtClean="0"/>
              <a:t> de la </a:t>
            </a:r>
            <a:r>
              <a:rPr lang="en-US" dirty="0" err="1" smtClean="0"/>
              <a:t>clasa</a:t>
            </a:r>
            <a:r>
              <a:rPr lang="en-US" dirty="0" smtClean="0"/>
              <a:t> super (implicit nu se </a:t>
            </a:r>
            <a:r>
              <a:rPr lang="en-US" dirty="0" err="1" smtClean="0"/>
              <a:t>mosteneste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b="1" dirty="0" err="1" smtClean="0"/>
              <a:t>Repetable</a:t>
            </a:r>
            <a:r>
              <a:rPr lang="en-US" dirty="0" smtClean="0"/>
              <a:t> </a:t>
            </a:r>
            <a:r>
              <a:rPr lang="en-US" dirty="0" err="1" smtClean="0"/>
              <a:t>adnotarea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multiplu</a:t>
            </a:r>
            <a:r>
              <a:rPr lang="en-US" dirty="0" smtClean="0"/>
              <a:t> la </a:t>
            </a:r>
            <a:r>
              <a:rPr lang="en-US" dirty="0" err="1" smtClean="0"/>
              <a:t>acelasi</a:t>
            </a:r>
            <a:r>
              <a:rPr lang="en-US" dirty="0" smtClean="0"/>
              <a:t> element, de </a:t>
            </a:r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@Schedule(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="Fri", hour="23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doPeriodicCleanup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</a:p>
        </p:txBody>
      </p:sp>
    </p:spTree>
    <p:extLst>
      <p:ext uri="{BB962C8B-B14F-4D97-AF65-F5344CB8AC3E}">
        <p14:creationId xmlns:p14="http://schemas.microsoft.com/office/powerpoint/2010/main" val="25465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: 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adnotarea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AddLinie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/>
              <a:t>5</a:t>
            </a:r>
            <a:r>
              <a:rPr lang="en-US" b="1" dirty="0" smtClean="0"/>
              <a:t>adn</a:t>
            </a:r>
            <a:r>
              <a:rPr lang="en-US" dirty="0" smtClean="0"/>
              <a:t>/ </a:t>
            </a:r>
            <a:r>
              <a:rPr lang="en-US" dirty="0" err="1" smtClean="0"/>
              <a:t>prezentam</a:t>
            </a:r>
            <a:r>
              <a:rPr lang="en-US" dirty="0" smtClean="0"/>
              <a:t>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r>
              <a:rPr lang="en-US" dirty="0" smtClean="0"/>
              <a:t> </a:t>
            </a:r>
            <a:r>
              <a:rPr lang="en-US" dirty="0" err="1" smtClean="0"/>
              <a:t>numite</a:t>
            </a:r>
            <a:r>
              <a:rPr lang="en-US" dirty="0" smtClean="0"/>
              <a:t> </a:t>
            </a:r>
            <a:r>
              <a:rPr lang="en-US" b="1" dirty="0" err="1" smtClean="0"/>
              <a:t>AddLinie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err="1" smtClean="0"/>
              <a:t>AddLinie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b="1" dirty="0" err="1"/>
              <a:t>linie</a:t>
            </a:r>
            <a:r>
              <a:rPr lang="en-US" dirty="0"/>
              <a:t> </a:t>
            </a:r>
            <a:r>
              <a:rPr lang="en-US" dirty="0" err="1"/>
              <a:t>obligatoriu</a:t>
            </a:r>
            <a:r>
              <a:rPr lang="en-US" dirty="0"/>
              <a:t>, tip String</a:t>
            </a:r>
          </a:p>
          <a:p>
            <a:r>
              <a:rPr lang="en-US" dirty="0"/>
              <a:t>    </a:t>
            </a:r>
            <a:r>
              <a:rPr lang="en-US" b="1" dirty="0" err="1"/>
              <a:t>fisier</a:t>
            </a:r>
            <a:r>
              <a:rPr lang="en-US" dirty="0"/>
              <a:t> optional, in </a:t>
            </a:r>
            <a:r>
              <a:rPr lang="en-US" dirty="0" err="1"/>
              <a:t>absenta</a:t>
            </a:r>
            <a:r>
              <a:rPr lang="en-US" dirty="0"/>
              <a:t> are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LiniileAddLinie.txt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Adnotarea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face la </a:t>
            </a:r>
            <a:r>
              <a:rPr lang="en-US" dirty="0" err="1" smtClean="0"/>
              <a:t>constructori</a:t>
            </a:r>
            <a:r>
              <a:rPr lang="en-US" dirty="0" smtClean="0"/>
              <a:t>, </a:t>
            </a:r>
            <a:r>
              <a:rPr lang="en-US" dirty="0" err="1" smtClean="0"/>
              <a:t>metodele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campurile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adnotari</a:t>
            </a:r>
            <a:r>
              <a:rPr lang="en-US" dirty="0"/>
              <a:t>,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 smtClean="0"/>
              <a:t>inseamna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b="1" dirty="0" err="1" smtClean="0"/>
              <a:t>linie</a:t>
            </a:r>
            <a:r>
              <a:rPr lang="en-US" dirty="0" smtClean="0"/>
              <a:t> + </a:t>
            </a:r>
            <a:r>
              <a:rPr lang="en-US" dirty="0" err="1" smtClean="0"/>
              <a:t>loculPlasariiAdnotarii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b="1" dirty="0" err="1"/>
              <a:t>fisier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b="1" dirty="0" err="1" smtClean="0"/>
              <a:t>AddLinie.jav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definitia</a:t>
            </a:r>
            <a:r>
              <a:rPr lang="en-US" dirty="0" smtClean="0"/>
              <a:t> </a:t>
            </a:r>
            <a:r>
              <a:rPr lang="en-US" dirty="0" err="1" smtClean="0"/>
              <a:t>adnotarii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b="1" dirty="0" err="1" smtClean="0"/>
              <a:t>Obiect.java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(nu ne </a:t>
            </a:r>
            <a:r>
              <a:rPr lang="en-US" dirty="0" err="1" smtClean="0"/>
              <a:t>intereseaza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face!) </a:t>
            </a:r>
            <a:r>
              <a:rPr lang="en-US" dirty="0" err="1" smtClean="0"/>
              <a:t>si</a:t>
            </a:r>
            <a:r>
              <a:rPr lang="en-US" dirty="0" smtClean="0"/>
              <a:t> in diverse </a:t>
            </a:r>
            <a:r>
              <a:rPr lang="en-US" dirty="0" err="1" smtClean="0"/>
              <a:t>locuri</a:t>
            </a:r>
            <a:r>
              <a:rPr lang="en-US" dirty="0" smtClean="0"/>
              <a:t> se </a:t>
            </a:r>
            <a:r>
              <a:rPr lang="en-US" dirty="0" err="1" smtClean="0"/>
              <a:t>plaseaza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b="1" dirty="0" err="1" smtClean="0"/>
              <a:t>ProcessAdn.java</a:t>
            </a:r>
            <a:r>
              <a:rPr lang="en-US" dirty="0" smtClean="0"/>
              <a:t> </a:t>
            </a:r>
            <a:r>
              <a:rPr lang="en-US" dirty="0" err="1" smtClean="0"/>
              <a:t>prelucreaza</a:t>
            </a:r>
            <a:r>
              <a:rPr lang="en-US" dirty="0" smtClean="0"/>
              <a:t> </a:t>
            </a:r>
            <a:r>
              <a:rPr lang="en-US" dirty="0" err="1" smtClean="0"/>
              <a:t>efectiv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adnotate</a:t>
            </a:r>
            <a:r>
              <a:rPr lang="en-US" dirty="0" smtClean="0"/>
              <a:t> cu </a:t>
            </a:r>
            <a:r>
              <a:rPr lang="en-US" b="1" dirty="0" err="1" smtClean="0"/>
              <a:t>AddLinie</a:t>
            </a:r>
            <a:r>
              <a:rPr lang="en-US" dirty="0" smtClean="0"/>
              <a:t>.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reflexie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tipareste</a:t>
            </a:r>
            <a:r>
              <a:rPr lang="en-US" dirty="0" smtClean="0"/>
              <a:t>)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constructorilor</a:t>
            </a:r>
            <a:r>
              <a:rPr lang="en-US" dirty="0" smtClean="0"/>
              <a:t>, a </a:t>
            </a:r>
            <a:r>
              <a:rPr lang="en-US" dirty="0" err="1" smtClean="0"/>
              <a:t>metodelor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campurilor</a:t>
            </a:r>
            <a:r>
              <a:rPr lang="en-US" dirty="0" smtClean="0"/>
              <a:t>,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adnotarile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adnotarea</a:t>
            </a:r>
            <a:r>
              <a:rPr lang="en-US" dirty="0" smtClean="0"/>
              <a:t> </a:t>
            </a:r>
            <a:r>
              <a:rPr lang="en-US" b="1" dirty="0" err="1" smtClean="0"/>
              <a:t>AddLine</a:t>
            </a:r>
            <a:r>
              <a:rPr lang="en-US" dirty="0" smtClean="0"/>
              <a:t> face </a:t>
            </a:r>
            <a:r>
              <a:rPr lang="en-US" dirty="0" err="1" smtClean="0"/>
              <a:t>adaugarea</a:t>
            </a:r>
            <a:r>
              <a:rPr lang="en-US" dirty="0" smtClean="0"/>
              <a:t> la </a:t>
            </a:r>
            <a:r>
              <a:rPr lang="en-US" dirty="0" err="1" smtClean="0"/>
              <a:t>fisier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Adnotari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validarea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beanurilor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utilizarile</a:t>
            </a:r>
            <a:r>
              <a:rPr lang="en-US" dirty="0" smtClean="0"/>
              <a:t> </a:t>
            </a:r>
            <a:r>
              <a:rPr lang="en-US" dirty="0" err="1" smtClean="0"/>
              <a:t>frecvente</a:t>
            </a:r>
            <a:r>
              <a:rPr lang="en-US" dirty="0" smtClean="0"/>
              <a:t> a </a:t>
            </a:r>
            <a:r>
              <a:rPr lang="en-US" dirty="0" err="1" smtClean="0"/>
              <a:t>adnotarilor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b="1" dirty="0" err="1" smtClean="0"/>
              <a:t>validarea</a:t>
            </a:r>
            <a:r>
              <a:rPr lang="en-US" b="1" dirty="0" smtClean="0"/>
              <a:t> </a:t>
            </a:r>
            <a:r>
              <a:rPr lang="en-US" b="1" dirty="0" err="1" smtClean="0"/>
              <a:t>beanurilor</a:t>
            </a:r>
            <a:r>
              <a:rPr lang="en-US" dirty="0" smtClean="0"/>
              <a:t>.  </a:t>
            </a:r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tehnologiilor</a:t>
            </a:r>
            <a:r>
              <a:rPr lang="en-US" dirty="0" smtClean="0"/>
              <a:t> Java au ca </a:t>
            </a:r>
            <a:r>
              <a:rPr lang="en-US" dirty="0" err="1" smtClean="0"/>
              <a:t>si</a:t>
            </a:r>
            <a:r>
              <a:rPr lang="en-US" dirty="0" smtClean="0"/>
              <a:t> parte </a:t>
            </a:r>
            <a:r>
              <a:rPr lang="en-US" dirty="0" err="1"/>
              <a:t>c</a:t>
            </a:r>
            <a:r>
              <a:rPr lang="en-US" dirty="0" err="1" smtClean="0"/>
              <a:t>omponenta</a:t>
            </a:r>
            <a:r>
              <a:rPr lang="en-US" dirty="0" smtClean="0"/>
              <a:t> o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adnotari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campurilor</a:t>
            </a:r>
            <a:r>
              <a:rPr lang="en-US" dirty="0" smtClean="0"/>
              <a:t> in care se </a:t>
            </a:r>
            <a:r>
              <a:rPr lang="en-US" dirty="0" err="1" smtClean="0"/>
              <a:t>specifica</a:t>
            </a:r>
            <a:r>
              <a:rPr lang="en-US" dirty="0" smtClean="0"/>
              <a:t> o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conditii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respecte</a:t>
            </a:r>
            <a:r>
              <a:rPr lang="en-US" dirty="0" smtClean="0"/>
              <a:t>. De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string, interval de </a:t>
            </a:r>
            <a:r>
              <a:rPr lang="en-US" dirty="0" err="1" smtClean="0"/>
              <a:t>apartenenta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intreg</a:t>
            </a:r>
            <a:r>
              <a:rPr lang="en-US" dirty="0" smtClean="0"/>
              <a:t>, email </a:t>
            </a:r>
            <a:r>
              <a:rPr lang="en-US" dirty="0" err="1" smtClean="0"/>
              <a:t>corect</a:t>
            </a:r>
            <a:r>
              <a:rPr lang="en-US" dirty="0" smtClean="0"/>
              <a:t> etc.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Iata</a:t>
            </a:r>
            <a:r>
              <a:rPr lang="en-US" dirty="0" smtClean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r>
              <a:rPr lang="en-US" dirty="0" smtClean="0"/>
              <a:t>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sens</a:t>
            </a:r>
            <a:r>
              <a:rPr lang="en-US" dirty="0" smtClean="0"/>
              <a:t>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precizam</a:t>
            </a:r>
            <a:r>
              <a:rPr lang="en-US" dirty="0" smtClean="0"/>
              <a:t> </a:t>
            </a:r>
            <a:r>
              <a:rPr lang="en-US" dirty="0" err="1" smtClean="0"/>
              <a:t>tehnologiile</a:t>
            </a:r>
            <a:r>
              <a:rPr lang="en-US" dirty="0" smtClean="0"/>
              <a:t> care le </a:t>
            </a:r>
            <a:r>
              <a:rPr lang="en-US" dirty="0" err="1" smtClean="0"/>
              <a:t>folosesc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31894"/>
              </p:ext>
            </p:extLst>
          </p:nvPr>
        </p:nvGraphicFramePr>
        <p:xfrm>
          <a:off x="91440" y="2271713"/>
          <a:ext cx="905256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280"/>
                <a:gridCol w="4907280"/>
              </a:tblGrid>
              <a:tr h="4267199">
                <a:tc>
                  <a:txBody>
                    <a:bodyPr/>
                    <a:lstStyle/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@Null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httpErrorCode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NotNull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String name;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isConnected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AssertFalse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Boolean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isWorking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@Min(18) @Max(25) @Digits(integer=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3,fraction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=0)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age;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@Min(10)     (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sau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@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DecimalMin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(10))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quantity;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@Max(20)     (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sau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@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DecimalMax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(20))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quantity;</a:t>
                      </a:r>
                    </a:p>
                    <a:p>
                      <a:pPr marL="365760" lvl="0" indent="-283464" fontAlgn="auto">
                        <a:spcAft>
                          <a:spcPts val="0"/>
                        </a:spcAft>
                        <a:buFont typeface="Wingdings 2"/>
                        <a:buChar char=""/>
                        <a:defRPr/>
                      </a:pPr>
                      <a:endParaRPr lang="en-US" dirty="0" smtClean="0"/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@Size(min=5, max=9)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String zip;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@Size(min=1)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@List&lt;Item&gt; items;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@Pattern(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="[0-9]*")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@Size(min=5, max=5)</a:t>
                      </a:r>
                    </a:p>
                    <a:p>
                      <a:pPr lvl="0">
                        <a:buFont typeface="Wingdings 2" pitchFamily="18" charset="2"/>
                        <a:buNone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String zip;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Validatori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validatorul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Hibernate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b="1" dirty="0"/>
              <a:t>validator</a:t>
            </a:r>
            <a:r>
              <a:rPr lang="en-US" dirty="0"/>
              <a:t>, care </a:t>
            </a:r>
            <a:r>
              <a:rPr lang="en-US" dirty="0" err="1"/>
              <a:t>primeste</a:t>
            </a:r>
            <a:r>
              <a:rPr lang="en-US" dirty="0"/>
              <a:t> o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bean, </a:t>
            </a:r>
            <a:r>
              <a:rPr lang="en-US" dirty="0" err="1"/>
              <a:t>valideaza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stringuri</a:t>
            </a:r>
            <a:r>
              <a:rPr lang="en-US" dirty="0"/>
              <a:t> cu </a:t>
            </a:r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descoperite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b="1" dirty="0"/>
              <a:t>6</a:t>
            </a:r>
            <a:r>
              <a:rPr lang="en-US" b="1" dirty="0" smtClean="0"/>
              <a:t>HibBv</a:t>
            </a:r>
            <a:r>
              <a:rPr lang="en-US" b="1" dirty="0" smtClean="0"/>
              <a:t>/</a:t>
            </a:r>
            <a:r>
              <a:rPr lang="en-US" dirty="0" smtClean="0"/>
              <a:t> s</a:t>
            </a:r>
            <a:r>
              <a:rPr lang="it-IT" dirty="0" smtClean="0"/>
              <a:t>e </a:t>
            </a:r>
            <a:r>
              <a:rPr lang="it-IT" dirty="0"/>
              <a:t>valideaza beanuri folosind </a:t>
            </a:r>
            <a:r>
              <a:rPr lang="it-IT" b="1" dirty="0" smtClean="0"/>
              <a:t>HibernateValidator</a:t>
            </a:r>
            <a:r>
              <a:rPr lang="it-IT" dirty="0" smtClean="0"/>
              <a:t>. Este un validator profesional, iar dependintele lui (arhivele jar) sunt total independente, nu fac nimic altceva decat validare, nu sunt deloc dependente de Hibernate.</a:t>
            </a:r>
          </a:p>
          <a:p>
            <a:endParaRPr lang="it-IT" dirty="0"/>
          </a:p>
          <a:p>
            <a:r>
              <a:rPr lang="it-IT" dirty="0" smtClean="0"/>
              <a:t>In exemplul nostru folosim doua tipuri de beanuri: </a:t>
            </a:r>
            <a:r>
              <a:rPr lang="it-IT" b="1" dirty="0" smtClean="0"/>
              <a:t>p.Persoana</a:t>
            </a:r>
            <a:r>
              <a:rPr lang="it-IT" dirty="0" smtClean="0"/>
              <a:t> si </a:t>
            </a:r>
            <a:r>
              <a:rPr lang="it-IT" b="1" dirty="0" smtClean="0"/>
              <a:t>a.Agenda</a:t>
            </a:r>
            <a:r>
              <a:rPr lang="it-IT" dirty="0" smtClean="0"/>
              <a:t>. </a:t>
            </a:r>
            <a:r>
              <a:rPr lang="it-IT" b="1" dirty="0" smtClean="0"/>
              <a:t>Persoana</a:t>
            </a:r>
            <a:r>
              <a:rPr lang="it-IT" dirty="0" smtClean="0"/>
              <a:t> cere validari la </a:t>
            </a:r>
            <a:r>
              <a:rPr lang="it-IT" b="1" dirty="0" smtClean="0"/>
              <a:t>nume</a:t>
            </a:r>
            <a:r>
              <a:rPr lang="it-IT" dirty="0" smtClean="0"/>
              <a:t>, la </a:t>
            </a:r>
            <a:r>
              <a:rPr lang="it-IT" b="1" dirty="0" smtClean="0"/>
              <a:t>varsta</a:t>
            </a:r>
            <a:r>
              <a:rPr lang="it-IT" dirty="0" smtClean="0"/>
              <a:t> si la </a:t>
            </a:r>
            <a:r>
              <a:rPr lang="it-IT" b="1" dirty="0" smtClean="0"/>
              <a:t>email</a:t>
            </a:r>
            <a:r>
              <a:rPr lang="it-IT" dirty="0" smtClean="0"/>
              <a:t>. </a:t>
            </a:r>
            <a:r>
              <a:rPr lang="it-IT" b="1" dirty="0" smtClean="0"/>
              <a:t>Agenda</a:t>
            </a:r>
            <a:r>
              <a:rPr lang="it-IT" dirty="0" smtClean="0"/>
              <a:t> cere validare la numele </a:t>
            </a:r>
            <a:r>
              <a:rPr lang="it-IT" b="1" dirty="0" smtClean="0"/>
              <a:t>proprietar</a:t>
            </a:r>
            <a:r>
              <a:rPr lang="it-IT" dirty="0" smtClean="0"/>
              <a:t>, dar are o colectie de obiecte </a:t>
            </a:r>
            <a:r>
              <a:rPr lang="it-IT" b="1" dirty="0" smtClean="0"/>
              <a:t>Persoana</a:t>
            </a:r>
            <a:r>
              <a:rPr lang="it-IT" dirty="0" smtClean="0"/>
              <a:t>, care trebuie validata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en-US" dirty="0" smtClean="0"/>
              <a:t>In </a:t>
            </a:r>
            <a:r>
              <a:rPr lang="en-US" b="1" dirty="0" err="1" smtClean="0"/>
              <a:t>TestHibernateValidator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intai</a:t>
            </a:r>
            <a:r>
              <a:rPr lang="en-US" dirty="0" smtClean="0"/>
              <a:t> se </a:t>
            </a:r>
            <a:r>
              <a:rPr lang="en-US" dirty="0" err="1" smtClean="0"/>
              <a:t>obtine</a:t>
            </a:r>
            <a:r>
              <a:rPr lang="en-US" dirty="0" smtClean="0"/>
              <a:t> un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b="1" dirty="0" smtClean="0"/>
              <a:t>Validator</a:t>
            </a:r>
            <a:r>
              <a:rPr lang="en-US" dirty="0" smtClean="0"/>
              <a:t>. </a:t>
            </a:r>
            <a:r>
              <a:rPr lang="en-US" dirty="0" err="1" smtClean="0"/>
              <a:t>Apoi</a:t>
            </a:r>
            <a:r>
              <a:rPr lang="en-US" dirty="0" smtClean="0"/>
              <a:t> se </a:t>
            </a:r>
            <a:r>
              <a:rPr lang="en-US" dirty="0" err="1" smtClean="0"/>
              <a:t>creaza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valideaza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b="1" dirty="0" err="1" smtClean="0"/>
              <a:t>Persoana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se </a:t>
            </a:r>
            <a:r>
              <a:rPr lang="en-US" dirty="0" err="1" smtClean="0"/>
              <a:t>initializeaza</a:t>
            </a:r>
            <a:r>
              <a:rPr lang="en-US" dirty="0" smtClean="0"/>
              <a:t> </a:t>
            </a:r>
            <a:r>
              <a:rPr lang="en-US" b="1" dirty="0" err="1" smtClean="0"/>
              <a:t>lista</a:t>
            </a:r>
            <a:r>
              <a:rPr lang="en-US" dirty="0" smtClean="0"/>
              <a:t> cu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b="1" dirty="0" err="1" smtClean="0"/>
              <a:t>Persoana</a:t>
            </a:r>
            <a:r>
              <a:rPr lang="en-US" dirty="0" smtClean="0"/>
              <a:t> care se </a:t>
            </a:r>
            <a:r>
              <a:rPr lang="en-US" dirty="0" err="1" smtClean="0"/>
              <a:t>valideaza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in parte.</a:t>
            </a:r>
          </a:p>
          <a:p>
            <a:endParaRPr lang="en-US" dirty="0"/>
          </a:p>
          <a:p>
            <a:r>
              <a:rPr lang="en-US" dirty="0" err="1" smtClean="0"/>
              <a:t>Recomandam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validator.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Constructia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unui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validator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propriu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25053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/>
              <a:t>7</a:t>
            </a:r>
            <a:r>
              <a:rPr lang="en-US" b="1" dirty="0" smtClean="0"/>
              <a:t>Bv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implementat</a:t>
            </a:r>
            <a:r>
              <a:rPr lang="en-US" dirty="0" smtClean="0"/>
              <a:t> un validator </a:t>
            </a:r>
            <a:r>
              <a:rPr lang="en-US" dirty="0" err="1" smtClean="0"/>
              <a:t>propriu</a:t>
            </a:r>
            <a:r>
              <a:rPr lang="en-US" dirty="0" smtClean="0"/>
              <a:t>, </a:t>
            </a:r>
            <a:r>
              <a:rPr lang="en-US" dirty="0" err="1" smtClean="0"/>
              <a:t>definind</a:t>
            </a:r>
            <a:r>
              <a:rPr lang="en-US" dirty="0" smtClean="0"/>
              <a:t> </a:t>
            </a:r>
            <a:r>
              <a:rPr lang="en-US" dirty="0" err="1" smtClean="0"/>
              <a:t>adnotarile</a:t>
            </a:r>
            <a:r>
              <a:rPr lang="en-US" dirty="0" smtClean="0"/>
              <a:t> din </a:t>
            </a:r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b="1" dirty="0"/>
              <a:t>6</a:t>
            </a:r>
            <a:r>
              <a:rPr lang="en-US" b="1" dirty="0" smtClean="0"/>
              <a:t>HibBv</a:t>
            </a:r>
            <a:r>
              <a:rPr lang="en-US" dirty="0" smtClean="0"/>
              <a:t>/ la care am </a:t>
            </a:r>
            <a:r>
              <a:rPr lang="en-US" dirty="0" err="1" smtClean="0"/>
              <a:t>adaugat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r>
              <a:rPr lang="en-US" dirty="0" smtClean="0"/>
              <a:t>: </a:t>
            </a:r>
            <a:r>
              <a:rPr lang="en-US" b="1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smtClean="0"/>
              <a:t>Digits</a:t>
            </a:r>
            <a:r>
              <a:rPr lang="en-US" dirty="0" smtClean="0"/>
              <a:t>. </a:t>
            </a:r>
            <a:r>
              <a:rPr lang="en-US" b="1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valideaza</a:t>
            </a:r>
            <a:r>
              <a:rPr lang="en-US" dirty="0" smtClean="0"/>
              <a:t> URL-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b="1" dirty="0" smtClean="0"/>
              <a:t>Digits</a:t>
            </a:r>
            <a:r>
              <a:rPr lang="en-US" dirty="0" smtClean="0"/>
              <a:t> </a:t>
            </a:r>
            <a:r>
              <a:rPr lang="en-US" dirty="0" err="1" smtClean="0"/>
              <a:t>cere</a:t>
            </a:r>
            <a:r>
              <a:rPr lang="en-US" dirty="0" smtClean="0"/>
              <a:t> ca un string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o </a:t>
            </a:r>
            <a:r>
              <a:rPr lang="en-US" dirty="0" err="1" smtClean="0"/>
              <a:t>lungime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r>
              <a:rPr lang="en-US" dirty="0" smtClean="0"/>
              <a:t> </a:t>
            </a:r>
            <a:r>
              <a:rPr lang="en-US" b="1" dirty="0" smtClean="0"/>
              <a:t>size</a:t>
            </a:r>
            <a:r>
              <a:rPr lang="en-US" dirty="0" smtClean="0"/>
              <a:t>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implicita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contina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cifre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Urmand</a:t>
            </a:r>
            <a:r>
              <a:rPr lang="en-US" dirty="0" smtClean="0"/>
              <a:t> </a:t>
            </a: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validatorului</a:t>
            </a:r>
            <a:r>
              <a:rPr lang="en-US" dirty="0" smtClean="0"/>
              <a:t> Hibernate, In </a:t>
            </a:r>
            <a:r>
              <a:rPr lang="en-US" dirty="0" err="1" smtClean="0"/>
              <a:t>pachetul</a:t>
            </a:r>
            <a:r>
              <a:rPr lang="en-US" dirty="0"/>
              <a:t> </a:t>
            </a:r>
            <a:r>
              <a:rPr lang="en-US" b="1" dirty="0" err="1" smtClean="0"/>
              <a:t>cs.florin.validation.constraints</a:t>
            </a:r>
            <a:endParaRPr lang="en-US" b="1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unt</a:t>
            </a:r>
            <a:r>
              <a:rPr lang="en-US" dirty="0" smtClean="0"/>
              <a:t> definite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sapte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r>
              <a:rPr lang="en-US" dirty="0" smtClean="0"/>
              <a:t>. In </a:t>
            </a:r>
            <a:r>
              <a:rPr lang="en-US" dirty="0" err="1" smtClean="0"/>
              <a:t>pachetul</a:t>
            </a:r>
            <a:r>
              <a:rPr lang="en-US" dirty="0" smtClean="0"/>
              <a:t> </a:t>
            </a:r>
            <a:r>
              <a:rPr lang="en-US" b="1" dirty="0" err="1" smtClean="0"/>
              <a:t>cs.florin.validation</a:t>
            </a:r>
            <a:r>
              <a:rPr lang="en-US" dirty="0" smtClean="0"/>
              <a:t> se </a:t>
            </a:r>
            <a:r>
              <a:rPr lang="en-US" dirty="0" err="1" smtClean="0"/>
              <a:t>defineste</a:t>
            </a:r>
            <a:r>
              <a:rPr lang="en-US" dirty="0" smtClean="0"/>
              <a:t> </a:t>
            </a:r>
            <a:r>
              <a:rPr lang="en-US" b="1" dirty="0" smtClean="0"/>
              <a:t>Validator</a:t>
            </a:r>
            <a:r>
              <a:rPr lang="it-IT" dirty="0" smtClean="0"/>
              <a:t> </a:t>
            </a:r>
          </a:p>
          <a:p>
            <a:endParaRPr lang="it-IT" dirty="0"/>
          </a:p>
          <a:p>
            <a:r>
              <a:rPr lang="it-IT" dirty="0" smtClean="0"/>
              <a:t>Fata de </a:t>
            </a:r>
            <a:r>
              <a:rPr lang="it-IT" b="1" dirty="0" smtClean="0"/>
              <a:t>HibernateValidator</a:t>
            </a:r>
            <a:r>
              <a:rPr lang="it-IT" dirty="0" smtClean="0"/>
              <a:t> am simplificat, admitand ca campurile de validat pot fi doar stringuri sau intregi, iar iesirea este o lista de stringuri cu erorile intalnite. Asa ca validatorul extrage prin reflexie toate campurile, scoate obiectele valoare ale lor si le converteste fie in </a:t>
            </a:r>
            <a:r>
              <a:rPr lang="it-IT" b="1" dirty="0" smtClean="0"/>
              <a:t>String</a:t>
            </a:r>
            <a:r>
              <a:rPr lang="it-IT" dirty="0" smtClean="0"/>
              <a:t>, fie in </a:t>
            </a:r>
            <a:r>
              <a:rPr lang="it-IT" b="1" dirty="0" smtClean="0"/>
              <a:t>Integer</a:t>
            </a:r>
            <a:r>
              <a:rPr lang="it-IT" dirty="0" smtClean="0"/>
              <a:t>. Pentru fiecare camp extrage toate adnotarile, le verifica tipul prin </a:t>
            </a:r>
            <a:r>
              <a:rPr lang="it-IT" b="1" dirty="0" smtClean="0"/>
              <a:t>instanceof</a:t>
            </a:r>
            <a:r>
              <a:rPr lang="it-IT" dirty="0" smtClean="0"/>
              <a:t>, apoi face validarea specifica si adauga, daca este cazul, la lista de erori.</a:t>
            </a:r>
          </a:p>
        </p:txBody>
      </p:sp>
    </p:spTree>
    <p:extLst>
      <p:ext uri="{BB962C8B-B14F-4D97-AF65-F5344CB8AC3E}">
        <p14:creationId xmlns:p14="http://schemas.microsoft.com/office/powerpoint/2010/main" val="1816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Beanuri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Java EE;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referinte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JNDI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" y="366713"/>
            <a:ext cx="91135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Dupa</a:t>
            </a:r>
            <a:r>
              <a:rPr lang="en-US" dirty="0" smtClean="0"/>
              <a:t> cum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in </a:t>
            </a:r>
            <a:r>
              <a:rPr lang="en-US" dirty="0" err="1" smtClean="0"/>
              <a:t>cursurile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, </a:t>
            </a:r>
            <a:r>
              <a:rPr lang="en-US" b="1" dirty="0" err="1" smtClean="0"/>
              <a:t>JavaEE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o </a:t>
            </a:r>
            <a:r>
              <a:rPr lang="en-US" b="1" dirty="0" err="1" smtClean="0"/>
              <a:t>colectie</a:t>
            </a:r>
            <a:r>
              <a:rPr lang="en-US" b="1" dirty="0" smtClean="0"/>
              <a:t> de </a:t>
            </a:r>
            <a:r>
              <a:rPr lang="en-US" b="1" dirty="0" err="1" smtClean="0"/>
              <a:t>componente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servere</a:t>
            </a:r>
            <a:r>
              <a:rPr lang="en-US" b="1" dirty="0" smtClean="0"/>
              <a:t> de </a:t>
            </a:r>
            <a:r>
              <a:rPr lang="en-US" b="1" dirty="0" err="1" smtClean="0"/>
              <a:t>aplicatii</a:t>
            </a:r>
            <a:r>
              <a:rPr lang="en-US" b="1" dirty="0" smtClean="0"/>
              <a:t> (AS)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POJO</a:t>
            </a:r>
            <a:r>
              <a:rPr lang="en-US" dirty="0" smtClean="0"/>
              <a:t> / </a:t>
            </a:r>
            <a:r>
              <a:rPr lang="en-US" dirty="0" err="1" smtClean="0"/>
              <a:t>beanuri</a:t>
            </a:r>
            <a:r>
              <a:rPr lang="en-US" dirty="0" smtClean="0"/>
              <a:t>, cu </a:t>
            </a:r>
            <a:r>
              <a:rPr lang="en-US" dirty="0" err="1" smtClean="0"/>
              <a:t>adnotari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ManagedBean</a:t>
            </a:r>
            <a:r>
              <a:rPr lang="en-US" dirty="0" smtClean="0"/>
              <a:t> (</a:t>
            </a:r>
            <a:r>
              <a:rPr lang="en-US" dirty="0" err="1" smtClean="0"/>
              <a:t>adnotat</a:t>
            </a:r>
            <a:r>
              <a:rPr lang="en-US" dirty="0" smtClean="0"/>
              <a:t> @</a:t>
            </a:r>
            <a:r>
              <a:rPr lang="en-US" b="1" dirty="0" err="1" smtClean="0"/>
              <a:t>ManagedBean</a:t>
            </a:r>
            <a:r>
              <a:rPr lang="en-US" dirty="0" smtClean="0"/>
              <a:t>) – bean contextual (cu </a:t>
            </a:r>
            <a:r>
              <a:rPr lang="en-US" dirty="0" err="1" smtClean="0"/>
              <a:t>durata</a:t>
            </a:r>
            <a:r>
              <a:rPr lang="en-US" dirty="0" smtClean="0"/>
              <a:t> de </a:t>
            </a:r>
            <a:r>
              <a:rPr lang="en-US" dirty="0" err="1" smtClean="0"/>
              <a:t>viata</a:t>
            </a:r>
            <a:r>
              <a:rPr lang="en-US" dirty="0" smtClean="0"/>
              <a:t>), </a:t>
            </a:r>
            <a:r>
              <a:rPr lang="en-US" dirty="0" err="1" smtClean="0"/>
              <a:t>integrabil</a:t>
            </a:r>
            <a:r>
              <a:rPr lang="en-US" dirty="0" smtClean="0"/>
              <a:t> in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beanuri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EnterpriseBean</a:t>
            </a:r>
            <a:r>
              <a:rPr lang="en-US" dirty="0" smtClean="0"/>
              <a:t> (</a:t>
            </a:r>
            <a:r>
              <a:rPr lang="en-US" dirty="0" err="1" smtClean="0"/>
              <a:t>EJB</a:t>
            </a:r>
            <a:r>
              <a:rPr lang="en-US" dirty="0" smtClean="0"/>
              <a:t>) – bean </a:t>
            </a:r>
            <a:r>
              <a:rPr lang="en-US" dirty="0" err="1" smtClean="0"/>
              <a:t>necontextual</a:t>
            </a:r>
            <a:r>
              <a:rPr lang="en-US" dirty="0" smtClean="0"/>
              <a:t> -  session, entity, message-driven, </a:t>
            </a:r>
            <a:r>
              <a:rPr lang="en-US" dirty="0" err="1" smtClean="0"/>
              <a:t>despre</a:t>
            </a:r>
            <a:r>
              <a:rPr lang="en-US" dirty="0" smtClean="0"/>
              <a:t> care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vorbi</a:t>
            </a:r>
            <a:r>
              <a:rPr lang="en-US" dirty="0" smtClean="0"/>
              <a:t> in </a:t>
            </a:r>
            <a:r>
              <a:rPr lang="en-US" dirty="0" err="1" smtClean="0"/>
              <a:t>capitolele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Referirea</a:t>
            </a:r>
            <a:r>
              <a:rPr lang="en-US" dirty="0" smtClean="0"/>
              <a:t> la </a:t>
            </a:r>
            <a:r>
              <a:rPr lang="en-US" dirty="0" err="1" smtClean="0"/>
              <a:t>beanuri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err="1" smtClean="0"/>
              <a:t>specificare</a:t>
            </a:r>
            <a:r>
              <a:rPr lang="en-US" dirty="0" smtClean="0"/>
              <a:t> </a:t>
            </a:r>
            <a:r>
              <a:rPr lang="en-US" b="1" dirty="0" err="1" smtClean="0"/>
              <a:t>JNDI</a:t>
            </a:r>
            <a:r>
              <a:rPr lang="en-US" dirty="0" smtClean="0"/>
              <a:t> (Java Naming and Directory Interface)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err="1" smtClean="0"/>
              <a:t>injectarea</a:t>
            </a:r>
            <a:r>
              <a:rPr lang="en-US" dirty="0" smtClean="0"/>
              <a:t> de </a:t>
            </a:r>
            <a:r>
              <a:rPr lang="en-US" dirty="0" err="1" smtClean="0"/>
              <a:t>resurse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err="1" smtClean="0"/>
              <a:t>injectarea</a:t>
            </a:r>
            <a:r>
              <a:rPr lang="en-US" dirty="0" smtClean="0"/>
              <a:t> de </a:t>
            </a:r>
            <a:r>
              <a:rPr lang="en-US" dirty="0" err="1" smtClean="0"/>
              <a:t>dependinte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b="1" dirty="0" err="1" smtClean="0"/>
              <a:t>JNDI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standard de </a:t>
            </a:r>
            <a:r>
              <a:rPr lang="en-US" dirty="0" err="1" smtClean="0"/>
              <a:t>specificare</a:t>
            </a:r>
            <a:r>
              <a:rPr lang="en-US" dirty="0" smtClean="0"/>
              <a:t> a </a:t>
            </a:r>
            <a:r>
              <a:rPr lang="en-US" dirty="0" err="1" smtClean="0"/>
              <a:t>resurselor</a:t>
            </a:r>
            <a:r>
              <a:rPr lang="en-US" dirty="0" smtClean="0"/>
              <a:t> Java. In general, AS au </a:t>
            </a:r>
            <a:r>
              <a:rPr lang="en-US" dirty="0" err="1" smtClean="0"/>
              <a:t>servere</a:t>
            </a:r>
            <a:r>
              <a:rPr lang="en-US" dirty="0" smtClean="0"/>
              <a:t> </a:t>
            </a:r>
            <a:r>
              <a:rPr lang="en-US" dirty="0" err="1" smtClean="0"/>
              <a:t>JNDI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accesate</a:t>
            </a:r>
            <a:r>
              <a:rPr lang="en-US" dirty="0" smtClean="0"/>
              <a:t> de </a:t>
            </a:r>
            <a:r>
              <a:rPr lang="en-US" dirty="0" err="1" smtClean="0"/>
              <a:t>referentii</a:t>
            </a:r>
            <a:r>
              <a:rPr lang="en-US" dirty="0" smtClean="0"/>
              <a:t> la </a:t>
            </a:r>
            <a:r>
              <a:rPr lang="en-US" dirty="0" err="1" smtClean="0"/>
              <a:t>resurse</a:t>
            </a:r>
            <a:r>
              <a:rPr lang="en-US" dirty="0" smtClean="0"/>
              <a:t> (</a:t>
            </a:r>
            <a:r>
              <a:rPr lang="en-US" dirty="0" err="1" smtClean="0"/>
              <a:t>clientii</a:t>
            </a:r>
            <a:r>
              <a:rPr lang="en-US" dirty="0" smtClean="0"/>
              <a:t>)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accesul</a:t>
            </a:r>
            <a:r>
              <a:rPr lang="en-US" dirty="0" smtClean="0"/>
              <a:t> la </a:t>
            </a:r>
            <a:r>
              <a:rPr lang="en-US" dirty="0" err="1" smtClean="0"/>
              <a:t>resurse</a:t>
            </a:r>
            <a:r>
              <a:rPr lang="en-US" dirty="0" smtClean="0"/>
              <a:t>.  AS din </a:t>
            </a:r>
            <a:r>
              <a:rPr lang="en-US" dirty="0" err="1" smtClean="0"/>
              <a:t>familia</a:t>
            </a:r>
            <a:r>
              <a:rPr lang="en-US" dirty="0" smtClean="0"/>
              <a:t> </a:t>
            </a:r>
            <a:r>
              <a:rPr lang="en-US" dirty="0" err="1" smtClean="0"/>
              <a:t>JavaEE</a:t>
            </a:r>
            <a:r>
              <a:rPr lang="en-US" dirty="0" smtClean="0"/>
              <a:t> </a:t>
            </a:r>
            <a:r>
              <a:rPr lang="en-US" dirty="0" err="1" smtClean="0"/>
              <a:t>adopta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standarde</a:t>
            </a:r>
            <a:r>
              <a:rPr lang="en-US" dirty="0" smtClean="0"/>
              <a:t> de </a:t>
            </a:r>
            <a:r>
              <a:rPr lang="en-US" dirty="0" err="1" smtClean="0"/>
              <a:t>referire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java:global</a:t>
            </a:r>
            <a:r>
              <a:rPr lang="en-US" b="1" dirty="0" smtClean="0"/>
              <a:t> [ /</a:t>
            </a:r>
            <a:r>
              <a:rPr lang="en-US" b="1" dirty="0" err="1" smtClean="0"/>
              <a:t>applicationName</a:t>
            </a:r>
            <a:r>
              <a:rPr lang="en-US" b="1" dirty="0" smtClean="0"/>
              <a:t> ] /</a:t>
            </a:r>
            <a:r>
              <a:rPr lang="en-US" b="1" dirty="0" err="1" smtClean="0"/>
              <a:t>moduleName</a:t>
            </a:r>
            <a:r>
              <a:rPr lang="en-US" b="1" dirty="0" smtClean="0"/>
              <a:t>/</a:t>
            </a:r>
            <a:r>
              <a:rPr lang="en-US" b="1" dirty="0" err="1" smtClean="0"/>
              <a:t>EJBName</a:t>
            </a:r>
            <a:r>
              <a:rPr lang="en-US" b="1" dirty="0" smtClean="0"/>
              <a:t> [ /</a:t>
            </a:r>
            <a:r>
              <a:rPr lang="en-US" b="1" dirty="0" err="1" smtClean="0"/>
              <a:t>interfaceName</a:t>
            </a:r>
            <a:r>
              <a:rPr lang="en-US" b="1" dirty="0" smtClean="0"/>
              <a:t> ]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java:app</a:t>
            </a:r>
            <a:r>
              <a:rPr lang="en-US" b="1" dirty="0"/>
              <a:t> [ /</a:t>
            </a:r>
            <a:r>
              <a:rPr lang="en-US" b="1" dirty="0" err="1"/>
              <a:t>moduleName</a:t>
            </a:r>
            <a:r>
              <a:rPr lang="en-US" b="1" dirty="0"/>
              <a:t> ] /</a:t>
            </a:r>
            <a:r>
              <a:rPr lang="en-US" b="1" dirty="0" err="1"/>
              <a:t>EJBName</a:t>
            </a:r>
            <a:r>
              <a:rPr lang="en-US" b="1" dirty="0"/>
              <a:t> [ /</a:t>
            </a:r>
            <a:r>
              <a:rPr lang="en-US" b="1" dirty="0" err="1"/>
              <a:t>interfaceName</a:t>
            </a:r>
            <a:r>
              <a:rPr lang="en-US" b="1" dirty="0"/>
              <a:t> 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java:module</a:t>
            </a:r>
            <a:r>
              <a:rPr lang="en-US" b="1" dirty="0" smtClean="0"/>
              <a:t>/</a:t>
            </a:r>
            <a:r>
              <a:rPr lang="en-US" b="1" dirty="0" err="1" smtClean="0"/>
              <a:t>EJBName</a:t>
            </a:r>
            <a:r>
              <a:rPr lang="en-US" b="1" dirty="0" smtClean="0"/>
              <a:t> [ /</a:t>
            </a:r>
            <a:r>
              <a:rPr lang="en-US" b="1" dirty="0" err="1" smtClean="0"/>
              <a:t>interfaceName</a:t>
            </a:r>
            <a:r>
              <a:rPr lang="en-US" b="1" dirty="0" smtClean="0"/>
              <a:t> ]</a:t>
            </a:r>
            <a:endParaRPr lang="en-US" dirty="0" smtClean="0"/>
          </a:p>
          <a:p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din </a:t>
            </a:r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extensii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err="1" smtClean="0"/>
              <a:t>applicationName</a:t>
            </a:r>
            <a:r>
              <a:rPr lang="en-US" dirty="0" smtClean="0"/>
              <a:t>, </a:t>
            </a:r>
            <a:r>
              <a:rPr lang="en-US" dirty="0" err="1" smtClean="0"/>
              <a:t>moduleName</a:t>
            </a:r>
            <a:r>
              <a:rPr lang="en-US" dirty="0" smtClean="0"/>
              <a:t> se </a:t>
            </a:r>
            <a:r>
              <a:rPr lang="en-US" dirty="0" err="1" smtClean="0"/>
              <a:t>scriu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impachetate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ear; </a:t>
            </a:r>
            <a:r>
              <a:rPr lang="en-US" dirty="0" err="1" smtClean="0"/>
              <a:t>interfaceName</a:t>
            </a:r>
            <a:r>
              <a:rPr lang="en-US" dirty="0" smtClean="0"/>
              <a:t> se </a:t>
            </a:r>
            <a:r>
              <a:rPr lang="en-US" dirty="0" err="1" smtClean="0"/>
              <a:t>scrie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EJB</a:t>
            </a:r>
            <a:r>
              <a:rPr lang="en-US" dirty="0" smtClean="0"/>
              <a:t> </a:t>
            </a:r>
            <a:r>
              <a:rPr lang="en-US" dirty="0" err="1" smtClean="0"/>
              <a:t>implementeaza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mult</a:t>
            </a:r>
            <a:r>
              <a:rPr lang="en-US" altLang="en-US" dirty="0"/>
              <a:t> de o </a:t>
            </a:r>
            <a:r>
              <a:rPr lang="en-US" altLang="en-US" dirty="0" err="1" smtClean="0"/>
              <a:t>interfata</a:t>
            </a:r>
            <a:r>
              <a:rPr lang="en-US" altLang="en-US" dirty="0" smtClean="0"/>
              <a:t>. </a:t>
            </a:r>
            <a:r>
              <a:rPr lang="en-US" altLang="en-US" dirty="0"/>
              <a:t>U</a:t>
            </a:r>
            <a:r>
              <a:rPr lang="en-US" dirty="0" smtClean="0"/>
              <a:t>n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EJB</a:t>
            </a:r>
            <a:r>
              <a:rPr lang="en-US" dirty="0" smtClean="0"/>
              <a:t> </a:t>
            </a:r>
            <a:r>
              <a:rPr lang="en-US" b="1" dirty="0" err="1" smtClean="0"/>
              <a:t>MyBean.jar</a:t>
            </a:r>
            <a:r>
              <a:rPr lang="en-US" dirty="0" smtClean="0"/>
              <a:t> </a:t>
            </a:r>
            <a:r>
              <a:rPr lang="en-US" dirty="0" err="1" smtClean="0"/>
              <a:t>inglobat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b="1" dirty="0" err="1" smtClean="0"/>
              <a:t>MyApp.war</a:t>
            </a:r>
            <a:r>
              <a:rPr lang="en-US" dirty="0" smtClean="0"/>
              <a:t>, se </a:t>
            </a:r>
            <a:r>
              <a:rPr lang="en-US" dirty="0" err="1" smtClean="0"/>
              <a:t>refera</a:t>
            </a:r>
            <a:r>
              <a:rPr lang="en-US" dirty="0" smtClean="0"/>
              <a:t>: </a:t>
            </a:r>
            <a:r>
              <a:rPr lang="en-US" b="1" dirty="0" err="1" smtClean="0"/>
              <a:t>java:module</a:t>
            </a:r>
            <a:r>
              <a:rPr lang="en-US" b="1" dirty="0" smtClean="0"/>
              <a:t>/</a:t>
            </a:r>
            <a:r>
              <a:rPr lang="en-US" b="1" dirty="0" err="1" smtClean="0"/>
              <a:t>MyBean</a:t>
            </a:r>
            <a:r>
              <a:rPr lang="en-US" dirty="0" smtClean="0"/>
              <a:t>          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</a:t>
            </a:r>
            <a:r>
              <a:rPr lang="en-US" b="1" dirty="0" err="1" smtClean="0"/>
              <a:t>java:global</a:t>
            </a:r>
            <a:r>
              <a:rPr lang="en-US" b="1" dirty="0" smtClean="0"/>
              <a:t>/</a:t>
            </a:r>
            <a:r>
              <a:rPr lang="en-US" b="1" dirty="0" err="1" smtClean="0"/>
              <a:t>MyApp</a:t>
            </a:r>
            <a:r>
              <a:rPr lang="en-US" b="1" dirty="0" smtClean="0"/>
              <a:t>/</a:t>
            </a:r>
            <a:r>
              <a:rPr lang="en-US" b="1" dirty="0" err="1" smtClean="0"/>
              <a:t>MyBean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928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Mecanisme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injectare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09333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Mecanisme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injectare</a:t>
            </a:r>
            <a:r>
              <a:rPr lang="en-US" b="1" dirty="0" smtClean="0"/>
              <a:t> Java </a:t>
            </a:r>
            <a:r>
              <a:rPr lang="en-US" b="1" dirty="0"/>
              <a:t>EE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(</a:t>
            </a:r>
            <a:r>
              <a:rPr lang="en-US" dirty="0" err="1" smtClean="0"/>
              <a:t>tinta</a:t>
            </a:r>
            <a:r>
              <a:rPr lang="en-US" dirty="0" smtClean="0"/>
              <a:t>)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obtina</a:t>
            </a:r>
            <a:r>
              <a:rPr lang="en-US" dirty="0" smtClean="0"/>
              <a:t> </a:t>
            </a:r>
            <a:r>
              <a:rPr lang="en-US" dirty="0" err="1" smtClean="0"/>
              <a:t>referinte</a:t>
            </a:r>
            <a:r>
              <a:rPr lang="en-US" dirty="0" smtClean="0"/>
              <a:t> la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la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(</a:t>
            </a:r>
            <a:r>
              <a:rPr lang="en-US" dirty="0" err="1" smtClean="0"/>
              <a:t>proprietati</a:t>
            </a:r>
            <a:r>
              <a:rPr lang="en-US" dirty="0" smtClean="0"/>
              <a:t>, </a:t>
            </a:r>
            <a:r>
              <a:rPr lang="en-US" dirty="0" err="1" smtClean="0"/>
              <a:t>campuri</a:t>
            </a:r>
            <a:r>
              <a:rPr lang="en-US" dirty="0" smtClean="0"/>
              <a:t>) </a:t>
            </a:r>
            <a:r>
              <a:rPr lang="en-US" dirty="0" err="1" smtClean="0"/>
              <a:t>dependente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instantiate direct. </a:t>
            </a:r>
          </a:p>
          <a:p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,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smtClean="0"/>
              <a:t>dependent se </a:t>
            </a:r>
            <a:r>
              <a:rPr lang="en-US" dirty="0" err="1" smtClean="0"/>
              <a:t>decoreaza</a:t>
            </a:r>
            <a:r>
              <a:rPr lang="en-US" dirty="0" smtClean="0"/>
              <a:t> cu o </a:t>
            </a:r>
            <a:r>
              <a:rPr lang="en-US" dirty="0" err="1" smtClean="0"/>
              <a:t>adnotare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punctul</a:t>
            </a:r>
            <a:r>
              <a:rPr lang="en-US" dirty="0" smtClean="0"/>
              <a:t> de </a:t>
            </a:r>
            <a:r>
              <a:rPr lang="en-US" dirty="0" err="1" smtClean="0"/>
              <a:t>injectare</a:t>
            </a:r>
            <a:r>
              <a:rPr lang="en-US" dirty="0" smtClean="0"/>
              <a:t>. </a:t>
            </a:r>
            <a:r>
              <a:rPr lang="en-US" dirty="0" err="1" smtClean="0"/>
              <a:t>Containerul</a:t>
            </a:r>
            <a:r>
              <a:rPr lang="en-US" dirty="0" smtClean="0"/>
              <a:t> (AS) </a:t>
            </a:r>
            <a:r>
              <a:rPr lang="en-US" dirty="0" err="1" smtClean="0"/>
              <a:t>trateaza</a:t>
            </a:r>
            <a:r>
              <a:rPr lang="en-US" dirty="0" smtClean="0"/>
              <a:t> </a:t>
            </a:r>
            <a:r>
              <a:rPr lang="en-US" dirty="0" err="1" smtClean="0"/>
              <a:t>adnotarea</a:t>
            </a:r>
            <a:r>
              <a:rPr lang="en-US" dirty="0" smtClean="0"/>
              <a:t> la runtime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referinta</a:t>
            </a:r>
            <a:r>
              <a:rPr lang="en-US" dirty="0" smtClean="0"/>
              <a:t> </a:t>
            </a:r>
            <a:r>
              <a:rPr lang="en-US" dirty="0" err="1" smtClean="0"/>
              <a:t>dorita</a:t>
            </a:r>
            <a:r>
              <a:rPr lang="en-US" dirty="0" smtClean="0"/>
              <a:t>. In </a:t>
            </a:r>
            <a:r>
              <a:rPr lang="en-US" dirty="0" err="1" smtClean="0"/>
              <a:t>acest</a:t>
            </a:r>
            <a:r>
              <a:rPr lang="en-US" dirty="0" smtClean="0"/>
              <a:t> mod se </a:t>
            </a:r>
            <a:r>
              <a:rPr lang="en-US" dirty="0" err="1" smtClean="0"/>
              <a:t>decupleaza</a:t>
            </a:r>
            <a:r>
              <a:rPr lang="en-US" dirty="0" smtClean="0"/>
              <a:t> </a:t>
            </a:r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dirty="0" err="1" smtClean="0"/>
              <a:t>tinta</a:t>
            </a:r>
            <a:r>
              <a:rPr lang="en-US" dirty="0" smtClean="0"/>
              <a:t> de </a:t>
            </a:r>
            <a:r>
              <a:rPr lang="en-US" dirty="0" err="1" smtClean="0"/>
              <a:t>implementarile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dependentelor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b="1" dirty="0" err="1" smtClean="0"/>
              <a:t>mecanisme</a:t>
            </a:r>
            <a:r>
              <a:rPr lang="en-US" b="1" dirty="0" smtClean="0"/>
              <a:t> de </a:t>
            </a:r>
            <a:r>
              <a:rPr lang="en-US" b="1" dirty="0" err="1" smtClean="0"/>
              <a:t>injectare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b="1" dirty="0" err="1" smtClean="0"/>
              <a:t>Injectarea</a:t>
            </a:r>
            <a:r>
              <a:rPr lang="en-US" b="1" dirty="0" smtClean="0"/>
              <a:t> de </a:t>
            </a:r>
            <a:r>
              <a:rPr lang="en-US" b="1" dirty="0" err="1" smtClean="0"/>
              <a:t>resurse</a:t>
            </a:r>
            <a:r>
              <a:rPr lang="en-US" dirty="0" smtClean="0"/>
              <a:t> (cu </a:t>
            </a:r>
            <a:r>
              <a:rPr lang="en-US" b="1" dirty="0" smtClean="0"/>
              <a:t>@Resource</a:t>
            </a:r>
            <a:r>
              <a:rPr lang="en-US" dirty="0" smtClean="0"/>
              <a:t>) </a:t>
            </a:r>
            <a:r>
              <a:rPr lang="en-US" dirty="0" err="1" smtClean="0"/>
              <a:t>permite</a:t>
            </a:r>
            <a:r>
              <a:rPr lang="en-US" dirty="0"/>
              <a:t> </a:t>
            </a:r>
            <a:r>
              <a:rPr lang="en-US" dirty="0" err="1" smtClean="0"/>
              <a:t>injectarea</a:t>
            </a:r>
            <a:r>
              <a:rPr lang="en-US" dirty="0" smtClean="0"/>
              <a:t> </a:t>
            </a:r>
            <a:r>
              <a:rPr lang="en-US" dirty="0" err="1" smtClean="0"/>
              <a:t>oricarei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accesibile</a:t>
            </a:r>
            <a:r>
              <a:rPr lang="en-US" dirty="0" smtClean="0"/>
              <a:t> </a:t>
            </a:r>
            <a:r>
              <a:rPr lang="en-US" b="1" dirty="0" smtClean="0"/>
              <a:t>direct </a:t>
            </a:r>
            <a:r>
              <a:rPr lang="en-US" b="1" dirty="0" err="1" smtClean="0"/>
              <a:t>prin</a:t>
            </a:r>
            <a:r>
              <a:rPr lang="en-US" b="1" dirty="0" smtClean="0"/>
              <a:t> </a:t>
            </a:r>
            <a:r>
              <a:rPr lang="en-US" b="1" dirty="0" err="1" smtClean="0"/>
              <a:t>nume</a:t>
            </a:r>
            <a:r>
              <a:rPr lang="en-US" b="1" dirty="0" smtClean="0"/>
              <a:t> </a:t>
            </a:r>
            <a:r>
              <a:rPr lang="en-US" b="1" dirty="0" err="1" smtClean="0"/>
              <a:t>JNDI</a:t>
            </a:r>
            <a:r>
              <a:rPr lang="en-US" dirty="0" smtClean="0"/>
              <a:t> (data sources, </a:t>
            </a:r>
            <a:r>
              <a:rPr lang="en-US" dirty="0" err="1" smtClean="0"/>
              <a:t>conectori</a:t>
            </a:r>
            <a:r>
              <a:rPr lang="en-US" dirty="0" smtClean="0"/>
              <a:t> etc.) in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gestionat</a:t>
            </a:r>
            <a:r>
              <a:rPr lang="en-US" dirty="0" smtClean="0"/>
              <a:t> de un container (servlet, </a:t>
            </a:r>
            <a:r>
              <a:rPr lang="en-US" dirty="0" err="1" smtClean="0"/>
              <a:t>EJB</a:t>
            </a:r>
            <a:r>
              <a:rPr lang="en-US" dirty="0" smtClean="0"/>
              <a:t>, Managed bean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</a:t>
            </a:r>
            <a:r>
              <a:rPr lang="en-US" dirty="0" err="1" smtClean="0"/>
              <a:t>obicei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interfetei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caracterizeaza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.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mecanism</a:t>
            </a:r>
            <a:r>
              <a:rPr lang="en-US" dirty="0" smtClean="0"/>
              <a:t> </a:t>
            </a:r>
            <a:r>
              <a:rPr lang="en-US" b="1" dirty="0" smtClean="0"/>
              <a:t>nu face control de </a:t>
            </a:r>
            <a:r>
              <a:rPr lang="en-US" b="1" dirty="0" err="1" smtClean="0"/>
              <a:t>tipuri</a:t>
            </a:r>
            <a:r>
              <a:rPr lang="en-US" b="1" dirty="0" smtClean="0"/>
              <a:t> la </a:t>
            </a:r>
            <a:r>
              <a:rPr lang="en-US" b="1" dirty="0" err="1" smtClean="0"/>
              <a:t>injectie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b="1" dirty="0" err="1" smtClean="0"/>
              <a:t>Injectarea</a:t>
            </a:r>
            <a:r>
              <a:rPr lang="en-US" b="1" dirty="0" smtClean="0"/>
              <a:t> de </a:t>
            </a:r>
            <a:r>
              <a:rPr lang="en-US" b="1" dirty="0" err="1" smtClean="0"/>
              <a:t>dependinte</a:t>
            </a:r>
            <a:r>
              <a:rPr lang="en-US" b="1" dirty="0" smtClean="0"/>
              <a:t> in </a:t>
            </a:r>
            <a:r>
              <a:rPr lang="en-US" b="1" dirty="0" err="1" smtClean="0"/>
              <a:t>functie</a:t>
            </a:r>
            <a:r>
              <a:rPr lang="en-US" b="1" dirty="0" smtClean="0"/>
              <a:t> de context – CDI – </a:t>
            </a:r>
            <a:r>
              <a:rPr lang="en-US" dirty="0" smtClean="0"/>
              <a:t>(cu </a:t>
            </a:r>
            <a:r>
              <a:rPr lang="en-US" b="1" dirty="0" smtClean="0"/>
              <a:t>@Inject</a:t>
            </a:r>
            <a:r>
              <a:rPr lang="en-US" dirty="0" smtClean="0"/>
              <a:t>)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b="1" dirty="0" err="1" smtClean="0"/>
              <a:t>injectarea</a:t>
            </a:r>
            <a:r>
              <a:rPr lang="en-US" b="1" dirty="0" smtClean="0"/>
              <a:t> de </a:t>
            </a:r>
            <a:r>
              <a:rPr lang="en-US" b="1" dirty="0" err="1" smtClean="0"/>
              <a:t>clase</a:t>
            </a:r>
            <a:r>
              <a:rPr lang="en-US" b="1" dirty="0" smtClean="0"/>
              <a:t> </a:t>
            </a:r>
            <a:r>
              <a:rPr lang="en-US" b="1" dirty="0" err="1" smtClean="0"/>
              <a:t>regulare</a:t>
            </a:r>
            <a:r>
              <a:rPr lang="en-US" b="1" dirty="0" smtClean="0"/>
              <a:t>, cu control de tip </a:t>
            </a:r>
            <a:r>
              <a:rPr lang="en-US" b="1" dirty="0" err="1" smtClean="0"/>
              <a:t>si</a:t>
            </a:r>
            <a:r>
              <a:rPr lang="en-US" b="1" dirty="0" smtClean="0"/>
              <a:t> cu context </a:t>
            </a:r>
            <a:r>
              <a:rPr lang="en-US" b="1" dirty="0" err="1" smtClean="0"/>
              <a:t>privind</a:t>
            </a:r>
            <a:r>
              <a:rPr lang="en-US" b="1" dirty="0" smtClean="0"/>
              <a:t> </a:t>
            </a:r>
            <a:r>
              <a:rPr lang="en-US" b="1" dirty="0" err="1" smtClean="0"/>
              <a:t>durata</a:t>
            </a:r>
            <a:r>
              <a:rPr lang="en-US" b="1" dirty="0" smtClean="0"/>
              <a:t> de </a:t>
            </a:r>
            <a:r>
              <a:rPr lang="en-US" b="1" dirty="0" err="1" smtClean="0"/>
              <a:t>viata</a:t>
            </a:r>
            <a:r>
              <a:rPr lang="en-US" dirty="0" smtClean="0"/>
              <a:t>. </a:t>
            </a:r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obiectul</a:t>
            </a:r>
            <a:r>
              <a:rPr lang="en-US" dirty="0" smtClean="0"/>
              <a:t> care se </a:t>
            </a:r>
            <a:r>
              <a:rPr lang="en-US" dirty="0" err="1" smtClean="0"/>
              <a:t>injecteaza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adnota</a:t>
            </a:r>
            <a:r>
              <a:rPr lang="en-US" dirty="0" smtClean="0"/>
              <a:t> cu </a:t>
            </a:r>
            <a:r>
              <a:rPr lang="en-US" dirty="0" err="1" smtClean="0"/>
              <a:t>durata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de </a:t>
            </a:r>
            <a:r>
              <a:rPr lang="en-US" dirty="0" err="1" smtClean="0"/>
              <a:t>viata</a:t>
            </a:r>
            <a:r>
              <a:rPr lang="en-US" dirty="0" smtClean="0"/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825246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RequestScoped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825246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SessionScoped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825246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ApplicationScoped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825246" lvl="1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ConversationScoped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8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90487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ManagedBean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5" y="450910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 smtClean="0"/>
              <a:t>Definire</a:t>
            </a:r>
            <a:r>
              <a:rPr lang="en-US" dirty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regulare</a:t>
            </a:r>
            <a:r>
              <a:rPr lang="en-US" dirty="0" smtClean="0"/>
              <a:t> java </a:t>
            </a:r>
            <a:r>
              <a:rPr lang="en-US" dirty="0" err="1" smtClean="0"/>
              <a:t>contextuale</a:t>
            </a:r>
            <a:r>
              <a:rPr lang="en-US" dirty="0"/>
              <a:t> </a:t>
            </a:r>
            <a:r>
              <a:rPr lang="en-US" dirty="0" smtClean="0"/>
              <a:t>– li se </a:t>
            </a:r>
            <a:r>
              <a:rPr lang="en-US" dirty="0" err="1" smtClean="0"/>
              <a:t>stabileste</a:t>
            </a:r>
            <a:r>
              <a:rPr lang="en-US" dirty="0" smtClean="0"/>
              <a:t> </a:t>
            </a:r>
            <a:r>
              <a:rPr lang="en-US" dirty="0" err="1" smtClean="0"/>
              <a:t>durata</a:t>
            </a:r>
            <a:r>
              <a:rPr lang="en-US" dirty="0" smtClean="0"/>
              <a:t> de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caracteristici</a:t>
            </a:r>
            <a:r>
              <a:rPr lang="en-US" dirty="0" smtClean="0"/>
              <a:t>.</a:t>
            </a:r>
          </a:p>
          <a:p>
            <a:pPr marL="82296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ManagedBean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// Este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posibila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adnotarea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RequestScoped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SessionScoped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// 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ApplicationScoped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@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ConversationScoped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durata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beanului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MyManagedBean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 - - }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eventual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interface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MyManagedBean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- -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implementata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extern.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 smtClean="0"/>
              <a:t>Referiri</a:t>
            </a:r>
            <a:r>
              <a:rPr lang="en-US" dirty="0" smtClean="0"/>
              <a:t>: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425196" indent="-342900" eaLnBrk="1" fontAlgn="auto" hangingPunct="1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dirty="0" smtClean="0"/>
              <a:t>Direct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JNDI</a:t>
            </a:r>
            <a:r>
              <a:rPr lang="en-US" dirty="0" smtClean="0"/>
              <a:t>: </a:t>
            </a:r>
          </a:p>
          <a:p>
            <a:pPr marL="82296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InitialContext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InitialContext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2296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MyManagedBean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bean=(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MyManagedBean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ic.lookup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java:module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injectare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resursa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MyManagedBean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interfata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clasa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injectat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bean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care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injecteaza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referinta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resursa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@Resource(name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java:module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unNume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MyManagedBean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bean;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3.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injectare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dependinta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MyManagedBean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interfata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clasa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ManagedBean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contextual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injectat</a:t>
            </a:r>
            <a:r>
              <a:rPr lang="en-US" dirty="0">
                <a:latin typeface="Arial" pitchFamily="34" charset="0"/>
                <a:cs typeface="Arial" pitchFamily="34" charset="0"/>
              </a:rPr>
              <a:t>, bean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injectata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MyManagedBean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Java Bean vs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POJO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(Plain Old Java Object)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6200" y="366713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err="1" smtClean="0"/>
              <a:t>Obiect</a:t>
            </a:r>
            <a:r>
              <a:rPr lang="en-US" b="1" dirty="0" smtClean="0"/>
              <a:t> </a:t>
            </a:r>
            <a:r>
              <a:rPr lang="en-US" b="1" dirty="0" err="1" smtClean="0"/>
              <a:t>Java.Bean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componenta</a:t>
            </a:r>
            <a:r>
              <a:rPr lang="en-US" dirty="0" smtClean="0"/>
              <a:t> Java </a:t>
            </a:r>
            <a:r>
              <a:rPr lang="en-US" dirty="0" err="1" smtClean="0"/>
              <a:t>reutilizabila</a:t>
            </a:r>
            <a:r>
              <a:rPr lang="en-US" dirty="0" smtClean="0"/>
              <a:t>, care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manevrata</a:t>
            </a:r>
            <a:r>
              <a:rPr lang="en-US" dirty="0" smtClean="0"/>
              <a:t> (eventual </a:t>
            </a:r>
            <a:r>
              <a:rPr lang="en-US" dirty="0" err="1" smtClean="0"/>
              <a:t>vizual</a:t>
            </a:r>
            <a:r>
              <a:rPr lang="en-US" dirty="0" smtClean="0"/>
              <a:t>) de un building tool. </a:t>
            </a:r>
            <a:r>
              <a:rPr lang="en-US" dirty="0" err="1" smtClean="0"/>
              <a:t>Proprietatile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Sa fie </a:t>
            </a:r>
            <a:r>
              <a:rPr lang="en-US" dirty="0" err="1" smtClean="0"/>
              <a:t>serializabil</a:t>
            </a:r>
            <a:endParaRPr lang="en-US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Sa </a:t>
            </a:r>
            <a:r>
              <a:rPr lang="en-US" dirty="0" err="1" smtClean="0"/>
              <a:t>aiba</a:t>
            </a:r>
            <a:r>
              <a:rPr lang="en-US" dirty="0" smtClean="0"/>
              <a:t> un </a:t>
            </a:r>
            <a:r>
              <a:rPr lang="en-US" dirty="0"/>
              <a:t>constructor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(</a:t>
            </a:r>
            <a:r>
              <a:rPr lang="en-US" dirty="0" err="1" smtClean="0"/>
              <a:t>declarat</a:t>
            </a:r>
            <a:r>
              <a:rPr lang="en-US" dirty="0" smtClean="0"/>
              <a:t> </a:t>
            </a:r>
            <a:r>
              <a:rPr lang="en-US" dirty="0"/>
              <a:t>explicit </a:t>
            </a:r>
            <a:r>
              <a:rPr lang="en-US" dirty="0" err="1"/>
              <a:t>sau</a:t>
            </a:r>
            <a:r>
              <a:rPr lang="en-US" dirty="0"/>
              <a:t> existent implicit in </a:t>
            </a:r>
            <a:r>
              <a:rPr lang="en-US" dirty="0" err="1"/>
              <a:t>absenta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constructori</a:t>
            </a:r>
            <a:r>
              <a:rPr lang="en-US" dirty="0"/>
              <a:t>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proprietatile</a:t>
            </a:r>
            <a:r>
              <a:rPr lang="en-US" dirty="0" smtClean="0"/>
              <a:t> (</a:t>
            </a:r>
            <a:r>
              <a:rPr lang="en-US" dirty="0" err="1" smtClean="0"/>
              <a:t>campurile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) </a:t>
            </a:r>
            <a:r>
              <a:rPr lang="en-US" dirty="0" err="1" smtClean="0"/>
              <a:t>sa</a:t>
            </a:r>
            <a:r>
              <a:rPr lang="en-US" dirty="0" smtClean="0"/>
              <a:t> fie private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proprietate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/>
              <a:t>getter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setter (utile </a:t>
            </a:r>
            <a:r>
              <a:rPr lang="en-US" dirty="0"/>
              <a:t>in diverse </a:t>
            </a:r>
            <a:r>
              <a:rPr lang="en-US" dirty="0" err="1" smtClean="0"/>
              <a:t>frameworkuri</a:t>
            </a:r>
            <a:r>
              <a:rPr lang="en-US" dirty="0" smtClean="0"/>
              <a:t>), (</a:t>
            </a:r>
            <a:r>
              <a:rPr lang="en-US" dirty="0" err="1" smtClean="0">
                <a:solidFill>
                  <a:srgbClr val="FF0000"/>
                </a:solidFill>
              </a:rPr>
              <a:t>vom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detalia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continuare</a:t>
            </a:r>
            <a:r>
              <a:rPr lang="en-US" dirty="0" smtClean="0"/>
              <a:t>)</a:t>
            </a:r>
          </a:p>
          <a:p>
            <a:pPr marL="82296" fontAlgn="auto">
              <a:spcAft>
                <a:spcPts val="0"/>
              </a:spcAft>
              <a:defRPr/>
            </a:pPr>
            <a:endParaRPr lang="en-US" dirty="0"/>
          </a:p>
          <a:p>
            <a:pPr marL="82296" fontAlgn="auto">
              <a:spcAft>
                <a:spcPts val="0"/>
              </a:spcAft>
              <a:defRPr/>
            </a:pPr>
            <a:r>
              <a:rPr lang="en-US" b="1" dirty="0" err="1" smtClean="0"/>
              <a:t>Obiect</a:t>
            </a:r>
            <a:r>
              <a:rPr lang="en-US" b="1" dirty="0" smtClean="0"/>
              <a:t> </a:t>
            </a:r>
            <a:r>
              <a:rPr lang="en-US" b="1" dirty="0" err="1" smtClean="0"/>
              <a:t>POJO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definit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en-US" dirty="0" err="1" smtClean="0"/>
              <a:t>riguros</a:t>
            </a:r>
            <a:r>
              <a:rPr lang="en-US" dirty="0" smtClean="0"/>
              <a:t>)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Java care </a:t>
            </a:r>
            <a:r>
              <a:rPr lang="ro-RO" dirty="0" smtClean="0"/>
              <a:t>nu </a:t>
            </a:r>
            <a:r>
              <a:rPr lang="en-US" dirty="0" err="1" smtClean="0"/>
              <a:t>implementeaza</a:t>
            </a:r>
            <a:r>
              <a:rPr lang="en-US" dirty="0" smtClean="0"/>
              <a:t> </a:t>
            </a:r>
            <a:r>
              <a:rPr lang="en-US" dirty="0" err="1" smtClean="0"/>
              <a:t>nici</a:t>
            </a:r>
            <a:r>
              <a:rPr lang="en-US" dirty="0" smtClean="0"/>
              <a:t> o </a:t>
            </a:r>
            <a:r>
              <a:rPr lang="en-US" dirty="0" err="1" smtClean="0"/>
              <a:t>interfata</a:t>
            </a:r>
            <a:r>
              <a:rPr lang="en-US" dirty="0" smtClean="0"/>
              <a:t>, nu </a:t>
            </a:r>
            <a:r>
              <a:rPr lang="en-US" dirty="0" err="1" smtClean="0"/>
              <a:t>extinde</a:t>
            </a:r>
            <a:r>
              <a:rPr lang="en-US" dirty="0" smtClean="0"/>
              <a:t> o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. </a:t>
            </a:r>
            <a:r>
              <a:rPr lang="en-US" dirty="0" err="1" smtClean="0"/>
              <a:t>Proprietatile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obligatoriu</a:t>
            </a:r>
            <a:r>
              <a:rPr lang="en-US" dirty="0" smtClean="0"/>
              <a:t> private, nu se </a:t>
            </a:r>
            <a:r>
              <a:rPr lang="en-US" dirty="0" err="1" smtClean="0"/>
              <a:t>impun</a:t>
            </a:r>
            <a:r>
              <a:rPr lang="en-US" dirty="0" smtClean="0"/>
              <a:t> </a:t>
            </a:r>
            <a:r>
              <a:rPr lang="en-US" dirty="0" err="1" smtClean="0"/>
              <a:t>obligatoriu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getter / setter </a:t>
            </a:r>
            <a:r>
              <a:rPr lang="en-US" dirty="0" err="1" smtClean="0"/>
              <a:t>s.a.</a:t>
            </a:r>
            <a:endParaRPr lang="en-US" dirty="0"/>
          </a:p>
          <a:p>
            <a:pPr marL="82296" fontAlgn="auto">
              <a:spcAft>
                <a:spcPts val="0"/>
              </a:spcAft>
              <a:defRPr/>
            </a:pPr>
            <a:endParaRPr lang="en-US" b="1" dirty="0"/>
          </a:p>
          <a:p>
            <a:pPr marL="82296" fontAlgn="auto">
              <a:spcAft>
                <a:spcPts val="0"/>
              </a:spcAft>
              <a:defRPr/>
            </a:pPr>
            <a:r>
              <a:rPr lang="en-US" b="1" dirty="0" err="1" smtClean="0"/>
              <a:t>Metode</a:t>
            </a:r>
            <a:r>
              <a:rPr lang="en-US" b="1" dirty="0" smtClean="0"/>
              <a:t> getter / setter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actioneaza</a:t>
            </a:r>
            <a:r>
              <a:rPr lang="en-US" dirty="0" smtClean="0"/>
              <a:t> in mod direct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proprietati</a:t>
            </a:r>
            <a:r>
              <a:rPr lang="en-US" dirty="0" smtClean="0"/>
              <a:t>,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legate de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proprietatilor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pot fi </a:t>
            </a:r>
            <a:r>
              <a:rPr lang="en-US" dirty="0" err="1" smtClean="0"/>
              <a:t>clasificate</a:t>
            </a:r>
            <a:r>
              <a:rPr lang="en-US" dirty="0" smtClean="0"/>
              <a:t> in:</a:t>
            </a:r>
          </a:p>
          <a:p>
            <a:pPr marL="230886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folosite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30886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booleene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30886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indexate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Prototipurile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metodelor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getter se setter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standardizate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legate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proprietatilor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deservesc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invocarea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run-time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reflexie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vom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vedea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cum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Actiunile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>
                <a:latin typeface="Arial" pitchFamily="34" charset="0"/>
                <a:cs typeface="Arial" pitchFamily="34" charset="0"/>
              </a:rPr>
              <a:t>fi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oricare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dorinta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designerului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82296"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pic>
        <p:nvPicPr>
          <p:cNvPr id="7" name="Picture 9" descr="question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21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</p:spTree>
    <p:extLst>
      <p:ext uri="{BB962C8B-B14F-4D97-AF65-F5344CB8AC3E}">
        <p14:creationId xmlns:p14="http://schemas.microsoft.com/office/powerpoint/2010/main" val="4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Proprietati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metode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getter / setter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Metodele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simple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TIP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TIP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(TIP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this.nume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Aft>
                <a:spcPts val="0"/>
              </a:spcAft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booleene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legate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proprietati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booleene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isNume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indexate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TIP[]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TIP[]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getNume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(TIP[]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this.nume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82880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setNume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TIP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this.nume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Inversarea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controlului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IoC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injectarea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dependintelor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(DI)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BFM_Spring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94692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 ne </a:t>
            </a:r>
            <a:r>
              <a:rPr lang="en-US" dirty="0" err="1" smtClean="0"/>
              <a:t>imaginam</a:t>
            </a:r>
            <a:r>
              <a:rPr lang="en-US" dirty="0" smtClean="0"/>
              <a:t> </a:t>
            </a:r>
            <a:r>
              <a:rPr lang="en-US" dirty="0" err="1" smtClean="0"/>
              <a:t>situatia</a:t>
            </a:r>
            <a:r>
              <a:rPr lang="en-US" dirty="0" smtClean="0"/>
              <a:t> in care un bean, </a:t>
            </a:r>
            <a:r>
              <a:rPr lang="en-US" dirty="0" err="1" smtClean="0"/>
              <a:t>sa</a:t>
            </a:r>
            <a:r>
              <a:rPr lang="en-US" dirty="0" smtClean="0"/>
              <a:t> ii </a:t>
            </a:r>
            <a:r>
              <a:rPr lang="en-US" dirty="0" err="1" smtClean="0"/>
              <a:t>zicem</a:t>
            </a:r>
            <a:r>
              <a:rPr lang="en-US" dirty="0" smtClean="0"/>
              <a:t> de tip </a:t>
            </a:r>
            <a:r>
              <a:rPr lang="en-US" b="1" dirty="0" err="1" smtClean="0"/>
              <a:t>Baza</a:t>
            </a:r>
            <a:r>
              <a:rPr lang="en-US" dirty="0" smtClean="0"/>
              <a:t>, are ca </a:t>
            </a:r>
            <a:r>
              <a:rPr lang="en-US" dirty="0" err="1" smtClean="0"/>
              <a:t>proprietate</a:t>
            </a:r>
            <a:r>
              <a:rPr lang="en-US" dirty="0" smtClean="0"/>
              <a:t> un alt bean, </a:t>
            </a:r>
            <a:r>
              <a:rPr lang="en-US" dirty="0" err="1" smtClean="0"/>
              <a:t>sa</a:t>
            </a:r>
            <a:r>
              <a:rPr lang="en-US" dirty="0" smtClean="0"/>
              <a:t> ii </a:t>
            </a:r>
            <a:r>
              <a:rPr lang="en-US" dirty="0" err="1" smtClean="0"/>
              <a:t>zicem</a:t>
            </a:r>
            <a:r>
              <a:rPr lang="en-US" dirty="0" smtClean="0"/>
              <a:t> de tip </a:t>
            </a:r>
            <a:r>
              <a:rPr lang="en-US" b="1" dirty="0" err="1" smtClean="0"/>
              <a:t>Membru</a:t>
            </a:r>
            <a:r>
              <a:rPr lang="en-US" dirty="0" smtClean="0"/>
              <a:t>. Cum </a:t>
            </a:r>
            <a:r>
              <a:rPr lang="en-US" dirty="0" err="1" smtClean="0"/>
              <a:t>controleaza</a:t>
            </a:r>
            <a:r>
              <a:rPr lang="en-US" dirty="0" smtClean="0"/>
              <a:t> </a:t>
            </a:r>
            <a:r>
              <a:rPr lang="en-US" b="1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b="1" dirty="0" err="1" smtClean="0"/>
              <a:t>Membru</a:t>
            </a:r>
            <a:r>
              <a:rPr lang="en-US" dirty="0" smtClean="0"/>
              <a:t>?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Control direct</a:t>
            </a:r>
            <a:r>
              <a:rPr lang="en-US" dirty="0" smtClean="0"/>
              <a:t>: in care </a:t>
            </a:r>
            <a:r>
              <a:rPr lang="en-US" b="1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b="1" dirty="0" err="1" smtClean="0"/>
              <a:t>Membru</a:t>
            </a:r>
            <a:r>
              <a:rPr lang="en-US" dirty="0" smtClean="0"/>
              <a:t> de la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distrugere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Injectarea</a:t>
            </a:r>
            <a:r>
              <a:rPr lang="en-US" b="1" dirty="0" smtClean="0"/>
              <a:t> in </a:t>
            </a:r>
            <a:r>
              <a:rPr lang="en-US" b="1" dirty="0" err="1" smtClean="0"/>
              <a:t>Baza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obiectului</a:t>
            </a:r>
            <a:r>
              <a:rPr lang="en-US" b="1" dirty="0" smtClean="0"/>
              <a:t> </a:t>
            </a:r>
            <a:r>
              <a:rPr lang="en-US" b="1" dirty="0" err="1" smtClean="0"/>
              <a:t>Membru</a:t>
            </a:r>
            <a:r>
              <a:rPr lang="en-US" b="1" dirty="0" smtClean="0"/>
              <a:t> (</a:t>
            </a:r>
            <a:r>
              <a:rPr lang="en-US" b="1" dirty="0"/>
              <a:t>DI</a:t>
            </a:r>
            <a:r>
              <a:rPr lang="en-US" dirty="0"/>
              <a:t>): </a:t>
            </a:r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b="1" dirty="0" err="1" smtClean="0"/>
              <a:t>Baza</a:t>
            </a:r>
            <a:r>
              <a:rPr lang="en-US" dirty="0" smtClean="0"/>
              <a:t>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smtClean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b="1" dirty="0" err="1" smtClean="0"/>
              <a:t>Membru</a:t>
            </a:r>
            <a:r>
              <a:rPr lang="en-US" dirty="0" smtClean="0"/>
              <a:t> ca: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argument </a:t>
            </a:r>
            <a:r>
              <a:rPr lang="en-US" dirty="0"/>
              <a:t>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(de </a:t>
            </a:r>
            <a:r>
              <a:rPr lang="en-US" dirty="0" err="1" smtClean="0"/>
              <a:t>regula</a:t>
            </a:r>
            <a:r>
              <a:rPr lang="en-US" dirty="0" smtClean="0"/>
              <a:t> setter),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argument </a:t>
            </a:r>
            <a:r>
              <a:rPr lang="en-US" dirty="0"/>
              <a:t>al </a:t>
            </a:r>
            <a:r>
              <a:rPr lang="en-US" dirty="0" err="1"/>
              <a:t>unui</a:t>
            </a:r>
            <a:r>
              <a:rPr lang="en-US" dirty="0"/>
              <a:t> constructor,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/>
              <a:t>unui</a:t>
            </a:r>
            <a:r>
              <a:rPr lang="en-US" dirty="0"/>
              <a:t> camp.</a:t>
            </a:r>
            <a:endParaRPr lang="ro-RO" b="1" dirty="0"/>
          </a:p>
          <a:p>
            <a:endParaRPr lang="en-US" dirty="0" smtClean="0"/>
          </a:p>
          <a:p>
            <a:r>
              <a:rPr lang="en-US" b="1" dirty="0" smtClean="0"/>
              <a:t>Inversion of Control</a:t>
            </a:r>
            <a:r>
              <a:rPr lang="en-US" dirty="0" smtClean="0"/>
              <a:t> – </a:t>
            </a:r>
            <a:r>
              <a:rPr lang="en-US" b="1" dirty="0" err="1" smtClean="0"/>
              <a:t>IoC</a:t>
            </a:r>
            <a:r>
              <a:rPr lang="en-US" dirty="0" smtClean="0"/>
              <a:t>: </a:t>
            </a:r>
            <a:r>
              <a:rPr lang="en-US" dirty="0" err="1" smtClean="0"/>
              <a:t>caz</a:t>
            </a:r>
            <a:r>
              <a:rPr lang="en-US" dirty="0" smtClean="0"/>
              <a:t> in care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componenta</a:t>
            </a:r>
            <a:r>
              <a:rPr lang="en-US" dirty="0" smtClean="0"/>
              <a:t> (</a:t>
            </a:r>
            <a:r>
              <a:rPr lang="en-US" dirty="0" err="1" smtClean="0"/>
              <a:t>numita</a:t>
            </a:r>
            <a:r>
              <a:rPr lang="en-US" dirty="0" smtClean="0"/>
              <a:t> </a:t>
            </a:r>
            <a:r>
              <a:rPr lang="en-US" b="1" dirty="0" smtClean="0"/>
              <a:t>container </a:t>
            </a:r>
            <a:r>
              <a:rPr lang="en-US" b="1" dirty="0" err="1" smtClean="0"/>
              <a:t>IoC</a:t>
            </a:r>
            <a:r>
              <a:rPr lang="en-US" dirty="0" smtClean="0"/>
              <a:t>) care </a:t>
            </a:r>
            <a:r>
              <a:rPr lang="en-US" dirty="0" err="1" smtClean="0"/>
              <a:t>controleaza</a:t>
            </a:r>
            <a:r>
              <a:rPr lang="en-US" dirty="0" smtClean="0"/>
              <a:t> run-time </a:t>
            </a:r>
            <a:r>
              <a:rPr lang="en-US" b="1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ii </a:t>
            </a:r>
            <a:r>
              <a:rPr lang="en-US" dirty="0" err="1" smtClean="0"/>
              <a:t>transmite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embru</a:t>
            </a:r>
            <a:r>
              <a:rPr lang="en-US" b="1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sursa</a:t>
            </a:r>
            <a:r>
              <a:rPr lang="en-US" dirty="0" smtClean="0"/>
              <a:t> </a:t>
            </a:r>
            <a:r>
              <a:rPr lang="en-US" dirty="0" err="1" smtClean="0"/>
              <a:t>exterioara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fisier</a:t>
            </a:r>
            <a:r>
              <a:rPr lang="en-US" dirty="0" smtClean="0"/>
              <a:t> xml,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eveniment</a:t>
            </a:r>
            <a:r>
              <a:rPr lang="en-US" dirty="0" smtClean="0"/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delegare</a:t>
            </a:r>
            <a:r>
              <a:rPr lang="en-US" dirty="0"/>
              <a:t>,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adnotare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vom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reveni</a:t>
            </a:r>
            <a:r>
              <a:rPr lang="en-US" dirty="0" smtClean="0"/>
              <a:t>),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injectare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DI.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IoC</a:t>
            </a:r>
            <a:r>
              <a:rPr lang="en-US" dirty="0" smtClean="0">
                <a:solidFill>
                  <a:srgbClr val="FF0000"/>
                </a:solidFill>
              </a:rPr>
              <a:t> include DI. De-a </a:t>
            </a:r>
            <a:r>
              <a:rPr lang="en-US" dirty="0" err="1" smtClean="0">
                <a:solidFill>
                  <a:srgbClr val="FF0000"/>
                </a:solidFill>
              </a:rPr>
              <a:t>lungul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vremii</a:t>
            </a:r>
            <a:r>
              <a:rPr lang="en-US" dirty="0" smtClean="0">
                <a:solidFill>
                  <a:srgbClr val="FF0000"/>
                </a:solidFill>
              </a:rPr>
              <a:t> s-au </a:t>
            </a:r>
            <a:r>
              <a:rPr lang="en-US" dirty="0" err="1" smtClean="0">
                <a:solidFill>
                  <a:srgbClr val="FF0000"/>
                </a:solidFill>
              </a:rPr>
              <a:t>dezvoltat</a:t>
            </a:r>
            <a:r>
              <a:rPr lang="en-US" dirty="0" smtClean="0">
                <a:solidFill>
                  <a:srgbClr val="FF0000"/>
                </a:solidFill>
              </a:rPr>
              <a:t> “</a:t>
            </a:r>
            <a:r>
              <a:rPr lang="en-US" dirty="0" err="1" smtClean="0">
                <a:solidFill>
                  <a:srgbClr val="FF0000"/>
                </a:solidFill>
              </a:rPr>
              <a:t>teorii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err="1" smtClean="0">
                <a:solidFill>
                  <a:srgbClr val="FF0000"/>
                </a:solidFill>
              </a:rPr>
              <a:t>despre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acestea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vezi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DI_IOC</a:t>
            </a:r>
            <a:r>
              <a:rPr lang="en-US" dirty="0" smtClean="0">
                <a:solidFill>
                  <a:srgbClr val="FF0000"/>
                </a:solidFill>
              </a:rPr>
              <a:t>/. Asa cum </a:t>
            </a:r>
            <a:r>
              <a:rPr lang="en-US" dirty="0" err="1" smtClean="0">
                <a:solidFill>
                  <a:srgbClr val="FF0000"/>
                </a:solidFill>
              </a:rPr>
              <a:t>vom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vedea</a:t>
            </a:r>
            <a:r>
              <a:rPr lang="en-US" dirty="0" smtClean="0">
                <a:solidFill>
                  <a:srgbClr val="FF0000"/>
                </a:solidFill>
              </a:rPr>
              <a:t>, in </a:t>
            </a:r>
            <a:r>
              <a:rPr lang="en-US" dirty="0" err="1" smtClean="0">
                <a:solidFill>
                  <a:srgbClr val="FF0000"/>
                </a:solidFill>
              </a:rPr>
              <a:t>fapt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chestiuni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extrem</a:t>
            </a:r>
            <a:r>
              <a:rPr lang="en-US" dirty="0" smtClean="0">
                <a:solidFill>
                  <a:srgbClr val="FF0000"/>
                </a:solidFill>
              </a:rPr>
              <a:t> de simple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092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Controlul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direct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5194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- - -)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 - - - 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- - -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- - - 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- - 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baza.getMembru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- - -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- - -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Injectare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prin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setter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240" y="9906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 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- - 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 - 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- 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-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baza.setMembru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- - - ));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- - 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baza.getMembru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-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- - -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Injectare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prin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constructor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28343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- -)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-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- - 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- -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- - - ) - - - 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- - 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baza.getMembru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-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- - -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Injectare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prin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camp (field)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" y="10508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- - 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- - - 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baza.membru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Membru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- - - 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- - 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baza.getMembru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- - -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- - -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23.09.2021</a:t>
            </a:fld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Java Annotations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BFM_BeansIoCDiAnn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_/_20_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8019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aplicatiile</a:t>
            </a:r>
            <a:r>
              <a:rPr lang="en-US" dirty="0" smtClean="0"/>
              <a:t> Java </a:t>
            </a:r>
            <a:r>
              <a:rPr lang="en-US" dirty="0" err="1" smtClean="0"/>
              <a:t>moderne</a:t>
            </a:r>
            <a:r>
              <a:rPr lang="en-US" dirty="0" smtClean="0"/>
              <a:t> </a:t>
            </a:r>
            <a:r>
              <a:rPr lang="en-US" dirty="0" err="1" smtClean="0"/>
              <a:t>intalnim</a:t>
            </a:r>
            <a:r>
              <a:rPr lang="en-US" dirty="0" smtClean="0"/>
              <a:t> </a:t>
            </a:r>
            <a:r>
              <a:rPr lang="en-US" b="1" dirty="0" err="1" smtClean="0"/>
              <a:t>adnotari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constructii</a:t>
            </a:r>
            <a:r>
              <a:rPr lang="en-US" dirty="0" smtClean="0"/>
              <a:t> de forma: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@Author( name = "Pop Dan", date = "3/27/2019"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. . 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. . .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err="1" smtClean="0"/>
              <a:t>Adnotarile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metadate</a:t>
            </a:r>
            <a:r>
              <a:rPr lang="en-US" dirty="0" smtClean="0"/>
              <a:t> care </a:t>
            </a:r>
            <a:r>
              <a:rPr lang="en-US" dirty="0" err="1" smtClean="0"/>
              <a:t>furnizeaza</a:t>
            </a:r>
            <a:r>
              <a:rPr lang="en-US" dirty="0" smtClean="0"/>
              <a:t> date </a:t>
            </a:r>
            <a:r>
              <a:rPr lang="en-US" dirty="0" err="1" smtClean="0"/>
              <a:t>pentru</a:t>
            </a:r>
            <a:r>
              <a:rPr lang="en-US" dirty="0" smtClean="0"/>
              <a:t> / </a:t>
            </a:r>
            <a:r>
              <a:rPr lang="en-US" dirty="0" err="1" smtClean="0"/>
              <a:t>despre</a:t>
            </a:r>
            <a:r>
              <a:rPr lang="en-US" dirty="0" smtClean="0"/>
              <a:t> un program,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nu </a:t>
            </a:r>
            <a:r>
              <a:rPr lang="en-US" dirty="0" err="1" smtClean="0"/>
              <a:t>fac</a:t>
            </a:r>
            <a:r>
              <a:rPr lang="en-US" dirty="0" smtClean="0"/>
              <a:t> parte din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insusi</a:t>
            </a:r>
            <a:r>
              <a:rPr lang="en-US" dirty="0" smtClean="0"/>
              <a:t>.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nu are </a:t>
            </a:r>
            <a:r>
              <a:rPr lang="en-US" dirty="0" err="1" smtClean="0"/>
              <a:t>efect</a:t>
            </a:r>
            <a:r>
              <a:rPr lang="en-US" dirty="0" smtClean="0"/>
              <a:t> direct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functionarii</a:t>
            </a:r>
            <a:r>
              <a:rPr lang="en-US" dirty="0" smtClean="0"/>
              <a:t> </a:t>
            </a:r>
            <a:r>
              <a:rPr lang="en-US" dirty="0" err="1" smtClean="0"/>
              <a:t>codului</a:t>
            </a:r>
            <a:r>
              <a:rPr lang="en-US" dirty="0" smtClean="0"/>
              <a:t> </a:t>
            </a:r>
            <a:r>
              <a:rPr lang="en-US" dirty="0" err="1" smtClean="0"/>
              <a:t>adnotat</a:t>
            </a:r>
            <a:r>
              <a:rPr lang="en-US" dirty="0" smtClean="0"/>
              <a:t>.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utilizarile</a:t>
            </a:r>
            <a:r>
              <a:rPr lang="en-US" dirty="0" smtClean="0"/>
              <a:t> </a:t>
            </a:r>
            <a:r>
              <a:rPr lang="en-US" dirty="0" err="1" smtClean="0"/>
              <a:t>adnotarilor</a:t>
            </a:r>
            <a:r>
              <a:rPr lang="en-US" dirty="0" smtClean="0"/>
              <a:t> </a:t>
            </a:r>
            <a:r>
              <a:rPr lang="en-US" dirty="0" err="1" smtClean="0"/>
              <a:t>amintim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Informeaza</a:t>
            </a:r>
            <a:r>
              <a:rPr lang="en-US" b="1" dirty="0" smtClean="0"/>
              <a:t> </a:t>
            </a:r>
            <a:r>
              <a:rPr lang="en-US" b="1" dirty="0" err="1" smtClean="0"/>
              <a:t>compilatorul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legatura</a:t>
            </a:r>
            <a:r>
              <a:rPr lang="en-US" dirty="0" smtClean="0"/>
              <a:t> cu </a:t>
            </a:r>
            <a:r>
              <a:rPr lang="en-US" dirty="0" err="1" smtClean="0"/>
              <a:t>detectarea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erori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suprimarea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avertismente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fi </a:t>
            </a:r>
            <a:r>
              <a:rPr lang="en-US" b="1" dirty="0" err="1" smtClean="0"/>
              <a:t>procesate</a:t>
            </a:r>
            <a:r>
              <a:rPr lang="en-US" b="1" dirty="0" smtClean="0"/>
              <a:t> runtime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specializate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de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instrumente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b="1" dirty="0" err="1" smtClean="0"/>
              <a:t>prelucrare</a:t>
            </a:r>
            <a:r>
              <a:rPr lang="en-US" b="1" dirty="0" smtClean="0"/>
              <a:t> la </a:t>
            </a:r>
            <a:r>
              <a:rPr lang="en-US" b="1" dirty="0" err="1" smtClean="0"/>
              <a:t>incarcare</a:t>
            </a:r>
            <a:r>
              <a:rPr lang="en-US" b="1" dirty="0" smtClean="0"/>
              <a:t> / deploy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  <a:p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b="1" dirty="0" err="1" smtClean="0"/>
              <a:t>categorii</a:t>
            </a:r>
            <a:r>
              <a:rPr lang="en-US" b="1" dirty="0" smtClean="0"/>
              <a:t> </a:t>
            </a:r>
            <a:r>
              <a:rPr lang="en-US" dirty="0" smtClean="0"/>
              <a:t>de </a:t>
            </a:r>
            <a:r>
              <a:rPr lang="en-US" b="1" dirty="0" err="1" smtClean="0"/>
              <a:t>adnotari</a:t>
            </a:r>
            <a:r>
              <a:rPr lang="en-US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Adnotari</a:t>
            </a:r>
            <a:r>
              <a:rPr lang="en-US" b="1" dirty="0" smtClean="0"/>
              <a:t> </a:t>
            </a:r>
            <a:r>
              <a:rPr lang="en-US" b="1" dirty="0" err="1" smtClean="0"/>
              <a:t>predefinite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informarea</a:t>
            </a:r>
            <a:r>
              <a:rPr lang="en-US" dirty="0" smtClean="0"/>
              <a:t> </a:t>
            </a:r>
            <a:r>
              <a:rPr lang="en-US" dirty="0" err="1" smtClean="0"/>
              <a:t>compilatorului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JVM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Meta </a:t>
            </a:r>
            <a:r>
              <a:rPr lang="en-US" b="1" dirty="0" err="1" smtClean="0"/>
              <a:t>adnotari</a:t>
            </a:r>
            <a:r>
              <a:rPr lang="en-US" dirty="0" smtClean="0"/>
              <a:t> care </a:t>
            </a:r>
            <a:r>
              <a:rPr lang="en-US" dirty="0" err="1" smtClean="0"/>
              <a:t>marcheaza</a:t>
            </a:r>
            <a:r>
              <a:rPr lang="en-US" dirty="0" smtClean="0"/>
              <a:t> </a:t>
            </a:r>
            <a:r>
              <a:rPr lang="en-US" dirty="0" err="1" smtClean="0"/>
              <a:t>constructia</a:t>
            </a:r>
            <a:r>
              <a:rPr lang="en-US" dirty="0" smtClean="0"/>
              <a:t> </a:t>
            </a:r>
            <a:r>
              <a:rPr lang="en-US" dirty="0" err="1" smtClean="0"/>
              <a:t>altor</a:t>
            </a:r>
            <a:r>
              <a:rPr lang="en-US" dirty="0" smtClean="0"/>
              <a:t> </a:t>
            </a:r>
            <a:r>
              <a:rPr lang="en-US" dirty="0" err="1" smtClean="0"/>
              <a:t>adnotari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Adnotari</a:t>
            </a:r>
            <a:r>
              <a:rPr lang="en-US" b="1" dirty="0" smtClean="0"/>
              <a:t> custom</a:t>
            </a:r>
            <a:r>
              <a:rPr lang="en-US" dirty="0" smtClean="0"/>
              <a:t> </a:t>
            </a:r>
            <a:r>
              <a:rPr lang="en-US" dirty="0" err="1" smtClean="0"/>
              <a:t>construite</a:t>
            </a:r>
            <a:r>
              <a:rPr lang="en-US" dirty="0" smtClean="0"/>
              <a:t> de </a:t>
            </a:r>
            <a:r>
              <a:rPr lang="en-US" dirty="0" err="1" smtClean="0"/>
              <a:t>designeri</a:t>
            </a:r>
            <a:r>
              <a:rPr lang="en-US" dirty="0" smtClean="0"/>
              <a:t> in diverse </a:t>
            </a:r>
            <a:r>
              <a:rPr lang="en-US" dirty="0" err="1" smtClean="0"/>
              <a:t>scopuri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95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2369</Words>
  <Application>Microsoft Office PowerPoint</Application>
  <PresentationFormat>On-screen Show (4:3)</PresentationFormat>
  <Paragraphs>357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 prezentare generala</dc:title>
  <dc:creator>florin</dc:creator>
  <cp:lastModifiedBy>pc</cp:lastModifiedBy>
  <cp:revision>380</cp:revision>
  <dcterms:created xsi:type="dcterms:W3CDTF">2010-02-26T05:05:29Z</dcterms:created>
  <dcterms:modified xsi:type="dcterms:W3CDTF">2021-09-23T14:53:10Z</dcterms:modified>
</cp:coreProperties>
</file>