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71" r:id="rId2"/>
    <p:sldId id="374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9" r:id="rId11"/>
    <p:sldId id="390" r:id="rId12"/>
    <p:sldId id="391" r:id="rId13"/>
    <p:sldId id="384" r:id="rId14"/>
    <p:sldId id="385" r:id="rId15"/>
    <p:sldId id="393" r:id="rId16"/>
    <p:sldId id="386" r:id="rId17"/>
    <p:sldId id="394" r:id="rId18"/>
    <p:sldId id="375" r:id="rId19"/>
    <p:sldId id="37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 varScale="1">
        <p:scale>
          <a:sx n="64" d="100"/>
          <a:sy n="64" d="100"/>
        </p:scale>
        <p:origin x="-11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446B50-EBCC-4549-B913-78C31A5715D4}" type="datetimeFigureOut">
              <a:rPr lang="en-US"/>
              <a:pPr>
                <a:defRPr/>
              </a:pPr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44EF314-D17D-42F0-A4EA-2B5F4C42C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15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4D0E8A-F903-4BFC-AAE4-071EBECB2044}" type="datetimeFigureOut">
              <a:rPr lang="en-US"/>
              <a:pPr>
                <a:defRPr/>
              </a:pPr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BF1447-E096-4932-96A5-57CCAFD7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75E47-11DF-41CD-B4DC-1E2CC3B1BAC3}" type="datetime1">
              <a:rPr lang="ro-RO"/>
              <a:pPr>
                <a:defRPr/>
              </a:pPr>
              <a:t>26.09.2021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4D20E-36F9-4F27-B041-4D28D47D8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4CFCB-691A-4A3C-921B-9FFF6B0B59C0}" type="datetime1">
              <a:rPr lang="ro-RO"/>
              <a:pPr>
                <a:defRPr/>
              </a:pPr>
              <a:t>26.09.2021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83E8-4ADD-4B1D-B7EA-F2A47D9E0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9A652-83DF-4311-B4A1-900FE9437C69}" type="datetime1">
              <a:rPr lang="ro-RO"/>
              <a:pPr>
                <a:defRPr/>
              </a:pPr>
              <a:t>26.09.2021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9FF3F-B42D-4A27-94EB-0B0BE2060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0C99-798F-4B77-8525-B6B1A68C542F}" type="datetime1">
              <a:rPr lang="ro-RO"/>
              <a:pPr>
                <a:defRPr/>
              </a:pPr>
              <a:t>26.09.2021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EC160-630B-43EC-9EBD-26D39DBB3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EA27-4E63-4B72-A22C-4A41B554A709}" type="datetime1">
              <a:rPr lang="ro-RO"/>
              <a:pPr>
                <a:defRPr/>
              </a:pPr>
              <a:t>26.09.2021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C9EEC-B89F-4F8E-980B-CC1F47709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068-6A82-465E-9AA1-37F23B374125}" type="datetime1">
              <a:rPr lang="ro-RO"/>
              <a:pPr>
                <a:defRPr/>
              </a:pPr>
              <a:t>26.09.2021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A941E-C710-4599-A526-A0D1465B0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FBCDC-DD36-4C9B-9459-7594B816EA70}" type="datetime1">
              <a:rPr lang="ro-RO"/>
              <a:pPr>
                <a:defRPr/>
              </a:pPr>
              <a:t>26.09.2021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E29FF-8F5F-4A5B-9DCB-A5593FF60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64E29-04AA-42F6-82BD-B739C63AA4C7}" type="datetime1">
              <a:rPr lang="ro-RO"/>
              <a:pPr>
                <a:defRPr/>
              </a:pPr>
              <a:t>26.09.2021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F437-345C-473B-872F-2EE25B976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34AB-BFF8-4218-BBBB-983CAE0B0C6C}" type="datetime1">
              <a:rPr lang="ro-RO"/>
              <a:pPr>
                <a:defRPr/>
              </a:pPr>
              <a:t>26.09.2021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092BF-3E6B-4DF9-BB30-4F6CEC4F7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A4BAC-04EA-4A36-8BBD-A7524A61B525}" type="datetime1">
              <a:rPr lang="ro-RO"/>
              <a:pPr>
                <a:defRPr/>
              </a:pPr>
              <a:t>26.09.2021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87381-B7F6-431C-A51A-F2F020511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25F6B-7528-402F-AD9F-BAB886339EE5}" type="datetime1">
              <a:rPr lang="ro-RO"/>
              <a:pPr>
                <a:defRPr/>
              </a:pPr>
              <a:t>26.09.2021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E576-5DEB-47C2-8D44-98945CBD5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7141E8-33FF-45C2-819B-9E7015E51387}" type="datetime1">
              <a:rPr lang="ro-RO"/>
              <a:pPr>
                <a:defRPr/>
              </a:pPr>
              <a:t>26.09.2021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F29C45-B3A1-4D71-9EF3-A524C24DD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1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JavaEE8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–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istoric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arhitectura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261484"/>
            <a:ext cx="7975600" cy="428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387834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JPE (May 1998</a:t>
            </a:r>
            <a:r>
              <a:rPr lang="en-US" dirty="0" smtClean="0"/>
              <a:t>), </a:t>
            </a:r>
          </a:p>
          <a:p>
            <a:pPr lvl="0"/>
            <a:r>
              <a:rPr lang="en-US" dirty="0" smtClean="0"/>
              <a:t>J2EE </a:t>
            </a:r>
            <a:r>
              <a:rPr lang="en-US" dirty="0"/>
              <a:t>1.2 (December 12, </a:t>
            </a:r>
            <a:r>
              <a:rPr lang="en-US" dirty="0" smtClean="0"/>
              <a:t>1999),     J2EE </a:t>
            </a:r>
            <a:r>
              <a:rPr lang="en-US" dirty="0"/>
              <a:t>1.3 (September 24, 2001</a:t>
            </a:r>
            <a:r>
              <a:rPr lang="en-US" dirty="0" smtClean="0"/>
              <a:t>), </a:t>
            </a:r>
          </a:p>
          <a:p>
            <a:pPr lvl="0"/>
            <a:r>
              <a:rPr lang="en-US" dirty="0" smtClean="0"/>
              <a:t>J2EE </a:t>
            </a:r>
            <a:r>
              <a:rPr lang="en-US" dirty="0"/>
              <a:t>1.4 (November 11, 2003</a:t>
            </a:r>
            <a:r>
              <a:rPr lang="en-US" dirty="0" smtClean="0"/>
              <a:t>),     Java </a:t>
            </a:r>
            <a:r>
              <a:rPr lang="en-US" dirty="0"/>
              <a:t>EE 5 (May 11, 2006</a:t>
            </a:r>
            <a:r>
              <a:rPr lang="en-US" dirty="0" smtClean="0"/>
              <a:t>), </a:t>
            </a:r>
          </a:p>
          <a:p>
            <a:pPr lvl="0"/>
            <a:r>
              <a:rPr lang="en-US" dirty="0" smtClean="0"/>
              <a:t>Java </a:t>
            </a:r>
            <a:r>
              <a:rPr lang="en-US" dirty="0"/>
              <a:t>EE 6 (December 10, 2009</a:t>
            </a:r>
            <a:r>
              <a:rPr lang="en-US" dirty="0" smtClean="0"/>
              <a:t>),   Java </a:t>
            </a:r>
            <a:r>
              <a:rPr lang="en-US" dirty="0"/>
              <a:t>EE 7 (June 12, 2013)</a:t>
            </a:r>
          </a:p>
          <a:p>
            <a:pPr lvl="0"/>
            <a:r>
              <a:rPr lang="en-US" dirty="0" smtClean="0"/>
              <a:t>                                                       Java </a:t>
            </a:r>
            <a:r>
              <a:rPr lang="en-US" dirty="0"/>
              <a:t>EE 8 </a:t>
            </a:r>
            <a:r>
              <a:rPr lang="en-US" dirty="0" smtClean="0"/>
              <a:t>(</a:t>
            </a:r>
            <a:r>
              <a:rPr lang="en-US" dirty="0"/>
              <a:t>Sep 10, 2018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324100" y="2362200"/>
            <a:ext cx="533400" cy="33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215218" y="2261484"/>
            <a:ext cx="533400" cy="33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69062" y="2196306"/>
            <a:ext cx="533400" cy="33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590800" y="3429000"/>
            <a:ext cx="533400" cy="33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06612" y="4239206"/>
            <a:ext cx="533400" cy="33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696200" y="2464664"/>
            <a:ext cx="533400" cy="33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06612" y="5105400"/>
            <a:ext cx="533400" cy="33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229100" y="5105400"/>
            <a:ext cx="533400" cy="33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84200" y="5943600"/>
            <a:ext cx="533400" cy="33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10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Impachetarea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in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jar (Java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ARchive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03" y="2402238"/>
            <a:ext cx="5486400" cy="441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36671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</a:t>
            </a:r>
            <a:r>
              <a:rPr lang="en-US" sz="1600" dirty="0" err="1" smtClean="0"/>
              <a:t>arhitectura</a:t>
            </a:r>
            <a:r>
              <a:rPr lang="en-US" sz="1600" dirty="0" smtClean="0"/>
              <a:t> </a:t>
            </a:r>
            <a:r>
              <a:rPr lang="en-US" sz="1600" dirty="0" err="1" smtClean="0"/>
              <a:t>JavaEE</a:t>
            </a:r>
            <a:r>
              <a:rPr lang="en-US" sz="1600" dirty="0" smtClean="0"/>
              <a:t>, </a:t>
            </a:r>
            <a:r>
              <a:rPr lang="en-US" sz="1600" b="1" dirty="0" err="1" smtClean="0"/>
              <a:t>unitatea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minimala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deployabila</a:t>
            </a:r>
            <a:r>
              <a:rPr lang="en-US" sz="1600" b="1" dirty="0" smtClean="0"/>
              <a:t> a </a:t>
            </a:r>
            <a:r>
              <a:rPr lang="en-US" sz="1600" b="1" dirty="0" err="1" smtClean="0"/>
              <a:t>unei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componente</a:t>
            </a:r>
            <a:r>
              <a:rPr lang="en-US" sz="1600" b="1" dirty="0" smtClean="0"/>
              <a:t> enterprise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b="1" dirty="0" err="1" smtClean="0"/>
              <a:t>modulul</a:t>
            </a:r>
            <a:r>
              <a:rPr lang="en-US" sz="1600" b="1" dirty="0" smtClean="0"/>
              <a:t> EJB</a:t>
            </a:r>
            <a:r>
              <a:rPr lang="en-US" sz="1600" dirty="0" smtClean="0"/>
              <a:t>. El </a:t>
            </a:r>
            <a:r>
              <a:rPr lang="en-US" sz="1600" dirty="0" err="1" smtClean="0"/>
              <a:t>contine</a:t>
            </a:r>
            <a:r>
              <a:rPr lang="en-US" sz="1600" dirty="0" smtClean="0"/>
              <a:t> </a:t>
            </a:r>
            <a:r>
              <a:rPr lang="en-US" sz="1600" dirty="0" err="1" smtClean="0"/>
              <a:t>componente</a:t>
            </a:r>
            <a:r>
              <a:rPr lang="en-US" sz="1600" dirty="0" smtClean="0"/>
              <a:t> </a:t>
            </a:r>
            <a:r>
              <a:rPr lang="en-US" sz="1600" dirty="0" err="1" smtClean="0"/>
              <a:t>executabile</a:t>
            </a:r>
            <a:r>
              <a:rPr lang="en-US" sz="1600" dirty="0" smtClean="0"/>
              <a:t> .class, </a:t>
            </a:r>
            <a:r>
              <a:rPr lang="en-US" sz="1600" dirty="0" err="1" smtClean="0"/>
              <a:t>descriptori</a:t>
            </a:r>
            <a:r>
              <a:rPr lang="en-US" sz="1600" dirty="0" smtClean="0"/>
              <a:t> xml, </a:t>
            </a:r>
            <a:r>
              <a:rPr lang="en-US" sz="1600" dirty="0" err="1" smtClean="0"/>
              <a:t>fisiere</a:t>
            </a:r>
            <a:r>
              <a:rPr lang="en-US" sz="1600" dirty="0" smtClean="0"/>
              <a:t> de </a:t>
            </a:r>
            <a:r>
              <a:rPr lang="en-US" sz="1600" dirty="0" err="1" smtClean="0"/>
              <a:t>proprietati</a:t>
            </a:r>
            <a:r>
              <a:rPr lang="en-US" sz="1600" dirty="0" smtClean="0"/>
              <a:t> etc.).</a:t>
            </a:r>
          </a:p>
          <a:p>
            <a:r>
              <a:rPr lang="en-US" sz="1600" dirty="0" err="1" smtClean="0"/>
              <a:t>Modulul</a:t>
            </a:r>
            <a:r>
              <a:rPr lang="en-US" sz="1600" dirty="0" smtClean="0"/>
              <a:t> are o </a:t>
            </a:r>
            <a:r>
              <a:rPr lang="en-US" sz="1600" dirty="0" err="1" smtClean="0"/>
              <a:t>structura</a:t>
            </a:r>
            <a:r>
              <a:rPr lang="en-US" sz="1600" dirty="0" smtClean="0"/>
              <a:t> de </a:t>
            </a:r>
            <a:r>
              <a:rPr lang="en-US" sz="1600" dirty="0" err="1" smtClean="0"/>
              <a:t>directori</a:t>
            </a:r>
            <a:r>
              <a:rPr lang="en-US" sz="1600" dirty="0" smtClean="0"/>
              <a:t> ca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jos.</a:t>
            </a:r>
            <a:r>
              <a:rPr lang="en-US" sz="1600" dirty="0" smtClean="0"/>
              <a:t> </a:t>
            </a:r>
            <a:r>
              <a:rPr lang="en-US" sz="1600" dirty="0" err="1" smtClean="0"/>
              <a:t>Partea</a:t>
            </a:r>
            <a:r>
              <a:rPr lang="en-US" sz="1600" dirty="0" smtClean="0"/>
              <a:t> de </a:t>
            </a:r>
            <a:r>
              <a:rPr lang="en-US" sz="1600" dirty="0" err="1" smtClean="0"/>
              <a:t>componente</a:t>
            </a:r>
            <a:r>
              <a:rPr lang="en-US" sz="1600" dirty="0" smtClean="0"/>
              <a:t> </a:t>
            </a:r>
            <a:r>
              <a:rPr lang="en-US" sz="1600" dirty="0" err="1" smtClean="0"/>
              <a:t>executabile</a:t>
            </a:r>
            <a:r>
              <a:rPr lang="en-US" sz="1600" dirty="0" smtClean="0"/>
              <a:t> </a:t>
            </a:r>
            <a:r>
              <a:rPr lang="en-US" sz="1600" dirty="0" err="1"/>
              <a:t>incepe</a:t>
            </a:r>
            <a:r>
              <a:rPr lang="en-US" sz="1600" dirty="0"/>
              <a:t> din </a:t>
            </a:r>
            <a:r>
              <a:rPr lang="en-US" sz="1600" dirty="0" err="1" smtClean="0"/>
              <a:t>radacina</a:t>
            </a:r>
            <a:r>
              <a:rPr lang="en-US" sz="1600" dirty="0" smtClean="0"/>
              <a:t>. </a:t>
            </a:r>
            <a:r>
              <a:rPr lang="en-US" sz="1600" dirty="0" err="1" smtClean="0"/>
              <a:t>Subordonat</a:t>
            </a:r>
            <a:r>
              <a:rPr lang="en-US" sz="1600" dirty="0" smtClean="0"/>
              <a:t> </a:t>
            </a:r>
            <a:r>
              <a:rPr lang="en-US" sz="1600" dirty="0" err="1" smtClean="0"/>
              <a:t>directorului</a:t>
            </a:r>
            <a:r>
              <a:rPr lang="en-US" sz="1600" dirty="0" smtClean="0"/>
              <a:t> META-INF pot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apara</a:t>
            </a:r>
            <a:r>
              <a:rPr lang="en-US" sz="1600" dirty="0" smtClean="0"/>
              <a:t> in general </a:t>
            </a:r>
            <a:r>
              <a:rPr lang="en-US" sz="1600" dirty="0" err="1" smtClean="0"/>
              <a:t>descriptori</a:t>
            </a:r>
            <a:r>
              <a:rPr lang="en-US" sz="1600" dirty="0" smtClean="0"/>
              <a:t> xml. </a:t>
            </a:r>
            <a:r>
              <a:rPr lang="en-US" sz="1600" dirty="0" err="1" smtClean="0"/>
              <a:t>Fisierul</a:t>
            </a:r>
            <a:r>
              <a:rPr lang="en-US" sz="1600" dirty="0" smtClean="0"/>
              <a:t> text MANIFEST.MF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contine</a:t>
            </a:r>
            <a:r>
              <a:rPr lang="en-US" sz="1600" dirty="0" smtClean="0"/>
              <a:t> eventual </a:t>
            </a:r>
            <a:r>
              <a:rPr lang="en-US" sz="1600" dirty="0" err="1" smtClean="0"/>
              <a:t>specificatii</a:t>
            </a:r>
            <a:r>
              <a:rPr lang="en-US" sz="1600" dirty="0" smtClean="0"/>
              <a:t> CLASSPATH, </a:t>
            </a:r>
            <a:r>
              <a:rPr lang="en-US" sz="1600" dirty="0" err="1" smtClean="0"/>
              <a:t>iar</a:t>
            </a:r>
            <a:r>
              <a:rPr lang="en-US" sz="1600" dirty="0" smtClean="0"/>
              <a:t> in </a:t>
            </a:r>
            <a:r>
              <a:rPr lang="en-US" sz="1600" dirty="0" err="1" smtClean="0"/>
              <a:t>cazul</a:t>
            </a:r>
            <a:r>
              <a:rPr lang="en-US" sz="1600" dirty="0" smtClean="0"/>
              <a:t> </a:t>
            </a:r>
            <a:r>
              <a:rPr lang="en-US" sz="1600" dirty="0" err="1" smtClean="0"/>
              <a:t>arhivelor</a:t>
            </a:r>
            <a:r>
              <a:rPr lang="en-US" sz="1600" dirty="0" smtClean="0"/>
              <a:t> jar </a:t>
            </a:r>
            <a:r>
              <a:rPr lang="en-US" sz="1600" dirty="0" err="1" smtClean="0"/>
              <a:t>executabile</a:t>
            </a:r>
            <a:r>
              <a:rPr lang="en-US" sz="1600" dirty="0" smtClean="0"/>
              <a:t> se </a:t>
            </a:r>
            <a:r>
              <a:rPr lang="en-US" sz="1600" dirty="0" err="1" smtClean="0"/>
              <a:t>specifica</a:t>
            </a:r>
            <a:r>
              <a:rPr lang="en-US" sz="1600" dirty="0" smtClean="0"/>
              <a:t> </a:t>
            </a:r>
            <a:r>
              <a:rPr lang="en-US" sz="1600" dirty="0" err="1" smtClean="0"/>
              <a:t>clasa</a:t>
            </a:r>
            <a:r>
              <a:rPr lang="en-US" sz="1600" dirty="0" smtClean="0"/>
              <a:t> de start a </a:t>
            </a:r>
            <a:r>
              <a:rPr lang="en-US" sz="1600" dirty="0" err="1" smtClean="0"/>
              <a:t>modulului</a:t>
            </a:r>
            <a:r>
              <a:rPr lang="en-US" sz="1600" dirty="0" smtClean="0"/>
              <a:t> (</a:t>
            </a:r>
            <a:r>
              <a:rPr lang="en-US" sz="1600" dirty="0" err="1" smtClean="0"/>
              <a:t>clasa</a:t>
            </a:r>
            <a:r>
              <a:rPr lang="en-US" sz="1600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</a:t>
            </a:r>
            <a:r>
              <a:rPr lang="en-US" sz="1600" dirty="0" err="1" smtClean="0"/>
              <a:t>contine</a:t>
            </a:r>
            <a:r>
              <a:rPr lang="en-US" sz="1600" dirty="0" smtClean="0"/>
              <a:t> </a:t>
            </a:r>
            <a:r>
              <a:rPr lang="en-US" sz="1600" dirty="0" err="1" smtClean="0"/>
              <a:t>metoda</a:t>
            </a:r>
            <a:r>
              <a:rPr lang="en-US" sz="1600" dirty="0" smtClean="0"/>
              <a:t> main de start).</a:t>
            </a:r>
          </a:p>
          <a:p>
            <a:r>
              <a:rPr lang="en-US" sz="1600" dirty="0" err="1" smtClean="0"/>
              <a:t>Modulul</a:t>
            </a:r>
            <a:r>
              <a:rPr lang="en-US" sz="1600" dirty="0" smtClean="0"/>
              <a:t> se </a:t>
            </a:r>
            <a:r>
              <a:rPr lang="en-US" sz="1600" dirty="0" err="1" smtClean="0"/>
              <a:t>impacheteaza</a:t>
            </a:r>
            <a:r>
              <a:rPr lang="en-US" sz="1600" dirty="0" smtClean="0"/>
              <a:t> ca o </a:t>
            </a:r>
            <a:r>
              <a:rPr lang="en-US" sz="1600" b="1" dirty="0" err="1" smtClean="0"/>
              <a:t>arhiva</a:t>
            </a:r>
            <a:r>
              <a:rPr lang="en-US" sz="1600" b="1" dirty="0" smtClean="0"/>
              <a:t> jar</a:t>
            </a:r>
            <a:r>
              <a:rPr lang="en-US" sz="1600" dirty="0" smtClean="0"/>
              <a:t>, in </a:t>
            </a:r>
            <a:r>
              <a:rPr lang="en-US" sz="1600" dirty="0" err="1" smtClean="0"/>
              <a:t>fapt</a:t>
            </a:r>
            <a:r>
              <a:rPr lang="en-US" sz="1600" dirty="0" smtClean="0"/>
              <a:t> o </a:t>
            </a:r>
            <a:r>
              <a:rPr lang="en-US" sz="1600" dirty="0" err="1" smtClean="0"/>
              <a:t>arhiva</a:t>
            </a:r>
            <a:r>
              <a:rPr lang="en-US" sz="1600" dirty="0" smtClean="0"/>
              <a:t> zip a </a:t>
            </a:r>
            <a:r>
              <a:rPr lang="en-US" sz="1600" dirty="0" err="1" smtClean="0"/>
              <a:t>numele</a:t>
            </a:r>
            <a:r>
              <a:rPr lang="en-US" sz="1600" dirty="0" smtClean="0"/>
              <a:t> </a:t>
            </a:r>
            <a:r>
              <a:rPr lang="en-US" sz="1600" dirty="0" err="1" smtClean="0"/>
              <a:t>terminat</a:t>
            </a:r>
            <a:r>
              <a:rPr lang="en-US" sz="1600" dirty="0" smtClean="0"/>
              <a:t> cu </a:t>
            </a:r>
            <a:r>
              <a:rPr lang="en-US" sz="1600" b="1" dirty="0" smtClean="0"/>
              <a:t>.jar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0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Impachetarea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in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ear (Enterprise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ARchive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)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1" y="2362200"/>
            <a:ext cx="7048597" cy="421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36671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</a:t>
            </a:r>
            <a:r>
              <a:rPr lang="en-US" sz="1600" dirty="0" err="1" smtClean="0"/>
              <a:t>arhitectura</a:t>
            </a:r>
            <a:r>
              <a:rPr lang="en-US" sz="1600" dirty="0" smtClean="0"/>
              <a:t> </a:t>
            </a:r>
            <a:r>
              <a:rPr lang="en-US" sz="1600" dirty="0" err="1" smtClean="0"/>
              <a:t>JavaEE</a:t>
            </a:r>
            <a:r>
              <a:rPr lang="en-US" sz="1600" dirty="0" smtClean="0"/>
              <a:t>, o </a:t>
            </a:r>
            <a:r>
              <a:rPr lang="en-US" sz="1600" dirty="0" err="1" smtClean="0"/>
              <a:t>aplicatie</a:t>
            </a:r>
            <a:r>
              <a:rPr lang="en-US" sz="1600" dirty="0" smtClean="0"/>
              <a:t> </a:t>
            </a:r>
            <a:r>
              <a:rPr lang="en-US" sz="1600" dirty="0" err="1" smtClean="0"/>
              <a:t>complexa</a:t>
            </a:r>
            <a:r>
              <a:rPr lang="en-US" sz="1600" dirty="0" smtClean="0"/>
              <a:t>, </a:t>
            </a:r>
            <a:r>
              <a:rPr lang="en-US" sz="1600" dirty="0" err="1" smtClean="0"/>
              <a:t>formata</a:t>
            </a:r>
            <a:r>
              <a:rPr lang="en-US" sz="1600" dirty="0" smtClean="0"/>
              <a:t> din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multe</a:t>
            </a:r>
            <a:r>
              <a:rPr lang="en-US" sz="1600" dirty="0" smtClean="0"/>
              <a:t> module EJB </a:t>
            </a:r>
            <a:r>
              <a:rPr lang="en-US" sz="1600" dirty="0" err="1" smtClean="0"/>
              <a:t>si</a:t>
            </a:r>
            <a:r>
              <a:rPr lang="en-US" sz="1600" dirty="0" smtClean="0"/>
              <a:t> / </a:t>
            </a:r>
            <a:r>
              <a:rPr lang="en-US" sz="1600" dirty="0" err="1" smtClean="0"/>
              <a:t>sau</a:t>
            </a:r>
            <a:r>
              <a:rPr lang="en-US" sz="1600" dirty="0" smtClean="0"/>
              <a:t> module web, se pot </a:t>
            </a:r>
            <a:r>
              <a:rPr lang="en-US" sz="1600" dirty="0" err="1" smtClean="0"/>
              <a:t>grupa</a:t>
            </a:r>
            <a:r>
              <a:rPr lang="en-US" sz="1600" dirty="0" smtClean="0"/>
              <a:t> </a:t>
            </a:r>
            <a:r>
              <a:rPr lang="en-US" sz="1600" dirty="0" err="1" smtClean="0"/>
              <a:t>intr</a:t>
            </a:r>
            <a:r>
              <a:rPr lang="en-US" sz="1600" dirty="0" smtClean="0"/>
              <a:t>-o </a:t>
            </a:r>
            <a:r>
              <a:rPr lang="en-US" sz="1600" dirty="0" err="1" smtClean="0"/>
              <a:t>entitate</a:t>
            </a:r>
            <a:r>
              <a:rPr lang="en-US" sz="1600" dirty="0" smtClean="0"/>
              <a:t> </a:t>
            </a:r>
            <a:r>
              <a:rPr lang="en-US" sz="1600" dirty="0" err="1" smtClean="0"/>
              <a:t>unica</a:t>
            </a:r>
            <a:r>
              <a:rPr lang="en-US" sz="1600" dirty="0" smtClean="0"/>
              <a:t> de deploy, </a:t>
            </a:r>
            <a:r>
              <a:rPr lang="en-US" sz="1600" dirty="0" err="1" smtClean="0"/>
              <a:t>numita</a:t>
            </a:r>
            <a:r>
              <a:rPr lang="en-US" sz="1600" dirty="0" smtClean="0"/>
              <a:t> </a:t>
            </a:r>
            <a:r>
              <a:rPr lang="en-US" sz="1600" b="1" dirty="0" err="1" smtClean="0"/>
              <a:t>aplicatie</a:t>
            </a:r>
            <a:r>
              <a:rPr lang="en-US" sz="1600" b="1" dirty="0" smtClean="0"/>
              <a:t> EE</a:t>
            </a:r>
            <a:r>
              <a:rPr lang="en-US" sz="1600" dirty="0" smtClean="0"/>
              <a:t>. </a:t>
            </a:r>
            <a:r>
              <a:rPr lang="en-US" sz="1600" dirty="0" err="1" smtClean="0"/>
              <a:t>Deployul</a:t>
            </a:r>
            <a:r>
              <a:rPr lang="en-US" sz="1600" dirty="0" smtClean="0"/>
              <a:t> </a:t>
            </a:r>
            <a:r>
              <a:rPr lang="en-US" sz="1600" dirty="0" err="1" smtClean="0"/>
              <a:t>aplicatiei</a:t>
            </a:r>
            <a:r>
              <a:rPr lang="en-US" sz="1600" dirty="0" smtClean="0"/>
              <a:t> </a:t>
            </a:r>
            <a:r>
              <a:rPr lang="en-US" sz="1600" dirty="0" err="1" smtClean="0"/>
              <a:t>consta</a:t>
            </a:r>
            <a:r>
              <a:rPr lang="en-US" sz="1600" dirty="0" smtClean="0"/>
              <a:t> de </a:t>
            </a:r>
            <a:r>
              <a:rPr lang="en-US" sz="1600" dirty="0" err="1" smtClean="0"/>
              <a:t>fapt</a:t>
            </a:r>
            <a:r>
              <a:rPr lang="en-US" sz="1600" dirty="0" smtClean="0"/>
              <a:t> in </a:t>
            </a:r>
            <a:r>
              <a:rPr lang="en-US" sz="1600" dirty="0" err="1" smtClean="0"/>
              <a:t>deployul</a:t>
            </a:r>
            <a:r>
              <a:rPr lang="en-US" sz="1600" dirty="0" smtClean="0"/>
              <a:t> </a:t>
            </a:r>
            <a:r>
              <a:rPr lang="en-US" sz="1600" dirty="0" err="1" smtClean="0"/>
              <a:t>tuturor</a:t>
            </a:r>
            <a:r>
              <a:rPr lang="en-US" sz="1600" dirty="0" smtClean="0"/>
              <a:t> </a:t>
            </a:r>
            <a:r>
              <a:rPr lang="en-US" sz="1600" dirty="0" err="1" smtClean="0"/>
              <a:t>modulelor</a:t>
            </a:r>
            <a:r>
              <a:rPr lang="en-US" sz="1600" dirty="0" smtClean="0"/>
              <a:t> </a:t>
            </a:r>
            <a:r>
              <a:rPr lang="en-US" sz="1600" dirty="0" err="1" smtClean="0"/>
              <a:t>componente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Modulul</a:t>
            </a:r>
            <a:r>
              <a:rPr lang="en-US" sz="1600" dirty="0" smtClean="0"/>
              <a:t> are o </a:t>
            </a:r>
            <a:r>
              <a:rPr lang="en-US" sz="1600" dirty="0" err="1" smtClean="0"/>
              <a:t>structura</a:t>
            </a:r>
            <a:r>
              <a:rPr lang="en-US" sz="1600" dirty="0" smtClean="0"/>
              <a:t> de </a:t>
            </a:r>
            <a:r>
              <a:rPr lang="en-US" sz="1600" dirty="0" err="1" smtClean="0"/>
              <a:t>directori</a:t>
            </a:r>
            <a:r>
              <a:rPr lang="en-US" sz="1600" dirty="0" smtClean="0"/>
              <a:t> ca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jos.</a:t>
            </a:r>
            <a:r>
              <a:rPr lang="en-US" sz="1600" dirty="0" smtClean="0"/>
              <a:t> </a:t>
            </a:r>
            <a:r>
              <a:rPr lang="en-US" sz="1600" dirty="0" err="1" smtClean="0"/>
              <a:t>Modulele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plasate</a:t>
            </a:r>
            <a:r>
              <a:rPr lang="en-US" sz="1600" dirty="0" smtClean="0"/>
              <a:t> in </a:t>
            </a:r>
            <a:r>
              <a:rPr lang="en-US" sz="1600" dirty="0" err="1" smtClean="0"/>
              <a:t>radacina</a:t>
            </a:r>
            <a:r>
              <a:rPr lang="en-US" sz="1600" dirty="0" smtClean="0"/>
              <a:t>. </a:t>
            </a:r>
            <a:r>
              <a:rPr lang="en-US" sz="1600" dirty="0" err="1" smtClean="0"/>
              <a:t>Subordonat</a:t>
            </a:r>
            <a:r>
              <a:rPr lang="en-US" sz="1600" dirty="0" smtClean="0"/>
              <a:t> </a:t>
            </a:r>
            <a:r>
              <a:rPr lang="en-US" sz="1600" dirty="0" err="1" smtClean="0"/>
              <a:t>directorului</a:t>
            </a:r>
            <a:r>
              <a:rPr lang="en-US" sz="1600" dirty="0" smtClean="0"/>
              <a:t> META-INF pot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apara</a:t>
            </a:r>
            <a:r>
              <a:rPr lang="en-US" sz="1600" dirty="0" smtClean="0"/>
              <a:t> in general </a:t>
            </a:r>
            <a:r>
              <a:rPr lang="en-US" sz="1600" dirty="0" err="1" smtClean="0"/>
              <a:t>descriptori</a:t>
            </a:r>
            <a:r>
              <a:rPr lang="en-US" sz="1600" dirty="0" smtClean="0"/>
              <a:t> xml. Implicit </a:t>
            </a:r>
            <a:r>
              <a:rPr lang="en-US" sz="1600" dirty="0" err="1" smtClean="0"/>
              <a:t>aici</a:t>
            </a:r>
            <a:r>
              <a:rPr lang="en-US" sz="1600" dirty="0" smtClean="0"/>
              <a:t> </a:t>
            </a:r>
            <a:r>
              <a:rPr lang="en-US" sz="1600" dirty="0" err="1" smtClean="0"/>
              <a:t>apare</a:t>
            </a:r>
            <a:r>
              <a:rPr lang="en-US" sz="1600" dirty="0" smtClean="0"/>
              <a:t> </a:t>
            </a:r>
            <a:r>
              <a:rPr lang="en-US" sz="1600" dirty="0" err="1" smtClean="0"/>
              <a:t>fisierul</a:t>
            </a:r>
            <a:r>
              <a:rPr lang="en-US" sz="1600" dirty="0" smtClean="0"/>
              <a:t> </a:t>
            </a:r>
            <a:r>
              <a:rPr lang="en-US" sz="1600" b="1" dirty="0" smtClean="0"/>
              <a:t>application.xml</a:t>
            </a:r>
            <a:r>
              <a:rPr lang="en-US" sz="1600" dirty="0" smtClean="0"/>
              <a:t> care </a:t>
            </a:r>
            <a:r>
              <a:rPr lang="en-US" sz="1600" dirty="0" err="1" smtClean="0"/>
              <a:t>contine</a:t>
            </a:r>
            <a:r>
              <a:rPr lang="en-US" sz="1600" dirty="0" smtClean="0"/>
              <a:t> </a:t>
            </a:r>
            <a:r>
              <a:rPr lang="en-US" sz="1600" dirty="0" err="1" smtClean="0"/>
              <a:t>lista</a:t>
            </a:r>
            <a:r>
              <a:rPr lang="en-US" sz="1600" dirty="0" smtClean="0"/>
              <a:t> </a:t>
            </a:r>
            <a:r>
              <a:rPr lang="en-US" sz="1600" dirty="0" err="1" smtClean="0"/>
              <a:t>modulelor</a:t>
            </a:r>
            <a:r>
              <a:rPr lang="en-US" sz="1600" dirty="0" smtClean="0"/>
              <a:t> </a:t>
            </a:r>
            <a:r>
              <a:rPr lang="en-US" sz="1600" dirty="0" err="1" smtClean="0"/>
              <a:t>componente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tipurile</a:t>
            </a:r>
            <a:r>
              <a:rPr lang="en-US" sz="1600" dirty="0" smtClean="0"/>
              <a:t> </a:t>
            </a:r>
            <a:r>
              <a:rPr lang="en-US" sz="1600" dirty="0" err="1" smtClean="0"/>
              <a:t>acestora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Modulul</a:t>
            </a:r>
            <a:r>
              <a:rPr lang="en-US" sz="1600" dirty="0" smtClean="0"/>
              <a:t> se </a:t>
            </a:r>
            <a:r>
              <a:rPr lang="en-US" sz="1600" dirty="0" err="1" smtClean="0"/>
              <a:t>impacheteaza</a:t>
            </a:r>
            <a:r>
              <a:rPr lang="en-US" sz="1600" dirty="0" smtClean="0"/>
              <a:t> ca o </a:t>
            </a:r>
            <a:r>
              <a:rPr lang="en-US" sz="1600" b="1" dirty="0" err="1" smtClean="0"/>
              <a:t>arhiva</a:t>
            </a:r>
            <a:r>
              <a:rPr lang="en-US" sz="1600" b="1" dirty="0" smtClean="0"/>
              <a:t> ear</a:t>
            </a:r>
            <a:r>
              <a:rPr lang="en-US" sz="1600" dirty="0" smtClean="0"/>
              <a:t>, in </a:t>
            </a:r>
            <a:r>
              <a:rPr lang="en-US" sz="1600" dirty="0" err="1" smtClean="0"/>
              <a:t>fapt</a:t>
            </a:r>
            <a:r>
              <a:rPr lang="en-US" sz="1600" dirty="0" smtClean="0"/>
              <a:t> o </a:t>
            </a:r>
            <a:r>
              <a:rPr lang="en-US" sz="1600" dirty="0" err="1" smtClean="0"/>
              <a:t>arhiva</a:t>
            </a:r>
            <a:r>
              <a:rPr lang="en-US" sz="1600" dirty="0" smtClean="0"/>
              <a:t> zip a </a:t>
            </a:r>
            <a:r>
              <a:rPr lang="en-US" sz="1600" dirty="0" err="1" smtClean="0"/>
              <a:t>numele</a:t>
            </a:r>
            <a:r>
              <a:rPr lang="en-US" sz="1600" dirty="0" smtClean="0"/>
              <a:t> </a:t>
            </a:r>
            <a:r>
              <a:rPr lang="en-US" sz="1600" dirty="0" err="1" smtClean="0"/>
              <a:t>terminat</a:t>
            </a:r>
            <a:r>
              <a:rPr lang="en-US" sz="1600" dirty="0" smtClean="0"/>
              <a:t> cu </a:t>
            </a:r>
            <a:r>
              <a:rPr lang="en-US" sz="1600" b="1" dirty="0" smtClean="0"/>
              <a:t>.ear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0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Conceptul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container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98089"/>
            <a:ext cx="91440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r>
              <a:rPr lang="ro-RO" altLang="en-US" sz="2000" dirty="0"/>
              <a:t>Infrastructura Java EE este împ</a:t>
            </a:r>
            <a:r>
              <a:rPr lang="en-US" altLang="en-US" sz="2000" dirty="0" err="1"/>
              <a:t>artita</a:t>
            </a:r>
            <a:r>
              <a:rPr lang="en-US" altLang="en-US" sz="2000" dirty="0"/>
              <a:t> in</a:t>
            </a:r>
            <a:r>
              <a:rPr lang="ro-RO" altLang="en-US" sz="2000" dirty="0"/>
              <a:t> domenii logice numite </a:t>
            </a:r>
            <a:r>
              <a:rPr lang="ro-RO" altLang="en-US" sz="2000" b="1" dirty="0"/>
              <a:t>containere</a:t>
            </a:r>
            <a:r>
              <a:rPr lang="en-US" altLang="en-US" sz="2000" b="1" dirty="0"/>
              <a:t>.</a:t>
            </a:r>
            <a:r>
              <a:rPr lang="ro-RO" altLang="en-US" sz="2000" dirty="0"/>
              <a:t> </a:t>
            </a:r>
            <a:r>
              <a:rPr lang="en-US" altLang="en-US" sz="2000" dirty="0"/>
              <a:t>F</a:t>
            </a:r>
            <a:r>
              <a:rPr lang="ro-RO" altLang="en-US" sz="2000" dirty="0" smtClean="0"/>
              <a:t>iecare</a:t>
            </a:r>
            <a:r>
              <a:rPr lang="en-US" altLang="en-US" sz="2000" dirty="0" smtClean="0"/>
              <a:t> </a:t>
            </a:r>
            <a:r>
              <a:rPr lang="ro-RO" altLang="en-US" sz="2000" dirty="0" smtClean="0"/>
              <a:t>container </a:t>
            </a:r>
            <a:r>
              <a:rPr lang="ro-RO" altLang="en-US" sz="2000" dirty="0"/>
              <a:t>are un rol specific, </a:t>
            </a:r>
            <a:r>
              <a:rPr lang="en-US" altLang="en-US" sz="2000" dirty="0" err="1"/>
              <a:t>ascunde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detaliile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tehnice</a:t>
            </a:r>
            <a:r>
              <a:rPr lang="en-US" altLang="en-US" sz="2000" dirty="0"/>
              <a:t>, </a:t>
            </a:r>
            <a:r>
              <a:rPr lang="ro-RO" altLang="en-US" sz="2000" dirty="0"/>
              <a:t>sus</a:t>
            </a:r>
            <a:r>
              <a:rPr lang="en-US" altLang="en-US" sz="2000" dirty="0"/>
              <a:t>t</a:t>
            </a:r>
            <a:r>
              <a:rPr lang="ro-RO" altLang="en-US" sz="2000" dirty="0"/>
              <a:t>ine un set de API-uri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</a:t>
            </a:r>
            <a:r>
              <a:rPr lang="en-US" altLang="en-US" sz="2000" dirty="0"/>
              <a:t> </a:t>
            </a:r>
            <a:r>
              <a:rPr lang="ro-RO" altLang="en-US" sz="2000" dirty="0"/>
              <a:t>oferă servicii de componente</a:t>
            </a:r>
            <a:r>
              <a:rPr lang="en-US" altLang="en-US" sz="2000" dirty="0"/>
              <a:t>.</a:t>
            </a:r>
          </a:p>
          <a:p>
            <a:r>
              <a:rPr lang="ro-RO" altLang="en-US" sz="2000" dirty="0"/>
              <a:t/>
            </a:r>
            <a:br>
              <a:rPr lang="ro-RO" altLang="en-US" sz="2000" dirty="0"/>
            </a:br>
            <a:r>
              <a:rPr lang="ro-RO" altLang="en-US" sz="2000" i="1" u="sng" dirty="0"/>
              <a:t>Containere</a:t>
            </a:r>
            <a:r>
              <a:rPr lang="en-US" altLang="en-US" sz="2000" i="1" u="sng" dirty="0"/>
              <a:t>le </a:t>
            </a:r>
            <a:r>
              <a:rPr lang="ro-RO" altLang="en-US" sz="2000" i="1" u="sng" dirty="0"/>
              <a:t>applet</a:t>
            </a:r>
            <a:r>
              <a:rPr lang="ro-RO" altLang="en-US" sz="2000" dirty="0"/>
              <a:t> sunt furnizate de majoritatea browserelor web pentru a executa componente applet</a:t>
            </a:r>
            <a:r>
              <a:rPr lang="en-US" altLang="en-US" sz="2000" dirty="0"/>
              <a:t>.</a:t>
            </a:r>
            <a:r>
              <a:rPr lang="ro-RO" altLang="en-US" sz="2000" dirty="0"/>
              <a:t> Codul </a:t>
            </a:r>
            <a:r>
              <a:rPr lang="en-US" altLang="en-US" sz="2000" dirty="0" err="1" smtClean="0"/>
              <a:t>este</a:t>
            </a:r>
            <a:r>
              <a:rPr lang="en-US" altLang="en-US" sz="2000" dirty="0" smtClean="0"/>
              <a:t> </a:t>
            </a:r>
            <a:r>
              <a:rPr lang="ro-RO" altLang="en-US" sz="2000" dirty="0" smtClean="0"/>
              <a:t>descărcat </a:t>
            </a:r>
            <a:r>
              <a:rPr lang="ro-RO" altLang="en-US" sz="2000" dirty="0"/>
              <a:t>pe computerul local </a:t>
            </a:r>
            <a:r>
              <a:rPr lang="en-US" altLang="en-US" sz="2000" dirty="0" err="1"/>
              <a:t>si</a:t>
            </a:r>
            <a:r>
              <a:rPr lang="en-US" altLang="en-US" sz="2000" dirty="0"/>
              <a:t> </a:t>
            </a:r>
            <a:r>
              <a:rPr lang="ro-RO" altLang="en-US" sz="2000" dirty="0"/>
              <a:t>acces</a:t>
            </a:r>
            <a:r>
              <a:rPr lang="en-US" altLang="en-US" sz="2000" dirty="0" err="1"/>
              <a:t>eaza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dupa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politica</a:t>
            </a:r>
            <a:r>
              <a:rPr lang="en-US" altLang="en-US" sz="2000" dirty="0"/>
              <a:t> "sandbox", </a:t>
            </a:r>
            <a:r>
              <a:rPr lang="en-US" altLang="en-US" sz="2000" dirty="0" err="1"/>
              <a:t>unele</a:t>
            </a:r>
            <a:r>
              <a:rPr lang="en-US" altLang="en-US" sz="2000" dirty="0"/>
              <a:t> </a:t>
            </a:r>
            <a:r>
              <a:rPr lang="ro-RO" altLang="en-US" sz="2000" dirty="0"/>
              <a:t>resurse locale.</a:t>
            </a:r>
            <a:br>
              <a:rPr lang="ro-RO" altLang="en-US" sz="2000" dirty="0"/>
            </a:br>
            <a:r>
              <a:rPr lang="ro-RO" altLang="en-US" sz="2000" i="1" u="sng" dirty="0"/>
              <a:t>Container aplica</a:t>
            </a:r>
            <a:r>
              <a:rPr lang="en-US" altLang="en-US" sz="2000" i="1" u="sng" dirty="0"/>
              <a:t>tie</a:t>
            </a:r>
            <a:r>
              <a:rPr lang="ro-RO" altLang="en-US" sz="2000" i="1" u="sng" dirty="0"/>
              <a:t> client </a:t>
            </a:r>
            <a:r>
              <a:rPr lang="ro-RO" altLang="en-US" sz="2000" dirty="0"/>
              <a:t>include un set de clase Java, biblioteci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</a:t>
            </a:r>
            <a:r>
              <a:rPr lang="ro-RO" altLang="en-US" sz="2000" dirty="0"/>
              <a:t> alte fișiere</a:t>
            </a:r>
            <a:br>
              <a:rPr lang="ro-RO" altLang="en-US" sz="2000" dirty="0"/>
            </a:br>
            <a:r>
              <a:rPr lang="ro-RO" altLang="en-US" sz="2000" dirty="0"/>
              <a:t>necesare </a:t>
            </a:r>
            <a:r>
              <a:rPr lang="ro-RO" altLang="en-US" sz="2000" dirty="0" smtClean="0"/>
              <a:t>pentru</a:t>
            </a:r>
            <a:r>
              <a:rPr lang="en-US" altLang="en-US" sz="2000" dirty="0" smtClean="0"/>
              <a:t>:</a:t>
            </a:r>
            <a:r>
              <a:rPr lang="ro-RO" altLang="en-US" sz="2000" dirty="0" smtClean="0"/>
              <a:t> </a:t>
            </a:r>
            <a:r>
              <a:rPr lang="ro-RO" altLang="en-US" sz="2000" dirty="0"/>
              <a:t>injectare </a:t>
            </a:r>
            <a:r>
              <a:rPr lang="en-US" altLang="en-US" sz="2000" dirty="0"/>
              <a:t>de </a:t>
            </a:r>
            <a:r>
              <a:rPr lang="en-US" altLang="en-US" sz="2000" dirty="0" err="1"/>
              <a:t>resurse</a:t>
            </a:r>
            <a:r>
              <a:rPr lang="en-US" altLang="en-US" sz="2000" dirty="0"/>
              <a:t>,</a:t>
            </a:r>
            <a:r>
              <a:rPr lang="ro-RO" altLang="en-US" sz="2000" dirty="0"/>
              <a:t> management al securit</a:t>
            </a:r>
            <a:r>
              <a:rPr lang="en-US" altLang="en-US" sz="2000" dirty="0"/>
              <a:t>at</a:t>
            </a:r>
            <a:r>
              <a:rPr lang="ro-RO" altLang="en-US" sz="2000" dirty="0"/>
              <a:t>ii, </a:t>
            </a:r>
            <a:r>
              <a:rPr lang="en-US" altLang="en-US" sz="2000" dirty="0"/>
              <a:t> </a:t>
            </a:r>
            <a:r>
              <a:rPr lang="ro-RO" altLang="en-US" sz="2000" dirty="0"/>
              <a:t>aplicații </a:t>
            </a:r>
            <a:r>
              <a:rPr lang="ro-RO" altLang="en-US" sz="2000" dirty="0" smtClean="0"/>
              <a:t>JavaSE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standalone  </a:t>
            </a:r>
            <a:r>
              <a:rPr lang="ro-RO" altLang="en-US" sz="2000" dirty="0"/>
              <a:t>(o clasă cu </a:t>
            </a:r>
            <a:r>
              <a:rPr lang="en-US" altLang="en-US" sz="2000" dirty="0" err="1"/>
              <a:t>metoda</a:t>
            </a:r>
            <a:r>
              <a:rPr lang="ro-RO" altLang="en-US" sz="2000" dirty="0"/>
              <a:t> </a:t>
            </a:r>
            <a:r>
              <a:rPr lang="ro-RO" altLang="en-US" sz="2000" b="1" dirty="0" smtClean="0"/>
              <a:t>main</a:t>
            </a:r>
            <a:r>
              <a:rPr lang="ro-RO" altLang="en-US" sz="2000" dirty="0" smtClean="0"/>
              <a:t>). 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El</a:t>
            </a:r>
            <a:r>
              <a:rPr lang="ro-RO" altLang="en-US" sz="2000" dirty="0"/>
              <a:t> comunic</a:t>
            </a:r>
            <a:r>
              <a:rPr lang="en-US" altLang="en-US" sz="2000" dirty="0"/>
              <a:t>a</a:t>
            </a:r>
            <a:r>
              <a:rPr lang="ro-RO" altLang="en-US" sz="2000" dirty="0"/>
              <a:t> cu</a:t>
            </a:r>
            <a:r>
              <a:rPr lang="en-US" altLang="en-US" sz="2000" dirty="0"/>
              <a:t> </a:t>
            </a:r>
            <a:r>
              <a:rPr lang="ro-RO" altLang="en-US" sz="2000" dirty="0"/>
              <a:t>containerul EJB </a:t>
            </a:r>
            <a:r>
              <a:rPr lang="ro-RO" altLang="en-US" sz="2000" dirty="0" smtClean="0"/>
              <a:t>folosind</a:t>
            </a:r>
            <a:r>
              <a:rPr lang="en-US" altLang="en-US" sz="2000" dirty="0" smtClean="0"/>
              <a:t> </a:t>
            </a:r>
            <a:r>
              <a:rPr lang="ro-RO" altLang="en-US" sz="2000" dirty="0" smtClean="0"/>
              <a:t>RMI </a:t>
            </a:r>
            <a:r>
              <a:rPr lang="ro-RO" altLang="en-US" sz="2000" dirty="0"/>
              <a:t>- IIOP și recipientul web cu HTTP </a:t>
            </a:r>
            <a:r>
              <a:rPr lang="ro-RO" altLang="en-US" sz="2000" dirty="0" smtClean="0"/>
              <a:t>(pentru </a:t>
            </a:r>
            <a:r>
              <a:rPr lang="ro-RO" altLang="en-US" sz="2000" dirty="0"/>
              <a:t>servicii </a:t>
            </a:r>
            <a:r>
              <a:rPr lang="ro-RO" altLang="en-US" sz="2000" dirty="0" smtClean="0"/>
              <a:t>web) </a:t>
            </a:r>
            <a:r>
              <a:rPr lang="ro-RO" altLang="en-US" sz="2000" dirty="0"/>
              <a:t>.</a:t>
            </a:r>
            <a:br>
              <a:rPr lang="ro-RO" altLang="en-US" sz="2000" dirty="0"/>
            </a:br>
            <a:r>
              <a:rPr lang="ro-RO" altLang="en-US" sz="2000" i="1" u="sng" dirty="0"/>
              <a:t>Container</a:t>
            </a:r>
            <a:r>
              <a:rPr lang="en-US" altLang="en-US" sz="2000" i="1" u="sng" dirty="0" err="1"/>
              <a:t>ul</a:t>
            </a:r>
            <a:r>
              <a:rPr lang="ro-RO" altLang="en-US" sz="2000" i="1" u="sng" dirty="0"/>
              <a:t> web</a:t>
            </a:r>
            <a:r>
              <a:rPr lang="ro-RO" altLang="en-US" sz="2000" i="1" dirty="0"/>
              <a:t> </a:t>
            </a:r>
            <a:r>
              <a:rPr lang="ro-RO" altLang="en-US" sz="2000" dirty="0"/>
              <a:t>oferă servicii de bază pentru gestionarea și executarea componente web</a:t>
            </a:r>
            <a:r>
              <a:rPr lang="en-US" altLang="en-US" sz="2000" dirty="0"/>
              <a:t> </a:t>
            </a:r>
            <a:r>
              <a:rPr lang="ro-RO" altLang="en-US" sz="2000" dirty="0"/>
              <a:t>( Servlets , EJB Lite , </a:t>
            </a:r>
            <a:r>
              <a:rPr lang="ro-RO" altLang="en-US" sz="2000" dirty="0" smtClean="0"/>
              <a:t>JSP-uri, filtre, </a:t>
            </a:r>
            <a:r>
              <a:rPr lang="en-US" altLang="en-US" sz="2000" dirty="0" err="1"/>
              <a:t>listeneri</a:t>
            </a:r>
            <a:r>
              <a:rPr lang="en-US" altLang="en-US" sz="2000" dirty="0"/>
              <a:t>,</a:t>
            </a:r>
            <a:r>
              <a:rPr lang="ro-RO" altLang="en-US" sz="2000" dirty="0"/>
              <a:t> pagini</a:t>
            </a:r>
            <a:r>
              <a:rPr lang="en-US" altLang="en-US" sz="2000" dirty="0"/>
              <a:t> JSP, </a:t>
            </a:r>
            <a:r>
              <a:rPr lang="ro-RO" altLang="en-US" sz="2000" dirty="0"/>
              <a:t>JSF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</a:t>
            </a:r>
            <a:r>
              <a:rPr lang="ro-RO" altLang="en-US" sz="2000" dirty="0"/>
              <a:t> servicii web )</a:t>
            </a:r>
            <a:r>
              <a:rPr lang="en-US" altLang="en-US" sz="2000" dirty="0"/>
              <a:t>. El</a:t>
            </a:r>
            <a:r>
              <a:rPr lang="ro-RO" altLang="en-US" sz="2000" dirty="0"/>
              <a:t> este responsabil pentru instantierea</a:t>
            </a:r>
            <a:r>
              <a:rPr lang="en-US" altLang="en-US" sz="2000" dirty="0"/>
              <a:t>,  </a:t>
            </a:r>
            <a:r>
              <a:rPr lang="ro-RO" altLang="en-US" sz="2000" dirty="0"/>
              <a:t>ini</a:t>
            </a:r>
            <a:r>
              <a:rPr lang="en-US" altLang="en-US" sz="2000" dirty="0"/>
              <a:t>t</a:t>
            </a:r>
            <a:r>
              <a:rPr lang="ro-RO" altLang="en-US" sz="2000" dirty="0"/>
              <a:t>ializare</a:t>
            </a:r>
            <a:r>
              <a:rPr lang="en-US" altLang="en-US" sz="2000" dirty="0"/>
              <a:t>a </a:t>
            </a:r>
            <a:r>
              <a:rPr lang="en-US" altLang="en-US" sz="2000" dirty="0" err="1"/>
              <a:t>si</a:t>
            </a:r>
            <a:r>
              <a:rPr lang="ro-RO" altLang="en-US" sz="2000" dirty="0"/>
              <a:t> invocarea servlet-uri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folosind</a:t>
            </a:r>
            <a:r>
              <a:rPr lang="en-US" altLang="en-US" sz="2000" dirty="0"/>
              <a:t> </a:t>
            </a:r>
            <a:r>
              <a:rPr lang="ro-RO" altLang="en-US" sz="2000" dirty="0"/>
              <a:t>protocoalele HTTP și HTTPS. </a:t>
            </a:r>
            <a:br>
              <a:rPr lang="ro-RO" altLang="en-US" sz="2000" dirty="0"/>
            </a:br>
            <a:r>
              <a:rPr lang="ro-RO" altLang="en-US" sz="2000" i="1" u="sng" dirty="0"/>
              <a:t>Containerul EJB </a:t>
            </a:r>
            <a:r>
              <a:rPr lang="ro-RO" altLang="en-US" sz="2000" dirty="0"/>
              <a:t>este responsabil pentru </a:t>
            </a:r>
            <a:r>
              <a:rPr lang="en-US" altLang="en-US" sz="2000" dirty="0" err="1"/>
              <a:t>managementul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componente</a:t>
            </a:r>
            <a:r>
              <a:rPr lang="en-US" altLang="en-US" sz="2000" dirty="0"/>
              <a:t> Java (</a:t>
            </a:r>
            <a:r>
              <a:rPr lang="en-US" altLang="en-US" sz="2000" dirty="0" err="1"/>
              <a:t>beanuri</a:t>
            </a:r>
            <a:r>
              <a:rPr lang="en-US" altLang="en-US" sz="2000" dirty="0"/>
              <a:t>) </a:t>
            </a:r>
            <a:r>
              <a:rPr lang="en-US" altLang="en-US" sz="2000" dirty="0" err="1"/>
              <a:t>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executia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acestora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cadrul</a:t>
            </a:r>
            <a:r>
              <a:rPr lang="en-US" altLang="en-US" sz="2000" dirty="0"/>
              <a:t> </a:t>
            </a:r>
            <a:r>
              <a:rPr lang="ro-RO" altLang="en-US" sz="2000" dirty="0"/>
              <a:t>aplicatii</a:t>
            </a:r>
            <a:r>
              <a:rPr lang="en-US" altLang="en-US" sz="2000" dirty="0" err="1"/>
              <a:t>lor</a:t>
            </a:r>
            <a:r>
              <a:rPr lang="ro-RO" altLang="en-US" sz="2000" dirty="0"/>
              <a:t> Java EE. Oferă servicii cum ar fi: </a:t>
            </a:r>
            <a:r>
              <a:rPr lang="ro-RO" altLang="en-US" sz="2000" dirty="0" smtClean="0"/>
              <a:t>tranzacții, securitate, concurenta, distributie, </a:t>
            </a:r>
            <a:r>
              <a:rPr lang="en-US" altLang="en-US" sz="2000" dirty="0" err="1"/>
              <a:t>servicii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nume</a:t>
            </a:r>
            <a:r>
              <a:rPr lang="en-US" altLang="en-US" sz="2000" dirty="0"/>
              <a:t>, </a:t>
            </a:r>
            <a:r>
              <a:rPr lang="ro-RO" altLang="en-US" sz="2000" dirty="0"/>
              <a:t>invoca</a:t>
            </a:r>
            <a:r>
              <a:rPr lang="en-US" altLang="en-US" sz="2000" dirty="0"/>
              <a:t>re</a:t>
            </a:r>
            <a:r>
              <a:rPr lang="ro-RO" altLang="en-US" sz="2000" dirty="0"/>
              <a:t> asincron</a:t>
            </a:r>
            <a:r>
              <a:rPr lang="en-US" altLang="en-US" sz="2000" dirty="0"/>
              <a:t>a</a:t>
            </a:r>
            <a:r>
              <a:rPr lang="ro-RO" altLang="en-US" sz="2000" dirty="0"/>
              <a:t> 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0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Server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JavaEE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containere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6713"/>
            <a:ext cx="6629400" cy="654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82700"/>
            <a:ext cx="13049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0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Servicii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oferite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containere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" y="429419"/>
            <a:ext cx="9139518" cy="61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0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Big picture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pentru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aplicatii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Java EE.                          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Tehnologii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AS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utilizate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in curs: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366713"/>
            <a:ext cx="5437905" cy="623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04317" y="609600"/>
            <a:ext cx="27396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Limbaj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java 8</a:t>
            </a:r>
            <a:endParaRPr lang="en-US" dirty="0"/>
          </a:p>
          <a:p>
            <a:endParaRPr lang="en-US" b="1" dirty="0" err="1"/>
          </a:p>
          <a:p>
            <a:r>
              <a:rPr lang="en-US" b="1" dirty="0" smtClean="0"/>
              <a:t>Build tool:</a:t>
            </a:r>
            <a:endParaRPr lang="en-US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6.7</a:t>
            </a:r>
          </a:p>
          <a:p>
            <a:endParaRPr lang="en-US" b="1" dirty="0" smtClean="0"/>
          </a:p>
          <a:p>
            <a:r>
              <a:rPr lang="en-US" b="1" dirty="0" err="1" smtClean="0"/>
              <a:t>Tehnologii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/>
              <a:t>java EE </a:t>
            </a:r>
            <a:r>
              <a:rPr lang="en-US" dirty="0" smtClean="0"/>
              <a:t>8</a:t>
            </a:r>
            <a:endParaRPr lang="en-US" dirty="0"/>
          </a:p>
          <a:p>
            <a:r>
              <a:rPr lang="en-US" dirty="0"/>
              <a:t>servlet 4</a:t>
            </a:r>
          </a:p>
          <a:p>
            <a:r>
              <a:rPr lang="en-US" dirty="0"/>
              <a:t>EJB 3.2</a:t>
            </a:r>
          </a:p>
          <a:p>
            <a:r>
              <a:rPr lang="en-US" dirty="0" err="1"/>
              <a:t>jsp</a:t>
            </a:r>
            <a:r>
              <a:rPr lang="en-US" dirty="0"/>
              <a:t> 2.3</a:t>
            </a:r>
          </a:p>
          <a:p>
            <a:r>
              <a:rPr lang="en-US" dirty="0" err="1"/>
              <a:t>jsf</a:t>
            </a:r>
            <a:r>
              <a:rPr lang="en-US" dirty="0"/>
              <a:t> 2.2</a:t>
            </a:r>
          </a:p>
          <a:p>
            <a:endParaRPr lang="en-US" dirty="0"/>
          </a:p>
          <a:p>
            <a:r>
              <a:rPr lang="en-US" b="1" dirty="0" smtClean="0"/>
              <a:t>AS </a:t>
            </a:r>
            <a:r>
              <a:rPr lang="en-US" sz="1600" dirty="0" smtClean="0"/>
              <a:t>(application servers)</a:t>
            </a:r>
          </a:p>
          <a:p>
            <a:r>
              <a:rPr lang="en-US" dirty="0" smtClean="0"/>
              <a:t>tomcat 8.4 </a:t>
            </a:r>
            <a:r>
              <a:rPr lang="en-US" sz="1400" dirty="0" smtClean="0"/>
              <a:t>(XAMPP)</a:t>
            </a:r>
            <a:endParaRPr lang="en-US" sz="1400" dirty="0"/>
          </a:p>
          <a:p>
            <a:r>
              <a:rPr lang="en-US" dirty="0"/>
              <a:t>jetty 9.4</a:t>
            </a:r>
          </a:p>
          <a:p>
            <a:r>
              <a:rPr lang="en-US" dirty="0" err="1"/>
              <a:t>WildFly</a:t>
            </a:r>
            <a:r>
              <a:rPr lang="en-US" dirty="0"/>
              <a:t> </a:t>
            </a:r>
            <a:r>
              <a:rPr lang="en-US" dirty="0" smtClean="0"/>
              <a:t>21 (</a:t>
            </a:r>
            <a:r>
              <a:rPr lang="en-US" dirty="0" err="1" smtClean="0"/>
              <a:t>JBoss</a:t>
            </a:r>
            <a:r>
              <a:rPr lang="en-US" dirty="0"/>
              <a:t>)</a:t>
            </a:r>
          </a:p>
          <a:p>
            <a:r>
              <a:rPr lang="en-US" dirty="0" err="1"/>
              <a:t>GlassFish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40194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16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Servere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aplicatii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(AS) –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implementatori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containere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8" y="366713"/>
            <a:ext cx="9144000" cy="61863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Un </a:t>
            </a:r>
            <a:r>
              <a:rPr lang="en-US" b="1" dirty="0">
                <a:latin typeface="+mn-lt"/>
                <a:cs typeface="+mn-cs"/>
              </a:rPr>
              <a:t>server de </a:t>
            </a:r>
            <a:r>
              <a:rPr lang="en-US" b="1" dirty="0" err="1">
                <a:latin typeface="+mn-lt"/>
                <a:cs typeface="+mn-cs"/>
              </a:rPr>
              <a:t>aplicatii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(</a:t>
            </a:r>
            <a:r>
              <a:rPr lang="en-US" b="1" dirty="0" smtClean="0">
                <a:latin typeface="+mn-lt"/>
                <a:cs typeface="+mn-cs"/>
              </a:rPr>
              <a:t>AS</a:t>
            </a:r>
            <a:r>
              <a:rPr lang="en-US" dirty="0" smtClean="0">
                <a:latin typeface="+mn-lt"/>
                <a:cs typeface="+mn-cs"/>
              </a:rPr>
              <a:t>) </a:t>
            </a:r>
            <a:r>
              <a:rPr lang="en-US" dirty="0" err="1" smtClean="0">
                <a:latin typeface="+mn-lt"/>
                <a:cs typeface="+mn-cs"/>
              </a:rPr>
              <a:t>este</a:t>
            </a:r>
            <a:r>
              <a:rPr lang="en-US" dirty="0" smtClean="0">
                <a:latin typeface="+mn-lt"/>
                <a:cs typeface="+mn-cs"/>
              </a:rPr>
              <a:t> </a:t>
            </a:r>
            <a:r>
              <a:rPr lang="en-US" dirty="0">
                <a:latin typeface="+mn-lt"/>
                <a:cs typeface="+mn-cs"/>
              </a:rPr>
              <a:t>un software care </a:t>
            </a:r>
            <a:r>
              <a:rPr lang="en-US" dirty="0" err="1">
                <a:latin typeface="+mn-lt"/>
                <a:cs typeface="+mn-cs"/>
              </a:rPr>
              <a:t>implementeaza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functiile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unui</a:t>
            </a:r>
            <a:r>
              <a:rPr lang="en-US" dirty="0">
                <a:latin typeface="+mn-lt"/>
                <a:cs typeface="+mn-cs"/>
              </a:rPr>
              <a:t> container.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O </a:t>
            </a:r>
            <a:r>
              <a:rPr lang="en-US" dirty="0" err="1">
                <a:latin typeface="+mn-lt"/>
                <a:cs typeface="+mn-cs"/>
              </a:rPr>
              <a:t>aplicatie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specifica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unui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anumit</a:t>
            </a:r>
            <a:r>
              <a:rPr lang="en-US" dirty="0">
                <a:latin typeface="+mn-lt"/>
                <a:cs typeface="+mn-cs"/>
              </a:rPr>
              <a:t> tip de container </a:t>
            </a:r>
            <a:r>
              <a:rPr lang="en-US" dirty="0" err="1">
                <a:latin typeface="+mn-lt"/>
                <a:cs typeface="+mn-cs"/>
              </a:rPr>
              <a:t>este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i="1" dirty="0" err="1">
                <a:latin typeface="+mn-lt"/>
                <a:cs typeface="+mn-cs"/>
              </a:rPr>
              <a:t>dezvoltata</a:t>
            </a:r>
            <a:r>
              <a:rPr lang="en-US" dirty="0">
                <a:latin typeface="+mn-lt"/>
                <a:cs typeface="+mn-cs"/>
              </a:rPr>
              <a:t> de </a:t>
            </a:r>
            <a:r>
              <a:rPr lang="en-US" dirty="0" err="1">
                <a:latin typeface="+mn-lt"/>
                <a:cs typeface="+mn-cs"/>
              </a:rPr>
              <a:t>catre</a:t>
            </a:r>
            <a:r>
              <a:rPr lang="en-US" dirty="0">
                <a:latin typeface="+mn-lt"/>
                <a:cs typeface="+mn-cs"/>
              </a:rPr>
              <a:t> designer </a:t>
            </a:r>
            <a:r>
              <a:rPr lang="en-US" dirty="0" err="1">
                <a:latin typeface="+mn-lt"/>
                <a:cs typeface="+mn-cs"/>
              </a:rPr>
              <a:t>construind</a:t>
            </a:r>
            <a:r>
              <a:rPr lang="en-US" dirty="0">
                <a:latin typeface="+mn-lt"/>
                <a:cs typeface="+mn-cs"/>
              </a:rPr>
              <a:t> in </a:t>
            </a:r>
            <a:r>
              <a:rPr lang="en-US" dirty="0" err="1">
                <a:latin typeface="+mn-lt"/>
                <a:cs typeface="+mn-cs"/>
              </a:rPr>
              <a:t>acest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sens</a:t>
            </a:r>
            <a:r>
              <a:rPr lang="en-US" dirty="0">
                <a:latin typeface="+mn-lt"/>
                <a:cs typeface="+mn-cs"/>
              </a:rPr>
              <a:t> o </a:t>
            </a:r>
            <a:r>
              <a:rPr lang="en-US" dirty="0" err="1">
                <a:latin typeface="+mn-lt"/>
                <a:cs typeface="+mn-cs"/>
              </a:rPr>
              <a:t>structura</a:t>
            </a:r>
            <a:r>
              <a:rPr lang="en-US" dirty="0">
                <a:latin typeface="+mn-lt"/>
                <a:cs typeface="+mn-cs"/>
              </a:rPr>
              <a:t> de </a:t>
            </a:r>
            <a:r>
              <a:rPr lang="en-US" dirty="0" err="1">
                <a:latin typeface="+mn-lt"/>
                <a:cs typeface="+mn-cs"/>
              </a:rPr>
              <a:t>directoare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si</a:t>
            </a:r>
            <a:r>
              <a:rPr lang="en-US" dirty="0">
                <a:latin typeface="+mn-lt"/>
                <a:cs typeface="+mn-cs"/>
              </a:rPr>
              <a:t> de </a:t>
            </a:r>
            <a:r>
              <a:rPr lang="en-US" dirty="0" err="1">
                <a:latin typeface="+mn-lt"/>
                <a:cs typeface="+mn-cs"/>
              </a:rPr>
              <a:t>fisiere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specifica</a:t>
            </a:r>
            <a:r>
              <a:rPr lang="en-US" dirty="0">
                <a:latin typeface="+mn-lt"/>
                <a:cs typeface="+mn-cs"/>
              </a:rPr>
              <a:t>. </a:t>
            </a:r>
            <a:r>
              <a:rPr lang="en-US" dirty="0" err="1">
                <a:latin typeface="+mn-lt"/>
                <a:cs typeface="+mn-cs"/>
              </a:rPr>
              <a:t>Structura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poarta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numele</a:t>
            </a:r>
            <a:r>
              <a:rPr lang="en-US" dirty="0">
                <a:latin typeface="+mn-lt"/>
                <a:cs typeface="+mn-cs"/>
              </a:rPr>
              <a:t> de </a:t>
            </a:r>
            <a:r>
              <a:rPr lang="en-US" b="1" i="1" dirty="0" err="1">
                <a:latin typeface="+mn-lt"/>
                <a:cs typeface="+mn-cs"/>
              </a:rPr>
              <a:t>contextul</a:t>
            </a:r>
            <a:r>
              <a:rPr lang="en-US" b="1" i="1" dirty="0">
                <a:latin typeface="+mn-lt"/>
                <a:cs typeface="+mn-cs"/>
              </a:rPr>
              <a:t> </a:t>
            </a:r>
            <a:r>
              <a:rPr lang="en-US" b="1" i="1" dirty="0" err="1" smtClean="0">
                <a:latin typeface="+mn-lt"/>
                <a:cs typeface="+mn-cs"/>
              </a:rPr>
              <a:t>aplicatiei</a:t>
            </a:r>
            <a:r>
              <a:rPr lang="en-US" b="1" i="1" dirty="0" smtClean="0">
                <a:latin typeface="+mn-lt"/>
                <a:cs typeface="+mn-cs"/>
              </a:rPr>
              <a:t>. </a:t>
            </a:r>
            <a:r>
              <a:rPr lang="en-US" dirty="0" smtClean="0">
                <a:latin typeface="+mn-lt"/>
                <a:cs typeface="+mn-cs"/>
              </a:rPr>
              <a:t>De </a:t>
            </a:r>
            <a:r>
              <a:rPr lang="en-US" dirty="0" err="1">
                <a:latin typeface="+mn-lt"/>
                <a:cs typeface="+mn-cs"/>
              </a:rPr>
              <a:t>cele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mai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multe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ori</a:t>
            </a:r>
            <a:r>
              <a:rPr lang="en-US" dirty="0">
                <a:latin typeface="+mn-lt"/>
                <a:cs typeface="+mn-cs"/>
              </a:rPr>
              <a:t>, </a:t>
            </a:r>
            <a:r>
              <a:rPr lang="en-US" dirty="0" err="1">
                <a:latin typeface="+mn-lt"/>
                <a:cs typeface="+mn-cs"/>
              </a:rPr>
              <a:t>dupa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dezvoltare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aplicatia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este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i="1" dirty="0" err="1">
                <a:latin typeface="+mn-lt"/>
                <a:cs typeface="+mn-cs"/>
              </a:rPr>
              <a:t>impachetata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intr-una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dintre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arhivele</a:t>
            </a:r>
            <a:r>
              <a:rPr lang="en-US" dirty="0">
                <a:latin typeface="+mn-lt"/>
                <a:cs typeface="+mn-cs"/>
              </a:rPr>
              <a:t> war, jar, ear</a:t>
            </a:r>
            <a:r>
              <a:rPr lang="en-US" dirty="0" smtClean="0">
                <a:latin typeface="+mn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  <a:cs typeface="+mn-cs"/>
              </a:rPr>
              <a:t>Pentru</a:t>
            </a:r>
            <a:r>
              <a:rPr lang="en-US" dirty="0">
                <a:latin typeface="+mn-lt"/>
                <a:cs typeface="+mn-cs"/>
              </a:rPr>
              <a:t> a face </a:t>
            </a:r>
            <a:r>
              <a:rPr lang="en-US" dirty="0" err="1">
                <a:latin typeface="+mn-lt"/>
                <a:cs typeface="+mn-cs"/>
              </a:rPr>
              <a:t>functionala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aplicatia</a:t>
            </a:r>
            <a:r>
              <a:rPr lang="en-US" dirty="0">
                <a:latin typeface="+mn-lt"/>
                <a:cs typeface="+mn-cs"/>
              </a:rPr>
              <a:t>, </a:t>
            </a:r>
            <a:r>
              <a:rPr lang="en-US" dirty="0" err="1">
                <a:latin typeface="+mn-lt"/>
                <a:cs typeface="+mn-cs"/>
              </a:rPr>
              <a:t>ea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trebuie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i="1" dirty="0" err="1">
                <a:latin typeface="+mn-lt"/>
                <a:cs typeface="+mn-cs"/>
              </a:rPr>
              <a:t>furnizata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unui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AS </a:t>
            </a:r>
            <a:r>
              <a:rPr lang="en-US" dirty="0">
                <a:latin typeface="+mn-lt"/>
                <a:cs typeface="+mn-cs"/>
              </a:rPr>
              <a:t>specific </a:t>
            </a:r>
            <a:r>
              <a:rPr lang="en-US" dirty="0" err="1">
                <a:latin typeface="+mn-lt"/>
                <a:cs typeface="+mn-cs"/>
              </a:rPr>
              <a:t>ce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o </a:t>
            </a:r>
            <a:r>
              <a:rPr lang="en-US" dirty="0" err="1" smtClean="0">
                <a:latin typeface="+mn-lt"/>
                <a:cs typeface="+mn-cs"/>
              </a:rPr>
              <a:t>pune</a:t>
            </a:r>
            <a:r>
              <a:rPr lang="en-US" dirty="0" smtClean="0">
                <a:latin typeface="+mn-lt"/>
                <a:cs typeface="+mn-cs"/>
              </a:rPr>
              <a:t> </a:t>
            </a:r>
            <a:r>
              <a:rPr lang="en-US" dirty="0">
                <a:latin typeface="+mn-lt"/>
                <a:cs typeface="+mn-cs"/>
              </a:rPr>
              <a:t>in </a:t>
            </a:r>
            <a:r>
              <a:rPr lang="en-US" dirty="0" err="1">
                <a:latin typeface="+mn-lt"/>
                <a:cs typeface="+mn-cs"/>
              </a:rPr>
              <a:t>functiune</a:t>
            </a:r>
            <a:r>
              <a:rPr lang="en-US" dirty="0">
                <a:latin typeface="+mn-lt"/>
                <a:cs typeface="+mn-cs"/>
              </a:rPr>
              <a:t>.  </a:t>
            </a:r>
            <a:r>
              <a:rPr lang="en-US" dirty="0" err="1">
                <a:latin typeface="+mn-lt"/>
                <a:cs typeface="+mn-cs"/>
              </a:rPr>
              <a:t>Aceasta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furnizare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este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 smtClean="0">
                <a:latin typeface="+mn-lt"/>
                <a:cs typeface="+mn-cs"/>
              </a:rPr>
              <a:t>cunoscuta</a:t>
            </a:r>
            <a:r>
              <a:rPr lang="en-US" dirty="0" smtClean="0">
                <a:latin typeface="+mn-lt"/>
                <a:cs typeface="+mn-cs"/>
              </a:rPr>
              <a:t> </a:t>
            </a:r>
            <a:r>
              <a:rPr lang="en-US" dirty="0">
                <a:latin typeface="+mn-lt"/>
                <a:cs typeface="+mn-cs"/>
              </a:rPr>
              <a:t>sub </a:t>
            </a:r>
            <a:r>
              <a:rPr lang="en-US" dirty="0" err="1">
                <a:latin typeface="+mn-lt"/>
                <a:cs typeface="+mn-cs"/>
              </a:rPr>
              <a:t>numele</a:t>
            </a:r>
            <a:r>
              <a:rPr lang="en-US" dirty="0">
                <a:latin typeface="+mn-lt"/>
                <a:cs typeface="+mn-cs"/>
              </a:rPr>
              <a:t> de </a:t>
            </a:r>
            <a:r>
              <a:rPr lang="en-US" b="1" i="1" dirty="0">
                <a:latin typeface="+mn-lt"/>
                <a:cs typeface="+mn-cs"/>
              </a:rPr>
              <a:t>deploy</a:t>
            </a:r>
            <a:r>
              <a:rPr lang="en-US" dirty="0">
                <a:latin typeface="+mn-lt"/>
                <a:cs typeface="+mn-cs"/>
              </a:rPr>
              <a:t> al </a:t>
            </a:r>
            <a:r>
              <a:rPr lang="en-US" dirty="0" err="1">
                <a:latin typeface="+mn-lt"/>
                <a:cs typeface="+mn-cs"/>
              </a:rPr>
              <a:t>aplicatiei</a:t>
            </a:r>
            <a:r>
              <a:rPr lang="en-US" dirty="0">
                <a:latin typeface="+mn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  <a:cs typeface="+mn-cs"/>
              </a:rPr>
              <a:t>Servere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i="1" u="sng" dirty="0">
                <a:latin typeface="+mn-lt"/>
                <a:cs typeface="+mn-cs"/>
              </a:rPr>
              <a:t>container de </a:t>
            </a:r>
            <a:r>
              <a:rPr lang="en-US" b="1" i="1" u="sng" dirty="0" err="1">
                <a:latin typeface="+mn-lt"/>
                <a:cs typeface="+mn-cs"/>
              </a:rPr>
              <a:t>servleturi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E</a:t>
            </a:r>
            <a:r>
              <a:rPr lang="en-US" dirty="0" err="1" smtClean="0">
                <a:latin typeface="+mn-lt"/>
                <a:cs typeface="+mn-cs"/>
              </a:rPr>
              <a:t>xemplu</a:t>
            </a:r>
            <a:r>
              <a:rPr lang="en-US" dirty="0" smtClean="0">
                <a:latin typeface="+mn-lt"/>
                <a:cs typeface="+mn-cs"/>
              </a:rPr>
              <a:t> </a:t>
            </a:r>
            <a:r>
              <a:rPr lang="en-US" b="1" i="1" u="sng" dirty="0" smtClean="0">
                <a:latin typeface="+mn-lt"/>
                <a:cs typeface="+mn-cs"/>
              </a:rPr>
              <a:t>Tomcat (</a:t>
            </a:r>
            <a:r>
              <a:rPr lang="en-US" b="1" u="sng" dirty="0" err="1" smtClean="0">
                <a:latin typeface="Courier New" pitchFamily="49" charset="0"/>
                <a:cs typeface="Courier New" pitchFamily="49" charset="0"/>
              </a:rPr>
              <a:t>xampp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, apache-tomcat-9.0.53.zip</a:t>
            </a:r>
            <a:r>
              <a:rPr lang="en-US" dirty="0" smtClean="0">
                <a:latin typeface="+mn-lt"/>
                <a:cs typeface="+mn-cs"/>
              </a:rPr>
              <a:t>, </a:t>
            </a:r>
            <a:r>
              <a:rPr lang="en-US" b="1" i="1" u="sng" dirty="0" smtClean="0">
                <a:latin typeface="+mn-lt"/>
                <a:cs typeface="+mn-cs"/>
              </a:rPr>
              <a:t>Jetty </a:t>
            </a:r>
            <a:r>
              <a:rPr lang="en-US" smtClean="0">
                <a:latin typeface="+mn-lt"/>
                <a:cs typeface="+mn-cs"/>
              </a:rPr>
              <a:t>(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jetty-distribution-9.4.43.v20210629.zip</a:t>
            </a:r>
            <a:r>
              <a:rPr lang="en-US" dirty="0">
                <a:latin typeface="+mn-lt"/>
                <a:cs typeface="+mn-cs"/>
              </a:rPr>
              <a:t>)</a:t>
            </a:r>
            <a:r>
              <a:rPr lang="en-US" dirty="0" smtClean="0">
                <a:latin typeface="+mn-lt"/>
                <a:cs typeface="+mn-cs"/>
              </a:rPr>
              <a:t> </a:t>
            </a:r>
            <a:r>
              <a:rPr lang="en-US" dirty="0">
                <a:latin typeface="+mn-lt"/>
                <a:cs typeface="+mn-cs"/>
              </a:rPr>
              <a:t>permit deploy de tip:</a:t>
            </a:r>
          </a:p>
          <a:p>
            <a:pPr marL="1714500" lvl="3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>
                <a:latin typeface="+mn-lt"/>
                <a:cs typeface="+mn-cs"/>
              </a:rPr>
              <a:t>Preluare</a:t>
            </a:r>
            <a:r>
              <a:rPr lang="en-US" dirty="0">
                <a:latin typeface="+mn-lt"/>
                <a:cs typeface="+mn-cs"/>
              </a:rPr>
              <a:t> de </a:t>
            </a:r>
            <a:r>
              <a:rPr lang="en-US" dirty="0" err="1">
                <a:latin typeface="+mn-lt"/>
                <a:cs typeface="+mn-cs"/>
              </a:rPr>
              <a:t>arhive</a:t>
            </a:r>
            <a:r>
              <a:rPr lang="en-US" dirty="0">
                <a:latin typeface="+mn-lt"/>
                <a:cs typeface="+mn-cs"/>
              </a:rPr>
              <a:t> war</a:t>
            </a:r>
          </a:p>
          <a:p>
            <a:pPr marL="1714500" lvl="3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>
                <a:latin typeface="+mn-lt"/>
                <a:cs typeface="+mn-cs"/>
              </a:rPr>
              <a:t>Preluare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integrala</a:t>
            </a:r>
            <a:r>
              <a:rPr lang="en-US" dirty="0">
                <a:latin typeface="+mn-lt"/>
                <a:cs typeface="+mn-cs"/>
              </a:rPr>
              <a:t> a </a:t>
            </a:r>
            <a:r>
              <a:rPr lang="en-US" dirty="0" err="1">
                <a:latin typeface="+mn-lt"/>
                <a:cs typeface="+mn-cs"/>
              </a:rPr>
              <a:t>contextului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aplicatiei</a:t>
            </a:r>
            <a:endParaRPr lang="en-US" dirty="0">
              <a:latin typeface="+mn-lt"/>
              <a:cs typeface="+mn-cs"/>
            </a:endParaRPr>
          </a:p>
          <a:p>
            <a:pPr marL="1714500" lvl="3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>
                <a:latin typeface="+mn-lt"/>
                <a:cs typeface="+mn-cs"/>
              </a:rPr>
              <a:t>Specificarea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unui</a:t>
            </a:r>
            <a:r>
              <a:rPr lang="en-US" dirty="0">
                <a:latin typeface="+mn-lt"/>
                <a:cs typeface="+mn-cs"/>
              </a:rPr>
              <a:t> context extern </a:t>
            </a:r>
            <a:r>
              <a:rPr lang="en-US" dirty="0" err="1">
                <a:latin typeface="+mn-lt"/>
                <a:cs typeface="+mn-cs"/>
              </a:rPr>
              <a:t>pentru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aplicatie</a:t>
            </a:r>
            <a:endParaRPr lang="en-US" dirty="0">
              <a:latin typeface="+mn-lt"/>
              <a:cs typeface="+mn-cs"/>
            </a:endParaRPr>
          </a:p>
          <a:p>
            <a:pPr marL="1714500" lvl="3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latin typeface="+mn-lt"/>
                <a:cs typeface="+mn-cs"/>
              </a:rPr>
              <a:t>Deploy embedded – </a:t>
            </a:r>
            <a:r>
              <a:rPr lang="en-US" dirty="0" err="1">
                <a:latin typeface="+mn-lt"/>
                <a:cs typeface="+mn-cs"/>
              </a:rPr>
              <a:t>integrarea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containerului</a:t>
            </a:r>
            <a:r>
              <a:rPr lang="en-US" dirty="0">
                <a:latin typeface="+mn-lt"/>
                <a:cs typeface="+mn-cs"/>
              </a:rPr>
              <a:t> in </a:t>
            </a:r>
            <a:r>
              <a:rPr lang="en-US" dirty="0" err="1">
                <a:latin typeface="+mn-lt"/>
                <a:cs typeface="+mn-cs"/>
              </a:rPr>
              <a:t>cadrul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aplicatiei</a:t>
            </a:r>
            <a:endParaRPr lang="en-US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  <a:cs typeface="+mn-cs"/>
              </a:rPr>
              <a:t>Servere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i="1" u="sng" dirty="0">
                <a:latin typeface="+mn-lt"/>
                <a:cs typeface="+mn-cs"/>
              </a:rPr>
              <a:t>container EJB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(De </a:t>
            </a:r>
            <a:r>
              <a:rPr lang="en-US" dirty="0" err="1" smtClean="0">
                <a:latin typeface="+mn-lt"/>
                <a:cs typeface="+mn-cs"/>
              </a:rPr>
              <a:t>exemplu</a:t>
            </a:r>
            <a:r>
              <a:rPr lang="en-US" dirty="0" smtClean="0">
                <a:latin typeface="+mn-lt"/>
                <a:cs typeface="+mn-cs"/>
              </a:rPr>
              <a:t>  </a:t>
            </a:r>
            <a:r>
              <a:rPr lang="en-US" b="1" i="1" u="sng" dirty="0" err="1" smtClean="0">
                <a:latin typeface="+mn-lt"/>
                <a:cs typeface="+mn-cs"/>
              </a:rPr>
              <a:t>Wildfly</a:t>
            </a:r>
            <a:r>
              <a:rPr lang="en-US" b="1" i="1" u="sng" dirty="0">
                <a:latin typeface="+mn-lt"/>
                <a:cs typeface="+mn-cs"/>
              </a:rPr>
              <a:t> </a:t>
            </a:r>
            <a:r>
              <a:rPr lang="en-US" b="1" i="1" u="sng" dirty="0" smtClean="0">
                <a:latin typeface="+mn-lt"/>
                <a:cs typeface="+mn-cs"/>
              </a:rPr>
              <a:t> (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wildfly-21.0.0.Final.zip)</a:t>
            </a:r>
            <a:r>
              <a:rPr lang="en-US" dirty="0" smtClean="0">
                <a:latin typeface="+mn-lt"/>
                <a:cs typeface="+mn-cs"/>
              </a:rPr>
              <a:t>, </a:t>
            </a:r>
            <a:r>
              <a:rPr lang="en-US" b="1" i="1" u="sng" dirty="0" err="1" smtClean="0">
                <a:latin typeface="+mn-lt"/>
                <a:cs typeface="+mn-cs"/>
              </a:rPr>
              <a:t>GlassFish</a:t>
            </a:r>
            <a:r>
              <a:rPr lang="en-US" b="1" i="1" u="sng" dirty="0" smtClean="0">
                <a:latin typeface="+mn-lt"/>
                <a:cs typeface="+mn-cs"/>
              </a:rPr>
              <a:t> (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glassfish-5.0.1.zip</a:t>
            </a:r>
            <a:r>
              <a:rPr lang="en-US" dirty="0" smtClean="0">
                <a:latin typeface="+mn-lt"/>
                <a:cs typeface="+mn-cs"/>
              </a:rPr>
              <a:t>) </a:t>
            </a:r>
            <a:r>
              <a:rPr lang="en-US" dirty="0" err="1">
                <a:latin typeface="+mn-lt"/>
                <a:cs typeface="+mn-cs"/>
              </a:rPr>
              <a:t>primesc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pentru</a:t>
            </a:r>
            <a:r>
              <a:rPr lang="en-US" dirty="0">
                <a:latin typeface="+mn-lt"/>
                <a:cs typeface="+mn-cs"/>
              </a:rPr>
              <a:t> deploy:</a:t>
            </a:r>
          </a:p>
          <a:p>
            <a:pPr marL="1714500" lvl="3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>
                <a:latin typeface="+mn-lt"/>
                <a:cs typeface="+mn-cs"/>
              </a:rPr>
              <a:t>Preluare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arhive</a:t>
            </a:r>
            <a:r>
              <a:rPr lang="en-US" dirty="0">
                <a:latin typeface="+mn-lt"/>
                <a:cs typeface="+mn-cs"/>
              </a:rPr>
              <a:t> jar</a:t>
            </a:r>
          </a:p>
          <a:p>
            <a:pPr marL="1714500" lvl="3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>
                <a:latin typeface="+mn-lt"/>
                <a:cs typeface="+mn-cs"/>
              </a:rPr>
              <a:t>Preluare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arhive</a:t>
            </a:r>
            <a:r>
              <a:rPr lang="en-US" dirty="0">
                <a:latin typeface="+mn-lt"/>
                <a:cs typeface="+mn-cs"/>
              </a:rPr>
              <a:t> war</a:t>
            </a:r>
          </a:p>
          <a:p>
            <a:pPr marL="1714500" lvl="3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>
                <a:latin typeface="+mn-lt"/>
                <a:cs typeface="+mn-cs"/>
              </a:rPr>
              <a:t>Preluare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arhive</a:t>
            </a:r>
            <a:r>
              <a:rPr lang="en-US" dirty="0">
                <a:latin typeface="+mn-lt"/>
                <a:cs typeface="+mn-cs"/>
              </a:rPr>
              <a:t> ear</a:t>
            </a:r>
          </a:p>
        </p:txBody>
      </p:sp>
    </p:spTree>
    <p:extLst>
      <p:ext uri="{BB962C8B-B14F-4D97-AF65-F5344CB8AC3E}">
        <p14:creationId xmlns:p14="http://schemas.microsoft.com/office/powerpoint/2010/main" val="36480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17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Piata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serverelor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aplicatii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Java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457199"/>
            <a:ext cx="8820150" cy="595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2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18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TITLU </a:t>
            </a:r>
          </a:p>
        </p:txBody>
      </p:sp>
      <p:pic>
        <p:nvPicPr>
          <p:cNvPr id="7" name="Picture 9" descr="questionmar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5562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1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TITLU </a:t>
            </a:r>
          </a:p>
        </p:txBody>
      </p:sp>
    </p:spTree>
    <p:extLst>
      <p:ext uri="{BB962C8B-B14F-4D97-AF65-F5344CB8AC3E}">
        <p14:creationId xmlns:p14="http://schemas.microsoft.com/office/powerpoint/2010/main" val="4784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Tehnologii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pentru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aplicatii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Web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94150"/>
              </p:ext>
            </p:extLst>
          </p:nvPr>
        </p:nvGraphicFramePr>
        <p:xfrm>
          <a:off x="152400" y="685800"/>
          <a:ext cx="8915399" cy="3581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21301"/>
                <a:gridCol w="499262"/>
                <a:gridCol w="570586"/>
                <a:gridCol w="570586"/>
                <a:gridCol w="499262"/>
                <a:gridCol w="499262"/>
                <a:gridCol w="499262"/>
                <a:gridCol w="427939"/>
                <a:gridCol w="427939"/>
              </a:tblGrid>
              <a:tr h="242473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Tehnologie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JPE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Calibri"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57612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Java API for </a:t>
                      </a:r>
                      <a:r>
                        <a:rPr lang="en-US" sz="2000" dirty="0" err="1">
                          <a:effectLst/>
                        </a:rPr>
                        <a:t>WebSocket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Java API for JSON Processing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</a:rPr>
                        <a:t>ext</a:t>
                      </a: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Java Servlet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43327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JavaServer</a:t>
                      </a:r>
                      <a:r>
                        <a:rPr lang="en-US" sz="2000" dirty="0">
                          <a:effectLst/>
                        </a:rPr>
                        <a:t> Faces (JSF)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71073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Expression Language (EL)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JavaServer</a:t>
                      </a:r>
                      <a:r>
                        <a:rPr lang="en-US" sz="2000" dirty="0">
                          <a:effectLst/>
                        </a:rPr>
                        <a:t> Pages (JSP)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JavaServer</a:t>
                      </a:r>
                      <a:r>
                        <a:rPr lang="en-US" sz="2000" dirty="0">
                          <a:effectLst/>
                        </a:rPr>
                        <a:t> Pages Standard Tag Library (JSTL)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1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Tehnologii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pentru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aplicatii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enterprise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80512"/>
              </p:ext>
            </p:extLst>
          </p:nvPr>
        </p:nvGraphicFramePr>
        <p:xfrm>
          <a:off x="46040" y="366713"/>
          <a:ext cx="9097958" cy="5717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4237"/>
                <a:gridCol w="438823"/>
                <a:gridCol w="511960"/>
                <a:gridCol w="511960"/>
                <a:gridCol w="511960"/>
                <a:gridCol w="438823"/>
                <a:gridCol w="438823"/>
                <a:gridCol w="365686"/>
                <a:gridCol w="365686"/>
              </a:tblGrid>
              <a:tr h="104378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Tehnologie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JPE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1.3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Calibri"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56247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Batch Applications for the Java Platform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Concurrency Utilities for Java EE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Contexts and Dependency Injection for Java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async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17512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Dependency Injection for Java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13134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Bean Validation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17512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Enterprise JavaBeans (EJB)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2.1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3.1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3.2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24882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Interceptors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5576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Java EE Connector Architecture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1.7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Java Persistence API (JPA)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2.1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Common Annotations for the Java Platform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Java Message Service API (JMS)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Java Transaction API (JTA)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30211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JavaMail API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1.3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1.5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7716" marR="37716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Tehnologii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pentru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servicii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Web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9000"/>
              </p:ext>
            </p:extLst>
          </p:nvPr>
        </p:nvGraphicFramePr>
        <p:xfrm>
          <a:off x="114300" y="603671"/>
          <a:ext cx="8915400" cy="4205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68222"/>
                <a:gridCol w="589448"/>
                <a:gridCol w="442085"/>
                <a:gridCol w="515767"/>
                <a:gridCol w="589448"/>
                <a:gridCol w="589448"/>
                <a:gridCol w="589448"/>
                <a:gridCol w="515767"/>
                <a:gridCol w="515767"/>
              </a:tblGrid>
              <a:tr h="276081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Tehnologie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JPE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1.2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1.3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1.4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</a:t>
                      </a:r>
                      <a:endParaRPr lang="en-US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Calibri"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76406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Java API for RESTful Web Services (JAX-RS)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1.1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2.0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ext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Implementing Enterprise Web Services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1.3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Java API for XML-Based Web Services (JAX-WS)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1.1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2.0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2.2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Web Services Metadata for the Java Platform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Java API for XML-based RPC (JAX-RPC) (Optional)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1.1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Java APIs for XML Messaging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1.3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Java API for XML Registries (JAXR)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Tehnologii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pentru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management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Security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2008"/>
              </p:ext>
            </p:extLst>
          </p:nvPr>
        </p:nvGraphicFramePr>
        <p:xfrm>
          <a:off x="114300" y="762000"/>
          <a:ext cx="8915399" cy="4334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2005"/>
                <a:gridCol w="575187"/>
                <a:gridCol w="647085"/>
                <a:gridCol w="575187"/>
                <a:gridCol w="647085"/>
                <a:gridCol w="647085"/>
                <a:gridCol w="575187"/>
                <a:gridCol w="503289"/>
                <a:gridCol w="503289"/>
              </a:tblGrid>
              <a:tr h="165847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Tehnologie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JPE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1.3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1.4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Calibri"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94488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Java Authentication Service Provider Interface for Containers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Java Authorization Service Provider Contract for Containers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ext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Java EE Application Deployment (Optional)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J2EE Management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829235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Debugging Support for Other Languages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1.0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6575" marR="56575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Tehnologii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JavaEE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incluse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in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JavaSE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75479"/>
              </p:ext>
            </p:extLst>
          </p:nvPr>
        </p:nvGraphicFramePr>
        <p:xfrm>
          <a:off x="76196" y="457201"/>
          <a:ext cx="8991608" cy="4876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2105"/>
                <a:gridCol w="647395"/>
                <a:gridCol w="647395"/>
                <a:gridCol w="647395"/>
                <a:gridCol w="647395"/>
                <a:gridCol w="575462"/>
                <a:gridCol w="647395"/>
                <a:gridCol w="503533"/>
                <a:gridCol w="503533"/>
              </a:tblGrid>
              <a:tr h="210207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Tehnologie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JPE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1.4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Calibri"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792479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Java Architecture for XML Binding (JAXB)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Java 8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Java API for XML Processing (JAXP)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Java Database Connectivity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4.0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Java 8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Java Management Extensions (JMX)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8382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JavaBeans Activation Framework (JAF)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Java 8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Streaming API for XML (</a:t>
                      </a:r>
                      <a:r>
                        <a:rPr lang="en-US" sz="1800" dirty="0" err="1">
                          <a:effectLst/>
                        </a:rPr>
                        <a:t>StAX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861" marR="62861" marT="0" marB="0" anchor="ctr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Oferta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JavaEE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ca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servicii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tehnologii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(1/2)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76" y="398088"/>
            <a:ext cx="9112624" cy="645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Java Servlet</a:t>
            </a:r>
            <a:r>
              <a:rPr lang="en-US" altLang="en-US" sz="2000" dirty="0"/>
              <a:t>  – </a:t>
            </a:r>
            <a:r>
              <a:rPr lang="en-US" altLang="en-US" sz="2000" dirty="0" err="1"/>
              <a:t>implementeaza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prin</a:t>
            </a:r>
            <a:r>
              <a:rPr lang="en-US" altLang="en-US" sz="2000" dirty="0"/>
              <a:t> </a:t>
            </a:r>
            <a:r>
              <a:rPr lang="en-US" altLang="en-US" sz="2000" b="1" dirty="0" err="1"/>
              <a:t>servleturi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filtre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sau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listeneri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comunicarea</a:t>
            </a:r>
            <a:r>
              <a:rPr lang="en-US" altLang="en-US" sz="2000" dirty="0"/>
              <a:t> web de tip CGI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 err="1"/>
              <a:t>JavaServer</a:t>
            </a:r>
            <a:r>
              <a:rPr lang="en-US" altLang="en-US" sz="2000" i="1" u="sng" dirty="0"/>
              <a:t> Pages _+ Expression Language </a:t>
            </a:r>
            <a:r>
              <a:rPr lang="en-US" altLang="en-US" sz="2000" b="1" dirty="0"/>
              <a:t>JSP + EL</a:t>
            </a:r>
            <a:r>
              <a:rPr lang="en-US" altLang="en-US" sz="2000" dirty="0"/>
              <a:t> – </a:t>
            </a:r>
            <a:r>
              <a:rPr lang="en-US" altLang="en-US" sz="2000" dirty="0" err="1"/>
              <a:t>specificare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codul</a:t>
            </a:r>
            <a:r>
              <a:rPr lang="en-US" altLang="en-US" sz="2000" dirty="0"/>
              <a:t> HTML, </a:t>
            </a:r>
            <a:r>
              <a:rPr lang="en-US" altLang="en-US" sz="2000" dirty="0" err="1"/>
              <a:t>prin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taguri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specializate</a:t>
            </a:r>
            <a:r>
              <a:rPr lang="en-US" altLang="en-US" sz="2000" dirty="0"/>
              <a:t> java-oriented </a:t>
            </a:r>
            <a:r>
              <a:rPr lang="en-US" altLang="en-US" sz="2000" dirty="0" err="1"/>
              <a:t>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expresii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specifice</a:t>
            </a:r>
            <a:r>
              <a:rPr lang="en-US" altLang="en-US" sz="2000" dirty="0"/>
              <a:t>,  a </a:t>
            </a:r>
            <a:r>
              <a:rPr lang="en-US" altLang="en-US" sz="2000" dirty="0" err="1"/>
              <a:t>unor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actiuni</a:t>
            </a:r>
            <a:r>
              <a:rPr lang="en-US" altLang="en-US" sz="2000" dirty="0"/>
              <a:t> la server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Context and Dependency Injection </a:t>
            </a:r>
            <a:r>
              <a:rPr lang="en-US" altLang="en-US" sz="2000" b="1" dirty="0"/>
              <a:t>CDI</a:t>
            </a:r>
            <a:r>
              <a:rPr lang="en-US" altLang="en-US" sz="2000" dirty="0"/>
              <a:t>, Common Annotations for the Java Platform, Interceptors – </a:t>
            </a:r>
            <a:r>
              <a:rPr lang="en-US" altLang="en-US" sz="2000" dirty="0" err="1"/>
              <a:t>ofera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concepte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aplicabile</a:t>
            </a:r>
            <a:r>
              <a:rPr lang="en-US" altLang="en-US" sz="2000" dirty="0"/>
              <a:t> la o </a:t>
            </a:r>
            <a:r>
              <a:rPr lang="en-US" altLang="en-US" sz="2000" dirty="0" err="1"/>
              <a:t>varietate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componente</a:t>
            </a:r>
            <a:r>
              <a:rPr lang="en-US" altLang="en-US" sz="2000" dirty="0"/>
              <a:t> Java: control de </a:t>
            </a:r>
            <a:r>
              <a:rPr lang="en-US" altLang="en-US" sz="2000" dirty="0" err="1"/>
              <a:t>tipuri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injectarea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dependentelor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configurare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unitara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interceptarea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evenimente</a:t>
            </a:r>
            <a:endParaRPr lang="en-US" altLang="en-US" sz="2000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Web fragments </a:t>
            </a:r>
            <a:r>
              <a:rPr lang="en-US" altLang="en-US" sz="2000" dirty="0"/>
              <a:t>permit </a:t>
            </a:r>
            <a:r>
              <a:rPr lang="en-US" altLang="en-US" sz="2000" dirty="0" err="1"/>
              <a:t>inregistrarea</a:t>
            </a:r>
            <a:r>
              <a:rPr lang="en-US" altLang="en-US" sz="2000" dirty="0"/>
              <a:t> in mod natural a </a:t>
            </a:r>
            <a:r>
              <a:rPr lang="en-US" altLang="en-US" sz="2000" dirty="0" err="1"/>
              <a:t>unor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componente</a:t>
            </a:r>
            <a:r>
              <a:rPr lang="en-US" altLang="en-US" sz="2000" dirty="0"/>
              <a:t> web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Bean Validation </a:t>
            </a:r>
            <a:r>
              <a:rPr lang="en-US" altLang="en-US" sz="2000" dirty="0" err="1"/>
              <a:t>ofera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pentru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beanuri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folosite</a:t>
            </a:r>
            <a:r>
              <a:rPr lang="en-US" altLang="en-US" sz="2000" dirty="0"/>
              <a:t> la diverse </a:t>
            </a:r>
            <a:r>
              <a:rPr lang="en-US" altLang="en-US" sz="2000" dirty="0" err="1"/>
              <a:t>tehnologii</a:t>
            </a:r>
            <a:r>
              <a:rPr lang="en-US" altLang="en-US" sz="2000" dirty="0"/>
              <a:t>,  o </a:t>
            </a:r>
            <a:r>
              <a:rPr lang="en-US" altLang="en-US" sz="2000" dirty="0" err="1"/>
              <a:t>modalitate</a:t>
            </a:r>
            <a:r>
              <a:rPr lang="en-US" altLang="en-US" sz="2000" dirty="0"/>
              <a:t> standard de </a:t>
            </a:r>
            <a:r>
              <a:rPr lang="en-US" altLang="en-US" sz="2000" dirty="0" err="1"/>
              <a:t>declarare</a:t>
            </a:r>
            <a:r>
              <a:rPr lang="en-US" altLang="en-US" sz="2000" dirty="0"/>
              <a:t> a </a:t>
            </a:r>
            <a:r>
              <a:rPr lang="en-US" altLang="en-US" sz="2000" dirty="0" err="1"/>
              <a:t>restrictiilor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validare</a:t>
            </a:r>
            <a:endParaRPr lang="en-US" altLang="en-US" sz="2000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Enterprise JavaBeans </a:t>
            </a:r>
            <a:r>
              <a:rPr lang="en-US" altLang="en-US" sz="2000" b="1" dirty="0"/>
              <a:t>EJB</a:t>
            </a:r>
            <a:r>
              <a:rPr lang="en-US" altLang="en-US" sz="2000" dirty="0"/>
              <a:t> – bean-</a:t>
            </a:r>
            <a:r>
              <a:rPr lang="en-US" altLang="en-US" sz="2000" dirty="0" err="1"/>
              <a:t>uri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implementeaza</a:t>
            </a:r>
            <a:r>
              <a:rPr lang="en-US" altLang="en-US" sz="2000" dirty="0"/>
              <a:t> business logic – </a:t>
            </a:r>
            <a:r>
              <a:rPr lang="en-US" altLang="en-US" sz="2000" dirty="0" err="1"/>
              <a:t>sesion</a:t>
            </a:r>
            <a:r>
              <a:rPr lang="en-US" altLang="en-US" sz="2000" dirty="0"/>
              <a:t> beans, singleton beans </a:t>
            </a:r>
            <a:r>
              <a:rPr lang="en-US" altLang="en-US" sz="2000" dirty="0" err="1"/>
              <a:t>si</a:t>
            </a:r>
            <a:r>
              <a:rPr lang="en-US" altLang="en-US" sz="2000" dirty="0"/>
              <a:t> message-driven beans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Java Transaction API </a:t>
            </a:r>
            <a:r>
              <a:rPr lang="en-US" altLang="en-US" sz="2000" dirty="0"/>
              <a:t>– </a:t>
            </a:r>
            <a:r>
              <a:rPr lang="en-US" altLang="en-US" sz="2000" b="1" dirty="0"/>
              <a:t>JTA</a:t>
            </a:r>
            <a:r>
              <a:rPr lang="en-US" altLang="en-US" sz="2000" dirty="0"/>
              <a:t> – </a:t>
            </a:r>
            <a:r>
              <a:rPr lang="en-US" altLang="en-US" sz="2000" dirty="0" err="1"/>
              <a:t>interfata</a:t>
            </a:r>
            <a:r>
              <a:rPr lang="en-US" altLang="en-US" sz="2000" dirty="0"/>
              <a:t> standard </a:t>
            </a:r>
            <a:r>
              <a:rPr lang="en-US" altLang="en-US" sz="2000" dirty="0" err="1"/>
              <a:t>pentru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demarcarea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tranzactiilor</a:t>
            </a:r>
            <a:endParaRPr lang="en-US" altLang="en-US" sz="2000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Java Persistence API </a:t>
            </a:r>
            <a:r>
              <a:rPr lang="en-US" altLang="en-US" sz="2000" dirty="0"/>
              <a:t>– </a:t>
            </a:r>
            <a:r>
              <a:rPr lang="en-US" altLang="en-US" sz="2000" b="1" dirty="0"/>
              <a:t>JPA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solutie</a:t>
            </a:r>
            <a:r>
              <a:rPr lang="en-US" altLang="en-US" sz="2000" dirty="0"/>
              <a:t> standard </a:t>
            </a:r>
            <a:r>
              <a:rPr lang="en-US" altLang="en-US" sz="2000" dirty="0" err="1"/>
              <a:t>pentru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persistenta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componente</a:t>
            </a:r>
            <a:r>
              <a:rPr lang="en-US" altLang="en-US" sz="2000" dirty="0"/>
              <a:t> Entity. </a:t>
            </a:r>
            <a:r>
              <a:rPr lang="en-US" altLang="en-US" sz="2000" dirty="0" err="1"/>
              <a:t>Ofera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api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pentru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persistenta</a:t>
            </a:r>
            <a:r>
              <a:rPr lang="en-US" altLang="en-US" sz="2000" dirty="0"/>
              <a:t>, un </a:t>
            </a:r>
            <a:r>
              <a:rPr lang="en-US" altLang="en-US" sz="2000" dirty="0" err="1"/>
              <a:t>limbaj</a:t>
            </a:r>
            <a:r>
              <a:rPr lang="en-US" altLang="en-US" sz="2000" dirty="0"/>
              <a:t> query </a:t>
            </a:r>
            <a:r>
              <a:rPr lang="en-US" altLang="en-US" sz="2000" dirty="0" err="1"/>
              <a:t>specializat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mapare</a:t>
            </a:r>
            <a:r>
              <a:rPr lang="en-US" altLang="en-US" sz="2000" dirty="0"/>
              <a:t> O/R (Object / Relational)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Management Beans and EJB </a:t>
            </a:r>
            <a:r>
              <a:rPr lang="en-US" altLang="en-US" sz="2000" dirty="0" err="1"/>
              <a:t>ofera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pentru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serviciile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baza</a:t>
            </a:r>
            <a:r>
              <a:rPr lang="en-US" altLang="en-US" sz="2000" dirty="0"/>
              <a:t>, un model </a:t>
            </a:r>
            <a:r>
              <a:rPr lang="en-US" altLang="en-US" sz="2000" dirty="0" err="1"/>
              <a:t>simplificat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programare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folosind</a:t>
            </a:r>
            <a:r>
              <a:rPr lang="en-US" altLang="en-US" sz="2000" dirty="0"/>
              <a:t> POJO-</a:t>
            </a:r>
            <a:r>
              <a:rPr lang="en-US" altLang="en-US" sz="2000" dirty="0" err="1"/>
              <a:t>uri</a:t>
            </a:r>
            <a:r>
              <a:rPr lang="en-US" altLang="en-US" sz="2000" dirty="0"/>
              <a:t> (Plain Old Java Object) 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 err="1"/>
              <a:t>JavaServer</a:t>
            </a:r>
            <a:r>
              <a:rPr lang="en-US" altLang="en-US" sz="2000" i="1" u="sng" dirty="0"/>
              <a:t> Faces </a:t>
            </a:r>
            <a:r>
              <a:rPr lang="en-US" altLang="en-US" sz="2000" dirty="0"/>
              <a:t>– </a:t>
            </a:r>
            <a:r>
              <a:rPr lang="en-US" altLang="en-US" sz="2000" b="1" dirty="0"/>
              <a:t>JSF</a:t>
            </a:r>
            <a:r>
              <a:rPr lang="en-US" altLang="en-US" sz="2000" dirty="0"/>
              <a:t> – framework </a:t>
            </a:r>
            <a:r>
              <a:rPr lang="en-US" altLang="en-US" sz="2000" dirty="0" err="1"/>
              <a:t>pentru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constructia</a:t>
            </a:r>
            <a:r>
              <a:rPr lang="en-US" altLang="en-US" sz="2000" dirty="0"/>
              <a:t> de GUI cu </a:t>
            </a:r>
            <a:r>
              <a:rPr lang="en-US" altLang="en-US" sz="2000" dirty="0" err="1"/>
              <a:t>facilitati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validare</a:t>
            </a:r>
            <a:r>
              <a:rPr lang="en-US" altLang="en-US" sz="2000" dirty="0"/>
              <a:t> input, </a:t>
            </a:r>
            <a:r>
              <a:rPr lang="en-US" altLang="en-US" sz="2000" dirty="0" err="1"/>
              <a:t>manevrare</a:t>
            </a:r>
            <a:r>
              <a:rPr lang="en-US" altLang="en-US" sz="2000" dirty="0"/>
              <a:t> events, </a:t>
            </a:r>
            <a:r>
              <a:rPr lang="en-US" altLang="en-US" sz="2000" dirty="0" err="1"/>
              <a:t>conversii</a:t>
            </a:r>
            <a:r>
              <a:rPr lang="en-US" altLang="en-US" sz="2000" dirty="0"/>
              <a:t> de date, </a:t>
            </a:r>
            <a:r>
              <a:rPr lang="en-US" altLang="en-US" sz="2000" dirty="0" err="1"/>
              <a:t>navigare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intre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pagini</a:t>
            </a: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 err="1"/>
              <a:t>JavaServer</a:t>
            </a:r>
            <a:r>
              <a:rPr lang="en-US" altLang="en-US" sz="2000" i="1" u="sng" dirty="0"/>
              <a:t> Pages Standard Tag Library</a:t>
            </a:r>
            <a:r>
              <a:rPr lang="en-US" altLang="en-US" sz="2000" dirty="0"/>
              <a:t> – </a:t>
            </a:r>
            <a:r>
              <a:rPr lang="en-US" altLang="en-US" sz="2000" b="1" dirty="0"/>
              <a:t>JSTL</a:t>
            </a:r>
            <a:r>
              <a:rPr lang="en-US" altLang="en-US" sz="2000" dirty="0"/>
              <a:t> – </a:t>
            </a:r>
            <a:r>
              <a:rPr lang="en-US" altLang="en-US" sz="2000" dirty="0" err="1"/>
              <a:t>biblioteca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taguri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specializate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pentru</a:t>
            </a:r>
            <a:r>
              <a:rPr lang="en-US" altLang="en-US" sz="2000" dirty="0"/>
              <a:t> control in </a:t>
            </a:r>
            <a:r>
              <a:rPr lang="en-US" altLang="en-US" sz="2000" dirty="0" err="1"/>
              <a:t>coduri</a:t>
            </a:r>
            <a:r>
              <a:rPr lang="en-US" altLang="en-US" sz="2000" dirty="0"/>
              <a:t> JSP</a:t>
            </a:r>
          </a:p>
        </p:txBody>
      </p:sp>
    </p:spTree>
    <p:extLst>
      <p:ext uri="{BB962C8B-B14F-4D97-AF65-F5344CB8AC3E}">
        <p14:creationId xmlns:p14="http://schemas.microsoft.com/office/powerpoint/2010/main" val="25440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Oferta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JavaEE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ca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servicii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si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tehnologii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(2/2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66713"/>
            <a:ext cx="9144000" cy="611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b="1" i="1" u="sng" dirty="0" err="1"/>
              <a:t>JavaMail</a:t>
            </a:r>
            <a:r>
              <a:rPr lang="en-US" altLang="en-US" sz="2000" i="1" u="sng" dirty="0"/>
              <a:t> API </a:t>
            </a:r>
            <a:r>
              <a:rPr lang="en-US" altLang="en-US" sz="2000" dirty="0"/>
              <a:t>– in </a:t>
            </a:r>
            <a:r>
              <a:rPr lang="en-US" altLang="en-US" sz="2000" dirty="0" err="1"/>
              <a:t>esenta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permite</a:t>
            </a:r>
            <a:r>
              <a:rPr lang="en-US" altLang="en-US" sz="2000" dirty="0"/>
              <a:t> send mail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Java Message Service API </a:t>
            </a:r>
            <a:r>
              <a:rPr lang="en-US" altLang="en-US" sz="2000" dirty="0"/>
              <a:t>– </a:t>
            </a:r>
            <a:r>
              <a:rPr lang="en-US" altLang="en-US" sz="2000" b="1" dirty="0"/>
              <a:t>JMS</a:t>
            </a:r>
            <a:r>
              <a:rPr lang="en-US" altLang="en-US" sz="2000" dirty="0"/>
              <a:t> – </a:t>
            </a:r>
            <a:r>
              <a:rPr lang="en-US" altLang="en-US" sz="2000" dirty="0" err="1"/>
              <a:t>servicii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mesagerie</a:t>
            </a:r>
            <a:r>
              <a:rPr lang="en-US" altLang="en-US" sz="2000" dirty="0"/>
              <a:t> cu </a:t>
            </a:r>
            <a:r>
              <a:rPr lang="en-US" altLang="en-US" sz="2000" dirty="0" err="1"/>
              <a:t>acces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loosley</a:t>
            </a:r>
            <a:r>
              <a:rPr lang="en-US" altLang="en-US" sz="2000" dirty="0"/>
              <a:t> coupled la queues </a:t>
            </a:r>
            <a:r>
              <a:rPr lang="en-US" altLang="en-US" sz="2000" dirty="0" err="1"/>
              <a:t>si</a:t>
            </a:r>
            <a:r>
              <a:rPr lang="en-US" altLang="en-US" sz="2000" dirty="0"/>
              <a:t> topics 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JavaBeans Activation Framework </a:t>
            </a:r>
            <a:r>
              <a:rPr lang="en-US" altLang="en-US" sz="2000" dirty="0"/>
              <a:t>– </a:t>
            </a:r>
            <a:r>
              <a:rPr lang="en-US" altLang="en-US" sz="2000" b="1" dirty="0"/>
              <a:t>JAF </a:t>
            </a:r>
            <a:r>
              <a:rPr lang="en-US" altLang="en-US" sz="2000" dirty="0"/>
              <a:t>– </a:t>
            </a:r>
            <a:r>
              <a:rPr lang="en-US" altLang="en-US" sz="2000" dirty="0" err="1"/>
              <a:t>folosit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JavaMail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incapsuleaza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accesul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beanuri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creaza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beanuri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descopera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accesul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ele</a:t>
            </a:r>
            <a:endParaRPr lang="en-US" altLang="en-US" sz="2000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Java API for XML Processing </a:t>
            </a:r>
            <a:r>
              <a:rPr lang="en-US" altLang="en-US" sz="2000" dirty="0"/>
              <a:t>– </a:t>
            </a:r>
            <a:r>
              <a:rPr lang="en-US" altLang="en-US" sz="2000" b="1" dirty="0"/>
              <a:t>JAXP</a:t>
            </a:r>
            <a:r>
              <a:rPr lang="en-US" altLang="en-US" sz="2000" dirty="0"/>
              <a:t> – </a:t>
            </a:r>
            <a:r>
              <a:rPr lang="en-US" altLang="en-US" sz="2000" dirty="0" err="1"/>
              <a:t>proceseaza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documente</a:t>
            </a:r>
            <a:r>
              <a:rPr lang="en-US" altLang="en-US" sz="2000" dirty="0"/>
              <a:t> XML </a:t>
            </a:r>
            <a:r>
              <a:rPr lang="en-US" altLang="en-US" sz="2000" dirty="0" err="1"/>
              <a:t>prin</a:t>
            </a:r>
            <a:r>
              <a:rPr lang="en-US" altLang="en-US" sz="2000" dirty="0"/>
              <a:t> DOM, SAX </a:t>
            </a:r>
            <a:r>
              <a:rPr lang="en-US" altLang="en-US" sz="2000" dirty="0" err="1"/>
              <a:t>si</a:t>
            </a:r>
            <a:r>
              <a:rPr lang="en-US" altLang="en-US" sz="2000" dirty="0"/>
              <a:t> le </a:t>
            </a:r>
            <a:r>
              <a:rPr lang="en-US" altLang="en-US" sz="2000" dirty="0" err="1"/>
              <a:t>transforma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alte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documente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prin</a:t>
            </a:r>
            <a:r>
              <a:rPr lang="en-US" altLang="en-US" sz="2000" dirty="0"/>
              <a:t> XSLT (Extensible Stylesheet Language Transformations)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Java Architecture for XML Binding  </a:t>
            </a:r>
            <a:r>
              <a:rPr lang="en-US" altLang="en-US" sz="2000" dirty="0"/>
              <a:t>- </a:t>
            </a:r>
            <a:r>
              <a:rPr lang="en-US" altLang="en-US" sz="2000" b="1" dirty="0"/>
              <a:t>JAXB</a:t>
            </a:r>
            <a:r>
              <a:rPr lang="en-US" altLang="en-US" sz="2000" dirty="0"/>
              <a:t> – o schema XML </a:t>
            </a:r>
            <a:r>
              <a:rPr lang="en-US" altLang="en-US" sz="2000" dirty="0" err="1"/>
              <a:t>pentru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reprezentare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confortabila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beanuri</a:t>
            </a:r>
            <a:r>
              <a:rPr lang="en-US" altLang="en-US" sz="2000" dirty="0"/>
              <a:t> Java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Java API for XML Web Services </a:t>
            </a:r>
            <a:r>
              <a:rPr lang="en-US" altLang="en-US" sz="2000" dirty="0"/>
              <a:t>- </a:t>
            </a:r>
            <a:r>
              <a:rPr lang="en-US" altLang="en-US" sz="2000" b="1" dirty="0"/>
              <a:t>JAX-WS</a:t>
            </a:r>
            <a:r>
              <a:rPr lang="en-US" altLang="en-US" sz="2000" dirty="0"/>
              <a:t> – </a:t>
            </a:r>
            <a:r>
              <a:rPr lang="en-US" altLang="en-US" sz="2000" dirty="0" err="1"/>
              <a:t>specificatie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pentru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accesarea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servicii</a:t>
            </a:r>
            <a:r>
              <a:rPr lang="en-US" altLang="en-US" sz="2000" dirty="0"/>
              <a:t> web de tip SOAP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Java API for XML Restful Web Services </a:t>
            </a:r>
            <a:r>
              <a:rPr lang="en-US" altLang="en-US" sz="2000" dirty="0"/>
              <a:t>- </a:t>
            </a:r>
            <a:r>
              <a:rPr lang="en-US" altLang="en-US" sz="2000" b="1" dirty="0"/>
              <a:t>JAX-RS</a:t>
            </a:r>
            <a:r>
              <a:rPr lang="en-US" altLang="en-US" sz="2000" dirty="0"/>
              <a:t> – </a:t>
            </a:r>
            <a:r>
              <a:rPr lang="en-US" altLang="en-US" sz="2000" dirty="0" err="1"/>
              <a:t>specificatie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pentru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accesarea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servicii</a:t>
            </a:r>
            <a:r>
              <a:rPr lang="en-US" altLang="en-US" sz="2000" dirty="0"/>
              <a:t> web de tip REST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SOAP with Attachments API for Java </a:t>
            </a:r>
            <a:r>
              <a:rPr lang="en-US" altLang="en-US" sz="2000" dirty="0"/>
              <a:t>– </a:t>
            </a:r>
            <a:r>
              <a:rPr lang="en-US" altLang="en-US" sz="2000" b="1" dirty="0"/>
              <a:t>SAAJ</a:t>
            </a:r>
            <a:r>
              <a:rPr lang="en-US" altLang="en-US" sz="2000" dirty="0"/>
              <a:t> – un </a:t>
            </a:r>
            <a:r>
              <a:rPr lang="en-US" altLang="en-US" sz="2000" dirty="0" smtClean="0"/>
              <a:t>API </a:t>
            </a:r>
            <a:r>
              <a:rPr lang="en-US" altLang="en-US" sz="2000" dirty="0"/>
              <a:t>low-level </a:t>
            </a:r>
            <a:r>
              <a:rPr lang="en-US" altLang="en-US" sz="2000" dirty="0" err="1"/>
              <a:t>pentru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servicii</a:t>
            </a:r>
            <a:r>
              <a:rPr lang="en-US" altLang="en-US" sz="2000" dirty="0"/>
              <a:t> web, </a:t>
            </a:r>
            <a:r>
              <a:rPr lang="en-US" altLang="en-US" sz="2000" dirty="0" err="1"/>
              <a:t>folosit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regula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catre</a:t>
            </a:r>
            <a:r>
              <a:rPr lang="en-US" altLang="en-US" sz="2000" dirty="0"/>
              <a:t> JAX-WS 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Java API for XML Registries </a:t>
            </a:r>
            <a:r>
              <a:rPr lang="en-US" altLang="en-US" sz="2000" dirty="0"/>
              <a:t>– </a:t>
            </a:r>
            <a:r>
              <a:rPr lang="en-US" altLang="en-US" sz="2000" b="1" dirty="0"/>
              <a:t>JAXR</a:t>
            </a:r>
            <a:r>
              <a:rPr lang="en-US" altLang="en-US" sz="2000" dirty="0"/>
              <a:t> – </a:t>
            </a:r>
            <a:r>
              <a:rPr lang="en-US" altLang="en-US" sz="2000" dirty="0" err="1"/>
              <a:t>permite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inregistrarea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servicii</a:t>
            </a:r>
            <a:r>
              <a:rPr lang="en-US" altLang="en-US" sz="2000" dirty="0"/>
              <a:t> web la UDDI (Uniform </a:t>
            </a:r>
            <a:r>
              <a:rPr lang="en-US" altLang="en-US" sz="2000" dirty="0" err="1"/>
              <a:t>Descovery</a:t>
            </a:r>
            <a:r>
              <a:rPr lang="en-US" altLang="en-US" sz="2000" dirty="0"/>
              <a:t> and Description Interfaces) 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Java Database Connectivity API </a:t>
            </a:r>
            <a:r>
              <a:rPr lang="en-US" altLang="en-US" sz="2000" dirty="0"/>
              <a:t>- </a:t>
            </a:r>
            <a:r>
              <a:rPr lang="en-US" altLang="en-US" sz="2000" b="1" dirty="0"/>
              <a:t>JDBC</a:t>
            </a:r>
            <a:endParaRPr lang="en-US" altLang="en-US" sz="2000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Java Naming and Directory Interface </a:t>
            </a:r>
            <a:r>
              <a:rPr lang="en-US" altLang="en-US" sz="2000" dirty="0"/>
              <a:t>– </a:t>
            </a:r>
            <a:r>
              <a:rPr lang="en-US" altLang="en-US" sz="2000" b="1" dirty="0"/>
              <a:t>JNDI </a:t>
            </a:r>
            <a:r>
              <a:rPr lang="en-US" altLang="en-US" sz="2000" dirty="0"/>
              <a:t>– </a:t>
            </a:r>
            <a:r>
              <a:rPr lang="en-US" altLang="en-US" sz="2000" dirty="0" err="1"/>
              <a:t>permite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acces</a:t>
            </a:r>
            <a:r>
              <a:rPr lang="en-US" altLang="en-US" sz="2000" dirty="0"/>
              <a:t> uniform Java la </a:t>
            </a:r>
            <a:r>
              <a:rPr lang="en-US" altLang="en-US" sz="2000" dirty="0" err="1"/>
              <a:t>servicii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nume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directori</a:t>
            </a:r>
            <a:r>
              <a:rPr lang="en-US" altLang="en-US" sz="2000" dirty="0"/>
              <a:t> (LDAP, DNS, NFS, NIS, CORBA etc.)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i="1" u="sng" dirty="0"/>
              <a:t>Java Authentication and Authorization Service </a:t>
            </a:r>
            <a:r>
              <a:rPr lang="en-US" altLang="en-US" sz="2000" dirty="0"/>
              <a:t>– </a:t>
            </a:r>
            <a:r>
              <a:rPr lang="en-US" altLang="en-US" sz="2000" b="1" dirty="0"/>
              <a:t>JAAS</a:t>
            </a:r>
            <a:r>
              <a:rPr lang="en-US" altLang="en-US" sz="2000" dirty="0"/>
              <a:t> – </a:t>
            </a:r>
            <a:r>
              <a:rPr lang="en-US" altLang="en-US" sz="2000" dirty="0" err="1"/>
              <a:t>ofera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pentru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JavaEE</a:t>
            </a:r>
            <a:r>
              <a:rPr lang="en-US" altLang="en-US" sz="2000" dirty="0"/>
              <a:t> un mod de </a:t>
            </a:r>
            <a:r>
              <a:rPr lang="en-US" altLang="en-US" sz="2000" dirty="0" err="1"/>
              <a:t>autorizare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autentificare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40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26.09.2021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BFM_IJavaEE7_</a:t>
            </a:r>
            <a:fld id="{59E50FDA-C59E-41D4-9B84-BDCF828F08BB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_/_18_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Impachetarea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in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war (Web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ARchive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97" y="2675038"/>
            <a:ext cx="5609803" cy="41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36671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</a:t>
            </a:r>
            <a:r>
              <a:rPr lang="en-US" sz="1600" dirty="0" err="1" smtClean="0"/>
              <a:t>arhitectura</a:t>
            </a:r>
            <a:r>
              <a:rPr lang="en-US" sz="1600" dirty="0" smtClean="0"/>
              <a:t> </a:t>
            </a:r>
            <a:r>
              <a:rPr lang="en-US" sz="1600" dirty="0" err="1" smtClean="0"/>
              <a:t>JavaEE</a:t>
            </a:r>
            <a:r>
              <a:rPr lang="en-US" sz="1600" dirty="0" smtClean="0"/>
              <a:t>, </a:t>
            </a:r>
            <a:r>
              <a:rPr lang="en-US" sz="1600" b="1" dirty="0" err="1" smtClean="0"/>
              <a:t>unitatea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minimala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deployabila</a:t>
            </a:r>
            <a:r>
              <a:rPr lang="en-US" sz="1600" b="1" dirty="0" smtClean="0"/>
              <a:t> web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b="1" dirty="0" err="1" smtClean="0"/>
              <a:t>modulul</a:t>
            </a:r>
            <a:r>
              <a:rPr lang="en-US" sz="1600" b="1" dirty="0" smtClean="0"/>
              <a:t> web</a:t>
            </a:r>
            <a:r>
              <a:rPr lang="en-US" sz="1600" dirty="0" smtClean="0"/>
              <a:t>. El </a:t>
            </a:r>
            <a:r>
              <a:rPr lang="en-US" sz="1600" dirty="0" err="1" smtClean="0"/>
              <a:t>contine</a:t>
            </a:r>
            <a:r>
              <a:rPr lang="en-US" sz="1600" dirty="0" smtClean="0"/>
              <a:t> </a:t>
            </a:r>
            <a:r>
              <a:rPr lang="en-US" sz="1600" dirty="0" err="1" smtClean="0"/>
              <a:t>componente</a:t>
            </a:r>
            <a:r>
              <a:rPr lang="en-US" sz="1600" dirty="0" smtClean="0"/>
              <a:t> web (</a:t>
            </a:r>
            <a:r>
              <a:rPr lang="en-US" sz="1600" dirty="0" err="1" smtClean="0"/>
              <a:t>servleturi</a:t>
            </a:r>
            <a:r>
              <a:rPr lang="en-US" sz="1600" dirty="0" smtClean="0"/>
              <a:t>, </a:t>
            </a:r>
            <a:r>
              <a:rPr lang="en-US" sz="1600" dirty="0" err="1" smtClean="0"/>
              <a:t>arhive</a:t>
            </a:r>
            <a:r>
              <a:rPr lang="en-US" sz="1600" dirty="0" smtClean="0"/>
              <a:t> jar, </a:t>
            </a:r>
            <a:r>
              <a:rPr lang="en-US" sz="1600" dirty="0" err="1" smtClean="0"/>
              <a:t>descriptori</a:t>
            </a:r>
            <a:r>
              <a:rPr lang="en-US" sz="1600" dirty="0" smtClean="0"/>
              <a:t> xml</a:t>
            </a:r>
            <a:r>
              <a:rPr lang="en-US" sz="1600" dirty="0"/>
              <a:t> , </a:t>
            </a:r>
            <a:r>
              <a:rPr lang="en-US" sz="1600" dirty="0" err="1"/>
              <a:t>fisiere</a:t>
            </a:r>
            <a:r>
              <a:rPr lang="en-US" sz="1600" dirty="0"/>
              <a:t> de </a:t>
            </a:r>
            <a:r>
              <a:rPr lang="en-US" sz="1600" dirty="0" err="1"/>
              <a:t>proprietati</a:t>
            </a:r>
            <a:r>
              <a:rPr lang="en-US" sz="1600" dirty="0" smtClean="0"/>
              <a:t> etc.)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continut</a:t>
            </a:r>
            <a:r>
              <a:rPr lang="en-US" sz="1600" dirty="0" smtClean="0"/>
              <a:t> static web (</a:t>
            </a:r>
            <a:r>
              <a:rPr lang="en-US" sz="1600" dirty="0" err="1" smtClean="0"/>
              <a:t>pagini</a:t>
            </a:r>
            <a:r>
              <a:rPr lang="en-US" sz="1600" dirty="0" smtClean="0"/>
              <a:t> html, JSP, XHTML, </a:t>
            </a:r>
            <a:r>
              <a:rPr lang="en-US" sz="1600" dirty="0" err="1" smtClean="0"/>
              <a:t>imagini</a:t>
            </a:r>
            <a:r>
              <a:rPr lang="en-US" sz="1600" dirty="0" smtClean="0"/>
              <a:t>, CSS, JavaScript etc.)</a:t>
            </a:r>
          </a:p>
          <a:p>
            <a:r>
              <a:rPr lang="en-US" sz="1600" dirty="0" err="1" smtClean="0"/>
              <a:t>Modulul</a:t>
            </a:r>
            <a:r>
              <a:rPr lang="en-US" sz="1600" dirty="0" smtClean="0"/>
              <a:t> are o </a:t>
            </a:r>
            <a:r>
              <a:rPr lang="en-US" sz="1600" dirty="0" err="1" smtClean="0"/>
              <a:t>structura</a:t>
            </a:r>
            <a:r>
              <a:rPr lang="en-US" sz="1600" dirty="0" smtClean="0"/>
              <a:t> de </a:t>
            </a:r>
            <a:r>
              <a:rPr lang="en-US" sz="1600" dirty="0" err="1" smtClean="0"/>
              <a:t>directori</a:t>
            </a:r>
            <a:r>
              <a:rPr lang="en-US" sz="1600" dirty="0" smtClean="0"/>
              <a:t> ca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jos.</a:t>
            </a:r>
            <a:r>
              <a:rPr lang="en-US" sz="1600" dirty="0" smtClean="0"/>
              <a:t> </a:t>
            </a:r>
            <a:r>
              <a:rPr lang="en-US" sz="1600" dirty="0" err="1" smtClean="0"/>
              <a:t>Partea</a:t>
            </a:r>
            <a:r>
              <a:rPr lang="en-US" sz="1600" dirty="0" smtClean="0"/>
              <a:t> de </a:t>
            </a:r>
            <a:r>
              <a:rPr lang="en-US" sz="1600" dirty="0" err="1" smtClean="0"/>
              <a:t>componente</a:t>
            </a:r>
            <a:r>
              <a:rPr lang="en-US" sz="1600" dirty="0" smtClean="0"/>
              <a:t> web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subordonata</a:t>
            </a:r>
            <a:r>
              <a:rPr lang="en-US" sz="1600" dirty="0" smtClean="0"/>
              <a:t> </a:t>
            </a:r>
            <a:r>
              <a:rPr lang="en-US" sz="1600" dirty="0" err="1" smtClean="0"/>
              <a:t>directorului</a:t>
            </a:r>
            <a:r>
              <a:rPr lang="en-US" sz="1600" dirty="0" smtClean="0"/>
              <a:t> WEB-INF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vizibila</a:t>
            </a:r>
            <a:r>
              <a:rPr lang="en-US" sz="1600" dirty="0" smtClean="0"/>
              <a:t> </a:t>
            </a:r>
            <a:r>
              <a:rPr lang="en-US" sz="1600" dirty="0" err="1"/>
              <a:t>n</a:t>
            </a:r>
            <a:r>
              <a:rPr lang="en-US" sz="1600" dirty="0" err="1" smtClean="0"/>
              <a:t>umai</a:t>
            </a:r>
            <a:r>
              <a:rPr lang="en-US" sz="1600" dirty="0" smtClean="0"/>
              <a:t> la server. </a:t>
            </a:r>
            <a:r>
              <a:rPr lang="en-US" sz="1600" dirty="0" err="1" smtClean="0"/>
              <a:t>Partea</a:t>
            </a:r>
            <a:r>
              <a:rPr lang="en-US" sz="1600" dirty="0" smtClean="0"/>
              <a:t> </a:t>
            </a:r>
            <a:r>
              <a:rPr lang="en-US" sz="1600" dirty="0" err="1" smtClean="0"/>
              <a:t>statica</a:t>
            </a:r>
            <a:r>
              <a:rPr lang="en-US" sz="1600" dirty="0" smtClean="0"/>
              <a:t> </a:t>
            </a:r>
            <a:r>
              <a:rPr lang="en-US" sz="1600" dirty="0" err="1" smtClean="0"/>
              <a:t>incepe</a:t>
            </a:r>
            <a:r>
              <a:rPr lang="en-US" sz="1600" dirty="0" smtClean="0"/>
              <a:t> din </a:t>
            </a:r>
            <a:r>
              <a:rPr lang="en-US" sz="1600" dirty="0" err="1" smtClean="0"/>
              <a:t>radacina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vizibila</a:t>
            </a:r>
            <a:r>
              <a:rPr lang="en-US" sz="1600" dirty="0" smtClean="0"/>
              <a:t> public.</a:t>
            </a:r>
          </a:p>
          <a:p>
            <a:r>
              <a:rPr lang="en-US" sz="1600" dirty="0" err="1" smtClean="0"/>
              <a:t>Structura</a:t>
            </a:r>
            <a:r>
              <a:rPr lang="en-US" sz="1600" dirty="0" smtClean="0"/>
              <a:t> </a:t>
            </a:r>
            <a:r>
              <a:rPr lang="en-US" sz="1600" dirty="0" err="1" smtClean="0"/>
              <a:t>modulului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operationala</a:t>
            </a:r>
            <a:r>
              <a:rPr lang="en-US" sz="1600" dirty="0" smtClean="0"/>
              <a:t> la server ca o </a:t>
            </a:r>
            <a:r>
              <a:rPr lang="en-US" sz="1600" dirty="0" err="1" smtClean="0"/>
              <a:t>substructura</a:t>
            </a:r>
            <a:r>
              <a:rPr lang="en-US" sz="1600" dirty="0" smtClean="0"/>
              <a:t> de </a:t>
            </a:r>
            <a:r>
              <a:rPr lang="en-US" sz="1600" dirty="0" err="1" smtClean="0"/>
              <a:t>directoare</a:t>
            </a:r>
            <a:r>
              <a:rPr lang="en-US" sz="1600" dirty="0" smtClean="0"/>
              <a:t> cu </a:t>
            </a:r>
            <a:r>
              <a:rPr lang="en-US" sz="1600" dirty="0" err="1" smtClean="0"/>
              <a:t>numele</a:t>
            </a:r>
            <a:r>
              <a:rPr lang="en-US" sz="1600" dirty="0" smtClean="0"/>
              <a:t> </a:t>
            </a:r>
            <a:r>
              <a:rPr lang="en-US" sz="1600" dirty="0" err="1" smtClean="0"/>
              <a:t>directorului</a:t>
            </a:r>
            <a:r>
              <a:rPr lang="en-US" sz="1600" dirty="0" smtClean="0"/>
              <a:t> </a:t>
            </a:r>
            <a:r>
              <a:rPr lang="en-US" sz="1600" dirty="0" err="1" smtClean="0"/>
              <a:t>radacina</a:t>
            </a:r>
            <a:r>
              <a:rPr lang="en-US" sz="1600" dirty="0" smtClean="0"/>
              <a:t> al </a:t>
            </a:r>
            <a:r>
              <a:rPr lang="en-US" sz="1600" dirty="0" err="1" smtClean="0"/>
              <a:t>modulului</a:t>
            </a:r>
            <a:r>
              <a:rPr lang="en-US" sz="1600" dirty="0" smtClean="0"/>
              <a:t>. </a:t>
            </a:r>
            <a:r>
              <a:rPr lang="en-US" sz="1600" dirty="0" err="1" smtClean="0"/>
              <a:t>Substructura</a:t>
            </a:r>
            <a:r>
              <a:rPr lang="en-US" sz="1600" dirty="0" smtClean="0"/>
              <a:t> se </a:t>
            </a:r>
            <a:r>
              <a:rPr lang="en-US" sz="1600" dirty="0" err="1" smtClean="0"/>
              <a:t>poare</a:t>
            </a:r>
            <a:r>
              <a:rPr lang="en-US" sz="1600" dirty="0" smtClean="0"/>
              <a:t> </a:t>
            </a:r>
            <a:r>
              <a:rPr lang="en-US" sz="1600" dirty="0" err="1" smtClean="0"/>
              <a:t>livra</a:t>
            </a:r>
            <a:r>
              <a:rPr lang="en-US" sz="1600" dirty="0" smtClean="0"/>
              <a:t> ca o </a:t>
            </a:r>
            <a:r>
              <a:rPr lang="en-US" sz="1600" b="1" dirty="0" err="1" smtClean="0"/>
              <a:t>arhiva</a:t>
            </a:r>
            <a:r>
              <a:rPr lang="en-US" sz="1600" b="1" dirty="0" smtClean="0"/>
              <a:t> war</a:t>
            </a:r>
            <a:r>
              <a:rPr lang="en-US" sz="1600" dirty="0" smtClean="0"/>
              <a:t>, in </a:t>
            </a:r>
            <a:r>
              <a:rPr lang="en-US" sz="1600" dirty="0" err="1" smtClean="0"/>
              <a:t>fapt</a:t>
            </a:r>
            <a:r>
              <a:rPr lang="en-US" sz="1600" dirty="0" smtClean="0"/>
              <a:t> o </a:t>
            </a:r>
            <a:r>
              <a:rPr lang="en-US" sz="1600" dirty="0" err="1" smtClean="0"/>
              <a:t>arhiva</a:t>
            </a:r>
            <a:r>
              <a:rPr lang="en-US" sz="1600" dirty="0" smtClean="0"/>
              <a:t> zip a </a:t>
            </a:r>
            <a:r>
              <a:rPr lang="en-US" sz="1600" dirty="0" err="1" smtClean="0"/>
              <a:t>substructurii</a:t>
            </a:r>
            <a:r>
              <a:rPr lang="en-US" sz="1600" dirty="0" smtClean="0"/>
              <a:t> cu </a:t>
            </a:r>
            <a:r>
              <a:rPr lang="en-US" sz="1600" dirty="0" err="1" smtClean="0"/>
              <a:t>numele</a:t>
            </a:r>
            <a:r>
              <a:rPr lang="en-US" sz="1600" dirty="0" smtClean="0"/>
              <a:t> </a:t>
            </a:r>
            <a:r>
              <a:rPr lang="en-US" sz="1600" dirty="0" err="1" smtClean="0"/>
              <a:t>terminat</a:t>
            </a:r>
            <a:r>
              <a:rPr lang="en-US" sz="1600" dirty="0" smtClean="0"/>
              <a:t> cu </a:t>
            </a:r>
            <a:r>
              <a:rPr lang="en-US" sz="1600" b="1" dirty="0" smtClean="0"/>
              <a:t>.war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80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1668</Words>
  <Application>Microsoft Office PowerPoint</Application>
  <PresentationFormat>On-screen Show (4:3)</PresentationFormat>
  <Paragraphs>517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 prezentare generala</dc:title>
  <dc:creator>florin</dc:creator>
  <cp:lastModifiedBy>pc</cp:lastModifiedBy>
  <cp:revision>291</cp:revision>
  <dcterms:created xsi:type="dcterms:W3CDTF">2010-02-26T05:05:29Z</dcterms:created>
  <dcterms:modified xsi:type="dcterms:W3CDTF">2021-09-26T17:40:20Z</dcterms:modified>
</cp:coreProperties>
</file>