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93" r:id="rId2"/>
    <p:sldId id="400" r:id="rId3"/>
    <p:sldId id="401" r:id="rId4"/>
    <p:sldId id="402" r:id="rId5"/>
    <p:sldId id="398" r:id="rId6"/>
    <p:sldId id="399" r:id="rId7"/>
    <p:sldId id="394" r:id="rId8"/>
    <p:sldId id="381" r:id="rId9"/>
    <p:sldId id="382" r:id="rId10"/>
    <p:sldId id="390" r:id="rId11"/>
    <p:sldId id="391" r:id="rId12"/>
    <p:sldId id="392" r:id="rId13"/>
    <p:sldId id="384" r:id="rId14"/>
    <p:sldId id="387" r:id="rId15"/>
    <p:sldId id="388" r:id="rId16"/>
    <p:sldId id="389" r:id="rId17"/>
    <p:sldId id="385" r:id="rId18"/>
    <p:sldId id="378" r:id="rId19"/>
    <p:sldId id="37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9" autoAdjust="0"/>
  </p:normalViewPr>
  <p:slideViewPr>
    <p:cSldViewPr>
      <p:cViewPr varScale="1">
        <p:scale>
          <a:sx n="64" d="100"/>
          <a:sy n="64" d="100"/>
        </p:scale>
        <p:origin x="-11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446B50-EBCC-4549-B913-78C31A5715D4}" type="datetimeFigureOut">
              <a:rPr lang="en-US"/>
              <a:pPr>
                <a:defRPr/>
              </a:pPr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44EF314-D17D-42F0-A4EA-2B5F4C42C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515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14D0E8A-F903-4BFC-AAE4-071EBECB2044}" type="datetimeFigureOut">
              <a:rPr lang="en-US"/>
              <a:pPr>
                <a:defRPr/>
              </a:pPr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BF1447-E096-4932-96A5-57CCAFD7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76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75E47-11DF-41CD-B4DC-1E2CC3B1BAC3}" type="datetime1">
              <a:rPr lang="ro-RO"/>
              <a:pPr>
                <a:defRPr/>
              </a:pPr>
              <a:t>24.09.2021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4D20E-36F9-4F27-B041-4D28D47D8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5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4CFCB-691A-4A3C-921B-9FFF6B0B59C0}" type="datetime1">
              <a:rPr lang="ro-RO"/>
              <a:pPr>
                <a:defRPr/>
              </a:pPr>
              <a:t>24.09.2021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F83E8-4ADD-4B1D-B7EA-F2A47D9E0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5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9A652-83DF-4311-B4A1-900FE9437C69}" type="datetime1">
              <a:rPr lang="ro-RO"/>
              <a:pPr>
                <a:defRPr/>
              </a:pPr>
              <a:t>24.09.2021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9FF3F-B42D-4A27-94EB-0B0BE2060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5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0C99-798F-4B77-8525-B6B1A68C542F}" type="datetime1">
              <a:rPr lang="ro-RO"/>
              <a:pPr>
                <a:defRPr/>
              </a:pPr>
              <a:t>24.09.2021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EC160-630B-43EC-9EBD-26D39DBB3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2EA27-4E63-4B72-A22C-4A41B554A709}" type="datetime1">
              <a:rPr lang="ro-RO"/>
              <a:pPr>
                <a:defRPr/>
              </a:pPr>
              <a:t>24.09.2021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C9EEC-B89F-4F8E-980B-CC1F47709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6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068-6A82-465E-9AA1-37F23B374125}" type="datetime1">
              <a:rPr lang="ro-RO"/>
              <a:pPr>
                <a:defRPr/>
              </a:pPr>
              <a:t>24.09.2021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A941E-C710-4599-A526-A0D1465B0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FBCDC-DD36-4C9B-9459-7594B816EA70}" type="datetime1">
              <a:rPr lang="ro-RO"/>
              <a:pPr>
                <a:defRPr/>
              </a:pPr>
              <a:t>24.09.2021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E29FF-8F5F-4A5B-9DCB-A5593FF60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1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64E29-04AA-42F6-82BD-B739C63AA4C7}" type="datetime1">
              <a:rPr lang="ro-RO"/>
              <a:pPr>
                <a:defRPr/>
              </a:pPr>
              <a:t>24.09.2021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F437-345C-473B-872F-2EE25B976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534AB-BFF8-4218-BBBB-983CAE0B0C6C}" type="datetime1">
              <a:rPr lang="ro-RO"/>
              <a:pPr>
                <a:defRPr/>
              </a:pPr>
              <a:t>24.09.2021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092BF-3E6B-4DF9-BB30-4F6CEC4F7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7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A4BAC-04EA-4A36-8BBD-A7524A61B525}" type="datetime1">
              <a:rPr lang="ro-RO"/>
              <a:pPr>
                <a:defRPr/>
              </a:pPr>
              <a:t>24.09.2021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87381-B7F6-431C-A51A-F2F020511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2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25F6B-7528-402F-AD9F-BAB886339EE5}" type="datetime1">
              <a:rPr lang="ro-RO"/>
              <a:pPr>
                <a:defRPr/>
              </a:pPr>
              <a:t>24.09.2021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E576-5DEB-47C2-8D44-98945CBD5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4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7141E8-33FF-45C2-819B-9E7015E51387}" type="datetime1">
              <a:rPr lang="ro-RO"/>
              <a:pPr>
                <a:defRPr/>
              </a:pPr>
              <a:t>24.09.2021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F29C45-B3A1-4D71-9EF3-A524C24DD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gw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ugenp/tutorials/tree/master/google-web-toolki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r.io/blog/best-programming-languages-to-learn-2021-jobs-fu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pipe.com/blog/best-java-web-framework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ilyrazor.com/blog/best-java-web-frameworks/" TargetMode="External"/><Relationship Id="rId5" Type="http://schemas.openxmlformats.org/officeDocument/2006/relationships/hyperlink" Target="https://www.finoit.com/blog/7-popular-java-frameworks-2019/" TargetMode="External"/><Relationship Id="rId4" Type="http://schemas.openxmlformats.org/officeDocument/2006/relationships/hyperlink" Target="https://raygun.com/blog/popular-java-framework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ruts.apache.org/getting-started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24.09.2021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Continut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BFM_JavaFrameworks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129540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 err="1" smtClean="0">
                <a:latin typeface="Calibri" pitchFamily="34" charset="0"/>
              </a:rPr>
              <a:t>Cereri</a:t>
            </a:r>
            <a:r>
              <a:rPr lang="en-US" altLang="en-US" sz="2400" dirty="0" smtClean="0">
                <a:latin typeface="Calibri" pitchFamily="34" charset="0"/>
              </a:rPr>
              <a:t> </a:t>
            </a:r>
            <a:r>
              <a:rPr lang="en-US" altLang="en-US" sz="2400" dirty="0" err="1" smtClean="0">
                <a:latin typeface="Calibri" pitchFamily="34" charset="0"/>
              </a:rPr>
              <a:t>peste</a:t>
            </a:r>
            <a:r>
              <a:rPr lang="en-US" altLang="en-US" sz="2400" dirty="0" smtClean="0">
                <a:latin typeface="Calibri" pitchFamily="34" charset="0"/>
              </a:rPr>
              <a:t> HTTP </a:t>
            </a:r>
            <a:r>
              <a:rPr lang="en-US" altLang="en-US" sz="2400" dirty="0" err="1" smtClean="0">
                <a:latin typeface="Calibri" pitchFamily="34" charset="0"/>
              </a:rPr>
              <a:t>si</a:t>
            </a:r>
            <a:r>
              <a:rPr lang="en-US" altLang="en-US" sz="2400" dirty="0" smtClean="0">
                <a:latin typeface="Calibri" pitchFamily="34" charset="0"/>
              </a:rPr>
              <a:t> </a:t>
            </a:r>
            <a:r>
              <a:rPr lang="en-US" altLang="en-US" sz="2400" dirty="0" err="1" smtClean="0">
                <a:latin typeface="Calibri" pitchFamily="34" charset="0"/>
              </a:rPr>
              <a:t>raspunsuri</a:t>
            </a:r>
            <a:endParaRPr lang="en-US" altLang="en-US" sz="2400" dirty="0" smtClean="0">
              <a:latin typeface="Calibri" pitchFamily="34" charset="0"/>
            </a:endParaRP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De </a:t>
            </a:r>
            <a:r>
              <a:rPr lang="en-US" altLang="en-US" sz="2400" dirty="0" err="1">
                <a:latin typeface="Calibri" pitchFamily="34" charset="0"/>
              </a:rPr>
              <a:t>ce</a:t>
            </a:r>
            <a:r>
              <a:rPr lang="en-US" altLang="en-US" sz="2400" dirty="0">
                <a:latin typeface="Calibri" pitchFamily="34" charset="0"/>
              </a:rPr>
              <a:t> Java?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 err="1" smtClean="0">
                <a:latin typeface="Calibri" pitchFamily="34" charset="0"/>
              </a:rPr>
              <a:t>Ce</a:t>
            </a:r>
            <a:r>
              <a:rPr lang="en-US" altLang="en-US" sz="2400" dirty="0" smtClean="0">
                <a:latin typeface="Calibri" pitchFamily="34" charset="0"/>
              </a:rPr>
              <a:t> </a:t>
            </a:r>
            <a:r>
              <a:rPr lang="en-US" altLang="en-US" sz="2400" dirty="0" err="1" smtClean="0">
                <a:latin typeface="Calibri" pitchFamily="34" charset="0"/>
              </a:rPr>
              <a:t>este</a:t>
            </a:r>
            <a:r>
              <a:rPr lang="en-US" altLang="en-US" sz="2400" dirty="0" smtClean="0">
                <a:latin typeface="Calibri" pitchFamily="34" charset="0"/>
              </a:rPr>
              <a:t> un Java web framework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 err="1" smtClean="0">
                <a:latin typeface="Calibri" pitchFamily="34" charset="0"/>
              </a:rPr>
              <a:t>Topuri</a:t>
            </a:r>
            <a:r>
              <a:rPr lang="en-US" altLang="en-US" sz="2400" dirty="0" smtClean="0">
                <a:latin typeface="Calibri" pitchFamily="34" charset="0"/>
              </a:rPr>
              <a:t> in </a:t>
            </a:r>
            <a:r>
              <a:rPr lang="en-US" altLang="en-US" sz="2400" dirty="0" err="1" smtClean="0">
                <a:latin typeface="Calibri" pitchFamily="34" charset="0"/>
              </a:rPr>
              <a:t>functie</a:t>
            </a:r>
            <a:r>
              <a:rPr lang="en-US" altLang="en-US" sz="2400" dirty="0" smtClean="0">
                <a:latin typeface="Calibri" pitchFamily="34" charset="0"/>
              </a:rPr>
              <a:t> de </a:t>
            </a:r>
            <a:r>
              <a:rPr lang="en-US" altLang="en-US" sz="2400" dirty="0" err="1" smtClean="0">
                <a:latin typeface="Calibri" pitchFamily="34" charset="0"/>
              </a:rPr>
              <a:t>popularitate</a:t>
            </a:r>
            <a:r>
              <a:rPr lang="en-US" altLang="en-US" sz="2400" dirty="0" smtClean="0">
                <a:latin typeface="Calibri" pitchFamily="34" charset="0"/>
              </a:rPr>
              <a:t> ale framework-</a:t>
            </a:r>
            <a:r>
              <a:rPr lang="en-US" altLang="en-US" sz="2400" dirty="0" err="1" smtClean="0">
                <a:latin typeface="Calibri" pitchFamily="34" charset="0"/>
              </a:rPr>
              <a:t>urilor</a:t>
            </a:r>
            <a:r>
              <a:rPr lang="en-US" altLang="en-US" sz="2400" dirty="0" smtClean="0">
                <a:latin typeface="Calibri" pitchFamily="34" charset="0"/>
              </a:rPr>
              <a:t> Java 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 err="1" smtClean="0">
                <a:latin typeface="Calibri" pitchFamily="34" charset="0"/>
              </a:rPr>
              <a:t>Scurte</a:t>
            </a:r>
            <a:r>
              <a:rPr lang="en-US" altLang="en-US" sz="2400" dirty="0" smtClean="0">
                <a:latin typeface="Calibri" pitchFamily="34" charset="0"/>
              </a:rPr>
              <a:t> </a:t>
            </a:r>
            <a:r>
              <a:rPr lang="en-US" altLang="en-US" sz="2400" dirty="0" err="1" smtClean="0">
                <a:latin typeface="Calibri" pitchFamily="34" charset="0"/>
              </a:rPr>
              <a:t>descrieri</a:t>
            </a:r>
            <a:r>
              <a:rPr lang="en-US" altLang="en-US" sz="2400" dirty="0" smtClean="0">
                <a:latin typeface="Calibri" pitchFamily="34" charset="0"/>
              </a:rPr>
              <a:t> pro/cons ale </a:t>
            </a:r>
            <a:r>
              <a:rPr lang="en-US" altLang="en-US" sz="2400" dirty="0" err="1" smtClean="0">
                <a:latin typeface="Calibri" pitchFamily="34" charset="0"/>
              </a:rPr>
              <a:t>celor</a:t>
            </a:r>
            <a:r>
              <a:rPr lang="en-US" altLang="en-US" sz="2400" dirty="0" smtClean="0">
                <a:latin typeface="Calibri" pitchFamily="34" charset="0"/>
              </a:rPr>
              <a:t> </a:t>
            </a:r>
            <a:r>
              <a:rPr lang="en-US" altLang="en-US" sz="2400" dirty="0" err="1" smtClean="0">
                <a:latin typeface="Calibri" pitchFamily="34" charset="0"/>
              </a:rPr>
              <a:t>mai</a:t>
            </a:r>
            <a:r>
              <a:rPr lang="en-US" altLang="en-US" sz="2400" dirty="0" smtClean="0">
                <a:latin typeface="Calibri" pitchFamily="34" charset="0"/>
              </a:rPr>
              <a:t> </a:t>
            </a:r>
            <a:r>
              <a:rPr lang="en-US" altLang="en-US" sz="2400" dirty="0" err="1" smtClean="0">
                <a:latin typeface="Calibri" pitchFamily="34" charset="0"/>
              </a:rPr>
              <a:t>raspandite</a:t>
            </a:r>
            <a:r>
              <a:rPr lang="en-US" altLang="en-US" sz="2400" dirty="0" smtClean="0">
                <a:latin typeface="Calibri" pitchFamily="34" charset="0"/>
              </a:rPr>
              <a:t> Java frameworks</a:t>
            </a:r>
          </a:p>
        </p:txBody>
      </p:sp>
    </p:spTree>
    <p:extLst>
      <p:ext uri="{BB962C8B-B14F-4D97-AF65-F5344CB8AC3E}">
        <p14:creationId xmlns:p14="http://schemas.microsoft.com/office/powerpoint/2010/main" val="247258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24.09.2021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GWT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BFM_JavaFrameworks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10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63953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GWT</a:t>
            </a:r>
            <a:r>
              <a:rPr lang="en-US" dirty="0" smtClean="0"/>
              <a:t> (</a:t>
            </a:r>
            <a:r>
              <a:rPr lang="ro-RO" dirty="0" smtClean="0"/>
              <a:t>Google </a:t>
            </a:r>
            <a:r>
              <a:rPr lang="ro-RO" dirty="0"/>
              <a:t>Web </a:t>
            </a:r>
            <a:r>
              <a:rPr lang="ro-RO" dirty="0" smtClean="0"/>
              <a:t>Toolkit</a:t>
            </a:r>
            <a:r>
              <a:rPr lang="en-US" dirty="0" smtClean="0"/>
              <a:t>)</a:t>
            </a:r>
            <a:r>
              <a:rPr lang="ro-RO" dirty="0" smtClean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www.baeldung.com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gwt</a:t>
            </a:r>
            <a:r>
              <a:rPr lang="en-US" dirty="0" smtClean="0"/>
              <a:t> </a:t>
            </a:r>
            <a:r>
              <a:rPr lang="ro-RO" dirty="0" smtClean="0"/>
              <a:t>este dezvoltat </a:t>
            </a:r>
            <a:r>
              <a:rPr lang="ro-RO" dirty="0"/>
              <a:t>de Google </a:t>
            </a:r>
            <a:r>
              <a:rPr lang="ro-RO" dirty="0" smtClean="0"/>
              <a:t>și </a:t>
            </a:r>
            <a:r>
              <a:rPr lang="ro-RO" dirty="0"/>
              <a:t>are o mulțime de suport, o mulțime de </a:t>
            </a:r>
            <a:r>
              <a:rPr lang="ro-RO" dirty="0" smtClean="0"/>
              <a:t>documentație</a:t>
            </a:r>
            <a:r>
              <a:rPr lang="en-US" dirty="0" smtClean="0"/>
              <a:t>. Are un API Java </a:t>
            </a:r>
            <a:r>
              <a:rPr lang="en-US" dirty="0" err="1" smtClean="0"/>
              <a:t>propriu</a:t>
            </a:r>
            <a:r>
              <a:rPr lang="en-US" dirty="0" smtClean="0"/>
              <a:t>, </a:t>
            </a:r>
            <a:r>
              <a:rPr lang="en-US" dirty="0" err="1" smtClean="0"/>
              <a:t>simplu</a:t>
            </a:r>
            <a:r>
              <a:rPr lang="en-US" dirty="0" smtClean="0"/>
              <a:t>,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. </a:t>
            </a:r>
            <a:r>
              <a:rPr lang="en-US" dirty="0" err="1" smtClean="0"/>
              <a:t>Partea</a:t>
            </a:r>
            <a:r>
              <a:rPr lang="en-US" dirty="0" smtClean="0"/>
              <a:t> de client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tradusa</a:t>
            </a:r>
            <a:r>
              <a:rPr lang="en-US" dirty="0" smtClean="0"/>
              <a:t> automat in JavaScript (cu </a:t>
            </a:r>
            <a:r>
              <a:rPr lang="en-US" dirty="0" err="1" smtClean="0"/>
              <a:t>bunele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ales </a:t>
            </a:r>
            <a:r>
              <a:rPr lang="en-US" dirty="0" err="1" smtClean="0"/>
              <a:t>relele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le </a:t>
            </a:r>
            <a:r>
              <a:rPr lang="en-US" dirty="0" err="1" smtClean="0"/>
              <a:t>provoaca</a:t>
            </a:r>
            <a:r>
              <a:rPr lang="en-US" dirty="0" smtClean="0"/>
              <a:t>). </a:t>
            </a:r>
            <a:r>
              <a:rPr lang="ro-RO" dirty="0" smtClean="0"/>
              <a:t>Este </a:t>
            </a:r>
            <a:r>
              <a:rPr lang="ro-RO" dirty="0"/>
              <a:t>ușor de </a:t>
            </a:r>
            <a:r>
              <a:rPr lang="ro-RO" dirty="0" smtClean="0"/>
              <a:t>învățat</a:t>
            </a:r>
            <a:r>
              <a:rPr lang="en-US" dirty="0" smtClean="0"/>
              <a:t>.</a:t>
            </a:r>
            <a:r>
              <a:rPr lang="ro-RO" dirty="0" smtClean="0"/>
              <a:t> Una </a:t>
            </a:r>
            <a:r>
              <a:rPr lang="ro-RO" dirty="0"/>
              <a:t>dintre </a:t>
            </a:r>
            <a:r>
              <a:rPr lang="ro-RO" dirty="0" smtClean="0"/>
              <a:t>mari</a:t>
            </a:r>
            <a:r>
              <a:rPr lang="en-US" dirty="0" smtClean="0"/>
              <a:t>le</a:t>
            </a:r>
            <a:r>
              <a:rPr lang="ro-RO" dirty="0" smtClean="0"/>
              <a:t> </a:t>
            </a:r>
            <a:r>
              <a:rPr lang="ro-RO" dirty="0"/>
              <a:t>probleme </a:t>
            </a:r>
            <a:r>
              <a:rPr lang="ro-RO" dirty="0" smtClean="0"/>
              <a:t>este </a:t>
            </a:r>
            <a:r>
              <a:rPr lang="ro-RO" dirty="0"/>
              <a:t>faptul că există </a:t>
            </a:r>
            <a:r>
              <a:rPr lang="ro-RO" dirty="0" smtClean="0"/>
              <a:t>multe versiuni</a:t>
            </a:r>
            <a:r>
              <a:rPr lang="en-US" dirty="0" smtClean="0"/>
              <a:t> </a:t>
            </a:r>
            <a:r>
              <a:rPr lang="ro-RO" dirty="0" smtClean="0"/>
              <a:t>și </a:t>
            </a:r>
            <a:r>
              <a:rPr lang="ro-RO" dirty="0"/>
              <a:t>fiecare dintre ele este diferită </a:t>
            </a:r>
            <a:r>
              <a:rPr lang="en-US" dirty="0" smtClean="0"/>
              <a:t>de </a:t>
            </a:r>
            <a:r>
              <a:rPr lang="en-US" dirty="0" err="1" smtClean="0"/>
              <a:t>celelalte</a:t>
            </a:r>
            <a:r>
              <a:rPr lang="ro-RO" dirty="0" smtClean="0"/>
              <a:t>.</a:t>
            </a:r>
            <a:r>
              <a:rPr lang="ro-RO" dirty="0"/>
              <a:t/>
            </a:r>
            <a:br>
              <a:rPr lang="ro-RO" dirty="0"/>
            </a:br>
            <a:r>
              <a:rPr lang="ro-RO" dirty="0" smtClean="0"/>
              <a:t>Pro</a:t>
            </a:r>
            <a:r>
              <a:rPr lang="en-US" dirty="0" smtClean="0"/>
              <a:t>s</a:t>
            </a:r>
            <a:r>
              <a:rPr lang="ro-RO" dirty="0" smtClean="0"/>
              <a:t>:</a:t>
            </a:r>
            <a:r>
              <a:rPr lang="en-US" dirty="0" smtClean="0"/>
              <a:t> </a:t>
            </a:r>
            <a:r>
              <a:rPr lang="ro-RO" dirty="0" smtClean="0"/>
              <a:t>Ușor </a:t>
            </a:r>
            <a:r>
              <a:rPr lang="ro-RO" dirty="0"/>
              <a:t>de </a:t>
            </a:r>
            <a:r>
              <a:rPr lang="ro-RO" dirty="0" smtClean="0"/>
              <a:t>folosit</a:t>
            </a:r>
            <a:r>
              <a:rPr lang="en-US" dirty="0" smtClean="0"/>
              <a:t>, a</a:t>
            </a:r>
            <a:r>
              <a:rPr lang="ro-RO" dirty="0" smtClean="0"/>
              <a:t>ccesibil</a:t>
            </a:r>
            <a:r>
              <a:rPr lang="en-US" dirty="0" smtClean="0"/>
              <a:t>, e</a:t>
            </a:r>
            <a:r>
              <a:rPr lang="ro-RO" dirty="0" smtClean="0"/>
              <a:t>chilibrează încărcare</a:t>
            </a:r>
            <a:r>
              <a:rPr lang="en-US" dirty="0" smtClean="0"/>
              <a:t>a</a:t>
            </a:r>
            <a:r>
              <a:rPr lang="ro-RO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ro-RO" dirty="0" smtClean="0"/>
              <a:t>server </a:t>
            </a:r>
            <a:r>
              <a:rPr lang="ro-RO" dirty="0"/>
              <a:t>și </a:t>
            </a:r>
            <a:r>
              <a:rPr lang="ro-RO" dirty="0" smtClean="0"/>
              <a:t>client</a:t>
            </a:r>
            <a:r>
              <a:rPr lang="en-US" dirty="0" smtClean="0"/>
              <a:t>,  d</a:t>
            </a:r>
            <a:r>
              <a:rPr lang="ro-RO" dirty="0" smtClean="0"/>
              <a:t>ocumentație </a:t>
            </a:r>
            <a:r>
              <a:rPr lang="ro-RO" dirty="0"/>
              <a:t>excelentă</a:t>
            </a:r>
            <a:br>
              <a:rPr lang="ro-RO" dirty="0"/>
            </a:br>
            <a:r>
              <a:rPr lang="ro-RO" dirty="0" smtClean="0"/>
              <a:t>Con</a:t>
            </a:r>
            <a:r>
              <a:rPr lang="en-US" dirty="0" smtClean="0"/>
              <a:t>s</a:t>
            </a:r>
            <a:r>
              <a:rPr lang="ro-RO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Apar</a:t>
            </a:r>
            <a:r>
              <a:rPr lang="en-US" dirty="0" smtClean="0"/>
              <a:t> </a:t>
            </a:r>
            <a:r>
              <a:rPr lang="en-US" dirty="0" err="1" smtClean="0"/>
              <a:t>mereu</a:t>
            </a:r>
            <a:r>
              <a:rPr lang="en-US" dirty="0" smtClean="0"/>
              <a:t> n</a:t>
            </a:r>
            <a:r>
              <a:rPr lang="ro-RO" dirty="0" smtClean="0"/>
              <a:t>oi versiuni</a:t>
            </a:r>
            <a:r>
              <a:rPr lang="en-US" dirty="0" smtClean="0"/>
              <a:t>, c</a:t>
            </a:r>
            <a:r>
              <a:rPr lang="ro-RO" dirty="0" smtClean="0"/>
              <a:t>ompilarea </a:t>
            </a:r>
            <a:r>
              <a:rPr lang="ro-RO" dirty="0"/>
              <a:t>este un proces </a:t>
            </a:r>
            <a:r>
              <a:rPr lang="ro-RO" dirty="0" smtClean="0"/>
              <a:t>lent</a:t>
            </a:r>
            <a:r>
              <a:rPr lang="en-US" dirty="0" smtClean="0"/>
              <a:t>, la </a:t>
            </a:r>
            <a:r>
              <a:rPr lang="en-US" dirty="0" err="1" smtClean="0"/>
              <a:t>volum</a:t>
            </a:r>
            <a:r>
              <a:rPr lang="en-US" dirty="0" smtClean="0"/>
              <a:t> mare de date </a:t>
            </a:r>
            <a:r>
              <a:rPr lang="en-US" dirty="0" err="1" smtClean="0"/>
              <a:t>incetineste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, </a:t>
            </a:r>
            <a:r>
              <a:rPr lang="en-US" dirty="0" err="1" smtClean="0"/>
              <a:t>necesita</a:t>
            </a:r>
            <a:r>
              <a:rPr lang="en-US" dirty="0" smtClean="0"/>
              <a:t> </a:t>
            </a:r>
            <a:r>
              <a:rPr lang="en-US" dirty="0" err="1" smtClean="0"/>
              <a:t>scrierea</a:t>
            </a:r>
            <a:r>
              <a:rPr lang="en-US" dirty="0" smtClean="0"/>
              <a:t> de </a:t>
            </a:r>
            <a:r>
              <a:rPr lang="en-US" dirty="0" err="1" smtClean="0"/>
              <a:t>mult</a:t>
            </a:r>
            <a:r>
              <a:rPr lang="en-US" dirty="0" smtClean="0"/>
              <a:t> cod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lucruri</a:t>
            </a:r>
            <a:r>
              <a:rPr lang="en-US" dirty="0" smtClean="0"/>
              <a:t> simple.</a:t>
            </a:r>
          </a:p>
          <a:p>
            <a:endParaRPr lang="en-US" dirty="0"/>
          </a:p>
          <a:p>
            <a:r>
              <a:rPr lang="en-US" dirty="0"/>
              <a:t>Nu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detalia</a:t>
            </a:r>
            <a:r>
              <a:rPr lang="en-US" dirty="0"/>
              <a:t> </a:t>
            </a:r>
            <a:r>
              <a:rPr lang="en-US" dirty="0" err="1" smtClean="0"/>
              <a:t>GWT</a:t>
            </a:r>
            <a:r>
              <a:rPr lang="en-US" dirty="0" smtClean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/>
              <a:t>in </a:t>
            </a:r>
            <a:r>
              <a:rPr lang="en-US" b="1" smtClean="0">
                <a:solidFill>
                  <a:srgbClr val="FF0000"/>
                </a:solidFill>
              </a:rPr>
              <a:t>gwt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 </a:t>
            </a:r>
            <a:r>
              <a:rPr lang="en-US" dirty="0" err="1"/>
              <a:t>prezentam</a:t>
            </a:r>
            <a:r>
              <a:rPr lang="en-US" dirty="0"/>
              <a:t> un </a:t>
            </a:r>
            <a:r>
              <a:rPr lang="en-US" dirty="0" err="1" smtClean="0"/>
              <a:t>exemplu</a:t>
            </a:r>
            <a:r>
              <a:rPr lang="en-US" dirty="0" smtClean="0"/>
              <a:t>, </a:t>
            </a:r>
            <a:r>
              <a:rPr lang="en-US" dirty="0"/>
              <a:t>cu ultima </a:t>
            </a:r>
            <a:r>
              <a:rPr lang="en-US" dirty="0" err="1"/>
              <a:t>versiune</a:t>
            </a:r>
            <a:r>
              <a:rPr lang="en-US" dirty="0"/>
              <a:t> de </a:t>
            </a:r>
            <a:r>
              <a:rPr lang="en-US" dirty="0" err="1" smtClean="0"/>
              <a:t>GWT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 err="1" smtClean="0"/>
              <a:t>preluat</a:t>
            </a:r>
            <a:r>
              <a:rPr lang="en-US" dirty="0" smtClean="0"/>
              <a:t> din </a:t>
            </a:r>
            <a:r>
              <a:rPr lang="en-US" dirty="0">
                <a:hlinkClick r:id="rId4"/>
              </a:rPr>
              <a:t>https://</a:t>
            </a:r>
            <a:r>
              <a:rPr lang="en-US" dirty="0" err="1" smtClean="0">
                <a:hlinkClick r:id="rId4"/>
              </a:rPr>
              <a:t>github.com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err="1" smtClean="0">
                <a:hlinkClick r:id="rId4"/>
              </a:rPr>
              <a:t>eugenp</a:t>
            </a:r>
            <a:r>
              <a:rPr lang="en-US" dirty="0" smtClean="0">
                <a:hlinkClick r:id="rId4"/>
              </a:rPr>
              <a:t>/tutorials/tree/master/google-web-toolkit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44734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Anumite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elemente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vor</a:t>
            </a:r>
            <a:r>
              <a:rPr lang="en-US" dirty="0" smtClean="0">
                <a:solidFill>
                  <a:srgbClr val="FF0000"/>
                </a:solidFill>
              </a:rPr>
              <a:t> fi </a:t>
            </a:r>
            <a:r>
              <a:rPr lang="en-US" dirty="0" err="1" smtClean="0">
                <a:solidFill>
                  <a:srgbClr val="FF0000"/>
                </a:solidFill>
              </a:rPr>
              <a:t>clare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abia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dupa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insusirea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conceptului</a:t>
            </a:r>
            <a:r>
              <a:rPr lang="en-US" dirty="0" smtClean="0">
                <a:solidFill>
                  <a:srgbClr val="FF0000"/>
                </a:solidFill>
              </a:rPr>
              <a:t> servlet!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24.09.2021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GWT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structura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directoare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a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intrarilor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BFM_JavaFrameworks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11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" y="366713"/>
            <a:ext cx="90982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build.gradle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\---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\---main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+---java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\---com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 |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Google_web_toolkit.gwt.xml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 \---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baeldung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     +---client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     |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Google_web_toolkit.java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     +---server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     |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MessageServiceImpl.java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     \---shared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MessageService.java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MessageServiceAsync.java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+---resources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logback.xml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\---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favicon.ico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Google_web_toolkit.html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Google_web_toolkit.css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\---WEB-INF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web.xml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24.09.2021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0" y="397193"/>
            <a:ext cx="91440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wt.war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favicon.ico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Google_web_toolkit.css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Google_web_toolkit.html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+---META-INF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MANIFEST.MF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\---WEB-INF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web.xml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+---classes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|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logback.xml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|   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\---com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\---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baeldung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+---client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|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Google_web_toolkit$1MyHandler$1.class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|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Google_web_toolkit$1MyHandler.class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|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Google_web_toolkit.class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+---server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|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MessageServiceImpl.class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\---shared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MessageService.class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MessageServiceAsync.class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\---lib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58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arhive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jar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proprii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gwt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GWT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structura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directoare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a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arhivei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war generate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BFM_JavaFrameworks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12</a:t>
            </a:fld>
            <a:r>
              <a:rPr lang="en-US" dirty="0" smtClean="0"/>
              <a:t>_/_18_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24.09.2021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Blade, Play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BFM_JavaFrameworks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13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" y="366713"/>
            <a:ext cx="9067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Blade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Vom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reveni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larg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creat</a:t>
            </a:r>
            <a:r>
              <a:rPr lang="en-US" dirty="0" smtClean="0"/>
              <a:t> in 2015, se b</a:t>
            </a:r>
            <a:r>
              <a:rPr lang="ro-RO" dirty="0" smtClean="0"/>
              <a:t>az</a:t>
            </a:r>
            <a:r>
              <a:rPr lang="en-US" dirty="0" err="1" smtClean="0"/>
              <a:t>eaza</a:t>
            </a:r>
            <a:r>
              <a:rPr lang="ro-RO" dirty="0" smtClean="0"/>
              <a:t> </a:t>
            </a:r>
            <a:r>
              <a:rPr lang="ro-RO" dirty="0"/>
              <a:t>pe Java </a:t>
            </a:r>
            <a:r>
              <a:rPr lang="ro-RO" dirty="0" smtClean="0"/>
              <a:t>8</a:t>
            </a:r>
            <a:r>
              <a:rPr lang="en-US" dirty="0" smtClean="0"/>
              <a:t>. Este </a:t>
            </a:r>
            <a:r>
              <a:rPr lang="ro-RO" dirty="0" smtClean="0"/>
              <a:t>un </a:t>
            </a:r>
            <a:r>
              <a:rPr lang="ro-RO" dirty="0"/>
              <a:t>cadru </a:t>
            </a:r>
            <a:r>
              <a:rPr lang="ro-RO" dirty="0" smtClean="0"/>
              <a:t>MVC</a:t>
            </a:r>
            <a:r>
              <a:rPr lang="en-US" dirty="0" smtClean="0"/>
              <a:t> </a:t>
            </a:r>
            <a:r>
              <a:rPr lang="ro-RO" dirty="0" smtClean="0"/>
              <a:t>atât </a:t>
            </a:r>
            <a:r>
              <a:rPr lang="ro-RO" dirty="0"/>
              <a:t>de simplu și </a:t>
            </a:r>
            <a:r>
              <a:rPr lang="en-US" dirty="0" smtClean="0"/>
              <a:t>de </a:t>
            </a:r>
            <a:r>
              <a:rPr lang="ro-RO" dirty="0" smtClean="0"/>
              <a:t>ușor</a:t>
            </a:r>
            <a:r>
              <a:rPr lang="ro-RO" dirty="0"/>
              <a:t>, încât orice dezvoltator din perspectiva proiectului poate înțelege acest lucru într-o singură </a:t>
            </a:r>
            <a:r>
              <a:rPr lang="ro-RO" dirty="0" smtClean="0"/>
              <a:t>zi</a:t>
            </a:r>
            <a:r>
              <a:rPr lang="en-US" dirty="0" smtClean="0"/>
              <a:t>.</a:t>
            </a:r>
            <a:r>
              <a:rPr lang="ro-RO" dirty="0" smtClean="0"/>
              <a:t> </a:t>
            </a:r>
            <a:r>
              <a:rPr lang="en-US" dirty="0" smtClean="0"/>
              <a:t>O</a:t>
            </a:r>
            <a:r>
              <a:rPr lang="ro-RO" dirty="0" smtClean="0"/>
              <a:t>feră </a:t>
            </a:r>
            <a:r>
              <a:rPr lang="ro-RO" dirty="0"/>
              <a:t>o interfață de rutare în stil </a:t>
            </a:r>
            <a:r>
              <a:rPr lang="ro-RO" dirty="0" smtClean="0"/>
              <a:t>RESTful.</a:t>
            </a:r>
            <a:r>
              <a:rPr lang="ro-RO" dirty="0"/>
              <a:t/>
            </a:r>
            <a:br>
              <a:rPr lang="ro-RO" dirty="0"/>
            </a:br>
            <a:r>
              <a:rPr lang="en-US" dirty="0" smtClean="0"/>
              <a:t>Pros: </a:t>
            </a:r>
            <a:r>
              <a:rPr lang="ro-RO" dirty="0" smtClean="0"/>
              <a:t>Structură </a:t>
            </a:r>
            <a:r>
              <a:rPr lang="ro-RO" dirty="0"/>
              <a:t>simplă, </a:t>
            </a:r>
            <a:r>
              <a:rPr lang="ro-RO" dirty="0" smtClean="0"/>
              <a:t>mai </a:t>
            </a:r>
            <a:r>
              <a:rPr lang="ro-RO" dirty="0"/>
              <a:t>mică de </a:t>
            </a:r>
            <a:r>
              <a:rPr lang="ro-RO" dirty="0" smtClean="0"/>
              <a:t>500KB </a:t>
            </a:r>
            <a:r>
              <a:rPr lang="ro-RO" dirty="0"/>
              <a:t>și clară de </a:t>
            </a:r>
            <a:r>
              <a:rPr lang="ro-RO" dirty="0" smtClean="0"/>
              <a:t>codificare</a:t>
            </a:r>
            <a:r>
              <a:rPr lang="en-US" dirty="0" smtClean="0"/>
              <a:t>. </a:t>
            </a:r>
            <a:r>
              <a:rPr lang="en-US" dirty="0" err="1" smtClean="0"/>
              <a:t>Ofera</a:t>
            </a:r>
            <a:r>
              <a:rPr lang="en-US" dirty="0" smtClean="0"/>
              <a:t> </a:t>
            </a:r>
            <a:r>
              <a:rPr lang="en-US" dirty="0" err="1" smtClean="0"/>
              <a:t>spre</a:t>
            </a:r>
            <a:r>
              <a:rPr lang="en-US" dirty="0" smtClean="0"/>
              <a:t> </a:t>
            </a:r>
            <a:r>
              <a:rPr lang="en-US" dirty="0" err="1" smtClean="0"/>
              <a:t>alegere</a:t>
            </a:r>
            <a:r>
              <a:rPr lang="en-US" dirty="0" smtClean="0"/>
              <a:t> m</a:t>
            </a:r>
            <a:r>
              <a:rPr lang="ro-RO" dirty="0" smtClean="0"/>
              <a:t>ai </a:t>
            </a:r>
            <a:r>
              <a:rPr lang="ro-RO" dirty="0"/>
              <a:t>multe </a:t>
            </a:r>
            <a:r>
              <a:rPr lang="ro-RO" dirty="0" smtClean="0"/>
              <a:t>componente</a:t>
            </a:r>
            <a:r>
              <a:rPr lang="en-US" dirty="0" smtClean="0"/>
              <a:t>. </a:t>
            </a:r>
            <a:r>
              <a:rPr lang="ro-RO" dirty="0" smtClean="0"/>
              <a:t>Sunt </a:t>
            </a:r>
            <a:r>
              <a:rPr lang="ro-RO" dirty="0"/>
              <a:t>acceptate mai multe fișiere de </a:t>
            </a:r>
            <a:r>
              <a:rPr lang="ro-RO" dirty="0" smtClean="0"/>
              <a:t>configurare</a:t>
            </a:r>
            <a:r>
              <a:rPr lang="en-US" dirty="0" smtClean="0"/>
              <a:t>. Include e</a:t>
            </a:r>
            <a:r>
              <a:rPr lang="ro-RO" dirty="0" smtClean="0"/>
              <a:t>mbedded </a:t>
            </a:r>
            <a:r>
              <a:rPr lang="ro-RO" dirty="0"/>
              <a:t>server de tip </a:t>
            </a:r>
            <a:r>
              <a:rPr lang="ro-RO" dirty="0" smtClean="0"/>
              <a:t>jetty</a:t>
            </a:r>
            <a:r>
              <a:rPr lang="en-US" dirty="0" smtClean="0"/>
              <a:t>. N</a:t>
            </a:r>
            <a:r>
              <a:rPr lang="ro-RO" dirty="0" smtClean="0"/>
              <a:t>u </a:t>
            </a:r>
            <a:r>
              <a:rPr lang="ro-RO" dirty="0"/>
              <a:t>depinde de biblioteci terțe și </a:t>
            </a:r>
            <a:r>
              <a:rPr lang="ro-RO" dirty="0" smtClean="0"/>
              <a:t>introduce p</a:t>
            </a:r>
            <a:r>
              <a:rPr lang="en-US" dirty="0" err="1" smtClean="0"/>
              <a:t>utine</a:t>
            </a:r>
            <a:r>
              <a:rPr lang="en-US" dirty="0" smtClean="0"/>
              <a:t> </a:t>
            </a:r>
            <a:r>
              <a:rPr lang="en-US" dirty="0" err="1" smtClean="0"/>
              <a:t>nivele</a:t>
            </a:r>
            <a:r>
              <a:rPr lang="en-US" dirty="0" smtClean="0"/>
              <a:t>.</a:t>
            </a:r>
          </a:p>
          <a:p>
            <a:r>
              <a:rPr lang="ro-RO" dirty="0"/>
              <a:t>codul sursă </a:t>
            </a:r>
            <a:r>
              <a:rPr lang="en-US" dirty="0" err="1" smtClean="0"/>
              <a:t>ocupa</a:t>
            </a:r>
            <a:r>
              <a:rPr lang="en-US" dirty="0" smtClean="0"/>
              <a:t> sub</a:t>
            </a:r>
            <a:r>
              <a:rPr lang="ro-RO" dirty="0" smtClean="0"/>
              <a:t> 500kb. </a:t>
            </a:r>
            <a:endParaRPr lang="en-US" dirty="0" smtClean="0"/>
          </a:p>
          <a:p>
            <a:r>
              <a:rPr lang="en-US" dirty="0" smtClean="0"/>
              <a:t>Cons: </a:t>
            </a:r>
            <a:r>
              <a:rPr lang="en-US" dirty="0" err="1" smtClean="0"/>
              <a:t>necesita</a:t>
            </a:r>
            <a:r>
              <a:rPr lang="en-US" dirty="0" smtClean="0"/>
              <a:t> un </a:t>
            </a:r>
            <a:r>
              <a:rPr lang="ro-RO" dirty="0" smtClean="0"/>
              <a:t>complex </a:t>
            </a:r>
            <a:r>
              <a:rPr lang="ro-RO" dirty="0"/>
              <a:t>de </a:t>
            </a:r>
            <a:r>
              <a:rPr lang="ro-RO" dirty="0" smtClean="0"/>
              <a:t>dependenț</a:t>
            </a:r>
            <a:r>
              <a:rPr lang="en-US" dirty="0" smtClean="0"/>
              <a:t>e. </a:t>
            </a:r>
            <a:r>
              <a:rPr lang="en-US" dirty="0" err="1" smtClean="0"/>
              <a:t>Limitat</a:t>
            </a:r>
            <a:r>
              <a:rPr lang="en-US" dirty="0" smtClean="0"/>
              <a:t> in </a:t>
            </a:r>
            <a:r>
              <a:rPr lang="en-US" dirty="0" err="1" smtClean="0"/>
              <a:t>ceea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priveste</a:t>
            </a:r>
            <a:r>
              <a:rPr lang="en-US" dirty="0" smtClean="0"/>
              <a:t> a</a:t>
            </a:r>
            <a:r>
              <a:rPr lang="ro-RO" dirty="0" smtClean="0"/>
              <a:t>plicații mobile</a:t>
            </a:r>
            <a:r>
              <a:rPr lang="en-US" dirty="0" smtClean="0"/>
              <a:t>. Pana in </a:t>
            </a:r>
            <a:r>
              <a:rPr lang="en-US" dirty="0" err="1" smtClean="0"/>
              <a:t>prezent</a:t>
            </a:r>
            <a:r>
              <a:rPr lang="en-US" dirty="0" smtClean="0"/>
              <a:t> </a:t>
            </a:r>
            <a:r>
              <a:rPr lang="en-US" dirty="0" err="1" smtClean="0"/>
              <a:t>documentatia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, </a:t>
            </a:r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detaliata</a:t>
            </a:r>
            <a:r>
              <a:rPr lang="en-US" dirty="0" smtClean="0"/>
              <a:t>, </a:t>
            </a:r>
            <a:r>
              <a:rPr lang="en-US" u="sng" dirty="0" err="1" smtClean="0"/>
              <a:t>este</a:t>
            </a:r>
            <a:r>
              <a:rPr lang="en-US" u="sng" dirty="0" smtClean="0"/>
              <a:t> </a:t>
            </a:r>
            <a:r>
              <a:rPr lang="en-US" u="sng" dirty="0" err="1" smtClean="0"/>
              <a:t>doar</a:t>
            </a:r>
            <a:r>
              <a:rPr lang="en-US" u="sng" dirty="0" smtClean="0"/>
              <a:t> in </a:t>
            </a:r>
            <a:r>
              <a:rPr lang="en-US" u="sng" dirty="0" err="1" smtClean="0"/>
              <a:t>chineza</a:t>
            </a:r>
            <a:r>
              <a:rPr lang="en-US" u="sng" dirty="0" smtClean="0"/>
              <a:t>!</a:t>
            </a:r>
            <a:r>
              <a:rPr lang="ro-RO" dirty="0"/>
              <a:t/>
            </a:r>
            <a:br>
              <a:rPr lang="ro-RO" dirty="0"/>
            </a:br>
            <a:r>
              <a:rPr lang="ro-RO" dirty="0" smtClean="0"/>
              <a:t>Cadrul </a:t>
            </a:r>
            <a:r>
              <a:rPr lang="ro-RO" dirty="0"/>
              <a:t>Blade urmează modelul de proiectare software MVC (Model-View-Controller). Are un design ușor de înțeles, </a:t>
            </a:r>
            <a:r>
              <a:rPr lang="ro-RO" dirty="0" smtClean="0"/>
              <a:t>deoarece. </a:t>
            </a:r>
            <a:r>
              <a:rPr lang="ro-RO" dirty="0"/>
              <a:t>Blade se bazează pe Java 8, iar serverul web Netty și motorul șablon sunt </a:t>
            </a:r>
            <a:r>
              <a:rPr lang="en-US" dirty="0" err="1" smtClean="0"/>
              <a:t>incluse</a:t>
            </a:r>
            <a:r>
              <a:rPr lang="ro-RO" dirty="0" smtClean="0"/>
              <a:t> </a:t>
            </a:r>
            <a:r>
              <a:rPr lang="ro-RO" dirty="0"/>
              <a:t>în </a:t>
            </a:r>
            <a:r>
              <a:rPr lang="ro-RO" dirty="0" smtClean="0"/>
              <a:t>cadru. </a:t>
            </a:r>
            <a:r>
              <a:rPr lang="ro-RO" dirty="0"/>
              <a:t>Are o amprentă minimă; </a:t>
            </a:r>
            <a:br>
              <a:rPr lang="ro-RO" dirty="0"/>
            </a:br>
            <a:r>
              <a:rPr lang="ro-RO" dirty="0"/>
              <a:t/>
            </a:r>
            <a:br>
              <a:rPr lang="ro-RO" dirty="0"/>
            </a:br>
            <a:r>
              <a:rPr lang="ro-RO" b="1" dirty="0" smtClean="0"/>
              <a:t>Play</a:t>
            </a:r>
            <a:r>
              <a:rPr lang="ro-RO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Vom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reveni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larg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</a:t>
            </a:r>
            <a:r>
              <a:rPr lang="ro-RO" dirty="0" smtClean="0"/>
              <a:t>permite </a:t>
            </a:r>
            <a:r>
              <a:rPr lang="ro-RO" dirty="0"/>
              <a:t>crearea unor aplicații Java și Scala ușor accesibile pentru </a:t>
            </a:r>
            <a:r>
              <a:rPr lang="ro-RO" dirty="0" smtClean="0"/>
              <a:t>desktop </a:t>
            </a:r>
            <a:r>
              <a:rPr lang="ro-RO" dirty="0"/>
              <a:t>și </a:t>
            </a:r>
            <a:r>
              <a:rPr lang="ro-RO" dirty="0" smtClean="0"/>
              <a:t>mobil</a:t>
            </a:r>
            <a:r>
              <a:rPr lang="en-US" dirty="0" smtClean="0"/>
              <a:t>e</a:t>
            </a:r>
            <a:r>
              <a:rPr lang="ro-RO" dirty="0" smtClean="0"/>
              <a:t>. </a:t>
            </a:r>
            <a:r>
              <a:rPr lang="en-US" dirty="0" smtClean="0"/>
              <a:t>E</a:t>
            </a:r>
            <a:r>
              <a:rPr lang="ro-RO" dirty="0" smtClean="0"/>
              <a:t>ste </a:t>
            </a:r>
            <a:r>
              <a:rPr lang="ro-RO" dirty="0"/>
              <a:t>un cadru unic Java în sensul că nu se bazează pe standardele Java </a:t>
            </a:r>
            <a:r>
              <a:rPr lang="ro-RO" dirty="0" smtClean="0"/>
              <a:t>EE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ro-RO" dirty="0" smtClean="0"/>
              <a:t>intenționează </a:t>
            </a:r>
            <a:r>
              <a:rPr lang="ro-RO" dirty="0"/>
              <a:t>să elimine toate inconvenientele dezvoltării </a:t>
            </a:r>
            <a:r>
              <a:rPr lang="en-US" dirty="0" smtClean="0"/>
              <a:t>Java </a:t>
            </a:r>
            <a:r>
              <a:rPr lang="ro-RO" dirty="0" smtClean="0"/>
              <a:t>web tradiționale</a:t>
            </a:r>
            <a:r>
              <a:rPr lang="en-US" dirty="0" smtClean="0"/>
              <a:t>.</a:t>
            </a:r>
            <a:r>
              <a:rPr lang="ro-RO" dirty="0" smtClean="0"/>
              <a:t> </a:t>
            </a:r>
            <a:r>
              <a:rPr lang="en-US" dirty="0" smtClean="0"/>
              <a:t>E</a:t>
            </a:r>
            <a:r>
              <a:rPr lang="ro-RO" dirty="0" smtClean="0"/>
              <a:t>ste </a:t>
            </a:r>
            <a:r>
              <a:rPr lang="ro-RO" dirty="0"/>
              <a:t>un cadru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ro-RO" dirty="0" smtClean="0"/>
              <a:t>popular</a:t>
            </a:r>
            <a:r>
              <a:rPr lang="ro-RO" dirty="0"/>
              <a:t>, folosit de companii cum ar fi LinkedIn, Samsung, Walmart, The Guardian, Verizon </a:t>
            </a:r>
            <a:r>
              <a:rPr lang="en-US" dirty="0" smtClean="0"/>
              <a:t>etc.  E</a:t>
            </a:r>
            <a:r>
              <a:rPr lang="ro-RO" dirty="0" smtClean="0"/>
              <a:t>ste comparat </a:t>
            </a:r>
            <a:r>
              <a:rPr lang="ro-RO" dirty="0"/>
              <a:t>cu cadrele </a:t>
            </a:r>
            <a:r>
              <a:rPr lang="ro-RO" dirty="0" smtClean="0"/>
              <a:t>Ruby </a:t>
            </a:r>
            <a:r>
              <a:rPr lang="ro-RO" dirty="0"/>
              <a:t>on Rails pentru Ruby sau Django pentru Python</a:t>
            </a:r>
            <a:r>
              <a:rPr lang="ro-RO" dirty="0" smtClean="0"/>
              <a:t>.</a:t>
            </a:r>
            <a:r>
              <a:rPr lang="ro-RO" dirty="0"/>
              <a:t/>
            </a:r>
            <a:br>
              <a:rPr lang="ro-RO" dirty="0"/>
            </a:br>
            <a:r>
              <a:rPr lang="ro-RO" dirty="0" smtClean="0"/>
              <a:t>Play </a:t>
            </a:r>
            <a:r>
              <a:rPr lang="ro-RO" dirty="0"/>
              <a:t>utilizează un model complet </a:t>
            </a:r>
            <a:r>
              <a:rPr lang="ro-RO" dirty="0" smtClean="0"/>
              <a:t>asincron</a:t>
            </a:r>
            <a:r>
              <a:rPr lang="en-US" dirty="0" smtClean="0"/>
              <a:t>, stateless, </a:t>
            </a:r>
            <a:r>
              <a:rPr lang="en-US" dirty="0" err="1" smtClean="0"/>
              <a:t>oferind</a:t>
            </a:r>
            <a:r>
              <a:rPr lang="ro-RO" dirty="0" smtClean="0"/>
              <a:t> </a:t>
            </a:r>
            <a:r>
              <a:rPr lang="ro-RO" dirty="0"/>
              <a:t>o </a:t>
            </a:r>
            <a:r>
              <a:rPr lang="ro-RO" dirty="0" smtClean="0"/>
              <a:t>bună scalabilitate.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24.09.2021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Vert.X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, Grails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BFM_JavaFrameworks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6671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/>
              <a:t>Vert.X</a:t>
            </a:r>
            <a:r>
              <a:rPr lang="ro-RO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Vom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reveni</a:t>
            </a:r>
            <a:r>
              <a:rPr lang="en-US" dirty="0" smtClean="0">
                <a:solidFill>
                  <a:srgbClr val="C00000"/>
                </a:solidFill>
              </a:rPr>
              <a:t> in sem. 2 la </a:t>
            </a:r>
            <a:r>
              <a:rPr lang="en-US" dirty="0" err="1" smtClean="0">
                <a:solidFill>
                  <a:srgbClr val="C00000"/>
                </a:solidFill>
              </a:rPr>
              <a:t>cursul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WSMT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</a:t>
            </a:r>
            <a:r>
              <a:rPr lang="ro-RO" dirty="0" smtClean="0"/>
              <a:t>este </a:t>
            </a:r>
            <a:r>
              <a:rPr lang="ro-RO" dirty="0"/>
              <a:t>un </a:t>
            </a:r>
            <a:r>
              <a:rPr lang="en-US" dirty="0" smtClean="0"/>
              <a:t>framework </a:t>
            </a:r>
            <a:r>
              <a:rPr lang="en-US" dirty="0" err="1" smtClean="0"/>
              <a:t>poliglot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asincron</a:t>
            </a:r>
            <a:r>
              <a:rPr lang="en-US" dirty="0" smtClean="0"/>
              <a:t>. Este </a:t>
            </a:r>
            <a:r>
              <a:rPr lang="ro-RO" dirty="0" smtClean="0"/>
              <a:t>optimizat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ro-RO" dirty="0" smtClean="0"/>
              <a:t>Java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ro-RO" dirty="0" smtClean="0"/>
              <a:t>Ruby</a:t>
            </a:r>
            <a:r>
              <a:rPr lang="ro-RO" dirty="0"/>
              <a:t>, Ceylon, </a:t>
            </a:r>
            <a:r>
              <a:rPr lang="ro-RO" dirty="0" smtClean="0"/>
              <a:t>Groovy</a:t>
            </a:r>
            <a:r>
              <a:rPr lang="en-US" dirty="0" smtClean="0"/>
              <a:t>,</a:t>
            </a:r>
            <a:r>
              <a:rPr lang="ro-RO" dirty="0" smtClean="0"/>
              <a:t> JavaScript</a:t>
            </a:r>
            <a:r>
              <a:rPr lang="en-US" dirty="0" smtClean="0"/>
              <a:t>.</a:t>
            </a:r>
            <a:r>
              <a:rPr lang="ro-RO" dirty="0" smtClean="0"/>
              <a:t> </a:t>
            </a:r>
            <a:r>
              <a:rPr lang="en-US" dirty="0" smtClean="0"/>
              <a:t>E</a:t>
            </a:r>
            <a:r>
              <a:rPr lang="ro-RO" dirty="0" smtClean="0"/>
              <a:t>ste o </a:t>
            </a:r>
            <a:r>
              <a:rPr lang="ro-RO" dirty="0"/>
              <a:t>bibliotecă și nu un container, ceea ce înseamnă că </a:t>
            </a:r>
            <a:r>
              <a:rPr lang="en-US" dirty="0" smtClean="0"/>
              <a:t>se pot </a:t>
            </a:r>
            <a:r>
              <a:rPr lang="ro-RO" dirty="0" smtClean="0"/>
              <a:t>aplica </a:t>
            </a:r>
            <a:r>
              <a:rPr lang="ro-RO" dirty="0"/>
              <a:t>alte instrumente și componente </a:t>
            </a:r>
            <a:r>
              <a:rPr lang="en-US" dirty="0" err="1" smtClean="0"/>
              <a:t>necesare</a:t>
            </a:r>
            <a:r>
              <a:rPr lang="ro-RO" dirty="0" smtClean="0"/>
              <a:t>.</a:t>
            </a:r>
            <a:r>
              <a:rPr lang="ro-RO" dirty="0"/>
              <a:t/>
            </a:r>
            <a:br>
              <a:rPr lang="ro-RO" dirty="0"/>
            </a:br>
            <a:r>
              <a:rPr lang="en-US" dirty="0" smtClean="0"/>
              <a:t>Pros: Este f</a:t>
            </a:r>
            <a:r>
              <a:rPr lang="ro-RO" dirty="0" smtClean="0"/>
              <a:t>oarte </a:t>
            </a:r>
            <a:r>
              <a:rPr lang="ro-RO" dirty="0"/>
              <a:t>ușor de </a:t>
            </a:r>
            <a:r>
              <a:rPr lang="ro-RO" dirty="0" smtClean="0"/>
              <a:t>configurat</a:t>
            </a:r>
            <a:r>
              <a:rPr lang="en-US" dirty="0" smtClean="0"/>
              <a:t>, s</a:t>
            </a:r>
            <a:r>
              <a:rPr lang="ro-RO" dirty="0" smtClean="0"/>
              <a:t>prijină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limbaje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f</a:t>
            </a:r>
            <a:r>
              <a:rPr lang="ro-RO" dirty="0" smtClean="0"/>
              <a:t>oarte modular</a:t>
            </a:r>
            <a:r>
              <a:rPr lang="en-US" dirty="0" smtClean="0"/>
              <a:t>, stateless, </a:t>
            </a:r>
            <a:r>
              <a:rPr lang="en-US" dirty="0" err="1" smtClean="0"/>
              <a:t>asincron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Cons: </a:t>
            </a:r>
            <a:r>
              <a:rPr lang="en-US" dirty="0" err="1" smtClean="0"/>
              <a:t>Scalabilitatea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ro-RO" dirty="0" smtClean="0"/>
              <a:t>dificil</a:t>
            </a:r>
            <a:r>
              <a:rPr lang="en-US" dirty="0" smtClean="0"/>
              <a:t>a</a:t>
            </a:r>
            <a:r>
              <a:rPr lang="ro-RO" dirty="0" smtClean="0"/>
              <a:t> pe </a:t>
            </a:r>
            <a:r>
              <a:rPr lang="ro-RO" dirty="0"/>
              <a:t>sisteme mai </a:t>
            </a:r>
            <a:r>
              <a:rPr lang="ro-RO" dirty="0" smtClean="0"/>
              <a:t>mari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o-RO" b="1" dirty="0"/>
              <a:t>Grails</a:t>
            </a:r>
            <a:r>
              <a:rPr lang="ro-RO" dirty="0"/>
              <a:t> este un cadru de aplicații web care utilizează limbajul de programare </a:t>
            </a:r>
            <a:r>
              <a:rPr lang="ro-RO" dirty="0" smtClean="0"/>
              <a:t>Groovy</a:t>
            </a:r>
            <a:r>
              <a:rPr lang="en-US" dirty="0" smtClean="0"/>
              <a:t>, </a:t>
            </a:r>
            <a:r>
              <a:rPr lang="ro-RO" dirty="0" smtClean="0"/>
              <a:t>limbaj </a:t>
            </a:r>
            <a:r>
              <a:rPr lang="en-US" dirty="0" smtClean="0"/>
              <a:t>scripting </a:t>
            </a:r>
            <a:r>
              <a:rPr lang="ro-RO" dirty="0" smtClean="0"/>
              <a:t>orientat pe </a:t>
            </a:r>
            <a:r>
              <a:rPr lang="ro-RO" dirty="0"/>
              <a:t>platforma </a:t>
            </a:r>
            <a:r>
              <a:rPr lang="ro-RO" dirty="0" smtClean="0"/>
              <a:t>Java</a:t>
            </a:r>
            <a:r>
              <a:rPr lang="en-US" dirty="0" smtClean="0"/>
              <a:t>. Desi </a:t>
            </a:r>
            <a:r>
              <a:rPr lang="en-US" dirty="0" err="1" smtClean="0"/>
              <a:t>este</a:t>
            </a:r>
            <a:r>
              <a:rPr lang="en-US" dirty="0" smtClean="0"/>
              <a:t> de sine </a:t>
            </a:r>
            <a:r>
              <a:rPr lang="en-US" dirty="0" err="1" smtClean="0"/>
              <a:t>statator</a:t>
            </a:r>
            <a:r>
              <a:rPr lang="en-US" dirty="0" smtClean="0"/>
              <a:t>, se </a:t>
            </a:r>
            <a:r>
              <a:rPr lang="en-US" dirty="0" err="1" smtClean="0"/>
              <a:t>integreaza</a:t>
            </a:r>
            <a:r>
              <a:rPr lang="en-US" dirty="0" smtClean="0"/>
              <a:t> bine </a:t>
            </a:r>
            <a:r>
              <a:rPr lang="ro-RO" dirty="0" smtClean="0"/>
              <a:t> cu</a:t>
            </a:r>
            <a:r>
              <a:rPr lang="en-US" dirty="0" smtClean="0"/>
              <a:t> JDK, </a:t>
            </a:r>
            <a:r>
              <a:rPr lang="en-US" dirty="0" err="1" smtClean="0"/>
              <a:t>JavaEE</a:t>
            </a:r>
            <a:r>
              <a:rPr lang="ro-RO" dirty="0" smtClean="0"/>
              <a:t>, Hibernate</a:t>
            </a:r>
            <a:r>
              <a:rPr lang="en-US" dirty="0" smtClean="0"/>
              <a:t>,</a:t>
            </a:r>
            <a:r>
              <a:rPr lang="ro-RO" dirty="0" smtClean="0"/>
              <a:t> </a:t>
            </a:r>
            <a:r>
              <a:rPr lang="ro-RO" dirty="0"/>
              <a:t>Spring. </a:t>
            </a:r>
            <a:r>
              <a:rPr lang="en-US" dirty="0" smtClean="0"/>
              <a:t>F</a:t>
            </a:r>
            <a:r>
              <a:rPr lang="ro-RO" dirty="0" smtClean="0"/>
              <a:t>uncționează </a:t>
            </a:r>
            <a:r>
              <a:rPr lang="ro-RO" dirty="0"/>
              <a:t>pentru </a:t>
            </a:r>
            <a:r>
              <a:rPr lang="ro-RO" dirty="0" smtClean="0"/>
              <a:t>proiect</a:t>
            </a:r>
            <a:r>
              <a:rPr lang="en-US" dirty="0" smtClean="0"/>
              <a:t>e</a:t>
            </a:r>
            <a:r>
              <a:rPr lang="ro-RO" dirty="0" smtClean="0"/>
              <a:t> </a:t>
            </a:r>
            <a:r>
              <a:rPr lang="ro-RO" dirty="0"/>
              <a:t>de </a:t>
            </a:r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ro-RO" dirty="0" smtClean="0"/>
              <a:t>mărime </a:t>
            </a:r>
            <a:r>
              <a:rPr lang="ro-RO" dirty="0"/>
              <a:t>și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ro-RO" dirty="0" smtClean="0"/>
              <a:t>pluginuri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vary </a:t>
            </a:r>
            <a:r>
              <a:rPr lang="en-US" dirty="0" err="1" smtClean="0"/>
              <a:t>integrari</a:t>
            </a:r>
            <a:r>
              <a:rPr lang="en-US" dirty="0" smtClean="0"/>
              <a:t>.</a:t>
            </a:r>
            <a:r>
              <a:rPr lang="ro-RO" dirty="0"/>
              <a:t/>
            </a:r>
            <a:br>
              <a:rPr lang="ro-RO" dirty="0"/>
            </a:br>
            <a:r>
              <a:rPr lang="ro-RO" dirty="0" smtClean="0"/>
              <a:t>Pro</a:t>
            </a:r>
            <a:r>
              <a:rPr lang="en-US" dirty="0" smtClean="0"/>
              <a:t>s</a:t>
            </a:r>
            <a:r>
              <a:rPr lang="ro-RO" dirty="0" smtClean="0"/>
              <a:t>:</a:t>
            </a:r>
            <a:r>
              <a:rPr lang="en-US" dirty="0" smtClean="0"/>
              <a:t> </a:t>
            </a:r>
            <a:r>
              <a:rPr lang="ro-RO" dirty="0" smtClean="0"/>
              <a:t>Ușor </a:t>
            </a:r>
            <a:r>
              <a:rPr lang="ro-RO" dirty="0"/>
              <a:t>de </a:t>
            </a:r>
            <a:r>
              <a:rPr lang="ro-RO" dirty="0" smtClean="0"/>
              <a:t>configurat</a:t>
            </a:r>
            <a:r>
              <a:rPr lang="en-US" dirty="0" smtClean="0"/>
              <a:t>, </a:t>
            </a:r>
            <a:r>
              <a:rPr lang="ro-RO" dirty="0" smtClean="0"/>
              <a:t>Peste </a:t>
            </a:r>
            <a:r>
              <a:rPr lang="ro-RO" dirty="0"/>
              <a:t>900 de </a:t>
            </a:r>
            <a:r>
              <a:rPr lang="ro-RO" dirty="0" smtClean="0"/>
              <a:t>pluginuri</a:t>
            </a:r>
            <a:r>
              <a:rPr lang="en-US" dirty="0" smtClean="0"/>
              <a:t>, </a:t>
            </a:r>
            <a:r>
              <a:rPr lang="ro-RO" dirty="0" smtClean="0"/>
              <a:t>Documentație excelentă</a:t>
            </a:r>
            <a:r>
              <a:rPr lang="en-US" dirty="0" smtClean="0"/>
              <a:t>, </a:t>
            </a:r>
            <a:r>
              <a:rPr lang="ro-RO" dirty="0" smtClean="0"/>
              <a:t>Ușor </a:t>
            </a:r>
            <a:r>
              <a:rPr lang="ro-RO" dirty="0"/>
              <a:t>de </a:t>
            </a:r>
            <a:r>
              <a:rPr lang="ro-RO" dirty="0" smtClean="0"/>
              <a:t>folosit</a:t>
            </a:r>
            <a:r>
              <a:rPr lang="en-US" dirty="0" smtClean="0"/>
              <a:t>, </a:t>
            </a:r>
            <a:r>
              <a:rPr lang="ro-RO" dirty="0" smtClean="0"/>
              <a:t>Lucrări </a:t>
            </a:r>
            <a:r>
              <a:rPr lang="ro-RO" dirty="0"/>
              <a:t>pentru orice dimensiune a </a:t>
            </a:r>
            <a:r>
              <a:rPr lang="ro-RO" dirty="0" smtClean="0"/>
              <a:t>proiectului</a:t>
            </a:r>
            <a:r>
              <a:rPr lang="en-US" dirty="0" smtClean="0"/>
              <a:t>,</a:t>
            </a:r>
            <a:r>
              <a:rPr lang="ro-RO" dirty="0"/>
              <a:t/>
            </a:r>
            <a:br>
              <a:rPr lang="ro-RO" dirty="0"/>
            </a:br>
            <a:r>
              <a:rPr lang="ro-RO" dirty="0" smtClean="0"/>
              <a:t>Con</a:t>
            </a:r>
            <a:r>
              <a:rPr lang="en-US" dirty="0" smtClean="0"/>
              <a:t>s</a:t>
            </a:r>
            <a:r>
              <a:rPr lang="ro-RO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Obligatoriu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lucreze</a:t>
            </a:r>
            <a:r>
              <a:rPr lang="en-US" dirty="0" smtClean="0"/>
              <a:t> cu </a:t>
            </a:r>
            <a:r>
              <a:rPr lang="en-US" dirty="0" err="1" smtClean="0"/>
              <a:t>limbaje</a:t>
            </a:r>
            <a:r>
              <a:rPr lang="en-US" dirty="0" smtClean="0"/>
              <a:t> runtime (</a:t>
            </a:r>
            <a:r>
              <a:rPr lang="en-US" dirty="0" err="1" smtClean="0"/>
              <a:t>interpretativ</a:t>
            </a:r>
            <a:r>
              <a:rPr lang="en-US" dirty="0" smtClean="0"/>
              <a:t>).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prezenta</a:t>
            </a:r>
            <a:r>
              <a:rPr lang="en-US" dirty="0" smtClean="0"/>
              <a:t> </a:t>
            </a:r>
            <a:r>
              <a:rPr lang="en-US" dirty="0" err="1" smtClean="0"/>
              <a:t>dificultati</a:t>
            </a:r>
            <a:r>
              <a:rPr lang="en-US" dirty="0" smtClean="0"/>
              <a:t> la </a:t>
            </a:r>
            <a:r>
              <a:rPr lang="en-US" dirty="0" err="1" smtClean="0"/>
              <a:t>lucrul</a:t>
            </a:r>
            <a:r>
              <a:rPr lang="en-US" dirty="0" smtClean="0"/>
              <a:t> multithreading.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24.09.2021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Vaadin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, Wicket,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Dropwizard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,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JHipster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BFM_JavaFrameworks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15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94692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 smtClean="0"/>
              <a:t>Vaadin</a:t>
            </a:r>
            <a:r>
              <a:rPr lang="vi-VN" dirty="0" smtClean="0"/>
              <a:t> </a:t>
            </a:r>
            <a:r>
              <a:rPr lang="vi-VN" dirty="0"/>
              <a:t>este open-source </a:t>
            </a:r>
            <a:r>
              <a:rPr lang="vi-VN" dirty="0" smtClean="0"/>
              <a:t>licențiat Apache pentru Java </a:t>
            </a:r>
            <a:r>
              <a:rPr lang="vi-VN" dirty="0"/>
              <a:t>și </a:t>
            </a:r>
            <a:r>
              <a:rPr lang="vi-VN" dirty="0" smtClean="0"/>
              <a:t>C++. </a:t>
            </a:r>
            <a:r>
              <a:rPr lang="en-US" dirty="0" smtClean="0"/>
              <a:t>A</a:t>
            </a:r>
            <a:r>
              <a:rPr lang="vi-VN" dirty="0" smtClean="0"/>
              <a:t>rhitectura </a:t>
            </a:r>
            <a:r>
              <a:rPr lang="vi-VN" dirty="0"/>
              <a:t>aplicațiilor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orientata</a:t>
            </a:r>
            <a:r>
              <a:rPr lang="en-US" dirty="0" smtClean="0"/>
              <a:t> </a:t>
            </a:r>
            <a:r>
              <a:rPr lang="vi-VN" dirty="0" smtClean="0"/>
              <a:t>mai </a:t>
            </a:r>
            <a:r>
              <a:rPr lang="vi-VN" dirty="0"/>
              <a:t>degrabă </a:t>
            </a:r>
            <a:r>
              <a:rPr lang="vi-VN" dirty="0" smtClean="0"/>
              <a:t>server </a:t>
            </a:r>
            <a:r>
              <a:rPr lang="vi-VN" dirty="0"/>
              <a:t>decât client, </a:t>
            </a:r>
            <a:r>
              <a:rPr lang="en-US" dirty="0" smtClean="0"/>
              <a:t>in </a:t>
            </a:r>
            <a:r>
              <a:rPr lang="vi-VN" dirty="0" smtClean="0"/>
              <a:t>contrast </a:t>
            </a:r>
            <a:r>
              <a:rPr lang="vi-VN" dirty="0"/>
              <a:t>cu soluțiile </a:t>
            </a:r>
            <a:r>
              <a:rPr lang="vi-VN" dirty="0" smtClean="0"/>
              <a:t>tradiționale</a:t>
            </a:r>
            <a:r>
              <a:rPr lang="en-US" dirty="0" smtClean="0"/>
              <a:t>.</a:t>
            </a:r>
            <a:r>
              <a:rPr lang="vi-VN" dirty="0" smtClean="0"/>
              <a:t> Având </a:t>
            </a:r>
            <a:r>
              <a:rPr lang="vi-VN" dirty="0"/>
              <a:t>în vedere natura cadrului Vaadin, </a:t>
            </a:r>
            <a:r>
              <a:rPr lang="en-US" dirty="0" err="1" smtClean="0"/>
              <a:t>codul</a:t>
            </a:r>
            <a:r>
              <a:rPr lang="en-US" dirty="0" smtClean="0"/>
              <a:t> Java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vi-VN" dirty="0" smtClean="0"/>
              <a:t>ușor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vi-VN" dirty="0" smtClean="0"/>
              <a:t>devină mare </a:t>
            </a:r>
            <a:r>
              <a:rPr lang="vi-VN" dirty="0"/>
              <a:t>și confuz.</a:t>
            </a:r>
            <a:br>
              <a:rPr lang="vi-VN" dirty="0"/>
            </a:br>
            <a:r>
              <a:rPr lang="vi-VN" dirty="0" smtClean="0"/>
              <a:t>Pro</a:t>
            </a:r>
            <a:r>
              <a:rPr lang="en-US" dirty="0" smtClean="0"/>
              <a:t>s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vi-VN" dirty="0" smtClean="0"/>
              <a:t>Multe </a:t>
            </a:r>
            <a:r>
              <a:rPr lang="vi-VN" dirty="0"/>
              <a:t>plug-in-uri </a:t>
            </a:r>
            <a:r>
              <a:rPr lang="vi-VN" dirty="0" smtClean="0"/>
              <a:t>diferite</a:t>
            </a:r>
            <a:r>
              <a:rPr lang="en-US" dirty="0" smtClean="0"/>
              <a:t>. </a:t>
            </a:r>
            <a:r>
              <a:rPr lang="vi-VN" dirty="0" smtClean="0"/>
              <a:t>Susținut </a:t>
            </a:r>
            <a:r>
              <a:rPr lang="vi-VN" dirty="0"/>
              <a:t>de </a:t>
            </a:r>
            <a:r>
              <a:rPr lang="vi-VN" dirty="0" smtClean="0"/>
              <a:t>Apache</a:t>
            </a:r>
            <a:r>
              <a:rPr lang="en-US" dirty="0" smtClean="0"/>
              <a:t>. </a:t>
            </a:r>
            <a:r>
              <a:rPr lang="vi-VN" dirty="0" smtClean="0"/>
              <a:t>Documentație bună</a:t>
            </a:r>
            <a:r>
              <a:rPr lang="en-US" dirty="0" smtClean="0"/>
              <a:t>. </a:t>
            </a:r>
            <a:r>
              <a:rPr lang="vi-VN" dirty="0" smtClean="0"/>
              <a:t>Utilizează </a:t>
            </a:r>
            <a:r>
              <a:rPr lang="vi-VN" dirty="0"/>
              <a:t>programarea pe </a:t>
            </a:r>
            <a:r>
              <a:rPr lang="vi-VN" dirty="0" smtClean="0"/>
              <a:t>server</a:t>
            </a:r>
            <a:r>
              <a:rPr lang="en-US" dirty="0" smtClean="0"/>
              <a:t>.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vi-VN" dirty="0" smtClean="0"/>
              <a:t>utiliza</a:t>
            </a:r>
            <a:r>
              <a:rPr lang="en-US" dirty="0" smtClean="0"/>
              <a:t>rea</a:t>
            </a:r>
            <a:r>
              <a:rPr lang="vi-VN" dirty="0" smtClean="0"/>
              <a:t> G</a:t>
            </a:r>
            <a:r>
              <a:rPr lang="en-US" dirty="0" smtClean="0"/>
              <a:t>WT </a:t>
            </a:r>
            <a:r>
              <a:rPr lang="en-US" dirty="0" err="1" smtClean="0"/>
              <a:t>sau</a:t>
            </a:r>
            <a:r>
              <a:rPr lang="en-US" dirty="0" smtClean="0"/>
              <a:t> Ajax.</a:t>
            </a:r>
          </a:p>
          <a:p>
            <a:r>
              <a:rPr lang="vi-VN" dirty="0" smtClean="0"/>
              <a:t>Con</a:t>
            </a:r>
            <a:r>
              <a:rPr lang="en-US" dirty="0" smtClean="0"/>
              <a:t>s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Codul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usor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devina</a:t>
            </a:r>
            <a:r>
              <a:rPr lang="en-US" dirty="0" smtClean="0"/>
              <a:t> </a:t>
            </a:r>
            <a:r>
              <a:rPr lang="vi-VN" dirty="0" smtClean="0"/>
              <a:t>prea </a:t>
            </a:r>
            <a:r>
              <a:rPr lang="vi-VN" dirty="0"/>
              <a:t>lung și </a:t>
            </a:r>
            <a:r>
              <a:rPr lang="vi-VN" dirty="0" smtClean="0"/>
              <a:t>complex</a:t>
            </a:r>
            <a:r>
              <a:rPr lang="en-US" dirty="0" smtClean="0"/>
              <a:t>.</a:t>
            </a:r>
          </a:p>
          <a:p>
            <a:r>
              <a:rPr lang="vi-VN" dirty="0"/>
              <a:t/>
            </a:r>
            <a:br>
              <a:rPr lang="vi-VN" dirty="0"/>
            </a:br>
            <a:r>
              <a:rPr lang="vi-VN" b="1" dirty="0" smtClean="0"/>
              <a:t>Wicket</a:t>
            </a:r>
            <a:r>
              <a:rPr lang="vi-VN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vi-VN" dirty="0" smtClean="0"/>
              <a:t>suport</a:t>
            </a:r>
            <a:r>
              <a:rPr lang="en-US" dirty="0" smtClean="0"/>
              <a:t>at</a:t>
            </a:r>
            <a:r>
              <a:rPr lang="vi-VN" dirty="0" smtClean="0"/>
              <a:t> </a:t>
            </a:r>
            <a:r>
              <a:rPr lang="vi-VN" dirty="0" smtClean="0"/>
              <a:t>de Apache</a:t>
            </a:r>
            <a:r>
              <a:rPr lang="en-US" dirty="0" smtClean="0"/>
              <a:t>,</a:t>
            </a:r>
            <a:r>
              <a:rPr lang="vi-VN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vi-VN" dirty="0" smtClean="0"/>
              <a:t>proiectat </a:t>
            </a:r>
            <a:r>
              <a:rPr lang="vi-VN" dirty="0"/>
              <a:t>pentru a proiecta aplicații web simple, dar elegante într-un limbaj bazat pe </a:t>
            </a:r>
            <a:r>
              <a:rPr lang="vi-VN" dirty="0" smtClean="0"/>
              <a:t>componente.</a:t>
            </a:r>
            <a:r>
              <a:rPr lang="vi-VN" dirty="0"/>
              <a:t/>
            </a:r>
            <a:br>
              <a:rPr lang="vi-VN" dirty="0"/>
            </a:br>
            <a:r>
              <a:rPr lang="vi-VN" dirty="0" smtClean="0"/>
              <a:t>Pro</a:t>
            </a:r>
            <a:r>
              <a:rPr lang="en-US" dirty="0" smtClean="0"/>
              <a:t>s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vi-VN" dirty="0" smtClean="0"/>
              <a:t>Sprijină </a:t>
            </a:r>
            <a:r>
              <a:rPr lang="vi-VN" dirty="0"/>
              <a:t>Java și </a:t>
            </a:r>
            <a:r>
              <a:rPr lang="vi-VN" dirty="0" smtClean="0"/>
              <a:t>HTML</a:t>
            </a:r>
            <a:r>
              <a:rPr lang="en-US" dirty="0" smtClean="0"/>
              <a:t>. </a:t>
            </a:r>
            <a:r>
              <a:rPr lang="vi-VN" dirty="0" smtClean="0"/>
              <a:t>Codul </a:t>
            </a:r>
            <a:r>
              <a:rPr lang="vi-VN" dirty="0"/>
              <a:t>ușor de </a:t>
            </a:r>
            <a:r>
              <a:rPr lang="vi-VN" dirty="0" smtClean="0"/>
              <a:t>întreținut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de </a:t>
            </a:r>
            <a:r>
              <a:rPr lang="en-US" dirty="0" err="1" smtClean="0"/>
              <a:t>testat</a:t>
            </a:r>
            <a:r>
              <a:rPr lang="en-US" dirty="0" smtClean="0"/>
              <a:t>. </a:t>
            </a:r>
            <a:r>
              <a:rPr lang="vi-VN" dirty="0" smtClean="0"/>
              <a:t>Face </a:t>
            </a:r>
            <a:r>
              <a:rPr lang="vi-VN" dirty="0"/>
              <a:t>pagini și aplicații elegante și </a:t>
            </a:r>
            <a:r>
              <a:rPr lang="vi-VN" dirty="0" smtClean="0"/>
              <a:t>simple</a:t>
            </a:r>
            <a:r>
              <a:rPr lang="en-US" dirty="0" smtClean="0"/>
              <a:t>.</a:t>
            </a:r>
            <a:r>
              <a:rPr lang="vi-VN" dirty="0"/>
              <a:t/>
            </a:r>
            <a:br>
              <a:rPr lang="vi-VN" dirty="0"/>
            </a:br>
            <a:r>
              <a:rPr lang="vi-VN" dirty="0" smtClean="0"/>
              <a:t>Con</a:t>
            </a:r>
            <a:r>
              <a:rPr lang="en-US" dirty="0" smtClean="0"/>
              <a:t>s</a:t>
            </a:r>
            <a:r>
              <a:rPr lang="vi-VN" dirty="0" smtClean="0"/>
              <a:t>:</a:t>
            </a:r>
            <a:r>
              <a:rPr lang="en-US" dirty="0" smtClean="0"/>
              <a:t> Cere </a:t>
            </a:r>
            <a:r>
              <a:rPr lang="vi-VN" dirty="0" smtClean="0"/>
              <a:t>timp pentru a</a:t>
            </a:r>
            <a:r>
              <a:rPr lang="en-US" dirty="0" smtClean="0"/>
              <a:t>-l</a:t>
            </a:r>
            <a:r>
              <a:rPr lang="vi-VN" dirty="0" smtClean="0"/>
              <a:t> învăța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o-RO" b="1" dirty="0" smtClean="0"/>
              <a:t>Dropwizard</a:t>
            </a:r>
            <a:r>
              <a:rPr lang="ro-RO" dirty="0" smtClean="0"/>
              <a:t> </a:t>
            </a:r>
            <a:r>
              <a:rPr lang="en-US" dirty="0" smtClean="0"/>
              <a:t>include </a:t>
            </a:r>
            <a:r>
              <a:rPr lang="ro-RO" dirty="0" smtClean="0"/>
              <a:t>câteva </a:t>
            </a:r>
            <a:r>
              <a:rPr lang="ro-RO" dirty="0"/>
              <a:t>biblioteci Java </a:t>
            </a:r>
            <a:r>
              <a:rPr lang="en-US" dirty="0" err="1" smtClean="0"/>
              <a:t>remarcabile</a:t>
            </a:r>
            <a:r>
              <a:rPr lang="en-US" dirty="0" smtClean="0"/>
              <a:t>:</a:t>
            </a:r>
            <a:r>
              <a:rPr lang="ro-RO" dirty="0" smtClean="0"/>
              <a:t> </a:t>
            </a:r>
            <a:r>
              <a:rPr lang="ro-RO" dirty="0"/>
              <a:t>un server embedded Jetty</a:t>
            </a:r>
            <a:r>
              <a:rPr lang="ro-RO" dirty="0" smtClean="0"/>
              <a:t>, </a:t>
            </a:r>
            <a:r>
              <a:rPr lang="en-US" dirty="0" smtClean="0"/>
              <a:t>validator </a:t>
            </a:r>
            <a:r>
              <a:rPr lang="ro-RO" dirty="0" smtClean="0"/>
              <a:t>Hibernate </a:t>
            </a:r>
            <a:r>
              <a:rPr lang="en-US" dirty="0" smtClean="0"/>
              <a:t>etc. C</a:t>
            </a:r>
            <a:r>
              <a:rPr lang="ro-RO" dirty="0" smtClean="0"/>
              <a:t>onține</a:t>
            </a:r>
            <a:r>
              <a:rPr lang="ro-RO" dirty="0"/>
              <a:t>, de asemenea, Jersey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ro-RO" dirty="0" smtClean="0"/>
              <a:t>servicii RESTful </a:t>
            </a:r>
            <a:r>
              <a:rPr lang="ro-RO" dirty="0"/>
              <a:t>și Jackson pentru procesarea JSON. </a:t>
            </a:r>
            <a:r>
              <a:rPr lang="en-US" dirty="0" smtClean="0"/>
              <a:t>De </a:t>
            </a:r>
            <a:r>
              <a:rPr lang="en-US" dirty="0" err="1" smtClean="0"/>
              <a:t>fapt</a:t>
            </a:r>
            <a:r>
              <a:rPr lang="en-US" dirty="0" smtClean="0"/>
              <a:t>, </a:t>
            </a:r>
            <a:r>
              <a:rPr lang="ro-RO" dirty="0" smtClean="0"/>
              <a:t>conține </a:t>
            </a:r>
            <a:r>
              <a:rPr lang="ro-RO" dirty="0"/>
              <a:t>toate dependențele </a:t>
            </a:r>
            <a:r>
              <a:rPr lang="en-US" dirty="0" smtClean="0"/>
              <a:t>de </a:t>
            </a:r>
            <a:r>
              <a:rPr lang="ro-RO" dirty="0" smtClean="0"/>
              <a:t>mai sus</a:t>
            </a:r>
            <a:r>
              <a:rPr lang="en-US" dirty="0" smtClean="0"/>
              <a:t> </a:t>
            </a:r>
            <a:r>
              <a:rPr lang="ro-RO" dirty="0" smtClean="0"/>
              <a:t>într-un </a:t>
            </a:r>
            <a:r>
              <a:rPr lang="ro-RO" dirty="0"/>
              <a:t>singur pachet</a:t>
            </a:r>
            <a:r>
              <a:rPr lang="ro-RO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ro-RO" b="1" dirty="0"/>
              <a:t>JHipster</a:t>
            </a:r>
            <a:r>
              <a:rPr lang="ro-RO" dirty="0"/>
              <a:t> este un nou framework Java (lansat în 2013), care aduce Spring Boot și cele două cadre frontale de ultimă generație (Angular și React) împreună, într-un singur generator de aplicații. Cu JHipster, puteți genera rapid aplicații web moderne bazate pe Java și microservicii.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623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24.09.2021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PrimeFace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, Tapestry, Spark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BFM_JavaFrameworks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16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66713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/>
              <a:t>PrimeFaces</a:t>
            </a:r>
            <a:r>
              <a:rPr lang="ro-RO" dirty="0"/>
              <a:t> este un </a:t>
            </a:r>
            <a:r>
              <a:rPr lang="ro-RO" dirty="0" smtClean="0"/>
              <a:t>cadru </a:t>
            </a:r>
            <a:r>
              <a:rPr lang="ro-RO" dirty="0"/>
              <a:t>pentru crearea de interfețe utilizator ușoare pentru aplicațiile Java EE și </a:t>
            </a:r>
            <a:r>
              <a:rPr lang="ro-RO" dirty="0" smtClean="0"/>
              <a:t>J</a:t>
            </a:r>
            <a:r>
              <a:rPr lang="en-US" dirty="0" smtClean="0"/>
              <a:t>SF</a:t>
            </a:r>
            <a:r>
              <a:rPr lang="ro-RO" dirty="0" smtClean="0"/>
              <a:t> </a:t>
            </a:r>
            <a:r>
              <a:rPr lang="ro-RO" dirty="0"/>
              <a:t>(vezi mai sus). </a:t>
            </a:r>
            <a:r>
              <a:rPr lang="ro-RO" dirty="0" smtClean="0"/>
              <a:t>Biblioteca </a:t>
            </a:r>
            <a:r>
              <a:rPr lang="ro-RO" dirty="0"/>
              <a:t>PrimeFaces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ro-RO" dirty="0" smtClean="0"/>
              <a:t>un </a:t>
            </a:r>
            <a:r>
              <a:rPr lang="ro-RO" dirty="0"/>
              <a:t>singur fișier JAR, necesită configurare zero și nu are nici o dependență. </a:t>
            </a:r>
            <a:r>
              <a:rPr lang="en-US" dirty="0" smtClean="0"/>
              <a:t>E</a:t>
            </a:r>
            <a:r>
              <a:rPr lang="ro-RO" dirty="0" smtClean="0"/>
              <a:t>ste </a:t>
            </a:r>
            <a:r>
              <a:rPr lang="ro-RO" dirty="0"/>
              <a:t>construit pe partea de sus a </a:t>
            </a:r>
            <a:r>
              <a:rPr lang="ro-RO" dirty="0" smtClean="0"/>
              <a:t>J</a:t>
            </a:r>
            <a:r>
              <a:rPr lang="en-US" dirty="0" smtClean="0"/>
              <a:t>SF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ro-RO" dirty="0" smtClean="0"/>
              <a:t> moștenește </a:t>
            </a:r>
            <a:r>
              <a:rPr lang="ro-RO" dirty="0"/>
              <a:t>caracteristicile </a:t>
            </a:r>
            <a:r>
              <a:rPr lang="en-US" dirty="0" err="1" smtClean="0"/>
              <a:t>acesteia</a:t>
            </a:r>
            <a:r>
              <a:rPr lang="en-US" dirty="0" smtClean="0"/>
              <a:t>. </a:t>
            </a:r>
            <a:r>
              <a:rPr lang="en-US" dirty="0" err="1" smtClean="0"/>
              <a:t>PrimeFaces</a:t>
            </a:r>
            <a:r>
              <a:rPr lang="en-US" dirty="0" smtClean="0"/>
              <a:t> se </a:t>
            </a:r>
            <a:r>
              <a:rPr lang="en-US" dirty="0" err="1" smtClean="0"/>
              <a:t>poate</a:t>
            </a:r>
            <a:r>
              <a:rPr lang="ro-RO" dirty="0" smtClean="0"/>
              <a:t> </a:t>
            </a:r>
            <a:r>
              <a:rPr lang="ro-RO" dirty="0"/>
              <a:t>adăuga </a:t>
            </a:r>
            <a:r>
              <a:rPr lang="en-US" dirty="0" smtClean="0"/>
              <a:t>la </a:t>
            </a:r>
            <a:r>
              <a:rPr lang="ro-RO" dirty="0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alte</a:t>
            </a:r>
            <a:r>
              <a:rPr lang="ro-RO" dirty="0" smtClean="0"/>
              <a:t> </a:t>
            </a:r>
            <a:r>
              <a:rPr lang="ro-RO" dirty="0"/>
              <a:t>proiecte Java</a:t>
            </a:r>
            <a:r>
              <a:rPr lang="ro-RO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ro-RO" b="1" dirty="0" smtClean="0"/>
              <a:t>Tapestr</a:t>
            </a:r>
            <a:r>
              <a:rPr lang="en-US" b="1" dirty="0" smtClean="0"/>
              <a:t>y</a:t>
            </a:r>
            <a:r>
              <a:rPr lang="ro-RO" dirty="0" smtClean="0"/>
              <a:t> </a:t>
            </a:r>
            <a:r>
              <a:rPr lang="ro-RO" dirty="0"/>
              <a:t>este un cadru Java bazat pe componente, cu ajutorul căruia </a:t>
            </a:r>
            <a:r>
              <a:rPr lang="en-US" dirty="0" smtClean="0"/>
              <a:t>se </a:t>
            </a:r>
            <a:r>
              <a:rPr lang="ro-RO" dirty="0" smtClean="0"/>
              <a:t>p</a:t>
            </a:r>
            <a:r>
              <a:rPr lang="en-US" dirty="0" smtClean="0"/>
              <a:t>o</a:t>
            </a:r>
            <a:r>
              <a:rPr lang="ro-RO" dirty="0" smtClean="0"/>
              <a:t>t </a:t>
            </a:r>
            <a:r>
              <a:rPr lang="ro-RO" dirty="0"/>
              <a:t>crea aplicații web scalabile. </a:t>
            </a:r>
            <a:r>
              <a:rPr lang="en-US" dirty="0" smtClean="0"/>
              <a:t>Este </a:t>
            </a:r>
            <a:r>
              <a:rPr lang="en-US" dirty="0" err="1" smtClean="0"/>
              <a:t>similara</a:t>
            </a:r>
            <a:r>
              <a:rPr lang="en-US" dirty="0" smtClean="0"/>
              <a:t> cu JSF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</a:t>
            </a:r>
            <a:r>
              <a:rPr lang="ro-RO" dirty="0" smtClean="0"/>
              <a:t>proiect Apache.</a:t>
            </a:r>
            <a:r>
              <a:rPr lang="en-US" dirty="0" smtClean="0"/>
              <a:t> </a:t>
            </a:r>
            <a:r>
              <a:rPr lang="ro-RO" dirty="0" smtClean="0"/>
              <a:t>Pe </a:t>
            </a:r>
            <a:r>
              <a:rPr lang="ro-RO" dirty="0"/>
              <a:t>lângă Java, Tapestry susține Groovy și Scala și se integrează cu alte cadre Java cum ar fi Hibernate și Spring. </a:t>
            </a:r>
            <a:r>
              <a:rPr lang="en-US" dirty="0" smtClean="0"/>
              <a:t>O</a:t>
            </a:r>
            <a:r>
              <a:rPr lang="ro-RO" dirty="0" smtClean="0"/>
              <a:t>feră </a:t>
            </a:r>
            <a:r>
              <a:rPr lang="ro-RO" dirty="0"/>
              <a:t>funcții precum reîncărcarea claselor live, raportarea excepțiilor, asistența Ajax și componentele și șabloanele încorporate</a:t>
            </a:r>
            <a:r>
              <a:rPr lang="ro-RO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ro-RO" b="1" dirty="0"/>
              <a:t>Spark</a:t>
            </a:r>
            <a:r>
              <a:rPr lang="ro-RO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b="1" dirty="0" err="1" smtClean="0"/>
              <a:t>SparkJava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ro-RO" dirty="0" smtClean="0"/>
              <a:t>este </a:t>
            </a:r>
            <a:r>
              <a:rPr lang="ro-RO" dirty="0"/>
              <a:t>un </a:t>
            </a:r>
            <a:r>
              <a:rPr lang="ro-RO" dirty="0" smtClean="0"/>
              <a:t>micro</a:t>
            </a:r>
            <a:r>
              <a:rPr lang="en-US" dirty="0" smtClean="0"/>
              <a:t>framework </a:t>
            </a:r>
            <a:r>
              <a:rPr lang="ro-RO" dirty="0" smtClean="0"/>
              <a:t>specific </a:t>
            </a:r>
            <a:r>
              <a:rPr lang="ro-RO" dirty="0"/>
              <a:t>pentru </a:t>
            </a:r>
            <a:r>
              <a:rPr lang="ro-RO" dirty="0" smtClean="0"/>
              <a:t>Java </a:t>
            </a:r>
            <a:r>
              <a:rPr lang="ro-RO" dirty="0"/>
              <a:t>și Kotlin. </a:t>
            </a:r>
            <a:r>
              <a:rPr lang="en-US" dirty="0" smtClean="0"/>
              <a:t>Se pot</a:t>
            </a:r>
            <a:r>
              <a:rPr lang="ro-RO" dirty="0" smtClean="0"/>
              <a:t> </a:t>
            </a:r>
            <a:r>
              <a:rPr lang="ro-RO" dirty="0"/>
              <a:t>dezvolta </a:t>
            </a:r>
            <a:r>
              <a:rPr lang="ro-RO" dirty="0" smtClean="0"/>
              <a:t>aplicații </a:t>
            </a:r>
            <a:r>
              <a:rPr lang="ro-RO" dirty="0"/>
              <a:t>web, microservicii și API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ro-RO" dirty="0" smtClean="0"/>
              <a:t>REST.</a:t>
            </a:r>
            <a:r>
              <a:rPr lang="en-US" dirty="0" smtClean="0"/>
              <a:t> A</a:t>
            </a:r>
            <a:r>
              <a:rPr lang="ro-RO" dirty="0" smtClean="0"/>
              <a:t>re </a:t>
            </a:r>
            <a:r>
              <a:rPr lang="ro-RO" dirty="0"/>
              <a:t>o bază de coduri </a:t>
            </a:r>
            <a:r>
              <a:rPr lang="ro-RO" dirty="0" smtClean="0"/>
              <a:t>mic</a:t>
            </a:r>
            <a:r>
              <a:rPr lang="en-US" dirty="0" smtClean="0"/>
              <a:t>a</a:t>
            </a:r>
            <a:r>
              <a:rPr lang="ro-RO" dirty="0" smtClean="0"/>
              <a:t>, </a:t>
            </a:r>
            <a:r>
              <a:rPr lang="ro-RO" dirty="0"/>
              <a:t>are nevoie de o configurație minimă și nu necesită să scrieți prea mult cod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integrare</a:t>
            </a:r>
            <a:r>
              <a:rPr lang="ro-RO" dirty="0" smtClean="0"/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(Il </a:t>
            </a:r>
            <a:r>
              <a:rPr lang="en-US" dirty="0" err="1" smtClean="0">
                <a:solidFill>
                  <a:srgbClr val="C00000"/>
                </a:solidFill>
              </a:rPr>
              <a:t>vom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trata</a:t>
            </a:r>
            <a:r>
              <a:rPr lang="en-US" dirty="0" smtClean="0">
                <a:solidFill>
                  <a:srgbClr val="C00000"/>
                </a:solidFill>
              </a:rPr>
              <a:t> in </a:t>
            </a:r>
            <a:r>
              <a:rPr lang="en-US" dirty="0" err="1" smtClean="0">
                <a:solidFill>
                  <a:srgbClr val="C00000"/>
                </a:solidFill>
              </a:rPr>
              <a:t>semestrul</a:t>
            </a:r>
            <a:r>
              <a:rPr lang="en-US" dirty="0" smtClean="0">
                <a:solidFill>
                  <a:srgbClr val="C00000"/>
                </a:solidFill>
              </a:rPr>
              <a:t> 2).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(A nu se </a:t>
            </a:r>
            <a:r>
              <a:rPr lang="en-US" b="1" dirty="0" err="1" smtClean="0">
                <a:solidFill>
                  <a:srgbClr val="FF0000"/>
                </a:solidFill>
              </a:rPr>
              <a:t>confunda</a:t>
            </a:r>
            <a:r>
              <a:rPr lang="en-US" b="1" dirty="0" smtClean="0">
                <a:solidFill>
                  <a:srgbClr val="FF0000"/>
                </a:solidFill>
              </a:rPr>
              <a:t> cu Apache Spark,</a:t>
            </a:r>
            <a:r>
              <a:rPr lang="ro-RO" b="1" dirty="0">
                <a:solidFill>
                  <a:srgbClr val="FF0000"/>
                </a:solidFill>
              </a:rPr>
              <a:t> </a:t>
            </a:r>
            <a:r>
              <a:rPr lang="ro-RO" b="1" dirty="0" smtClean="0">
                <a:solidFill>
                  <a:srgbClr val="FF0000"/>
                </a:solidFill>
              </a:rPr>
              <a:t>un </a:t>
            </a:r>
            <a:r>
              <a:rPr lang="ro-RO" b="1" dirty="0">
                <a:solidFill>
                  <a:srgbClr val="FF0000"/>
                </a:solidFill>
              </a:rPr>
              <a:t>sistem de calcul cluster rapid și de uz general. Oferă API-uri de nivel înalt în Java, Scala, </a:t>
            </a:r>
            <a:r>
              <a:rPr lang="ro-RO" b="1" dirty="0" smtClean="0">
                <a:solidFill>
                  <a:srgbClr val="FF0000"/>
                </a:solidFill>
              </a:rPr>
              <a:t>Python</a:t>
            </a:r>
            <a:r>
              <a:rPr lang="en-US" b="1" dirty="0" smtClean="0">
                <a:solidFill>
                  <a:srgbClr val="FF0000"/>
                </a:solidFill>
              </a:rPr>
              <a:t>, R etc.)</a:t>
            </a:r>
            <a:r>
              <a:rPr lang="ro-RO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24.09.2021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Hibernate,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MyBatis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BFM_JavaFrameworks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17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66712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 smtClean="0"/>
              <a:t>Hibernat</a:t>
            </a:r>
            <a:r>
              <a:rPr lang="en-US" dirty="0" smtClean="0"/>
              <a:t>e</a:t>
            </a:r>
            <a:r>
              <a:rPr lang="ro-RO" dirty="0" smtClean="0"/>
              <a:t> </a:t>
            </a:r>
            <a:r>
              <a:rPr lang="ro-RO" dirty="0"/>
              <a:t>nu este un </a:t>
            </a:r>
            <a:r>
              <a:rPr lang="en-US" dirty="0" smtClean="0"/>
              <a:t>framework, </a:t>
            </a:r>
            <a:r>
              <a:rPr lang="ro-RO" dirty="0" smtClean="0"/>
              <a:t>ci </a:t>
            </a:r>
            <a:r>
              <a:rPr lang="ro-RO" dirty="0"/>
              <a:t>un cadru ORM </a:t>
            </a:r>
            <a:r>
              <a:rPr lang="en-US" dirty="0" smtClean="0"/>
              <a:t>(Object Relational Mapping) </a:t>
            </a:r>
            <a:r>
              <a:rPr lang="ro-RO" dirty="0" smtClean="0"/>
              <a:t>pentru </a:t>
            </a:r>
            <a:r>
              <a:rPr lang="ro-RO" dirty="0"/>
              <a:t>abordarea </a:t>
            </a:r>
            <a:r>
              <a:rPr lang="en-US" dirty="0" err="1" smtClean="0"/>
              <a:t>eleganta</a:t>
            </a:r>
            <a:r>
              <a:rPr lang="en-US" dirty="0" smtClean="0"/>
              <a:t> a </a:t>
            </a:r>
            <a:r>
              <a:rPr lang="ro-RO" dirty="0" smtClean="0"/>
              <a:t>accesului </a:t>
            </a:r>
            <a:r>
              <a:rPr lang="ro-RO" dirty="0"/>
              <a:t>la baze de </a:t>
            </a:r>
            <a:r>
              <a:rPr lang="ro-RO" dirty="0" smtClean="0"/>
              <a:t>date</a:t>
            </a:r>
            <a:r>
              <a:rPr lang="en-US" dirty="0" smtClean="0"/>
              <a:t> (DB)</a:t>
            </a:r>
            <a:r>
              <a:rPr lang="ro-RO" dirty="0" smtClean="0"/>
              <a:t>. </a:t>
            </a:r>
            <a:r>
              <a:rPr lang="en-US" dirty="0" smtClean="0"/>
              <a:t>Este </a:t>
            </a:r>
            <a:r>
              <a:rPr lang="ro-RO" dirty="0" smtClean="0"/>
              <a:t>convenabil </a:t>
            </a:r>
            <a:r>
              <a:rPr lang="ro-RO" dirty="0"/>
              <a:t>și util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aborda</a:t>
            </a:r>
            <a:r>
              <a:rPr lang="en-US" dirty="0" smtClean="0"/>
              <a:t> </a:t>
            </a:r>
            <a:r>
              <a:rPr lang="en-US" dirty="0" err="1" smtClean="0"/>
              <a:t>obiectual</a:t>
            </a:r>
            <a:r>
              <a:rPr lang="en-US" dirty="0" smtClean="0"/>
              <a:t> </a:t>
            </a:r>
            <a:r>
              <a:rPr lang="en-US" dirty="0" err="1" smtClean="0"/>
              <a:t>persistenta</a:t>
            </a:r>
            <a:r>
              <a:rPr lang="en-US" dirty="0" smtClean="0"/>
              <a:t> </a:t>
            </a:r>
            <a:r>
              <a:rPr lang="en-US" dirty="0" err="1" smtClean="0"/>
              <a:t>obiectelor</a:t>
            </a:r>
            <a:r>
              <a:rPr lang="en-US" dirty="0" smtClean="0"/>
              <a:t> in DB. </a:t>
            </a:r>
            <a:r>
              <a:rPr lang="en-US" dirty="0" err="1" smtClean="0"/>
              <a:t>Ofera</a:t>
            </a:r>
            <a:r>
              <a:rPr lang="en-US" dirty="0" smtClean="0"/>
              <a:t> </a:t>
            </a:r>
            <a:r>
              <a:rPr lang="ro-RO" dirty="0" smtClean="0"/>
              <a:t>posibilitatea </a:t>
            </a:r>
            <a:r>
              <a:rPr lang="ro-RO" dirty="0"/>
              <a:t>de a lucra cu mai multe baze de </a:t>
            </a:r>
            <a:r>
              <a:rPr lang="ro-RO" dirty="0" smtClean="0"/>
              <a:t>date</a:t>
            </a:r>
            <a:r>
              <a:rPr lang="en-US" dirty="0" smtClean="0"/>
              <a:t>. E</a:t>
            </a:r>
            <a:r>
              <a:rPr lang="ro-RO" dirty="0" smtClean="0"/>
              <a:t>ste </a:t>
            </a:r>
            <a:r>
              <a:rPr lang="ro-RO" dirty="0"/>
              <a:t>ușor de </a:t>
            </a:r>
            <a:r>
              <a:rPr lang="ro-RO" dirty="0" smtClean="0"/>
              <a:t>configurat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de</a:t>
            </a:r>
            <a:r>
              <a:rPr lang="ro-RO" dirty="0" smtClean="0"/>
              <a:t> modifica</a:t>
            </a:r>
            <a:r>
              <a:rPr lang="en-US" dirty="0" smtClean="0"/>
              <a:t>t</a:t>
            </a:r>
            <a:r>
              <a:rPr lang="ro-RO" dirty="0" smtClean="0"/>
              <a:t>. </a:t>
            </a:r>
            <a:r>
              <a:rPr lang="en-US" dirty="0" err="1" smtClean="0"/>
              <a:t>Plecand</a:t>
            </a:r>
            <a:r>
              <a:rPr lang="en-US" dirty="0" smtClean="0"/>
              <a:t> de la Hibernate, s-au </a:t>
            </a:r>
            <a:r>
              <a:rPr lang="en-US" dirty="0" err="1" smtClean="0"/>
              <a:t>dezvoltat</a:t>
            </a:r>
            <a:r>
              <a:rPr lang="en-US" dirty="0" smtClean="0"/>
              <a:t> ORM-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 err="1" smtClean="0"/>
              <a:t>similare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limbaje</a:t>
            </a:r>
            <a:r>
              <a:rPr lang="en-US" dirty="0" smtClean="0"/>
              <a:t>: Python, C#, PHP etc.</a:t>
            </a:r>
          </a:p>
          <a:p>
            <a:r>
              <a:rPr lang="ro-RO" dirty="0" smtClean="0"/>
              <a:t> Pro</a:t>
            </a:r>
            <a:r>
              <a:rPr lang="en-US" dirty="0" smtClean="0"/>
              <a:t>s</a:t>
            </a:r>
            <a:r>
              <a:rPr lang="ro-RO" dirty="0" smtClean="0"/>
              <a:t>:</a:t>
            </a:r>
            <a:r>
              <a:rPr lang="en-US" dirty="0" smtClean="0"/>
              <a:t> Este un </a:t>
            </a:r>
            <a:r>
              <a:rPr lang="en-US" dirty="0" err="1" smtClean="0"/>
              <a:t>cadru</a:t>
            </a:r>
            <a:r>
              <a:rPr lang="en-US" dirty="0" smtClean="0"/>
              <a:t> </a:t>
            </a:r>
            <a:r>
              <a:rPr lang="ro-RO" dirty="0" smtClean="0"/>
              <a:t>puternic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, </a:t>
            </a:r>
            <a:r>
              <a:rPr lang="en-US" dirty="0" err="1" smtClean="0"/>
              <a:t>scalabil</a:t>
            </a:r>
            <a:r>
              <a:rPr lang="en-US" dirty="0" smtClean="0"/>
              <a:t>, rapid, </a:t>
            </a: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modificat</a:t>
            </a:r>
            <a:r>
              <a:rPr lang="en-US" dirty="0" smtClean="0"/>
              <a:t>,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ro-RO" dirty="0" smtClean="0"/>
              <a:t>conver</a:t>
            </a:r>
            <a:r>
              <a:rPr lang="en-US" dirty="0" err="1" smtClean="0"/>
              <a:t>sie</a:t>
            </a:r>
            <a:r>
              <a:rPr lang="ro-RO" dirty="0" smtClean="0"/>
              <a:t> </a:t>
            </a:r>
            <a:r>
              <a:rPr lang="en-US" dirty="0" err="1" smtClean="0"/>
              <a:t>usoara</a:t>
            </a:r>
            <a:r>
              <a:rPr lang="en-US" dirty="0" smtClean="0"/>
              <a:t> </a:t>
            </a:r>
            <a:r>
              <a:rPr lang="ro-RO" dirty="0" smtClean="0"/>
              <a:t>pentru </a:t>
            </a:r>
            <a:r>
              <a:rPr lang="ro-RO" dirty="0"/>
              <a:t>mai multe baze de </a:t>
            </a:r>
            <a:r>
              <a:rPr lang="ro-RO" dirty="0" smtClean="0"/>
              <a:t>date</a:t>
            </a:r>
            <a:r>
              <a:rPr lang="en-US" dirty="0" smtClean="0"/>
              <a:t>.</a:t>
            </a:r>
            <a:r>
              <a:rPr lang="ro-RO" dirty="0"/>
              <a:t/>
            </a:r>
            <a:br>
              <a:rPr lang="ro-RO" dirty="0"/>
            </a:br>
            <a:r>
              <a:rPr lang="ro-RO" dirty="0" smtClean="0"/>
              <a:t>Con</a:t>
            </a:r>
            <a:r>
              <a:rPr lang="en-US" dirty="0" smtClean="0"/>
              <a:t>s</a:t>
            </a:r>
            <a:r>
              <a:rPr lang="ro-RO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Extrem</a:t>
            </a:r>
            <a:r>
              <a:rPr lang="en-US" dirty="0" smtClean="0"/>
              <a:t> de lent la restart, in </a:t>
            </a:r>
            <a:r>
              <a:rPr lang="en-US" dirty="0" err="1" smtClean="0"/>
              <a:t>caz</a:t>
            </a:r>
            <a:r>
              <a:rPr lang="en-US" dirty="0" smtClean="0"/>
              <a:t> de power-off se pot </a:t>
            </a:r>
            <a:r>
              <a:rPr lang="en-US" dirty="0" err="1" smtClean="0"/>
              <a:t>pierde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.</a:t>
            </a:r>
            <a:r>
              <a:rPr lang="ro-RO" dirty="0"/>
              <a:t/>
            </a:r>
            <a:br>
              <a:rPr lang="ro-RO" dirty="0"/>
            </a:br>
            <a:r>
              <a:rPr lang="ro-RO" dirty="0"/>
              <a:t/>
            </a:r>
            <a:br>
              <a:rPr lang="ro-RO" dirty="0"/>
            </a:br>
            <a:r>
              <a:rPr lang="ro-RO" b="1" dirty="0"/>
              <a:t>MyBatis</a:t>
            </a:r>
            <a:r>
              <a:rPr lang="ro-RO" dirty="0"/>
              <a:t> este un </a:t>
            </a:r>
            <a:r>
              <a:rPr lang="ro-RO" dirty="0" smtClean="0"/>
              <a:t>cadru </a:t>
            </a:r>
            <a:r>
              <a:rPr lang="ro-RO" dirty="0"/>
              <a:t>de </a:t>
            </a:r>
            <a:r>
              <a:rPr lang="ro-RO" dirty="0" smtClean="0"/>
              <a:t>persistență </a:t>
            </a:r>
            <a:r>
              <a:rPr lang="ro-RO" dirty="0"/>
              <a:t>care face mai ușoară și mai rapidă lucrul cu bazele de date </a:t>
            </a:r>
            <a:r>
              <a:rPr lang="ro-RO" dirty="0" smtClean="0"/>
              <a:t>relaționale</a:t>
            </a:r>
            <a:r>
              <a:rPr lang="en-US" dirty="0" smtClean="0"/>
              <a:t>.</a:t>
            </a:r>
            <a:r>
              <a:rPr lang="ro-RO" dirty="0" smtClean="0"/>
              <a:t> În </a:t>
            </a:r>
            <a:r>
              <a:rPr lang="ro-RO" dirty="0"/>
              <a:t>mod implicit, </a:t>
            </a:r>
            <a:r>
              <a:rPr lang="en-US" dirty="0" smtClean="0"/>
              <a:t>se </a:t>
            </a:r>
            <a:r>
              <a:rPr lang="ro-RO" dirty="0" smtClean="0"/>
              <a:t>utiliz</a:t>
            </a:r>
            <a:r>
              <a:rPr lang="en-US" dirty="0" err="1" smtClean="0"/>
              <a:t>eaza</a:t>
            </a:r>
            <a:r>
              <a:rPr lang="ro-RO" dirty="0" smtClean="0"/>
              <a:t> JDBC</a:t>
            </a:r>
            <a:r>
              <a:rPr lang="en-US" dirty="0" smtClean="0"/>
              <a:t>.</a:t>
            </a:r>
            <a:r>
              <a:rPr lang="ro-RO" dirty="0" smtClean="0"/>
              <a:t> MyBatis </a:t>
            </a:r>
            <a:r>
              <a:rPr lang="ro-RO" dirty="0"/>
              <a:t>simplifică </a:t>
            </a:r>
            <a:r>
              <a:rPr lang="ro-RO" dirty="0" smtClean="0"/>
              <a:t>proces</a:t>
            </a:r>
            <a:r>
              <a:rPr lang="en-US" dirty="0" err="1" smtClean="0"/>
              <a:t>ul</a:t>
            </a:r>
            <a:r>
              <a:rPr lang="ro-RO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acces</a:t>
            </a:r>
            <a:r>
              <a:rPr lang="en-US" dirty="0" smtClean="0"/>
              <a:t> </a:t>
            </a:r>
            <a:r>
              <a:rPr lang="ro-RO" dirty="0" smtClean="0"/>
              <a:t>și interacți</a:t>
            </a:r>
            <a:r>
              <a:rPr lang="en-US" dirty="0" err="1" smtClean="0"/>
              <a:t>unea</a:t>
            </a:r>
            <a:r>
              <a:rPr lang="ro-RO" dirty="0" smtClean="0"/>
              <a:t> </a:t>
            </a:r>
            <a:r>
              <a:rPr lang="ro-RO" dirty="0"/>
              <a:t>cu </a:t>
            </a:r>
            <a:r>
              <a:rPr lang="en-US" dirty="0" smtClean="0"/>
              <a:t>DB </a:t>
            </a:r>
            <a:r>
              <a:rPr lang="en-US" dirty="0" err="1" smtClean="0"/>
              <a:t>relationale</a:t>
            </a:r>
            <a:r>
              <a:rPr lang="en-US" dirty="0" smtClean="0"/>
              <a:t>. Este</a:t>
            </a:r>
            <a:r>
              <a:rPr lang="ro-RO" dirty="0" smtClean="0"/>
              <a:t> </a:t>
            </a:r>
            <a:r>
              <a:rPr lang="ro-RO" dirty="0"/>
              <a:t>similar cu </a:t>
            </a:r>
            <a:r>
              <a:rPr lang="ro-RO" dirty="0" smtClean="0"/>
              <a:t>Hibernate</a:t>
            </a:r>
            <a:r>
              <a:rPr lang="ro-RO" dirty="0"/>
              <a:t>, ambele având ca scop îmbunătățirea comunicării dintre stratul de aplicație și baza de date</a:t>
            </a:r>
            <a:r>
              <a:rPr lang="ro-RO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24.09.2021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TITLU </a:t>
            </a:r>
          </a:p>
        </p:txBody>
      </p:sp>
      <p:pic>
        <p:nvPicPr>
          <p:cNvPr id="7" name="Picture 9" descr="questionmar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0"/>
            <a:ext cx="5562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BFM_JavaFrameworks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18</a:t>
            </a:fld>
            <a:r>
              <a:rPr lang="en-US" dirty="0" smtClean="0"/>
              <a:t>_/_18_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24.09.2021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TITLU 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BFM_JavaFrameworks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19</a:t>
            </a:fld>
            <a:r>
              <a:rPr lang="en-US" dirty="0" smtClean="0"/>
              <a:t>_/_18_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24.09.2021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Protocolul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HTTP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sintaxa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request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BFM_JavaFrameworks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07" y="424841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Specificarea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resurse</a:t>
            </a:r>
            <a:r>
              <a:rPr lang="en-US" dirty="0" smtClean="0"/>
              <a:t> web de </a:t>
            </a:r>
            <a:r>
              <a:rPr lang="en-US" dirty="0" err="1" smtClean="0"/>
              <a:t>catre</a:t>
            </a:r>
            <a:r>
              <a:rPr lang="en-US" dirty="0" smtClean="0"/>
              <a:t> un client (browser </a:t>
            </a:r>
            <a:r>
              <a:rPr lang="en-US" dirty="0" err="1" smtClean="0"/>
              <a:t>sau</a:t>
            </a:r>
            <a:r>
              <a:rPr lang="en-US" dirty="0" smtClean="0"/>
              <a:t> program),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protocolul</a:t>
            </a:r>
            <a:r>
              <a:rPr lang="en-US" dirty="0" smtClean="0"/>
              <a:t> </a:t>
            </a:r>
            <a:r>
              <a:rPr lang="en-US" b="1" dirty="0" smtClean="0"/>
              <a:t>http</a:t>
            </a:r>
            <a:r>
              <a:rPr lang="en-US" dirty="0" smtClean="0"/>
              <a:t>, se face </a:t>
            </a:r>
            <a:r>
              <a:rPr lang="en-US" dirty="0" err="1" smtClean="0"/>
              <a:t>printr</a:t>
            </a:r>
            <a:r>
              <a:rPr lang="en-US" dirty="0" smtClean="0"/>
              <a:t>-un URN (URL, </a:t>
            </a:r>
            <a:r>
              <a:rPr lang="en-US" dirty="0" smtClean="0"/>
              <a:t>URI) </a:t>
            </a:r>
            <a:r>
              <a:rPr lang="en-US" dirty="0" err="1" smtClean="0"/>
              <a:t>si</a:t>
            </a:r>
            <a:r>
              <a:rPr lang="en-US" dirty="0" smtClean="0"/>
              <a:t> are </a:t>
            </a:r>
            <a:r>
              <a:rPr lang="en-US" dirty="0" err="1" smtClean="0"/>
              <a:t>sintaxa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altLang="en-US" b="1" dirty="0" smtClean="0"/>
              <a:t>http://</a:t>
            </a:r>
            <a:r>
              <a:rPr lang="ro-RO" altLang="en-US" b="1" dirty="0" smtClean="0"/>
              <a:t>&lt;</a:t>
            </a:r>
            <a:r>
              <a:rPr lang="ro-RO" altLang="en-US" b="1" dirty="0"/>
              <a:t>host&gt;[:&lt;port&gt;][&lt;</a:t>
            </a:r>
            <a:r>
              <a:rPr lang="en-US" altLang="en-US" b="1" dirty="0"/>
              <a:t>path</a:t>
            </a:r>
            <a:r>
              <a:rPr lang="ro-RO" altLang="en-US" b="1" dirty="0"/>
              <a:t>&gt;][?&lt;</a:t>
            </a:r>
            <a:r>
              <a:rPr lang="en-US" altLang="en-US" b="1" dirty="0"/>
              <a:t>query</a:t>
            </a:r>
            <a:r>
              <a:rPr lang="ro-RO" altLang="en-US" b="1" dirty="0" smtClean="0"/>
              <a:t>&gt;]</a:t>
            </a:r>
            <a:endParaRPr lang="en-US" altLang="en-US" b="1" dirty="0" smtClean="0"/>
          </a:p>
          <a:p>
            <a:endParaRPr lang="en-US" dirty="0"/>
          </a:p>
          <a:p>
            <a:r>
              <a:rPr lang="en-US" dirty="0" err="1" smtClean="0"/>
              <a:t>Trimiterea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cereri</a:t>
            </a:r>
            <a:r>
              <a:rPr lang="en-US" dirty="0" smtClean="0"/>
              <a:t> de la client </a:t>
            </a:r>
            <a:r>
              <a:rPr lang="en-US" dirty="0" err="1" smtClean="0"/>
              <a:t>catre</a:t>
            </a:r>
            <a:r>
              <a:rPr lang="en-US" dirty="0" smtClean="0"/>
              <a:t> server se face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linii</a:t>
            </a:r>
            <a:r>
              <a:rPr lang="en-US" dirty="0" smtClean="0"/>
              <a:t> de text ASCII, separate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b="1" dirty="0" smtClean="0"/>
              <a:t>\r\n</a:t>
            </a:r>
            <a:r>
              <a:rPr lang="en-US" dirty="0" smtClean="0"/>
              <a:t>, sub forma:</a:t>
            </a:r>
          </a:p>
          <a:p>
            <a:endParaRPr lang="en-US" dirty="0"/>
          </a:p>
          <a:p>
            <a:r>
              <a:rPr lang="en-US" b="1" dirty="0" smtClean="0"/>
              <a:t>{GET|POST|PUT|DELETE}  &lt;path&gt; HTTP/1.1</a:t>
            </a:r>
          </a:p>
          <a:p>
            <a:r>
              <a:rPr lang="en-US" b="1" dirty="0"/>
              <a:t> </a:t>
            </a:r>
            <a:r>
              <a:rPr lang="en-US" b="1" dirty="0" err="1" smtClean="0"/>
              <a:t>linii</a:t>
            </a:r>
            <a:r>
              <a:rPr lang="en-US" b="1" dirty="0" smtClean="0"/>
              <a:t> de </a:t>
            </a:r>
            <a:r>
              <a:rPr lang="en-US" b="1" dirty="0" err="1" smtClean="0"/>
              <a:t>headere</a:t>
            </a:r>
            <a:r>
              <a:rPr lang="en-US" b="1" dirty="0" smtClean="0"/>
              <a:t>  HTTP (</a:t>
            </a:r>
            <a:r>
              <a:rPr lang="en-US" b="1" dirty="0" err="1" smtClean="0"/>
              <a:t>atribute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[ o </a:t>
            </a:r>
            <a:r>
              <a:rPr lang="en-US" b="1" dirty="0" err="1" smtClean="0"/>
              <a:t>linie</a:t>
            </a:r>
            <a:r>
              <a:rPr lang="en-US" b="1" dirty="0" smtClean="0"/>
              <a:t> </a:t>
            </a:r>
            <a:r>
              <a:rPr lang="en-US" b="1" dirty="0" err="1" smtClean="0"/>
              <a:t>goala</a:t>
            </a:r>
            <a:endParaRPr lang="en-US" b="1" dirty="0" smtClean="0"/>
          </a:p>
          <a:p>
            <a:r>
              <a:rPr lang="en-US" b="1" dirty="0" smtClean="0"/>
              <a:t>  &lt;body&gt; ]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b="1" dirty="0" smtClean="0"/>
              <a:t>query</a:t>
            </a:r>
            <a:r>
              <a:rPr lang="en-US" dirty="0" smtClean="0"/>
              <a:t>&gt;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luat</a:t>
            </a:r>
            <a:r>
              <a:rPr lang="en-US" dirty="0"/>
              <a:t> in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smtClean="0"/>
              <a:t>GET. Ca </a:t>
            </a:r>
            <a:r>
              <a:rPr lang="en-US" dirty="0" err="1" smtClean="0"/>
              <a:t>sintaxa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succesiune</a:t>
            </a:r>
            <a:r>
              <a:rPr lang="en-US" dirty="0" smtClean="0"/>
              <a:t> de </a:t>
            </a:r>
            <a:r>
              <a:rPr lang="en-US" dirty="0" err="1" smtClean="0"/>
              <a:t>stringuri</a:t>
            </a:r>
            <a:r>
              <a:rPr lang="en-US" dirty="0" smtClean="0"/>
              <a:t>: </a:t>
            </a:r>
            <a:r>
              <a:rPr lang="en-US" b="1" dirty="0" smtClean="0"/>
              <a:t>nume1=val1&amp;nume2=val2&amp;…numen=</a:t>
            </a:r>
            <a:r>
              <a:rPr lang="en-US" b="1" dirty="0" err="1" smtClean="0"/>
              <a:t>valn</a:t>
            </a:r>
            <a:endParaRPr lang="en-US" dirty="0" smtClean="0"/>
          </a:p>
          <a:p>
            <a:r>
              <a:rPr lang="en-US" dirty="0" smtClean="0"/>
              <a:t>Nu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limitari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lungimea</a:t>
            </a:r>
            <a:r>
              <a:rPr lang="en-US" dirty="0" smtClean="0"/>
              <a:t> query,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obisnuieste</a:t>
            </a:r>
            <a:r>
              <a:rPr lang="en-US" dirty="0" smtClean="0"/>
              <a:t> ca </a:t>
            </a:r>
            <a:r>
              <a:rPr lang="en-US" dirty="0" err="1" smtClean="0"/>
              <a:t>intregul</a:t>
            </a:r>
            <a:r>
              <a:rPr lang="en-US" dirty="0" smtClean="0"/>
              <a:t> URN </a:t>
            </a:r>
            <a:r>
              <a:rPr lang="en-US" dirty="0" err="1" smtClean="0"/>
              <a:t>sa</a:t>
            </a:r>
            <a:r>
              <a:rPr lang="en-US" dirty="0" smtClean="0"/>
              <a:t> nu fie </a:t>
            </a:r>
            <a:r>
              <a:rPr lang="en-US" dirty="0" err="1" smtClean="0"/>
              <a:t>mai</a:t>
            </a:r>
            <a:r>
              <a:rPr lang="en-US" dirty="0" smtClean="0"/>
              <a:t> lung de 256 </a:t>
            </a:r>
            <a:r>
              <a:rPr lang="en-US" dirty="0" err="1" smtClean="0"/>
              <a:t>caractere</a:t>
            </a:r>
            <a:r>
              <a:rPr lang="en-US" dirty="0" smtClean="0"/>
              <a:t>. De </a:t>
            </a:r>
            <a:r>
              <a:rPr lang="en-US" dirty="0" err="1" smtClean="0"/>
              <a:t>asemenea</a:t>
            </a:r>
            <a:r>
              <a:rPr lang="en-US" dirty="0" smtClean="0"/>
              <a:t>, </a:t>
            </a:r>
            <a:r>
              <a:rPr lang="en-US" dirty="0" err="1" smtClean="0"/>
              <a:t>valorile</a:t>
            </a:r>
            <a:r>
              <a:rPr lang="en-US" dirty="0" smtClean="0"/>
              <a:t> </a:t>
            </a:r>
            <a:r>
              <a:rPr lang="en-US" b="1" dirty="0" err="1" smtClean="0"/>
              <a:t>vali</a:t>
            </a:r>
            <a:r>
              <a:rPr lang="en-US" dirty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nu </a:t>
            </a:r>
            <a:r>
              <a:rPr lang="en-US" dirty="0" err="1" smtClean="0"/>
              <a:t>contina</a:t>
            </a:r>
            <a:r>
              <a:rPr lang="en-US" dirty="0" smtClean="0"/>
              <a:t> date secrete, </a:t>
            </a:r>
            <a:r>
              <a:rPr lang="en-US" dirty="0" err="1" smtClean="0"/>
              <a:t>deoarece</a:t>
            </a:r>
            <a:r>
              <a:rPr lang="en-US" dirty="0" smtClean="0"/>
              <a:t> URN-</a:t>
            </a:r>
            <a:r>
              <a:rPr lang="en-US" dirty="0" err="1" smtClean="0"/>
              <a:t>urile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vizibile</a:t>
            </a:r>
            <a:r>
              <a:rPr lang="en-US" dirty="0" smtClean="0"/>
              <a:t> in browser.</a:t>
            </a:r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b="1" dirty="0" smtClean="0"/>
              <a:t>body</a:t>
            </a:r>
            <a:r>
              <a:rPr lang="en-US" dirty="0" smtClean="0"/>
              <a:t>&gt;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luat</a:t>
            </a:r>
            <a:r>
              <a:rPr lang="en-US" dirty="0" smtClean="0"/>
              <a:t> in </a:t>
            </a:r>
            <a:r>
              <a:rPr lang="en-US" dirty="0" err="1" smtClean="0"/>
              <a:t>considerare</a:t>
            </a:r>
            <a:r>
              <a:rPr lang="en-US" dirty="0" smtClean="0"/>
              <a:t> </a:t>
            </a:r>
            <a:r>
              <a:rPr lang="en-US" dirty="0" err="1" smtClean="0"/>
              <a:t>numai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NU ESTE GET! Ca </a:t>
            </a:r>
            <a:r>
              <a:rPr lang="en-US" dirty="0" err="1" smtClean="0"/>
              <a:t>sintaxa</a:t>
            </a:r>
            <a:r>
              <a:rPr lang="en-US" dirty="0" smtClean="0"/>
              <a:t>,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contina</a:t>
            </a:r>
            <a:r>
              <a:rPr lang="en-US" dirty="0" smtClean="0"/>
              <a:t> </a:t>
            </a:r>
            <a:r>
              <a:rPr lang="en-US" b="1" dirty="0" err="1" smtClean="0"/>
              <a:t>una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mai</a:t>
            </a:r>
            <a:r>
              <a:rPr lang="en-US" b="1" dirty="0" smtClean="0"/>
              <a:t> </a:t>
            </a:r>
            <a:r>
              <a:rPr lang="en-US" b="1" dirty="0" err="1" smtClean="0"/>
              <a:t>multe</a:t>
            </a:r>
            <a:r>
              <a:rPr lang="en-US" b="1" dirty="0" smtClean="0"/>
              <a:t> </a:t>
            </a:r>
            <a:r>
              <a:rPr lang="en-US" b="1" dirty="0" err="1" smtClean="0"/>
              <a:t>linii</a:t>
            </a:r>
            <a:r>
              <a:rPr lang="en-US" b="1" dirty="0" smtClean="0"/>
              <a:t> cu </a:t>
            </a:r>
            <a:r>
              <a:rPr lang="en-US" b="1" dirty="0" err="1" smtClean="0"/>
              <a:t>acelasi</a:t>
            </a:r>
            <a:r>
              <a:rPr lang="en-US" b="1" dirty="0" smtClean="0"/>
              <a:t> </a:t>
            </a:r>
            <a:r>
              <a:rPr lang="en-US" b="1" dirty="0" err="1" smtClean="0"/>
              <a:t>continut</a:t>
            </a:r>
            <a:r>
              <a:rPr lang="en-US" b="1" dirty="0" smtClean="0"/>
              <a:t> ca </a:t>
            </a:r>
            <a:r>
              <a:rPr lang="en-US" b="1" dirty="0" err="1" smtClean="0"/>
              <a:t>si</a:t>
            </a:r>
            <a:r>
              <a:rPr lang="en-US" b="1" dirty="0" smtClean="0"/>
              <a:t> query</a:t>
            </a:r>
            <a:r>
              <a:rPr lang="en-US" dirty="0" smtClean="0"/>
              <a:t>, de </a:t>
            </a:r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lungime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contina</a:t>
            </a:r>
            <a:r>
              <a:rPr lang="en-US" dirty="0" smtClean="0"/>
              <a:t> date secrete, </a:t>
            </a:r>
            <a:r>
              <a:rPr lang="en-US" dirty="0" err="1" smtClean="0"/>
              <a:t>continutul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nefiind</a:t>
            </a:r>
            <a:r>
              <a:rPr lang="en-US" dirty="0" smtClean="0"/>
              <a:t> </a:t>
            </a:r>
            <a:r>
              <a:rPr lang="en-US" dirty="0" err="1" smtClean="0"/>
              <a:t>vizibil</a:t>
            </a:r>
            <a:r>
              <a:rPr lang="en-US" dirty="0" smtClean="0"/>
              <a:t>. &lt;body&gt; </a:t>
            </a:r>
            <a:r>
              <a:rPr lang="en-US" dirty="0" err="1" smtClean="0"/>
              <a:t>poate</a:t>
            </a:r>
            <a:r>
              <a:rPr lang="en-US" dirty="0" smtClean="0"/>
              <a:t>, de </a:t>
            </a:r>
            <a:r>
              <a:rPr lang="en-US" dirty="0" err="1" smtClean="0"/>
              <a:t>asemenea</a:t>
            </a:r>
            <a:r>
              <a:rPr lang="en-US" dirty="0" smtClean="0"/>
              <a:t>,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contina</a:t>
            </a:r>
            <a:r>
              <a:rPr lang="en-US" dirty="0" smtClean="0"/>
              <a:t> text XML, JSON, HTML etc.</a:t>
            </a:r>
          </a:p>
        </p:txBody>
      </p:sp>
    </p:spTree>
    <p:extLst>
      <p:ext uri="{BB962C8B-B14F-4D97-AF65-F5344CB8AC3E}">
        <p14:creationId xmlns:p14="http://schemas.microsoft.com/office/powerpoint/2010/main" val="31573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24.09.2021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Cum se transmit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datele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unei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cereri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? (1/2)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BFM_JavaFrameworks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66713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Modalitatile</a:t>
            </a:r>
            <a:r>
              <a:rPr lang="en-US" dirty="0" smtClean="0"/>
              <a:t> de </a:t>
            </a:r>
            <a:r>
              <a:rPr lang="en-US" dirty="0" err="1" smtClean="0"/>
              <a:t>transmitere</a:t>
            </a:r>
            <a:r>
              <a:rPr lang="en-US" dirty="0" smtClean="0"/>
              <a:t> (</a:t>
            </a:r>
            <a:r>
              <a:rPr lang="en-US" dirty="0" err="1" smtClean="0"/>
              <a:t>aproximativ</a:t>
            </a:r>
            <a:r>
              <a:rPr lang="en-US" dirty="0" smtClean="0"/>
              <a:t> in </a:t>
            </a:r>
            <a:r>
              <a:rPr lang="en-US" dirty="0" err="1" smtClean="0"/>
              <a:t>ordinea</a:t>
            </a:r>
            <a:r>
              <a:rPr lang="en-US" dirty="0" smtClean="0"/>
              <a:t> </a:t>
            </a:r>
            <a:r>
              <a:rPr lang="en-US" dirty="0" err="1" smtClean="0"/>
              <a:t>frecventelor</a:t>
            </a:r>
            <a:r>
              <a:rPr lang="en-US" dirty="0" smtClean="0"/>
              <a:t> de </a:t>
            </a:r>
            <a:r>
              <a:rPr lang="en-US" dirty="0" err="1" smtClean="0"/>
              <a:t>folosire</a:t>
            </a:r>
            <a:r>
              <a:rPr lang="en-US" dirty="0" smtClean="0"/>
              <a:t>) </a:t>
            </a:r>
            <a:r>
              <a:rPr lang="en-US" dirty="0" err="1" smtClean="0"/>
              <a:t>sunt</a:t>
            </a:r>
            <a:r>
              <a:rPr lang="en-US" dirty="0" smtClean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p</a:t>
            </a:r>
            <a:r>
              <a:rPr lang="en-US" dirty="0" err="1" smtClean="0"/>
              <a:t>rin</a:t>
            </a:r>
            <a:r>
              <a:rPr lang="en-US" dirty="0" smtClean="0"/>
              <a:t> &lt;query&gt;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prin</a:t>
            </a:r>
            <a:r>
              <a:rPr lang="en-US" dirty="0" smtClean="0"/>
              <a:t> &lt;body&gt;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prin</a:t>
            </a:r>
            <a:r>
              <a:rPr lang="en-US" dirty="0" smtClean="0"/>
              <a:t> &lt;path&gt; (RESTful)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prin</a:t>
            </a:r>
            <a:r>
              <a:rPr lang="en-US" dirty="0" smtClean="0"/>
              <a:t> cookies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p</a:t>
            </a:r>
            <a:r>
              <a:rPr lang="en-US" dirty="0" err="1" smtClean="0"/>
              <a:t>rin</a:t>
            </a:r>
            <a:r>
              <a:rPr lang="en-US" dirty="0" smtClean="0"/>
              <a:t> upload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/>
              <a:t>headere</a:t>
            </a:r>
            <a:r>
              <a:rPr lang="en-US" dirty="0"/>
              <a:t> HTTP</a:t>
            </a:r>
          </a:p>
          <a:p>
            <a:endParaRPr lang="en-US" dirty="0" smtClean="0"/>
          </a:p>
          <a:p>
            <a:pPr algn="just"/>
            <a:r>
              <a:rPr lang="en-US" dirty="0" err="1" smtClean="0"/>
              <a:t>Valorile</a:t>
            </a:r>
            <a:r>
              <a:rPr lang="en-US" dirty="0" smtClean="0"/>
              <a:t> </a:t>
            </a:r>
            <a:r>
              <a:rPr lang="en-US" dirty="0" err="1" smtClean="0"/>
              <a:t>transmise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stringuri</a:t>
            </a:r>
            <a:r>
              <a:rPr lang="en-US" dirty="0" smtClean="0"/>
              <a:t>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spatii</a:t>
            </a:r>
            <a:r>
              <a:rPr lang="en-US" dirty="0" smtClean="0"/>
              <a:t> </a:t>
            </a:r>
            <a:r>
              <a:rPr lang="en-US" dirty="0" err="1" smtClean="0"/>
              <a:t>albe</a:t>
            </a:r>
            <a:r>
              <a:rPr lang="en-US" dirty="0" smtClean="0"/>
              <a:t>. </a:t>
            </a:r>
            <a:r>
              <a:rPr lang="en-US" dirty="0" err="1" smtClean="0"/>
              <a:t>Unele</a:t>
            </a:r>
            <a:r>
              <a:rPr lang="en-US" dirty="0" smtClean="0"/>
              <a:t> </a:t>
            </a:r>
            <a:r>
              <a:rPr lang="en-US" dirty="0" err="1" smtClean="0"/>
              <a:t>caractere</a:t>
            </a:r>
            <a:r>
              <a:rPr lang="en-US" dirty="0" smtClean="0"/>
              <a:t> </a:t>
            </a:r>
            <a:r>
              <a:rPr lang="en-US" dirty="0" err="1" smtClean="0"/>
              <a:t>speciale</a:t>
            </a:r>
            <a:r>
              <a:rPr lang="en-US" dirty="0" smtClean="0"/>
              <a:t> care </a:t>
            </a:r>
            <a:r>
              <a:rPr lang="en-US" dirty="0" err="1" smtClean="0"/>
              <a:t>apar</a:t>
            </a:r>
            <a:r>
              <a:rPr lang="en-US" dirty="0" smtClean="0"/>
              <a:t> in </a:t>
            </a:r>
            <a:r>
              <a:rPr lang="en-US" dirty="0" err="1" smtClean="0"/>
              <a:t>valorile</a:t>
            </a:r>
            <a:r>
              <a:rPr lang="en-US" dirty="0" smtClean="0"/>
              <a:t> </a:t>
            </a:r>
            <a:r>
              <a:rPr lang="en-US" dirty="0" err="1" smtClean="0"/>
              <a:t>cererii</a:t>
            </a:r>
            <a:r>
              <a:rPr lang="en-US" dirty="0" smtClean="0"/>
              <a:t>, cum </a:t>
            </a:r>
            <a:r>
              <a:rPr lang="en-US" dirty="0" err="1" smtClean="0"/>
              <a:t>ar</a:t>
            </a:r>
            <a:r>
              <a:rPr lang="en-US" dirty="0" smtClean="0"/>
              <a:t> fi: </a:t>
            </a:r>
            <a:r>
              <a:rPr lang="en-US" b="1" dirty="0" err="1" smtClean="0"/>
              <a:t>spatiu</a:t>
            </a:r>
            <a:r>
              <a:rPr lang="en-US" b="1" dirty="0" smtClean="0"/>
              <a:t> % $ + &lt; &gt; { } : / \ &amp; </a:t>
            </a:r>
            <a:r>
              <a:rPr lang="en-US" dirty="0" err="1" smtClean="0"/>
              <a:t>etc</a:t>
            </a:r>
            <a:r>
              <a:rPr lang="en-US" dirty="0" smtClean="0"/>
              <a:t> se </a:t>
            </a:r>
            <a:r>
              <a:rPr lang="en-US" dirty="0" err="1" smtClean="0"/>
              <a:t>reprezinta</a:t>
            </a:r>
            <a:r>
              <a:rPr lang="en-US" dirty="0" smtClean="0"/>
              <a:t> </a:t>
            </a:r>
            <a:r>
              <a:rPr lang="en-US" dirty="0" err="1" smtClean="0"/>
              <a:t>printr</a:t>
            </a:r>
            <a:r>
              <a:rPr lang="en-US" dirty="0" smtClean="0"/>
              <a:t>-o </a:t>
            </a:r>
            <a:r>
              <a:rPr lang="en-US" dirty="0" err="1" smtClean="0"/>
              <a:t>succesiune</a:t>
            </a:r>
            <a:r>
              <a:rPr lang="en-US" dirty="0" smtClean="0"/>
              <a:t> de </a:t>
            </a:r>
            <a:r>
              <a:rPr lang="en-US" dirty="0" err="1" smtClean="0"/>
              <a:t>trei</a:t>
            </a:r>
            <a:r>
              <a:rPr lang="en-US" dirty="0" smtClean="0"/>
              <a:t> </a:t>
            </a:r>
            <a:r>
              <a:rPr lang="en-US" dirty="0" err="1" smtClean="0"/>
              <a:t>caractere</a:t>
            </a:r>
            <a:r>
              <a:rPr lang="en-US" dirty="0" smtClean="0"/>
              <a:t> </a:t>
            </a:r>
            <a:r>
              <a:rPr lang="en-US" b="1" dirty="0" smtClean="0"/>
              <a:t>%</a:t>
            </a:r>
            <a:r>
              <a:rPr lang="en-US" b="1" dirty="0" err="1" smtClean="0"/>
              <a:t>hh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hh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codul</a:t>
            </a:r>
            <a:r>
              <a:rPr lang="en-US" dirty="0" smtClean="0"/>
              <a:t> ASCII, </a:t>
            </a:r>
            <a:r>
              <a:rPr lang="en-US" dirty="0" err="1" smtClean="0"/>
              <a:t>reprezentat</a:t>
            </a:r>
            <a:r>
              <a:rPr lang="en-US" dirty="0" smtClean="0"/>
              <a:t> </a:t>
            </a:r>
            <a:r>
              <a:rPr lang="en-US" dirty="0" err="1" smtClean="0"/>
              <a:t>hexazecimal</a:t>
            </a:r>
            <a:r>
              <a:rPr lang="en-US" dirty="0" smtClean="0"/>
              <a:t>, al </a:t>
            </a:r>
            <a:r>
              <a:rPr lang="en-US" dirty="0" err="1" smtClean="0"/>
              <a:t>caracterului</a:t>
            </a:r>
            <a:r>
              <a:rPr lang="en-US" dirty="0" smtClean="0"/>
              <a:t> special. </a:t>
            </a:r>
            <a:r>
              <a:rPr lang="en-US" dirty="0" err="1" smtClean="0"/>
              <a:t>Operatia</a:t>
            </a:r>
            <a:r>
              <a:rPr lang="en-US" dirty="0" smtClean="0"/>
              <a:t> se </a:t>
            </a:r>
            <a:r>
              <a:rPr lang="en-US" dirty="0" err="1" smtClean="0"/>
              <a:t>numeste</a:t>
            </a:r>
            <a:r>
              <a:rPr lang="en-US" dirty="0" smtClean="0"/>
              <a:t> </a:t>
            </a:r>
            <a:r>
              <a:rPr lang="en-US" b="1" dirty="0" smtClean="0"/>
              <a:t>encoding http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operatia</a:t>
            </a:r>
            <a:r>
              <a:rPr lang="en-US" dirty="0" smtClean="0"/>
              <a:t> </a:t>
            </a:r>
            <a:r>
              <a:rPr lang="en-US" dirty="0" err="1" smtClean="0"/>
              <a:t>inversa</a:t>
            </a:r>
            <a:r>
              <a:rPr lang="en-US" dirty="0" smtClean="0"/>
              <a:t> </a:t>
            </a:r>
            <a:r>
              <a:rPr lang="en-US" b="1" dirty="0" smtClean="0"/>
              <a:t>decoding http</a:t>
            </a:r>
            <a:r>
              <a:rPr lang="en-US" dirty="0" smtClean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Transmiterea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b="1" dirty="0" smtClean="0"/>
              <a:t>query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b="1" dirty="0" smtClean="0"/>
              <a:t>body</a:t>
            </a:r>
            <a:r>
              <a:rPr lang="en-US" dirty="0" smtClean="0"/>
              <a:t> se face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perechile</a:t>
            </a:r>
            <a:r>
              <a:rPr lang="en-US" dirty="0" smtClean="0"/>
              <a:t> (</a:t>
            </a:r>
            <a:r>
              <a:rPr lang="en-US" b="1" dirty="0" err="1" smtClean="0"/>
              <a:t>numei,vali</a:t>
            </a:r>
            <a:r>
              <a:rPr lang="en-US" dirty="0" smtClean="0"/>
              <a:t>), eventual la body </a:t>
            </a:r>
            <a:r>
              <a:rPr lang="en-US" dirty="0" err="1" smtClean="0"/>
              <a:t>prin</a:t>
            </a:r>
            <a:r>
              <a:rPr lang="en-US" dirty="0" smtClean="0"/>
              <a:t> XML </a:t>
            </a:r>
            <a:r>
              <a:rPr lang="en-US" dirty="0" err="1" smtClean="0"/>
              <a:t>sau</a:t>
            </a:r>
            <a:r>
              <a:rPr lang="en-US" dirty="0" smtClean="0"/>
              <a:t> JSON.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Transmiterea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b="1" dirty="0" smtClean="0"/>
              <a:t>path</a:t>
            </a:r>
            <a:r>
              <a:rPr lang="en-US" dirty="0" smtClean="0"/>
              <a:t>. </a:t>
            </a:r>
            <a:r>
              <a:rPr lang="en-US" dirty="0" err="1" smtClean="0"/>
              <a:t>Unele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campurile</a:t>
            </a:r>
            <a:r>
              <a:rPr lang="en-US" dirty="0" smtClean="0"/>
              <a:t> din path </a:t>
            </a:r>
            <a:r>
              <a:rPr lang="en-US" b="1" dirty="0" smtClean="0"/>
              <a:t>/camp1/camp2/…/</a:t>
            </a:r>
            <a:r>
              <a:rPr lang="en-US" b="1" dirty="0" err="1" smtClean="0"/>
              <a:t>campk</a:t>
            </a:r>
            <a:r>
              <a:rPr lang="en-US" dirty="0" smtClean="0"/>
              <a:t> pot fi </a:t>
            </a:r>
            <a:r>
              <a:rPr lang="en-US" dirty="0" err="1" smtClean="0"/>
              <a:t>preluate</a:t>
            </a:r>
            <a:r>
              <a:rPr lang="en-US" dirty="0" smtClean="0"/>
              <a:t> ca </a:t>
            </a:r>
            <a:r>
              <a:rPr lang="en-US" dirty="0" err="1" smtClean="0"/>
              <a:t>valori</a:t>
            </a:r>
            <a:r>
              <a:rPr lang="en-US" dirty="0" smtClean="0"/>
              <a:t> ale </a:t>
            </a:r>
            <a:r>
              <a:rPr lang="en-US" dirty="0" err="1" smtClean="0"/>
              <a:t>unor</a:t>
            </a:r>
            <a:r>
              <a:rPr lang="en-US" dirty="0" smtClean="0"/>
              <a:t> date de </a:t>
            </a:r>
            <a:r>
              <a:rPr lang="en-US" dirty="0" err="1" smtClean="0"/>
              <a:t>cerere</a:t>
            </a:r>
            <a:r>
              <a:rPr lang="en-US" dirty="0" smtClean="0"/>
              <a:t> (</a:t>
            </a:r>
            <a:r>
              <a:rPr lang="en-US" dirty="0" err="1" smtClean="0"/>
              <a:t>serviciile</a:t>
            </a:r>
            <a:r>
              <a:rPr lang="en-US" dirty="0" smtClean="0"/>
              <a:t> RESTful </a:t>
            </a:r>
            <a:r>
              <a:rPr lang="en-US" dirty="0" err="1" smtClean="0"/>
              <a:t>folosesc</a:t>
            </a:r>
            <a:r>
              <a:rPr lang="en-US" dirty="0" smtClean="0"/>
              <a:t> </a:t>
            </a:r>
            <a:r>
              <a:rPr lang="en-US" dirty="0" err="1" smtClean="0"/>
              <a:t>astfel</a:t>
            </a:r>
            <a:r>
              <a:rPr lang="en-US" dirty="0" smtClean="0"/>
              <a:t> de </a:t>
            </a:r>
            <a:r>
              <a:rPr lang="en-US" dirty="0" err="1" smtClean="0"/>
              <a:t>preluari</a:t>
            </a:r>
            <a:r>
              <a:rPr lang="en-US" dirty="0" smtClean="0"/>
              <a:t>). </a:t>
            </a:r>
            <a:r>
              <a:rPr lang="en-US" dirty="0" err="1" smtClean="0"/>
              <a:t>Valoarea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camp se </a:t>
            </a:r>
            <a:r>
              <a:rPr lang="en-US" dirty="0" err="1" smtClean="0"/>
              <a:t>preia</a:t>
            </a:r>
            <a:r>
              <a:rPr lang="en-US" dirty="0" smtClean="0"/>
              <a:t>, </a:t>
            </a:r>
            <a:r>
              <a:rPr lang="en-US" dirty="0" err="1" smtClean="0"/>
              <a:t>depinde</a:t>
            </a:r>
            <a:r>
              <a:rPr lang="en-US" dirty="0" smtClean="0"/>
              <a:t> de server, fie </a:t>
            </a:r>
            <a:r>
              <a:rPr lang="en-US" dirty="0" err="1" smtClean="0"/>
              <a:t>indicand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ordine</a:t>
            </a:r>
            <a:r>
              <a:rPr lang="en-US" dirty="0" smtClean="0"/>
              <a:t> al </a:t>
            </a:r>
            <a:r>
              <a:rPr lang="en-US" dirty="0" err="1" smtClean="0"/>
              <a:t>lui</a:t>
            </a:r>
            <a:r>
              <a:rPr lang="en-US" dirty="0" smtClean="0"/>
              <a:t> in </a:t>
            </a:r>
            <a:r>
              <a:rPr lang="en-US" dirty="0" err="1" smtClean="0"/>
              <a:t>ierarhia</a:t>
            </a:r>
            <a:r>
              <a:rPr lang="en-US" dirty="0" smtClean="0"/>
              <a:t> din path, fie </a:t>
            </a:r>
            <a:r>
              <a:rPr lang="en-US" dirty="0" err="1" smtClean="0"/>
              <a:t>marcand</a:t>
            </a:r>
            <a:r>
              <a:rPr lang="en-US" dirty="0" smtClean="0"/>
              <a:t> </a:t>
            </a:r>
            <a:r>
              <a:rPr lang="en-US" dirty="0" err="1" smtClean="0"/>
              <a:t>campul</a:t>
            </a:r>
            <a:r>
              <a:rPr lang="en-US" dirty="0" smtClean="0"/>
              <a:t> ca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variabila</a:t>
            </a:r>
            <a:r>
              <a:rPr lang="en-US" dirty="0" smtClean="0"/>
              <a:t>: </a:t>
            </a:r>
            <a:r>
              <a:rPr lang="en-US" b="1" dirty="0" smtClean="0"/>
              <a:t>…/{</a:t>
            </a:r>
            <a:r>
              <a:rPr lang="en-US" b="1" dirty="0" err="1" smtClean="0"/>
              <a:t>numei</a:t>
            </a:r>
            <a:r>
              <a:rPr lang="en-US" b="1" dirty="0" smtClean="0"/>
              <a:t>}/… …/:</a:t>
            </a:r>
            <a:r>
              <a:rPr lang="en-US" b="1" dirty="0" err="1" smtClean="0"/>
              <a:t>numei</a:t>
            </a:r>
            <a:r>
              <a:rPr lang="en-US" b="1" dirty="0" smtClean="0"/>
              <a:t>/… </a:t>
            </a:r>
          </a:p>
        </p:txBody>
      </p:sp>
    </p:spTree>
    <p:extLst>
      <p:ext uri="{BB962C8B-B14F-4D97-AF65-F5344CB8AC3E}">
        <p14:creationId xmlns:p14="http://schemas.microsoft.com/office/powerpoint/2010/main" val="15117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24.09.2021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Cum se transmit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datele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unei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cereri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? 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(2/2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BFM_JavaFrameworks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66713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Transmiterea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b="1" dirty="0" smtClean="0"/>
              <a:t>cookies</a:t>
            </a:r>
            <a:r>
              <a:rPr lang="en-US" dirty="0" smtClean="0"/>
              <a:t>.  Un cookie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pereche</a:t>
            </a:r>
            <a:r>
              <a:rPr lang="en-US" dirty="0" smtClean="0"/>
              <a:t> (</a:t>
            </a:r>
            <a:r>
              <a:rPr lang="en-US" dirty="0" err="1" smtClean="0"/>
              <a:t>nume,valoare</a:t>
            </a:r>
            <a:r>
              <a:rPr lang="en-US" dirty="0" smtClean="0"/>
              <a:t>) </a:t>
            </a:r>
            <a:r>
              <a:rPr lang="en-US" dirty="0" err="1" smtClean="0"/>
              <a:t>asociata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legaturi</a:t>
            </a:r>
            <a:r>
              <a:rPr lang="en-US" dirty="0" smtClean="0"/>
              <a:t> client (browser) </a:t>
            </a:r>
            <a:r>
              <a:rPr lang="en-US" dirty="0" err="1" smtClean="0"/>
              <a:t>si</a:t>
            </a:r>
            <a:r>
              <a:rPr lang="en-US" dirty="0" smtClean="0"/>
              <a:t> server (web). </a:t>
            </a:r>
            <a:r>
              <a:rPr lang="en-US" dirty="0" err="1" smtClean="0"/>
              <a:t>Perechea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creata</a:t>
            </a:r>
            <a:r>
              <a:rPr lang="en-US" dirty="0" smtClean="0"/>
              <a:t> la server </a:t>
            </a:r>
            <a:r>
              <a:rPr lang="en-US" dirty="0" err="1" smtClean="0"/>
              <a:t>dar</a:t>
            </a:r>
            <a:r>
              <a:rPr lang="en-US" dirty="0" smtClean="0"/>
              <a:t> se </a:t>
            </a:r>
            <a:r>
              <a:rPr lang="en-US" dirty="0" err="1" smtClean="0"/>
              <a:t>pastreaza</a:t>
            </a:r>
            <a:r>
              <a:rPr lang="en-US" dirty="0" smtClean="0"/>
              <a:t> la client. La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conexiune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cei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, </a:t>
            </a:r>
            <a:r>
              <a:rPr lang="en-US" dirty="0" err="1" smtClean="0"/>
              <a:t>clientul</a:t>
            </a:r>
            <a:r>
              <a:rPr lang="en-US" dirty="0" smtClean="0"/>
              <a:t> </a:t>
            </a:r>
            <a:r>
              <a:rPr lang="en-US" dirty="0" err="1" smtClean="0"/>
              <a:t>trimite</a:t>
            </a:r>
            <a:r>
              <a:rPr lang="en-US" dirty="0" smtClean="0"/>
              <a:t> la server tot </a:t>
            </a:r>
            <a:r>
              <a:rPr lang="en-US" dirty="0" err="1" smtClean="0"/>
              <a:t>setul</a:t>
            </a:r>
            <a:r>
              <a:rPr lang="en-US" dirty="0" smtClean="0"/>
              <a:t> de </a:t>
            </a:r>
            <a:r>
              <a:rPr lang="en-US" dirty="0" smtClean="0"/>
              <a:t>cookies </a:t>
            </a:r>
            <a:r>
              <a:rPr lang="en-US" dirty="0" err="1" smtClean="0"/>
              <a:t>ce</a:t>
            </a:r>
            <a:r>
              <a:rPr lang="en-US" dirty="0" smtClean="0"/>
              <a:t> ii </a:t>
            </a:r>
            <a:r>
              <a:rPr lang="en-US" dirty="0" err="1" smtClean="0"/>
              <a:t>leaga</a:t>
            </a:r>
            <a:r>
              <a:rPr lang="en-US" dirty="0" smtClean="0"/>
              <a:t>. </a:t>
            </a:r>
            <a:r>
              <a:rPr lang="en-US" dirty="0" err="1" smtClean="0"/>
              <a:t>Serverul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modifica</a:t>
            </a:r>
            <a:r>
              <a:rPr lang="en-US" dirty="0" smtClean="0"/>
              <a:t> </a:t>
            </a:r>
            <a:r>
              <a:rPr lang="en-US" dirty="0" err="1" smtClean="0"/>
              <a:t>unele</a:t>
            </a:r>
            <a:r>
              <a:rPr lang="en-US" dirty="0" smtClean="0"/>
              <a:t>,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adauge</a:t>
            </a:r>
            <a:r>
              <a:rPr lang="en-US" dirty="0" smtClean="0"/>
              <a:t> </a:t>
            </a:r>
            <a:r>
              <a:rPr lang="en-US" dirty="0" err="1" smtClean="0"/>
              <a:t>unele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stearga</a:t>
            </a:r>
            <a:r>
              <a:rPr lang="en-US" dirty="0" smtClean="0"/>
              <a:t>. La </a:t>
            </a:r>
            <a:r>
              <a:rPr lang="en-US" dirty="0" err="1" smtClean="0"/>
              <a:t>trimiterea</a:t>
            </a:r>
            <a:r>
              <a:rPr lang="en-US" dirty="0" smtClean="0"/>
              <a:t> </a:t>
            </a:r>
            <a:r>
              <a:rPr lang="en-US" dirty="0" err="1" smtClean="0"/>
              <a:t>raspunsului</a:t>
            </a:r>
            <a:r>
              <a:rPr lang="en-US" dirty="0" smtClean="0"/>
              <a:t> </a:t>
            </a:r>
            <a:r>
              <a:rPr lang="en-US" dirty="0" err="1" smtClean="0"/>
              <a:t>spre</a:t>
            </a:r>
            <a:r>
              <a:rPr lang="en-US" dirty="0" smtClean="0"/>
              <a:t> client se </a:t>
            </a:r>
            <a:r>
              <a:rPr lang="en-US" dirty="0" err="1" smtClean="0"/>
              <a:t>trimite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noul</a:t>
            </a:r>
            <a:r>
              <a:rPr lang="en-US" dirty="0" smtClean="0"/>
              <a:t> set de </a:t>
            </a:r>
            <a:r>
              <a:rPr lang="en-US" dirty="0" err="1" smtClean="0"/>
              <a:t>cookiuri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Transmiterea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b="1" dirty="0" smtClean="0"/>
              <a:t>upload</a:t>
            </a:r>
            <a:r>
              <a:rPr lang="en-US" dirty="0" smtClean="0"/>
              <a:t>. </a:t>
            </a:r>
            <a:r>
              <a:rPr lang="en-US" dirty="0" err="1" smtClean="0"/>
              <a:t>Clientul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trimita</a:t>
            </a:r>
            <a:r>
              <a:rPr lang="en-US" dirty="0" smtClean="0"/>
              <a:t> la server </a:t>
            </a:r>
            <a:r>
              <a:rPr lang="en-US" dirty="0" err="1" smtClean="0"/>
              <a:t>unul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fisiere</a:t>
            </a:r>
            <a:r>
              <a:rPr lang="en-US" dirty="0" smtClean="0"/>
              <a:t>.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respecta</a:t>
            </a:r>
            <a:r>
              <a:rPr lang="en-US" dirty="0" smtClean="0"/>
              <a:t> </a:t>
            </a:r>
            <a:r>
              <a:rPr lang="en-US" dirty="0" err="1" smtClean="0"/>
              <a:t>transmiterea</a:t>
            </a:r>
            <a:r>
              <a:rPr lang="en-US" dirty="0" smtClean="0"/>
              <a:t> </a:t>
            </a:r>
            <a:r>
              <a:rPr lang="en-US" dirty="0" err="1" smtClean="0"/>
              <a:t>numai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ASCII, </a:t>
            </a:r>
            <a:r>
              <a:rPr lang="en-US" dirty="0" err="1" smtClean="0"/>
              <a:t>fisierele</a:t>
            </a:r>
            <a:r>
              <a:rPr lang="en-US" dirty="0" smtClean="0"/>
              <a:t> </a:t>
            </a:r>
            <a:r>
              <a:rPr lang="en-US" dirty="0" err="1" smtClean="0"/>
              <a:t>binare</a:t>
            </a:r>
            <a:r>
              <a:rPr lang="en-US" dirty="0" smtClean="0"/>
              <a:t> se </a:t>
            </a:r>
            <a:r>
              <a:rPr lang="en-US" dirty="0" err="1" smtClean="0"/>
              <a:t>codifica</a:t>
            </a:r>
            <a:r>
              <a:rPr lang="en-US" dirty="0" smtClean="0"/>
              <a:t> (encoding) la client, de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smtClean="0"/>
              <a:t>BASE64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hexa</a:t>
            </a:r>
            <a:r>
              <a:rPr lang="en-US" dirty="0" smtClean="0"/>
              <a:t> </a:t>
            </a:r>
            <a:r>
              <a:rPr lang="en-US" dirty="0" err="1" smtClean="0"/>
              <a:t>reprezentat</a:t>
            </a:r>
            <a:r>
              <a:rPr lang="en-US" dirty="0" smtClean="0"/>
              <a:t> ASCII.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Transmiterea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b="1" dirty="0" err="1" smtClean="0"/>
              <a:t>headere</a:t>
            </a:r>
            <a:r>
              <a:rPr lang="en-US" dirty="0" smtClean="0"/>
              <a:t> </a:t>
            </a:r>
            <a:r>
              <a:rPr lang="en-US" b="1" dirty="0" smtClean="0"/>
              <a:t>http</a:t>
            </a:r>
            <a:r>
              <a:rPr lang="en-US" dirty="0" smtClean="0"/>
              <a:t>. Un header </a:t>
            </a:r>
            <a:r>
              <a:rPr lang="en-US" dirty="0" err="1" smtClean="0"/>
              <a:t>apare</a:t>
            </a:r>
            <a:r>
              <a:rPr lang="en-US" dirty="0" smtClean="0"/>
              <a:t> </a:t>
            </a:r>
            <a:r>
              <a:rPr lang="en-US" dirty="0" err="1" smtClean="0"/>
              <a:t>incepand</a:t>
            </a:r>
            <a:r>
              <a:rPr lang="en-US" dirty="0" smtClean="0"/>
              <a:t> cu a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linie</a:t>
            </a:r>
            <a:r>
              <a:rPr lang="en-US" dirty="0" smtClean="0"/>
              <a:t> a </a:t>
            </a:r>
            <a:r>
              <a:rPr lang="en-US" dirty="0" err="1" smtClean="0"/>
              <a:t>cererii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pana</a:t>
            </a:r>
            <a:r>
              <a:rPr lang="en-US" dirty="0" smtClean="0"/>
              <a:t> la </a:t>
            </a:r>
            <a:r>
              <a:rPr lang="en-US" dirty="0" err="1" smtClean="0"/>
              <a:t>linia</a:t>
            </a:r>
            <a:r>
              <a:rPr lang="en-US" dirty="0" smtClean="0"/>
              <a:t> </a:t>
            </a:r>
            <a:r>
              <a:rPr lang="en-US" dirty="0" err="1" smtClean="0"/>
              <a:t>goale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de forma: </a:t>
            </a:r>
            <a:r>
              <a:rPr lang="en-US" b="1" dirty="0" err="1" smtClean="0"/>
              <a:t>nume</a:t>
            </a:r>
            <a:r>
              <a:rPr lang="en-US" b="1" dirty="0" smtClean="0"/>
              <a:t>: val1 [, val2, … ,</a:t>
            </a:r>
            <a:r>
              <a:rPr lang="en-US" b="1" dirty="0" err="1" smtClean="0"/>
              <a:t>valj</a:t>
            </a:r>
            <a:r>
              <a:rPr lang="en-US" b="1" dirty="0" smtClean="0"/>
              <a:t> ]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Unele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headere</a:t>
            </a:r>
            <a:r>
              <a:rPr lang="en-US" dirty="0" smtClean="0"/>
              <a:t> au </a:t>
            </a:r>
            <a:r>
              <a:rPr lang="en-US" dirty="0" err="1" smtClean="0"/>
              <a:t>nume</a:t>
            </a:r>
            <a:r>
              <a:rPr lang="en-US" dirty="0" smtClean="0"/>
              <a:t> standard </a:t>
            </a:r>
            <a:r>
              <a:rPr lang="en-US" dirty="0" err="1" smtClean="0"/>
              <a:t>impus</a:t>
            </a:r>
            <a:r>
              <a:rPr lang="en-US" dirty="0" smtClean="0"/>
              <a:t> de http, de server, de browser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altele</a:t>
            </a:r>
            <a:r>
              <a:rPr lang="en-US" dirty="0" smtClean="0"/>
              <a:t> pot fi definite de </a:t>
            </a:r>
            <a:r>
              <a:rPr lang="en-US" dirty="0" err="1" smtClean="0"/>
              <a:t>utilizator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preluate</a:t>
            </a:r>
            <a:r>
              <a:rPr lang="en-US" dirty="0" smtClean="0"/>
              <a:t> ca </a:t>
            </a:r>
            <a:r>
              <a:rPr lang="en-US" dirty="0" err="1" smtClean="0"/>
              <a:t>ualori</a:t>
            </a:r>
            <a:r>
              <a:rPr lang="en-US" dirty="0" smtClean="0"/>
              <a:t> ale </a:t>
            </a:r>
            <a:r>
              <a:rPr lang="en-US" dirty="0" err="1" smtClean="0"/>
              <a:t>cererii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24.09.2021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De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Java ? (1/2)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BFM_JavaFrameworks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5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22485" y="366713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hackr.io/blog/best-programming-languages-to-learn-2021-jobs-future</a:t>
            </a:r>
            <a:endParaRPr lang="en-US" dirty="0" smtClean="0"/>
          </a:p>
          <a:p>
            <a:endParaRPr lang="en-US" dirty="0"/>
          </a:p>
          <a:p>
            <a:r>
              <a:rPr lang="vi-VN" b="1" dirty="0" smtClean="0"/>
              <a:t>Java</a:t>
            </a:r>
            <a:r>
              <a:rPr lang="vi-VN" dirty="0" smtClean="0"/>
              <a:t> </a:t>
            </a:r>
            <a:r>
              <a:rPr lang="vi-VN" dirty="0"/>
              <a:t>este o </a:t>
            </a:r>
            <a:r>
              <a:rPr lang="vi-VN" dirty="0" smtClean="0"/>
              <a:t>alegere </a:t>
            </a:r>
            <a:r>
              <a:rPr lang="vi-VN" dirty="0"/>
              <a:t>populară în organizațiile mari și a rămas așa de zeci de ani. </a:t>
            </a:r>
            <a:r>
              <a:rPr lang="en-US" dirty="0" smtClean="0"/>
              <a:t>E</a:t>
            </a:r>
            <a:r>
              <a:rPr lang="vi-VN" dirty="0" smtClean="0"/>
              <a:t>ste </a:t>
            </a:r>
            <a:r>
              <a:rPr lang="vi-VN" dirty="0"/>
              <a:t>utilizat pe scară largă pentru construirea de aplicații web </a:t>
            </a:r>
            <a:r>
              <a:rPr lang="en-US" dirty="0" smtClean="0"/>
              <a:t>enterprise</a:t>
            </a:r>
            <a:r>
              <a:rPr lang="vi-VN" dirty="0" smtClean="0"/>
              <a:t>. </a:t>
            </a:r>
            <a:r>
              <a:rPr lang="en-US" dirty="0" smtClean="0"/>
              <a:t>E</a:t>
            </a:r>
            <a:r>
              <a:rPr lang="vi-VN" dirty="0" smtClean="0"/>
              <a:t>xtrem </a:t>
            </a:r>
            <a:r>
              <a:rPr lang="vi-VN" dirty="0"/>
              <a:t>de </a:t>
            </a:r>
            <a:r>
              <a:rPr lang="vi-VN" dirty="0" smtClean="0"/>
              <a:t>stabil</a:t>
            </a:r>
            <a:r>
              <a:rPr lang="en-US" dirty="0" smtClean="0"/>
              <a:t>.</a:t>
            </a:r>
            <a:r>
              <a:rPr lang="vi-VN" dirty="0" smtClean="0"/>
              <a:t> </a:t>
            </a:r>
            <a:r>
              <a:rPr lang="en-US" dirty="0" smtClean="0"/>
              <a:t>U</a:t>
            </a:r>
            <a:r>
              <a:rPr lang="vi-VN" dirty="0" smtClean="0"/>
              <a:t>tilizat </a:t>
            </a:r>
            <a:r>
              <a:rPr lang="vi-VN" dirty="0"/>
              <a:t>pe scară largă în </a:t>
            </a:r>
            <a:r>
              <a:rPr lang="vi-VN" dirty="0" smtClean="0"/>
              <a:t>Android</a:t>
            </a:r>
            <a:r>
              <a:rPr lang="en-US" dirty="0" smtClean="0"/>
              <a:t>. U</a:t>
            </a:r>
            <a:r>
              <a:rPr lang="vi-VN" dirty="0" smtClean="0"/>
              <a:t>șor </a:t>
            </a:r>
            <a:r>
              <a:rPr lang="vi-VN" dirty="0"/>
              <a:t>de </a:t>
            </a:r>
            <a:r>
              <a:rPr lang="vi-VN" dirty="0" smtClean="0"/>
              <a:t>învățat</a:t>
            </a:r>
            <a:r>
              <a:rPr lang="en-US" dirty="0" smtClean="0"/>
              <a:t>, nota </a:t>
            </a:r>
            <a:r>
              <a:rPr lang="vi-VN" dirty="0" smtClean="0"/>
              <a:t>4 </a:t>
            </a:r>
            <a:r>
              <a:rPr lang="vi-VN" dirty="0"/>
              <a:t>din 5. Oportunitate de </a:t>
            </a:r>
            <a:r>
              <a:rPr lang="vi-VN" dirty="0" smtClean="0"/>
              <a:t>muncă</a:t>
            </a:r>
            <a:r>
              <a:rPr lang="en-US" dirty="0"/>
              <a:t>,</a:t>
            </a:r>
            <a:r>
              <a:rPr lang="vi-VN" dirty="0" smtClean="0"/>
              <a:t> </a:t>
            </a:r>
            <a:r>
              <a:rPr lang="vi-VN" dirty="0"/>
              <a:t>4.5 din 5. </a:t>
            </a:r>
            <a:endParaRPr lang="en-US" dirty="0" smtClean="0"/>
          </a:p>
          <a:p>
            <a:endParaRPr lang="en-US" dirty="0" smtClean="0"/>
          </a:p>
          <a:p>
            <a:r>
              <a:rPr lang="vi-VN" b="1" dirty="0" smtClean="0"/>
              <a:t>Pro</a:t>
            </a:r>
            <a:r>
              <a:rPr lang="vi-VN" dirty="0"/>
              <a:t>: </a:t>
            </a:r>
            <a:endParaRPr lang="en-US" dirty="0" smtClean="0"/>
          </a:p>
          <a:p>
            <a:r>
              <a:rPr lang="vi-VN" dirty="0" smtClean="0"/>
              <a:t>• </a:t>
            </a:r>
            <a:r>
              <a:rPr lang="vi-VN" dirty="0"/>
              <a:t>O mulțime de biblioteci open-source </a:t>
            </a:r>
            <a:endParaRPr lang="en-US" dirty="0" smtClean="0"/>
          </a:p>
          <a:p>
            <a:r>
              <a:rPr lang="vi-VN" dirty="0" smtClean="0"/>
              <a:t>• </a:t>
            </a:r>
            <a:r>
              <a:rPr lang="vi-VN" dirty="0"/>
              <a:t>Alocarea automată a memoriei și </a:t>
            </a:r>
            <a:r>
              <a:rPr lang="en-US" dirty="0" smtClean="0"/>
              <a:t>garbage collection</a:t>
            </a:r>
            <a:r>
              <a:rPr lang="vi-VN" dirty="0" smtClean="0"/>
              <a:t> </a:t>
            </a:r>
            <a:endParaRPr lang="en-US" dirty="0" smtClean="0"/>
          </a:p>
          <a:p>
            <a:r>
              <a:rPr lang="vi-VN" dirty="0" smtClean="0"/>
              <a:t>• </a:t>
            </a:r>
            <a:r>
              <a:rPr lang="vi-VN" dirty="0"/>
              <a:t>Urmează paradigma OOP </a:t>
            </a:r>
            <a:endParaRPr lang="en-US" dirty="0" smtClean="0"/>
          </a:p>
          <a:p>
            <a:r>
              <a:rPr lang="vi-VN" dirty="0" smtClean="0"/>
              <a:t>• </a:t>
            </a:r>
            <a:r>
              <a:rPr lang="vi-VN" dirty="0"/>
              <a:t>Un grad ridicat de independență a platformei datorită caracteristicii JVM </a:t>
            </a:r>
            <a:endParaRPr lang="en-US" dirty="0" smtClean="0"/>
          </a:p>
          <a:p>
            <a:r>
              <a:rPr lang="vi-VN" dirty="0" smtClean="0"/>
              <a:t>• </a:t>
            </a:r>
            <a:r>
              <a:rPr lang="vi-VN" dirty="0"/>
              <a:t>Foarte sigur datorită excluderii indicatorului explicit și a includerii unui manager de securitate responsabil pentru definirea accesului la clase </a:t>
            </a:r>
            <a:endParaRPr lang="en-US" dirty="0" smtClean="0"/>
          </a:p>
          <a:p>
            <a:r>
              <a:rPr lang="vi-VN" dirty="0" smtClean="0"/>
              <a:t>• </a:t>
            </a:r>
            <a:r>
              <a:rPr lang="vi-VN" dirty="0"/>
              <a:t>Ideal pentru calcul distribuit </a:t>
            </a:r>
            <a:endParaRPr lang="en-US" dirty="0" smtClean="0"/>
          </a:p>
          <a:p>
            <a:r>
              <a:rPr lang="vi-VN" dirty="0" smtClean="0"/>
              <a:t>• </a:t>
            </a:r>
            <a:r>
              <a:rPr lang="vi-VN" dirty="0"/>
              <a:t>Oferă o multitudine de API-uri pentru realizarea diferitelor </a:t>
            </a:r>
            <a:r>
              <a:rPr lang="vi-VN" dirty="0" smtClean="0"/>
              <a:t>sarcini</a:t>
            </a:r>
            <a:r>
              <a:rPr lang="en-US" dirty="0" smtClean="0"/>
              <a:t>:</a:t>
            </a:r>
            <a:r>
              <a:rPr lang="vi-VN" dirty="0" smtClean="0"/>
              <a:t> </a:t>
            </a:r>
            <a:r>
              <a:rPr lang="vi-VN" dirty="0"/>
              <a:t>fi conexiunea la baze de date, rețea, utilitare și analiză XML </a:t>
            </a:r>
            <a:endParaRPr lang="en-US" dirty="0" smtClean="0"/>
          </a:p>
          <a:p>
            <a:r>
              <a:rPr lang="vi-VN" dirty="0" smtClean="0"/>
              <a:t>• </a:t>
            </a:r>
            <a:r>
              <a:rPr lang="vi-VN" dirty="0"/>
              <a:t>Suportă multithreading </a:t>
            </a:r>
            <a:endParaRPr lang="en-US" dirty="0" smtClean="0"/>
          </a:p>
          <a:p>
            <a:endParaRPr lang="en-US" dirty="0"/>
          </a:p>
          <a:p>
            <a:r>
              <a:rPr lang="vi-VN" b="1" dirty="0" smtClean="0"/>
              <a:t>Con</a:t>
            </a:r>
            <a:r>
              <a:rPr lang="en-US" dirty="0" smtClean="0"/>
              <a:t>s</a:t>
            </a:r>
            <a:r>
              <a:rPr lang="vi-VN" dirty="0" smtClean="0"/>
              <a:t>: </a:t>
            </a:r>
            <a:endParaRPr lang="en-US" dirty="0" smtClean="0"/>
          </a:p>
          <a:p>
            <a:r>
              <a:rPr lang="vi-VN" dirty="0" smtClean="0"/>
              <a:t>• </a:t>
            </a:r>
            <a:r>
              <a:rPr lang="vi-VN" dirty="0"/>
              <a:t>Management scump al memoriei </a:t>
            </a:r>
            <a:endParaRPr lang="en-US" dirty="0" smtClean="0"/>
          </a:p>
          <a:p>
            <a:r>
              <a:rPr lang="vi-VN" dirty="0" smtClean="0"/>
              <a:t>• </a:t>
            </a:r>
            <a:r>
              <a:rPr lang="vi-VN" dirty="0"/>
              <a:t>Mai lent decât limbajele de programare compilate nativ, cum ar fi C și C ++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24.09.2021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Index 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TIOBE 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          </a:t>
            </a:r>
            <a:r>
              <a:rPr lang="en-US" altLang="en-US" b="1" dirty="0" smtClean="0">
                <a:solidFill>
                  <a:srgbClr val="FF0000"/>
                </a:solidFill>
                <a:latin typeface="Calibri" pitchFamily="34" charset="0"/>
              </a:rPr>
              <a:t>De </a:t>
            </a:r>
            <a:r>
              <a:rPr lang="en-US" altLang="en-US" b="1" dirty="0" err="1">
                <a:solidFill>
                  <a:srgbClr val="FF0000"/>
                </a:solidFill>
                <a:latin typeface="Calibri" pitchFamily="34" charset="0"/>
              </a:rPr>
              <a:t>ce</a:t>
            </a:r>
            <a:r>
              <a:rPr lang="en-US" altLang="en-US" b="1" dirty="0">
                <a:solidFill>
                  <a:srgbClr val="FF0000"/>
                </a:solidFill>
                <a:latin typeface="Calibri" pitchFamily="34" charset="0"/>
              </a:rPr>
              <a:t> Java ? </a:t>
            </a:r>
            <a:r>
              <a:rPr lang="en-US" altLang="en-US" b="1" dirty="0" smtClean="0">
                <a:solidFill>
                  <a:srgbClr val="FF0000"/>
                </a:solidFill>
                <a:latin typeface="Calibri" pitchFamily="34" charset="0"/>
              </a:rPr>
              <a:t>(2/2)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                    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Index PYPL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BFM_JavaFrameworks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6</a:t>
            </a:fld>
            <a:r>
              <a:rPr lang="en-US" dirty="0" smtClean="0"/>
              <a:t>_/_18_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104308"/>
              </p:ext>
            </p:extLst>
          </p:nvPr>
        </p:nvGraphicFramePr>
        <p:xfrm>
          <a:off x="381000" y="403642"/>
          <a:ext cx="3733800" cy="6009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4982"/>
                <a:gridCol w="1704649"/>
                <a:gridCol w="1014169"/>
              </a:tblGrid>
              <a:tr h="678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Aug 2021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67215" marR="167215" marT="92897" marB="9289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Programming language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67215" marR="167215" marT="92897" marB="9289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Ratings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67215" marR="167215" marT="92897" marB="92897" anchor="ctr"/>
                </a:tc>
              </a:tr>
              <a:tr h="266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18579" marT="18579" marB="1857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12.57%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</a:tr>
              <a:tr h="266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Python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18579" marT="18579" marB="1857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11.86%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</a:tr>
              <a:tr h="266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Java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18579" marT="18579" marB="1857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10.43%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</a:tr>
              <a:tr h="266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C++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18579" marT="18579" marB="1857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7.36%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</a:tr>
              <a:tr h="266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C#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18579" marT="18579" marB="1857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5.14%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</a:tr>
              <a:tr h="266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Visual Basic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18579" marT="18579" marB="1857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4.67%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</a:tr>
              <a:tr h="266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JavaScript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18579" marT="18579" marB="1857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2.95%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</a:tr>
              <a:tr h="266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PHP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18579" marT="18579" marB="1857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2.19%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</a:tr>
              <a:tr h="266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Assembly language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18579" marT="18579" marB="1857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2.03%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</a:tr>
              <a:tr h="266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SQL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18579" marT="18579" marB="1857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1.47%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</a:tr>
              <a:tr h="266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Groovy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18579" marT="18579" marB="1857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1.36%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</a:tr>
              <a:tr h="266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Classic Visual Basic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18579" marT="18579" marB="1857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1.23%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</a:tr>
              <a:tr h="266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Fortran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18579" marT="18579" marB="1857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1.14%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</a:tr>
              <a:tr h="266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18579" marT="18579" marB="1857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1.05%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</a:tr>
              <a:tr h="266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Ruby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18579" marT="18579" marB="1857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1.01%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</a:tr>
              <a:tr h="266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Swift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18579" marT="18579" marB="1857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0.98%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</a:tr>
              <a:tr h="266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MATLAB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18579" marT="18579" marB="1857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0.98%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</a:tr>
              <a:tr h="266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18579" marT="18579" marB="1857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0.90%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</a:tr>
              <a:tr h="266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Prolog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18579" marT="18579" marB="1857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0.80%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</a:tr>
              <a:tr h="266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Perl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18579" marT="18579" marB="1857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0.78%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159" marR="27869" marT="18579" marB="18579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9759"/>
              </p:ext>
            </p:extLst>
          </p:nvPr>
        </p:nvGraphicFramePr>
        <p:xfrm>
          <a:off x="4876800" y="366713"/>
          <a:ext cx="3733800" cy="6046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3450"/>
                <a:gridCol w="1785730"/>
                <a:gridCol w="1014620"/>
              </a:tblGrid>
              <a:tr h="6751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Aug 2021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5948" marR="155948" marT="86638" marB="8663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Programming language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5948" marR="155948" marT="86638" marB="8663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Share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155948" marR="155948" marT="86638" marB="86638" anchor="ctr"/>
                </a:tc>
              </a:tr>
              <a:tr h="268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Python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17328" marT="17328" marB="1732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29.93 %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</a:tr>
              <a:tr h="268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Java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17328" marT="17328" marB="1732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17.78 %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</a:tr>
              <a:tr h="268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JavaScript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17328" marT="17328" marB="1732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8.79 %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</a:tr>
              <a:tr h="268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C#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17328" marT="17328" marB="1732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6.73 %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</a:tr>
              <a:tr h="268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C/C++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17328" marT="17328" marB="1732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6.45 %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</a:tr>
              <a:tr h="268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PHP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17328" marT="17328" marB="1732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5.76 %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</a:tr>
              <a:tr h="268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17328" marT="17328" marB="1732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3.92 %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</a:tr>
              <a:tr h="268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Objective-C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17328" marT="17328" marB="1732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2.26 %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</a:tr>
              <a:tr h="268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TypeScript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17328" marT="17328" marB="1732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2.11 %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</a:tr>
              <a:tr h="268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Swift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17328" marT="17328" marB="1732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1.96 %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</a:tr>
              <a:tr h="268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Kotlin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17328" marT="17328" marB="1732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1.81 %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</a:tr>
              <a:tr h="268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Matlab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17328" marT="17328" marB="1732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1.48 %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</a:tr>
              <a:tr h="268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17328" marT="17328" marB="1732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1.29 %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</a:tr>
              <a:tr h="268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Rust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17328" marT="17328" marB="1732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1.21 %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</a:tr>
              <a:tr h="268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VBA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17328" marT="17328" marB="1732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1.16 %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</a:tr>
              <a:tr h="268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Ruby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17328" marT="17328" marB="1732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1.02 %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</a:tr>
              <a:tr h="268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Scala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17328" marT="17328" marB="1732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0.79 %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</a:tr>
              <a:tr h="268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Ada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17328" marT="17328" marB="1732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0.77 %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</a:tr>
              <a:tr h="268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Visual Basic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17328" marT="17328" marB="1732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0.75 %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</a:tr>
              <a:tr h="268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25991" marT="17328" marB="17328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Dart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4655" marR="17328" marT="17328" marB="17328"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1100" dirty="0">
                        <a:effectLst/>
                        <a:latin typeface="Times New Roman"/>
                      </a:endParaRPr>
                    </a:p>
                  </a:txBody>
                  <a:tcPr marL="8664" marR="8664" marT="8664" marB="8664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91603" y="6488668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https://statisticstimes.com/tech/top-computer-languages.php</a:t>
            </a:r>
          </a:p>
        </p:txBody>
      </p:sp>
    </p:spTree>
    <p:extLst>
      <p:ext uri="{BB962C8B-B14F-4D97-AF65-F5344CB8AC3E}">
        <p14:creationId xmlns:p14="http://schemas.microsoft.com/office/powerpoint/2010/main" val="15583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24.09.2021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Ce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este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un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WebFramework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?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BFM_JavaFrameworks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81874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Un </a:t>
            </a:r>
            <a:r>
              <a:rPr lang="ro-RO" b="1" dirty="0"/>
              <a:t>Web Framework </a:t>
            </a:r>
            <a:r>
              <a:rPr lang="en-US" b="1" dirty="0" smtClean="0"/>
              <a:t>(</a:t>
            </a:r>
            <a:r>
              <a:rPr lang="en-US" b="1" dirty="0" err="1" smtClean="0"/>
              <a:t>cadru</a:t>
            </a:r>
            <a:r>
              <a:rPr lang="en-US" dirty="0" smtClean="0"/>
              <a:t>) </a:t>
            </a:r>
            <a:r>
              <a:rPr lang="ro-RO" dirty="0" smtClean="0"/>
              <a:t>este </a:t>
            </a:r>
            <a:r>
              <a:rPr lang="ro-RO" dirty="0"/>
              <a:t>un program care </a:t>
            </a:r>
            <a:r>
              <a:rPr lang="ro-RO" dirty="0" smtClean="0"/>
              <a:t>permite dezvolta</a:t>
            </a:r>
            <a:r>
              <a:rPr lang="en-US" dirty="0" smtClean="0"/>
              <a:t>rea de </a:t>
            </a:r>
            <a:r>
              <a:rPr lang="ro-RO" dirty="0" smtClean="0"/>
              <a:t>aplicații </a:t>
            </a:r>
            <a:r>
              <a:rPr lang="ro-RO" dirty="0"/>
              <a:t>web. </a:t>
            </a:r>
            <a:r>
              <a:rPr lang="en-US" dirty="0" smtClean="0"/>
              <a:t>El </a:t>
            </a:r>
            <a:r>
              <a:rPr lang="en-US" dirty="0" err="1" smtClean="0"/>
              <a:t>creeaza</a:t>
            </a:r>
            <a:r>
              <a:rPr lang="en-US" dirty="0" smtClean="0"/>
              <a:t> </a:t>
            </a:r>
            <a:r>
              <a:rPr lang="ro-RO" dirty="0" smtClean="0"/>
              <a:t>un </a:t>
            </a:r>
            <a:r>
              <a:rPr lang="ro-RO" dirty="0"/>
              <a:t>sistem sau o structură </a:t>
            </a:r>
            <a:r>
              <a:rPr lang="en-US" dirty="0" smtClean="0"/>
              <a:t>c</a:t>
            </a:r>
            <a:r>
              <a:rPr lang="ro-RO" dirty="0" smtClean="0"/>
              <a:t>e p</a:t>
            </a:r>
            <a:r>
              <a:rPr lang="en-US" dirty="0" err="1" smtClean="0"/>
              <a:t>oate</a:t>
            </a:r>
            <a:r>
              <a:rPr lang="en-US" dirty="0" smtClean="0"/>
              <a:t> fi </a:t>
            </a:r>
            <a:r>
              <a:rPr lang="ro-RO" dirty="0" smtClean="0"/>
              <a:t>modifica</a:t>
            </a:r>
            <a:r>
              <a:rPr lang="en-US" dirty="0" smtClean="0"/>
              <a:t>ta</a:t>
            </a:r>
            <a:r>
              <a:rPr lang="ro-RO" dirty="0" smtClean="0"/>
              <a:t> </a:t>
            </a:r>
            <a:r>
              <a:rPr lang="ro-RO" dirty="0"/>
              <a:t>pentru a </a:t>
            </a:r>
            <a:r>
              <a:rPr lang="ro-RO" dirty="0" smtClean="0"/>
              <a:t>dezvolta </a:t>
            </a:r>
            <a:r>
              <a:rPr lang="ro-RO" dirty="0"/>
              <a:t>aplicații </a:t>
            </a:r>
            <a:r>
              <a:rPr lang="ro-RO" dirty="0" smtClean="0"/>
              <a:t>noi.</a:t>
            </a:r>
            <a:r>
              <a:rPr lang="en-US" dirty="0" smtClean="0"/>
              <a:t> </a:t>
            </a:r>
            <a:r>
              <a:rPr lang="ro-RO" dirty="0" smtClean="0"/>
              <a:t>Acesta </a:t>
            </a:r>
            <a:r>
              <a:rPr lang="ro-RO" dirty="0"/>
              <a:t>simplifică întregul proces de "construire", astfel încât, în loc </a:t>
            </a:r>
            <a:r>
              <a:rPr lang="ro-RO" dirty="0" smtClean="0"/>
              <a:t>să </a:t>
            </a:r>
            <a:r>
              <a:rPr lang="en-US" dirty="0" smtClean="0"/>
              <a:t>se </a:t>
            </a:r>
            <a:r>
              <a:rPr lang="ro-RO" dirty="0" smtClean="0"/>
              <a:t>fac</a:t>
            </a:r>
            <a:r>
              <a:rPr lang="en-US" dirty="0" smtClean="0"/>
              <a:t>a</a:t>
            </a:r>
            <a:r>
              <a:rPr lang="ro-RO" dirty="0" smtClean="0"/>
              <a:t> modificări </a:t>
            </a:r>
            <a:r>
              <a:rPr lang="ro-RO" dirty="0"/>
              <a:t>complexe </a:t>
            </a:r>
            <a:r>
              <a:rPr lang="ro-RO" dirty="0" smtClean="0"/>
              <a:t>ale </a:t>
            </a:r>
            <a:r>
              <a:rPr lang="ro-RO" dirty="0"/>
              <a:t>întregului software, </a:t>
            </a:r>
            <a:r>
              <a:rPr lang="ro-RO" dirty="0" smtClean="0"/>
              <a:t>cadrul pe</a:t>
            </a:r>
            <a:r>
              <a:rPr lang="en-US" dirty="0" err="1" smtClean="0"/>
              <a:t>rmite</a:t>
            </a:r>
            <a:r>
              <a:rPr lang="ro-RO" dirty="0" smtClean="0"/>
              <a:t> efectua</a:t>
            </a:r>
            <a:r>
              <a:rPr lang="en-US" dirty="0" smtClean="0"/>
              <a:t>rea de</a:t>
            </a:r>
            <a:r>
              <a:rPr lang="ro-RO" dirty="0" smtClean="0"/>
              <a:t> </a:t>
            </a:r>
            <a:r>
              <a:rPr lang="ro-RO" dirty="0"/>
              <a:t>modificări specifice, fără a </a:t>
            </a:r>
            <a:r>
              <a:rPr lang="ro-RO" dirty="0" smtClean="0"/>
              <a:t>rescrie</a:t>
            </a:r>
            <a:r>
              <a:rPr lang="en-US" dirty="0" smtClean="0"/>
              <a:t> </a:t>
            </a:r>
            <a:r>
              <a:rPr lang="en-US" dirty="0" err="1" smtClean="0"/>
              <a:t>intreg</a:t>
            </a:r>
            <a:r>
              <a:rPr lang="ro-RO" dirty="0" smtClean="0"/>
              <a:t> </a:t>
            </a:r>
            <a:r>
              <a:rPr lang="ro-RO" dirty="0"/>
              <a:t>codul</a:t>
            </a:r>
            <a:r>
              <a:rPr lang="ro-RO" dirty="0" smtClean="0"/>
              <a:t>.</a:t>
            </a:r>
            <a:endParaRPr lang="en-US" dirty="0" smtClean="0"/>
          </a:p>
          <a:p>
            <a:r>
              <a:rPr lang="en-US" dirty="0" err="1" smtClean="0"/>
              <a:t>Exista</a:t>
            </a:r>
            <a:r>
              <a:rPr lang="en-US" dirty="0" smtClean="0"/>
              <a:t> o mare </a:t>
            </a:r>
            <a:r>
              <a:rPr lang="en-US" dirty="0" err="1" smtClean="0"/>
              <a:t>diversitate</a:t>
            </a:r>
            <a:r>
              <a:rPr lang="en-US" dirty="0" smtClean="0"/>
              <a:t> de </a:t>
            </a:r>
            <a:r>
              <a:rPr lang="en-US" dirty="0" err="1" smtClean="0"/>
              <a:t>astfel</a:t>
            </a:r>
            <a:r>
              <a:rPr lang="en-US" dirty="0" smtClean="0"/>
              <a:t> de </a:t>
            </a:r>
            <a:r>
              <a:rPr lang="en-US" b="1" dirty="0" smtClean="0"/>
              <a:t>cadre Java based</a:t>
            </a:r>
            <a:r>
              <a:rPr lang="en-US" dirty="0" smtClean="0"/>
              <a:t>.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topuri</a:t>
            </a:r>
            <a:r>
              <a:rPr lang="en-US" dirty="0" smtClean="0"/>
              <a:t> ale </a:t>
            </a:r>
            <a:r>
              <a:rPr lang="en-US" dirty="0" err="1" smtClean="0"/>
              <a:t>acestora</a:t>
            </a:r>
            <a:r>
              <a:rPr lang="en-US" dirty="0" smtClean="0"/>
              <a:t>,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avand</a:t>
            </a:r>
            <a:r>
              <a:rPr lang="en-US" dirty="0" smtClean="0"/>
              <a:t> evident o </a:t>
            </a:r>
            <a:r>
              <a:rPr lang="en-US" dirty="0" err="1" smtClean="0"/>
              <a:t>doza</a:t>
            </a:r>
            <a:r>
              <a:rPr lang="en-US" dirty="0" smtClean="0"/>
              <a:t> de </a:t>
            </a:r>
            <a:r>
              <a:rPr lang="en-US" dirty="0" err="1" smtClean="0"/>
              <a:t>subiectivism</a:t>
            </a:r>
            <a:r>
              <a:rPr lang="en-US" dirty="0" smtClean="0"/>
              <a:t>. </a:t>
            </a:r>
            <a:r>
              <a:rPr lang="en-US" dirty="0" err="1" smtClean="0"/>
              <a:t>Cateva</a:t>
            </a:r>
            <a:r>
              <a:rPr lang="en-US" dirty="0" smtClean="0"/>
              <a:t> </a:t>
            </a:r>
            <a:r>
              <a:rPr lang="en-US" dirty="0" err="1" smtClean="0"/>
              <a:t>topuri</a:t>
            </a:r>
            <a:r>
              <a:rPr lang="en-US" dirty="0" smtClean="0"/>
              <a:t> din 2019 </a:t>
            </a:r>
            <a:r>
              <a:rPr lang="en-US" dirty="0" err="1" smtClean="0"/>
              <a:t>si</a:t>
            </a:r>
            <a:r>
              <a:rPr lang="en-US" dirty="0" smtClean="0"/>
              <a:t> 2018: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://javapipe.com/blog/best-java-web-frameworks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(2019)</a:t>
            </a:r>
          </a:p>
          <a:p>
            <a:r>
              <a:rPr lang="en-US" dirty="0" smtClean="0"/>
              <a:t>  1. JSF (Java Server Faces), 2. Struts, 3. Hibernate, 4. GWT (Google Web Toolkit), 5. </a:t>
            </a:r>
            <a:r>
              <a:rPr lang="en-US" dirty="0" err="1" smtClean="0"/>
              <a:t>Vaadin</a:t>
            </a:r>
            <a:r>
              <a:rPr lang="en-US" dirty="0" smtClean="0"/>
              <a:t>, 6. Wicket, 7. </a:t>
            </a:r>
            <a:r>
              <a:rPr lang="en-US" dirty="0" err="1" smtClean="0"/>
              <a:t>Vert.X</a:t>
            </a:r>
            <a:r>
              <a:rPr lang="en-US" dirty="0" smtClean="0"/>
              <a:t>, 8. Spring MVC, 9. Play, 10. Grails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https://raygun.com/blog/popular-java-frameworks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(2018, </a:t>
            </a:r>
            <a:r>
              <a:rPr lang="en-US" dirty="0" err="1" smtClean="0"/>
              <a:t>alfabetic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1. Blade, 2. </a:t>
            </a:r>
            <a:r>
              <a:rPr lang="en-US" dirty="0" err="1" smtClean="0"/>
              <a:t>Dropwizard</a:t>
            </a:r>
            <a:r>
              <a:rPr lang="en-US" dirty="0" smtClean="0"/>
              <a:t>, 3. Grails, 4.GWT, 5. Hibernate, 6. JSF, 7. </a:t>
            </a:r>
            <a:r>
              <a:rPr lang="en-US" dirty="0" err="1" smtClean="0"/>
              <a:t>Jhipster</a:t>
            </a:r>
            <a:r>
              <a:rPr lang="en-US" dirty="0" smtClean="0"/>
              <a:t>, 8. </a:t>
            </a:r>
            <a:r>
              <a:rPr lang="en-US" dirty="0" err="1" smtClean="0"/>
              <a:t>MyBatis</a:t>
            </a:r>
            <a:r>
              <a:rPr lang="en-US" dirty="0" smtClean="0"/>
              <a:t>, 9. Play, 10. </a:t>
            </a:r>
            <a:r>
              <a:rPr lang="en-US" dirty="0" err="1" smtClean="0"/>
              <a:t>PrimeFaces</a:t>
            </a:r>
            <a:r>
              <a:rPr lang="en-US" dirty="0" smtClean="0"/>
              <a:t>, 11. Spark, 12. Spring, 13. Struts, 14. Tapestry, 15. </a:t>
            </a:r>
            <a:r>
              <a:rPr lang="en-US" dirty="0" err="1" smtClean="0"/>
              <a:t>Vaadin</a:t>
            </a:r>
            <a:r>
              <a:rPr lang="en-US" dirty="0" smtClean="0"/>
              <a:t>, 16. </a:t>
            </a:r>
            <a:r>
              <a:rPr lang="en-US" dirty="0" err="1" smtClean="0"/>
              <a:t>Vert.X</a:t>
            </a:r>
            <a:r>
              <a:rPr lang="en-US" dirty="0" smtClean="0"/>
              <a:t>, 17. </a:t>
            </a:r>
            <a:r>
              <a:rPr lang="en-US" dirty="0" err="1" smtClean="0"/>
              <a:t>Vicket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5"/>
              </a:rPr>
              <a:t>https://www.finoit.com/blog/7-popular-java-frameworks-2019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1 Spring, 2. Grails, 3. Blade, 4. GWT, 5. JSF, 6. Play, 7. Struts</a:t>
            </a:r>
          </a:p>
          <a:p>
            <a:endParaRPr lang="en-US" dirty="0"/>
          </a:p>
          <a:p>
            <a:r>
              <a:rPr lang="en-US" dirty="0">
                <a:hlinkClick r:id="rId6"/>
              </a:rPr>
              <a:t>https://www.dailyrazor.com/blog/best-java-web-frameworks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(2019)</a:t>
            </a:r>
          </a:p>
          <a:p>
            <a:r>
              <a:rPr lang="en-US" dirty="0" smtClean="0"/>
              <a:t>1. Spring MVC, 2. JSF, 3. Struts, 4. Hibernate, 5. GWT, 6. Play, 7. </a:t>
            </a:r>
            <a:r>
              <a:rPr lang="en-US" dirty="0" err="1" smtClean="0"/>
              <a:t>Vaadin</a:t>
            </a:r>
            <a:r>
              <a:rPr lang="en-US" dirty="0" smtClean="0"/>
              <a:t>, 8. Grails, 9. Wicket, 10. </a:t>
            </a:r>
            <a:r>
              <a:rPr lang="en-US" dirty="0" err="1" smtClean="0"/>
              <a:t>Vert.X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0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24.09.2021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JSF, Spring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BFM_JavaFrameworks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8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66713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JSF</a:t>
            </a:r>
            <a:r>
              <a:rPr lang="ro-RO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Vom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reveni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larg</a:t>
            </a:r>
            <a:r>
              <a:rPr lang="en-US" dirty="0" smtClean="0">
                <a:solidFill>
                  <a:srgbClr val="C00000"/>
                </a:solidFill>
              </a:rPr>
              <a:t> in </a:t>
            </a:r>
            <a:r>
              <a:rPr lang="en-US" dirty="0" err="1" smtClean="0">
                <a:solidFill>
                  <a:srgbClr val="C00000"/>
                </a:solidFill>
              </a:rPr>
              <a:t>contextul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JavaEE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</a:t>
            </a:r>
            <a:r>
              <a:rPr lang="ro-RO" dirty="0" smtClean="0"/>
              <a:t>este un </a:t>
            </a:r>
            <a:r>
              <a:rPr lang="ro-RO" dirty="0"/>
              <a:t>cadru </a:t>
            </a:r>
            <a:r>
              <a:rPr lang="en-US" dirty="0" smtClean="0"/>
              <a:t>standard </a:t>
            </a:r>
            <a:r>
              <a:rPr lang="ro-RO" dirty="0" smtClean="0"/>
              <a:t>Java </a:t>
            </a:r>
            <a:r>
              <a:rPr lang="en-US" dirty="0" err="1" smtClean="0"/>
              <a:t>ce</a:t>
            </a:r>
            <a:r>
              <a:rPr lang="ro-RO" dirty="0" smtClean="0"/>
              <a:t> a</a:t>
            </a:r>
            <a:r>
              <a:rPr lang="en-US" dirty="0" smtClean="0"/>
              <a:t>re</a:t>
            </a:r>
            <a:r>
              <a:rPr lang="ro-RO" dirty="0" smtClean="0"/>
              <a:t> </a:t>
            </a:r>
            <a:r>
              <a:rPr lang="ro-RO" dirty="0"/>
              <a:t>suportul Oracle. </a:t>
            </a:r>
            <a:r>
              <a:rPr lang="en-US" dirty="0" smtClean="0"/>
              <a:t>P</a:t>
            </a:r>
            <a:r>
              <a:rPr lang="ro-RO" dirty="0" smtClean="0"/>
              <a:t>oate </a:t>
            </a:r>
            <a:r>
              <a:rPr lang="en-US" dirty="0" smtClean="0"/>
              <a:t>c</a:t>
            </a:r>
            <a:r>
              <a:rPr lang="ro-RO" dirty="0" smtClean="0"/>
              <a:t>ă </a:t>
            </a:r>
            <a:r>
              <a:rPr lang="ro-RO" dirty="0"/>
              <a:t>nu </a:t>
            </a:r>
            <a:r>
              <a:rPr lang="en-US" dirty="0" err="1" smtClean="0"/>
              <a:t>este</a:t>
            </a:r>
            <a:r>
              <a:rPr lang="ro-RO" dirty="0" smtClean="0"/>
              <a:t> </a:t>
            </a:r>
            <a:r>
              <a:rPr lang="ro-RO" dirty="0"/>
              <a:t>cel mai bun </a:t>
            </a:r>
            <a:r>
              <a:rPr lang="ro-RO" dirty="0" smtClean="0"/>
              <a:t>pentru </a:t>
            </a:r>
            <a:r>
              <a:rPr lang="ro-RO" dirty="0"/>
              <a:t>dezvoltarea Java, dar este ușor de utilizat datorită documentației furnizate de Oracle. Mai mult, dacă </a:t>
            </a:r>
            <a:r>
              <a:rPr lang="en-US" dirty="0" smtClean="0"/>
              <a:t>se </a:t>
            </a:r>
            <a:r>
              <a:rPr lang="en-US" dirty="0" err="1" smtClean="0"/>
              <a:t>doreste</a:t>
            </a:r>
            <a:r>
              <a:rPr lang="en-US" dirty="0" smtClean="0"/>
              <a:t> </a:t>
            </a:r>
            <a:r>
              <a:rPr lang="en-US" dirty="0" err="1" smtClean="0"/>
              <a:t>integrarea</a:t>
            </a:r>
            <a:r>
              <a:rPr lang="en-US" dirty="0" smtClean="0"/>
              <a:t> in </a:t>
            </a:r>
            <a:r>
              <a:rPr lang="en-US" dirty="0" err="1" smtClean="0"/>
              <a:t>ecosistemul</a:t>
            </a:r>
            <a:r>
              <a:rPr lang="en-US" dirty="0" smtClean="0"/>
              <a:t> Java</a:t>
            </a:r>
            <a:r>
              <a:rPr lang="ro-RO" dirty="0" smtClean="0"/>
              <a:t>EE </a:t>
            </a:r>
            <a:r>
              <a:rPr lang="ro-RO" dirty="0"/>
              <a:t>Java, nu </a:t>
            </a:r>
            <a:r>
              <a:rPr lang="en-US" dirty="0" err="1" smtClean="0"/>
              <a:t>necesita</a:t>
            </a:r>
            <a:r>
              <a:rPr lang="en-US" dirty="0" smtClean="0"/>
              <a:t> </a:t>
            </a:r>
            <a:r>
              <a:rPr lang="ro-RO" dirty="0" smtClean="0"/>
              <a:t>dependenț</a:t>
            </a:r>
            <a:r>
              <a:rPr lang="en-US" dirty="0" smtClean="0"/>
              <a:t>e</a:t>
            </a:r>
            <a:r>
              <a:rPr lang="ro-RO" dirty="0" smtClean="0"/>
              <a:t> suplimentar</a:t>
            </a:r>
            <a:r>
              <a:rPr lang="en-US" dirty="0" smtClean="0"/>
              <a:t>e</a:t>
            </a:r>
            <a:r>
              <a:rPr lang="ro-RO" dirty="0" smtClean="0"/>
              <a:t>. </a:t>
            </a:r>
            <a:endParaRPr lang="en-US" dirty="0" smtClean="0"/>
          </a:p>
          <a:p>
            <a:r>
              <a:rPr lang="en-US" dirty="0" smtClean="0"/>
              <a:t>Pros: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ro-RO" dirty="0" smtClean="0"/>
              <a:t>Instrumente </a:t>
            </a:r>
            <a:r>
              <a:rPr lang="ro-RO" dirty="0"/>
              <a:t>și </a:t>
            </a:r>
            <a:r>
              <a:rPr lang="ro-RO" dirty="0" smtClean="0"/>
              <a:t>biblioteci bogate care susține </a:t>
            </a:r>
            <a:r>
              <a:rPr lang="en-US" dirty="0" err="1" smtClean="0"/>
              <a:t>dezvoltarea</a:t>
            </a:r>
            <a:r>
              <a:rPr lang="en-US" dirty="0" smtClean="0"/>
              <a:t> de </a:t>
            </a:r>
            <a:r>
              <a:rPr lang="en-US" dirty="0" err="1" smtClean="0"/>
              <a:t>aplicatii</a:t>
            </a:r>
            <a:r>
              <a:rPr lang="en-US" dirty="0" smtClean="0"/>
              <a:t>. </a:t>
            </a:r>
            <a:r>
              <a:rPr lang="ro-RO" dirty="0" smtClean="0"/>
              <a:t>JSF </a:t>
            </a:r>
            <a:r>
              <a:rPr lang="ro-RO" dirty="0"/>
              <a:t>este o parte importantă a </a:t>
            </a:r>
            <a:r>
              <a:rPr lang="ro-RO" dirty="0" smtClean="0"/>
              <a:t>JavaE</a:t>
            </a:r>
            <a:r>
              <a:rPr lang="en-US" dirty="0" smtClean="0"/>
              <a:t>E</a:t>
            </a:r>
            <a:r>
              <a:rPr lang="ro-RO" dirty="0" smtClean="0"/>
              <a:t> și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ro-RO" dirty="0" smtClean="0"/>
              <a:t> </a:t>
            </a:r>
            <a:r>
              <a:rPr lang="ro-RO" dirty="0"/>
              <a:t>convenabilă pentru dezvoltatorii care </a:t>
            </a:r>
            <a:r>
              <a:rPr lang="ro-RO" dirty="0" smtClean="0"/>
              <a:t>folosesc IDE</a:t>
            </a:r>
            <a:r>
              <a:rPr lang="en-US" dirty="0" smtClean="0"/>
              <a:t>.</a:t>
            </a:r>
          </a:p>
          <a:p>
            <a:r>
              <a:rPr lang="ro-RO" dirty="0" smtClean="0"/>
              <a:t>Con</a:t>
            </a:r>
            <a:r>
              <a:rPr lang="en-US" dirty="0" smtClean="0"/>
              <a:t>s: Este </a:t>
            </a:r>
            <a:r>
              <a:rPr lang="en-US" dirty="0" err="1" smtClean="0"/>
              <a:t>relativ</a:t>
            </a:r>
            <a:r>
              <a:rPr lang="en-US" dirty="0" smtClean="0"/>
              <a:t> complex, </a:t>
            </a:r>
            <a:r>
              <a:rPr lang="en-US" dirty="0" err="1" smtClean="0"/>
              <a:t>necesita</a:t>
            </a:r>
            <a:r>
              <a:rPr lang="en-US" dirty="0" smtClean="0"/>
              <a:t> </a:t>
            </a:r>
            <a:r>
              <a:rPr lang="ro-RO" dirty="0" smtClean="0"/>
              <a:t>experiență</a:t>
            </a:r>
            <a:r>
              <a:rPr lang="en-US" dirty="0" smtClean="0"/>
              <a:t>, </a:t>
            </a:r>
            <a:r>
              <a:rPr lang="en-US" dirty="0" err="1" smtClean="0"/>
              <a:t>relativ</a:t>
            </a:r>
            <a:r>
              <a:rPr lang="en-US" dirty="0" smtClean="0"/>
              <a:t> lent la </a:t>
            </a:r>
            <a:r>
              <a:rPr lang="en-US" dirty="0" err="1" smtClean="0"/>
              <a:t>dezvoltare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Spring (MVC)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Vom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reveni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larg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A </a:t>
            </a:r>
            <a:r>
              <a:rPr lang="en-US" dirty="0" err="1" smtClean="0"/>
              <a:t>aparut</a:t>
            </a:r>
            <a:r>
              <a:rPr lang="en-US" dirty="0" smtClean="0"/>
              <a:t> ca o replica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simplificata</a:t>
            </a:r>
            <a:r>
              <a:rPr lang="en-US" dirty="0" smtClean="0"/>
              <a:t> la </a:t>
            </a:r>
            <a:r>
              <a:rPr lang="en-US" dirty="0" err="1" smtClean="0"/>
              <a:t>JavaEE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unul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bune</a:t>
            </a:r>
            <a:r>
              <a:rPr lang="en-US" dirty="0" smtClean="0"/>
              <a:t> </a:t>
            </a:r>
            <a:r>
              <a:rPr lang="en-US" dirty="0" err="1" smtClean="0"/>
              <a:t>frameworkuri</a:t>
            </a:r>
            <a:r>
              <a:rPr lang="en-US" dirty="0" smtClean="0"/>
              <a:t>. A </a:t>
            </a:r>
            <a:r>
              <a:rPr lang="en-US" dirty="0" err="1" smtClean="0"/>
              <a:t>introdus</a:t>
            </a:r>
            <a:r>
              <a:rPr lang="en-US" dirty="0" smtClean="0"/>
              <a:t> </a:t>
            </a:r>
            <a:r>
              <a:rPr lang="en-US" dirty="0" err="1" smtClean="0"/>
              <a:t>conceptele</a:t>
            </a:r>
            <a:r>
              <a:rPr lang="en-US" dirty="0" smtClean="0"/>
              <a:t> de Dependency injections (</a:t>
            </a:r>
            <a:r>
              <a:rPr lang="en-US" b="1" dirty="0" smtClean="0"/>
              <a:t>DI</a:t>
            </a:r>
            <a:r>
              <a:rPr lang="en-US" dirty="0" smtClean="0"/>
              <a:t>) </a:t>
            </a:r>
            <a:r>
              <a:rPr lang="en-US" dirty="0" err="1" smtClean="0"/>
              <a:t>si</a:t>
            </a:r>
            <a:r>
              <a:rPr lang="en-US" dirty="0" smtClean="0"/>
              <a:t> Inversion of Control (</a:t>
            </a:r>
            <a:r>
              <a:rPr lang="en-US" b="1" dirty="0" err="1" smtClean="0"/>
              <a:t>IoC</a:t>
            </a:r>
            <a:r>
              <a:rPr lang="en-US" dirty="0" smtClean="0"/>
              <a:t>). </a:t>
            </a:r>
            <a:r>
              <a:rPr lang="ro-RO" dirty="0" smtClean="0"/>
              <a:t>După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extinderi</a:t>
            </a:r>
            <a:r>
              <a:rPr lang="en-US" dirty="0" smtClean="0"/>
              <a:t>, </a:t>
            </a:r>
            <a:r>
              <a:rPr lang="ro-RO" dirty="0" smtClean="0"/>
              <a:t>oferă </a:t>
            </a:r>
            <a:r>
              <a:rPr lang="ro-RO" dirty="0"/>
              <a:t>un set de instrumente utile pentru dezvoltarea și configurarea aplicațiilor </a:t>
            </a:r>
            <a:r>
              <a:rPr lang="ro-RO" dirty="0" smtClean="0"/>
              <a:t>web</a:t>
            </a:r>
            <a:r>
              <a:rPr lang="en-US" dirty="0" smtClean="0"/>
              <a:t>, </a:t>
            </a:r>
            <a:r>
              <a:rPr lang="en-US" dirty="0" err="1" smtClean="0"/>
              <a:t>inclusiv</a:t>
            </a:r>
            <a:r>
              <a:rPr lang="ro-RO" dirty="0" smtClean="0"/>
              <a:t> pentru securitate. </a:t>
            </a:r>
            <a:r>
              <a:rPr lang="en-US" dirty="0" smtClean="0"/>
              <a:t>Este </a:t>
            </a:r>
            <a:r>
              <a:rPr lang="ro-RO" dirty="0" smtClean="0"/>
              <a:t>faimos </a:t>
            </a:r>
            <a:r>
              <a:rPr lang="ro-RO" dirty="0"/>
              <a:t>printre programatori pentru ecosistemul său bine dezvoltat. Are numeroase programe de </a:t>
            </a:r>
            <a:r>
              <a:rPr lang="ro-RO" dirty="0" smtClean="0"/>
              <a:t>co</a:t>
            </a:r>
            <a:r>
              <a:rPr lang="en-US" dirty="0" err="1" smtClean="0"/>
              <a:t>nectare</a:t>
            </a:r>
            <a:r>
              <a:rPr lang="en-US" dirty="0" smtClean="0"/>
              <a:t> la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frameworkuri</a:t>
            </a:r>
            <a:r>
              <a:rPr lang="en-US" dirty="0" smtClean="0"/>
              <a:t>.</a:t>
            </a:r>
            <a:r>
              <a:rPr lang="ro-RO" dirty="0"/>
              <a:t/>
            </a:r>
            <a:br>
              <a:rPr lang="ro-RO" dirty="0"/>
            </a:br>
            <a:r>
              <a:rPr lang="ro-RO" dirty="0" smtClean="0"/>
              <a:t>Pro</a:t>
            </a:r>
            <a:r>
              <a:rPr lang="en-US" dirty="0" smtClean="0"/>
              <a:t>s</a:t>
            </a:r>
            <a:r>
              <a:rPr lang="ro-RO" dirty="0" smtClean="0"/>
              <a:t>:</a:t>
            </a:r>
            <a:r>
              <a:rPr lang="en-US" dirty="0" smtClean="0"/>
              <a:t> </a:t>
            </a:r>
            <a:r>
              <a:rPr lang="ro-RO" dirty="0" smtClean="0"/>
              <a:t>Modularitate </a:t>
            </a:r>
            <a:r>
              <a:rPr lang="en-US" dirty="0" smtClean="0"/>
              <a:t>mare, cod </a:t>
            </a:r>
            <a:r>
              <a:rPr lang="en-US" dirty="0" err="1" smtClean="0"/>
              <a:t>lizibil</a:t>
            </a:r>
            <a:r>
              <a:rPr lang="en-US" dirty="0" smtClean="0"/>
              <a:t>, u</a:t>
            </a:r>
            <a:r>
              <a:rPr lang="ro-RO" dirty="0" smtClean="0"/>
              <a:t>tilizare </a:t>
            </a:r>
            <a:r>
              <a:rPr lang="ro-RO" dirty="0"/>
              <a:t>flexibilă a </a:t>
            </a:r>
            <a:r>
              <a:rPr lang="ro-RO" dirty="0" smtClean="0"/>
              <a:t>DI</a:t>
            </a:r>
            <a:r>
              <a:rPr lang="en-US" dirty="0" smtClean="0"/>
              <a:t>, </a:t>
            </a:r>
            <a:r>
              <a:rPr lang="en-US" dirty="0" err="1" smtClean="0"/>
              <a:t>cuplare</a:t>
            </a:r>
            <a:r>
              <a:rPr lang="en-US" dirty="0" smtClean="0"/>
              <a:t> </a:t>
            </a:r>
            <a:r>
              <a:rPr lang="en-US" dirty="0" err="1" smtClean="0"/>
              <a:t>usoara</a:t>
            </a:r>
            <a:r>
              <a:rPr lang="en-US" dirty="0" smtClean="0"/>
              <a:t> </a:t>
            </a:r>
            <a:r>
              <a:rPr lang="ro-RO" dirty="0" smtClean="0"/>
              <a:t>între </a:t>
            </a:r>
            <a:r>
              <a:rPr lang="ro-RO" dirty="0"/>
              <a:t>diferite </a:t>
            </a:r>
            <a:r>
              <a:rPr lang="ro-RO" dirty="0" smtClean="0"/>
              <a:t>module</a:t>
            </a:r>
            <a:r>
              <a:rPr lang="en-US" dirty="0" smtClean="0"/>
              <a:t>, </a:t>
            </a:r>
            <a:r>
              <a:rPr lang="en-US" dirty="0" err="1" smtClean="0"/>
              <a:t>componenta</a:t>
            </a:r>
            <a:r>
              <a:rPr lang="en-US" dirty="0" smtClean="0"/>
              <a:t> </a:t>
            </a:r>
            <a:r>
              <a:rPr lang="en-US" b="1" dirty="0" err="1" smtClean="0"/>
              <a:t>SpringBoot</a:t>
            </a:r>
            <a:r>
              <a:rPr lang="en-US" dirty="0" smtClean="0"/>
              <a:t> decide </a:t>
            </a:r>
            <a:r>
              <a:rPr lang="en-US" dirty="0" err="1" smtClean="0"/>
              <a:t>singura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de </a:t>
            </a:r>
            <a:r>
              <a:rPr lang="en-US" dirty="0" err="1" smtClean="0"/>
              <a:t>configurare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scuteste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dezvoltator</a:t>
            </a:r>
            <a:r>
              <a:rPr lang="en-US" dirty="0" smtClean="0"/>
              <a:t> de </a:t>
            </a:r>
            <a:r>
              <a:rPr lang="en-US" dirty="0" err="1" smtClean="0"/>
              <a:t>acestea</a:t>
            </a:r>
            <a:r>
              <a:rPr lang="en-US" dirty="0" smtClean="0"/>
              <a:t>.</a:t>
            </a:r>
            <a:r>
              <a:rPr lang="ro-RO" dirty="0"/>
              <a:t/>
            </a:r>
            <a:br>
              <a:rPr lang="ro-RO" dirty="0"/>
            </a:br>
            <a:r>
              <a:rPr lang="ro-RO" dirty="0"/>
              <a:t> </a:t>
            </a:r>
            <a:r>
              <a:rPr lang="ro-RO" dirty="0" smtClean="0"/>
              <a:t>Con</a:t>
            </a:r>
            <a:r>
              <a:rPr lang="en-US" dirty="0" smtClean="0"/>
              <a:t>s</a:t>
            </a:r>
            <a:r>
              <a:rPr lang="ro-RO" dirty="0" smtClean="0"/>
              <a:t>:</a:t>
            </a:r>
            <a:r>
              <a:rPr lang="en-US" dirty="0" smtClean="0"/>
              <a:t> Este </a:t>
            </a:r>
            <a:r>
              <a:rPr lang="en-US" dirty="0" err="1" smtClean="0"/>
              <a:t>relativ</a:t>
            </a:r>
            <a:r>
              <a:rPr lang="ro-RO" dirty="0" smtClean="0"/>
              <a:t> </a:t>
            </a:r>
            <a:r>
              <a:rPr lang="ro-RO" dirty="0"/>
              <a:t>dificil de implementat pentru un </a:t>
            </a:r>
            <a:r>
              <a:rPr lang="ro-RO" dirty="0" smtClean="0"/>
              <a:t>începător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nu se </a:t>
            </a:r>
            <a:r>
              <a:rPr lang="en-US" dirty="0" err="1" smtClean="0"/>
              <a:t>recomanda</a:t>
            </a:r>
            <a:r>
              <a:rPr lang="en-US" dirty="0" smtClean="0"/>
              <a:t> </a:t>
            </a:r>
            <a:r>
              <a:rPr lang="en-US" dirty="0" err="1" smtClean="0"/>
              <a:t>acestora</a:t>
            </a:r>
            <a:r>
              <a:rPr lang="en-US" dirty="0" smtClean="0"/>
              <a:t>, </a:t>
            </a:r>
            <a:r>
              <a:rPr lang="en-US" dirty="0" err="1" smtClean="0"/>
              <a:t>necesita</a:t>
            </a:r>
            <a:r>
              <a:rPr lang="en-US" dirty="0" smtClean="0"/>
              <a:t> o </a:t>
            </a:r>
            <a:r>
              <a:rPr lang="en-US" dirty="0" err="1" smtClean="0"/>
              <a:t>multime</a:t>
            </a:r>
            <a:r>
              <a:rPr lang="en-US" dirty="0" smtClean="0"/>
              <a:t> de </a:t>
            </a:r>
            <a:r>
              <a:rPr lang="en-US" dirty="0" err="1" smtClean="0"/>
              <a:t>cunostinte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o </a:t>
            </a:r>
            <a:r>
              <a:rPr lang="ro-RO" dirty="0" smtClean="0"/>
              <a:t>curba </a:t>
            </a:r>
            <a:r>
              <a:rPr lang="ro-RO" dirty="0"/>
              <a:t>de învățare </a:t>
            </a:r>
            <a:r>
              <a:rPr lang="en-US" dirty="0" err="1" smtClean="0"/>
              <a:t>destul</a:t>
            </a:r>
            <a:r>
              <a:rPr lang="en-US" dirty="0" smtClean="0"/>
              <a:t> de </a:t>
            </a:r>
            <a:r>
              <a:rPr lang="ro-RO" dirty="0" smtClean="0"/>
              <a:t>abruptă</a:t>
            </a:r>
            <a:r>
              <a:rPr lang="en-US" dirty="0" smtClean="0"/>
              <a:t>. </a:t>
            </a:r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b="1" dirty="0" err="1" smtClean="0"/>
              <a:t>SpringBoot</a:t>
            </a:r>
            <a:r>
              <a:rPr lang="en-US" dirty="0" smtClean="0"/>
              <a:t> </a:t>
            </a:r>
            <a:r>
              <a:rPr lang="en-US" dirty="0" err="1" smtClean="0"/>
              <a:t>ascunde</a:t>
            </a:r>
            <a:r>
              <a:rPr lang="en-US" dirty="0" smtClean="0"/>
              <a:t> </a:t>
            </a:r>
            <a:r>
              <a:rPr lang="en-US" dirty="0" err="1" smtClean="0"/>
              <a:t>elementele</a:t>
            </a:r>
            <a:r>
              <a:rPr lang="en-US" dirty="0" smtClean="0"/>
              <a:t> de </a:t>
            </a:r>
            <a:r>
              <a:rPr lang="en-US" dirty="0" err="1" smtClean="0"/>
              <a:t>configurare</a:t>
            </a:r>
            <a:r>
              <a:rPr lang="en-US" dirty="0" smtClean="0"/>
              <a:t> </a:t>
            </a:r>
            <a:r>
              <a:rPr lang="en-US" dirty="0" err="1" smtClean="0"/>
              <a:t>inlocuindu</a:t>
            </a:r>
            <a:r>
              <a:rPr lang="en-US" dirty="0" smtClean="0"/>
              <a:t>-le cu o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conventii</a:t>
            </a:r>
            <a:r>
              <a:rPr lang="en-US" dirty="0" smtClean="0"/>
              <a:t> </a:t>
            </a:r>
            <a:r>
              <a:rPr lang="en-US" dirty="0" err="1" smtClean="0"/>
              <a:t>sintactice</a:t>
            </a:r>
            <a:r>
              <a:rPr lang="en-US" dirty="0" smtClean="0"/>
              <a:t>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relevanta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7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24.09.2021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Struts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BFM_JavaFrameworks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9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63953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/>
              <a:t>Struts</a:t>
            </a:r>
            <a:r>
              <a:rPr lang="ro-RO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struts.apache.org</a:t>
            </a:r>
            <a:r>
              <a:rPr lang="en-US" dirty="0">
                <a:hlinkClick r:id="rId3"/>
              </a:rPr>
              <a:t>/getting-started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r>
              <a:rPr lang="ro-RO" dirty="0" smtClean="0"/>
              <a:t>este </a:t>
            </a:r>
            <a:r>
              <a:rPr lang="ro-RO" dirty="0"/>
              <a:t>un cadru </a:t>
            </a:r>
            <a:r>
              <a:rPr lang="ro-RO" dirty="0" smtClean="0"/>
              <a:t>open-source folosit </a:t>
            </a:r>
            <a:r>
              <a:rPr lang="ro-RO" dirty="0"/>
              <a:t>pentru a crea aplicații Java elegante și plăcute din punct de vedere estetic.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ro-RO" dirty="0" smtClean="0"/>
              <a:t>supor</a:t>
            </a:r>
            <a:r>
              <a:rPr lang="en-US" dirty="0" smtClean="0"/>
              <a:t>t</a:t>
            </a:r>
            <a:r>
              <a:rPr lang="ro-RO" dirty="0" smtClean="0"/>
              <a:t> </a:t>
            </a:r>
            <a:r>
              <a:rPr lang="ro-RO" dirty="0"/>
              <a:t>destul de </a:t>
            </a:r>
            <a:r>
              <a:rPr lang="ro-RO" dirty="0" smtClean="0"/>
              <a:t>puțin </a:t>
            </a:r>
            <a:r>
              <a:rPr lang="ro-RO" dirty="0"/>
              <a:t>datorită faptului că este open source și nu are suportul unui lider al industriei </a:t>
            </a:r>
            <a:r>
              <a:rPr lang="en-US" dirty="0" smtClean="0"/>
              <a:t>IT</a:t>
            </a:r>
            <a:r>
              <a:rPr lang="ro-RO" dirty="0" smtClean="0"/>
              <a:t>.</a:t>
            </a:r>
            <a:r>
              <a:rPr lang="en-US" dirty="0" smtClean="0"/>
              <a:t> N</a:t>
            </a:r>
            <a:r>
              <a:rPr lang="ro-RO" dirty="0" smtClean="0"/>
              <a:t>u </a:t>
            </a:r>
            <a:r>
              <a:rPr lang="ro-RO" dirty="0"/>
              <a:t>este foarte flexibil, iar utilizarea acestuia înseamnă </a:t>
            </a:r>
            <a:r>
              <a:rPr lang="en-US" dirty="0" err="1" smtClean="0"/>
              <a:t>familiarizarea</a:t>
            </a:r>
            <a:r>
              <a:rPr lang="ro-RO" dirty="0" smtClean="0"/>
              <a:t> </a:t>
            </a:r>
            <a:r>
              <a:rPr lang="ro-RO" dirty="0"/>
              <a:t>cu un set de reguli privind codarea și proiectarea </a:t>
            </a:r>
            <a:r>
              <a:rPr lang="ro-RO" dirty="0" smtClean="0"/>
              <a:t>aplicațiilor</a:t>
            </a:r>
            <a:r>
              <a:rPr lang="en-US" dirty="0" smtClean="0"/>
              <a:t>, el </a:t>
            </a:r>
            <a:r>
              <a:rPr lang="en-US" dirty="0" err="1" smtClean="0"/>
              <a:t>impune</a:t>
            </a:r>
            <a:r>
              <a:rPr lang="en-US" dirty="0" smtClean="0"/>
              <a:t> </a:t>
            </a:r>
            <a:r>
              <a:rPr lang="ro-RO" dirty="0" smtClean="0"/>
              <a:t>folos</a:t>
            </a:r>
            <a:r>
              <a:rPr lang="en-US" dirty="0" err="1" smtClean="0"/>
              <a:t>irea</a:t>
            </a:r>
            <a:r>
              <a:rPr lang="en-US" dirty="0" smtClean="0"/>
              <a:t> </a:t>
            </a:r>
            <a:r>
              <a:rPr lang="ro-RO" dirty="0" smtClean="0"/>
              <a:t>propriul</a:t>
            </a:r>
            <a:r>
              <a:rPr lang="en-US" dirty="0" err="1" smtClean="0"/>
              <a:t>ui</a:t>
            </a:r>
            <a:r>
              <a:rPr lang="ro-RO" dirty="0" smtClean="0"/>
              <a:t> </a:t>
            </a:r>
            <a:r>
              <a:rPr lang="ro-RO" dirty="0"/>
              <a:t>set de reguli</a:t>
            </a:r>
            <a:r>
              <a:rPr lang="ro-RO" dirty="0" smtClean="0"/>
              <a:t>.</a:t>
            </a:r>
            <a:endParaRPr lang="en-US" dirty="0" smtClean="0"/>
          </a:p>
          <a:p>
            <a:r>
              <a:rPr lang="ro-RO" dirty="0" smtClean="0"/>
              <a:t>Pro</a:t>
            </a:r>
            <a:r>
              <a:rPr lang="en-US" dirty="0" smtClean="0"/>
              <a:t>s</a:t>
            </a:r>
            <a:r>
              <a:rPr lang="ro-RO" dirty="0" smtClean="0"/>
              <a:t>:</a:t>
            </a:r>
            <a:r>
              <a:rPr lang="en-US" dirty="0" smtClean="0"/>
              <a:t> </a:t>
            </a:r>
            <a:r>
              <a:rPr lang="ro-RO" dirty="0" smtClean="0"/>
              <a:t>Gratuit </a:t>
            </a:r>
            <a:r>
              <a:rPr lang="ro-RO" dirty="0"/>
              <a:t>și </a:t>
            </a:r>
            <a:r>
              <a:rPr lang="ro-RO" dirty="0" smtClean="0"/>
              <a:t>open-source</a:t>
            </a:r>
            <a:r>
              <a:rPr lang="en-US" dirty="0" smtClean="0"/>
              <a:t>, d</a:t>
            </a:r>
            <a:r>
              <a:rPr lang="ro-RO" dirty="0" smtClean="0"/>
              <a:t>ezvoltare rapidă</a:t>
            </a:r>
            <a:r>
              <a:rPr lang="en-US" dirty="0" smtClean="0"/>
              <a:t>, u</a:t>
            </a:r>
            <a:r>
              <a:rPr lang="ro-RO" dirty="0" smtClean="0"/>
              <a:t>șor </a:t>
            </a:r>
            <a:r>
              <a:rPr lang="ro-RO" dirty="0"/>
              <a:t>de </a:t>
            </a:r>
            <a:r>
              <a:rPr lang="ro-RO" dirty="0" smtClean="0"/>
              <a:t>testat</a:t>
            </a:r>
            <a:r>
              <a:rPr lang="en-US" dirty="0" smtClean="0"/>
              <a:t>.</a:t>
            </a:r>
            <a:r>
              <a:rPr lang="ro-RO" dirty="0"/>
              <a:t/>
            </a:r>
            <a:br>
              <a:rPr lang="ro-RO" dirty="0"/>
            </a:br>
            <a:r>
              <a:rPr lang="ro-RO" dirty="0" smtClean="0"/>
              <a:t>Con</a:t>
            </a:r>
            <a:r>
              <a:rPr lang="en-US" dirty="0" smtClean="0"/>
              <a:t>s</a:t>
            </a:r>
            <a:r>
              <a:rPr lang="ro-RO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Impune</a:t>
            </a:r>
            <a:r>
              <a:rPr lang="en-US" dirty="0" smtClean="0"/>
              <a:t> m</a:t>
            </a:r>
            <a:r>
              <a:rPr lang="ro-RO" dirty="0" smtClean="0"/>
              <a:t>ulte reguli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relativ</a:t>
            </a:r>
            <a:r>
              <a:rPr lang="en-US" dirty="0" smtClean="0"/>
              <a:t> complex, n</a:t>
            </a:r>
            <a:r>
              <a:rPr lang="ro-RO" dirty="0" smtClean="0"/>
              <a:t>u </a:t>
            </a:r>
            <a:r>
              <a:rPr lang="ro-RO" dirty="0"/>
              <a:t>este foarte </a:t>
            </a:r>
            <a:r>
              <a:rPr lang="ro-RO" dirty="0" smtClean="0"/>
              <a:t>flexibil</a:t>
            </a:r>
            <a:r>
              <a:rPr lang="en-US" dirty="0" smtClean="0"/>
              <a:t>.</a:t>
            </a:r>
          </a:p>
          <a:p>
            <a:r>
              <a:rPr lang="en-US" dirty="0"/>
              <a:t>N</a:t>
            </a:r>
            <a:r>
              <a:rPr lang="en-US" dirty="0" smtClean="0"/>
              <a:t>u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detalia</a:t>
            </a:r>
            <a:r>
              <a:rPr lang="en-US" dirty="0" smtClean="0"/>
              <a:t> Struts, </a:t>
            </a:r>
            <a:r>
              <a:rPr lang="en-US" dirty="0" err="1" smtClean="0"/>
              <a:t>dar</a:t>
            </a:r>
            <a:r>
              <a:rPr lang="en-US" dirty="0" smtClean="0"/>
              <a:t> in </a:t>
            </a:r>
            <a:r>
              <a:rPr lang="en-US" b="1" dirty="0" err="1" smtClean="0">
                <a:solidFill>
                  <a:srgbClr val="FF0000"/>
                </a:solidFill>
              </a:rPr>
              <a:t>struts2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 </a:t>
            </a:r>
            <a:r>
              <a:rPr lang="en-US" dirty="0" err="1" smtClean="0"/>
              <a:t>prezentam</a:t>
            </a:r>
            <a:r>
              <a:rPr lang="en-US" dirty="0" smtClean="0"/>
              <a:t> un hello world cu ultima </a:t>
            </a:r>
            <a:r>
              <a:rPr lang="en-US" dirty="0" err="1" smtClean="0"/>
              <a:t>versiune</a:t>
            </a:r>
            <a:r>
              <a:rPr lang="en-US" dirty="0" smtClean="0"/>
              <a:t> de Struts. </a:t>
            </a:r>
            <a:r>
              <a:rPr lang="en-US" dirty="0" err="1" smtClean="0"/>
              <a:t>Tabelul</a:t>
            </a:r>
            <a:r>
              <a:rPr lang="en-US" dirty="0" smtClean="0"/>
              <a:t> </a:t>
            </a:r>
            <a:r>
              <a:rPr lang="en-US" dirty="0" err="1" smtClean="0"/>
              <a:t>urmator</a:t>
            </a:r>
            <a:r>
              <a:rPr lang="en-US" dirty="0" smtClean="0"/>
              <a:t> </a:t>
            </a:r>
            <a:r>
              <a:rPr lang="en-US" dirty="0" err="1" smtClean="0"/>
              <a:t>prezinta</a:t>
            </a:r>
            <a:r>
              <a:rPr lang="en-US" dirty="0" smtClean="0"/>
              <a:t> </a:t>
            </a:r>
            <a:r>
              <a:rPr lang="en-US" dirty="0" err="1" smtClean="0"/>
              <a:t>structura</a:t>
            </a:r>
            <a:r>
              <a:rPr lang="en-US" dirty="0" smtClean="0"/>
              <a:t> de </a:t>
            </a:r>
            <a:r>
              <a:rPr lang="en-US" dirty="0" err="1" smtClean="0"/>
              <a:t>intrare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arhiva</a:t>
            </a:r>
            <a:r>
              <a:rPr lang="en-US" dirty="0" smtClean="0"/>
              <a:t> war </a:t>
            </a:r>
            <a:r>
              <a:rPr lang="en-US" dirty="0" err="1" smtClean="0"/>
              <a:t>generata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76630"/>
              </p:ext>
            </p:extLst>
          </p:nvPr>
        </p:nvGraphicFramePr>
        <p:xfrm>
          <a:off x="13648" y="3077369"/>
          <a:ext cx="9130352" cy="3429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0152"/>
                <a:gridCol w="5410200"/>
              </a:tblGrid>
              <a:tr h="34290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hwstruts2</a:t>
                      </a:r>
                      <a:r>
                        <a:rPr lang="en-US" sz="1500" b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/:</a:t>
                      </a:r>
                      <a:endParaRPr lang="en-US" sz="1500" b="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 </a:t>
                      </a:r>
                      <a:r>
                        <a:rPr lang="en-US" sz="15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build.gradle</a:t>
                      </a:r>
                      <a:endParaRPr lang="en-US" sz="1500" b="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\---</a:t>
                      </a:r>
                      <a:r>
                        <a:rPr lang="en-US" sz="15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endParaRPr lang="en-US" sz="1500" b="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\---main</a:t>
                      </a: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+---java</a:t>
                      </a: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|   \---p</a:t>
                      </a: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|  </a:t>
                      </a:r>
                      <a:r>
                        <a:rPr lang="en-US" sz="1500" b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Bean.java</a:t>
                      </a: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|  </a:t>
                      </a:r>
                      <a:r>
                        <a:rPr lang="en-US" sz="1500" b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HwAction.java</a:t>
                      </a: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+---resources</a:t>
                      </a: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|       struts.xml</a:t>
                      </a: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\---</a:t>
                      </a:r>
                      <a:r>
                        <a:rPr lang="en-US" sz="15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webapp</a:t>
                      </a:r>
                      <a:endParaRPr lang="en-US" sz="1500" b="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|   Hw.html</a:t>
                      </a: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|   </a:t>
                      </a:r>
                      <a:r>
                        <a:rPr lang="en-US" sz="15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Salut.jsp</a:t>
                      </a:r>
                      <a:endParaRPr lang="en-US" sz="1500" b="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\---WEB-INF</a:t>
                      </a: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web.xml</a:t>
                      </a:r>
                      <a:endParaRPr lang="en-US" sz="1500" b="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hwstruts2.war</a:t>
                      </a:r>
                      <a:r>
                        <a:rPr lang="en-US" sz="1500" b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n-US" sz="1500" b="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 Hw.html</a:t>
                      </a: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 </a:t>
                      </a:r>
                      <a:r>
                        <a:rPr lang="en-US" sz="15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Salut.jsp</a:t>
                      </a:r>
                      <a:endParaRPr lang="en-US" sz="1500" b="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+---META-INF</a:t>
                      </a: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     MANIFEST.MF</a:t>
                      </a: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\---WEB-INF</a:t>
                      </a: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|   web.xml</a:t>
                      </a: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+---classes</a:t>
                      </a: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|   |   struts.xml</a:t>
                      </a: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|   \---p</a:t>
                      </a: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|           </a:t>
                      </a:r>
                      <a:r>
                        <a:rPr lang="en-US" sz="15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Bean.class</a:t>
                      </a:r>
                      <a:endParaRPr lang="en-US" sz="1500" b="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|           </a:t>
                      </a:r>
                      <a:r>
                        <a:rPr lang="en-US" sz="15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HwAction.class</a:t>
                      </a:r>
                      <a:endParaRPr lang="en-US" sz="1500" b="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\---lib</a:t>
                      </a: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500" b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</a:t>
                      </a:r>
                      <a:r>
                        <a:rPr lang="en-US" sz="1500" b="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arhive</a:t>
                      </a:r>
                      <a:r>
                        <a:rPr lang="en-US" sz="1500" b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jar ale </a:t>
                      </a:r>
                      <a:r>
                        <a:rPr lang="en-US" sz="1500" b="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struts2</a:t>
                      </a:r>
                      <a:endParaRPr lang="en-US" sz="1500" b="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" y="6444734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Anumite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elemente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vor</a:t>
            </a:r>
            <a:r>
              <a:rPr lang="en-US" dirty="0" smtClean="0">
                <a:solidFill>
                  <a:srgbClr val="FF0000"/>
                </a:solidFill>
              </a:rPr>
              <a:t> fi </a:t>
            </a:r>
            <a:r>
              <a:rPr lang="en-US" dirty="0" err="1" smtClean="0">
                <a:solidFill>
                  <a:srgbClr val="FF0000"/>
                </a:solidFill>
              </a:rPr>
              <a:t>clare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abia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dupa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insusirea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conceptului</a:t>
            </a:r>
            <a:r>
              <a:rPr lang="en-US" dirty="0" smtClean="0">
                <a:solidFill>
                  <a:srgbClr val="FF0000"/>
                </a:solidFill>
              </a:rPr>
              <a:t> servlet!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2621</Words>
  <Application>Microsoft Office PowerPoint</Application>
  <PresentationFormat>On-screen Show (4:3)</PresentationFormat>
  <Paragraphs>365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 prezentare generala</dc:title>
  <dc:creator>florin</dc:creator>
  <cp:lastModifiedBy>pc</cp:lastModifiedBy>
  <cp:revision>358</cp:revision>
  <dcterms:created xsi:type="dcterms:W3CDTF">2010-02-26T05:05:29Z</dcterms:created>
  <dcterms:modified xsi:type="dcterms:W3CDTF">2021-09-24T07:40:33Z</dcterms:modified>
</cp:coreProperties>
</file>