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60" r:id="rId4"/>
    <p:sldId id="262" r:id="rId5"/>
    <p:sldId id="263" r:id="rId6"/>
    <p:sldId id="264" r:id="rId7"/>
    <p:sldId id="265" r:id="rId8"/>
    <p:sldId id="266" r:id="rId9"/>
    <p:sldId id="267" r:id="rId10"/>
    <p:sldId id="268" r:id="rId11"/>
    <p:sldId id="269" r:id="rId12"/>
    <p:sldId id="270" r:id="rId13"/>
    <p:sldId id="273" r:id="rId14"/>
    <p:sldId id="271" r:id="rId15"/>
    <p:sldId id="274" r:id="rId16"/>
    <p:sldId id="272"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77E"/>
    <a:srgbClr val="657F9D"/>
    <a:srgbClr val="F5F5FF"/>
    <a:srgbClr val="00223A"/>
    <a:srgbClr val="E6E6FF"/>
    <a:srgbClr val="AAC5E5"/>
    <a:srgbClr val="00243C"/>
    <a:srgbClr val="010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728" autoAdjust="0"/>
  </p:normalViewPr>
  <p:slideViewPr>
    <p:cSldViewPr snapToGrid="0">
      <p:cViewPr varScale="1">
        <p:scale>
          <a:sx n="56" d="100"/>
          <a:sy n="56" d="100"/>
        </p:scale>
        <p:origin x="368" y="28"/>
      </p:cViewPr>
      <p:guideLst/>
    </p:cSldViewPr>
  </p:slideViewPr>
  <p:notesTextViewPr>
    <p:cViewPr>
      <p:scale>
        <a:sx n="1" d="1"/>
        <a:sy n="1" d="1"/>
      </p:scale>
      <p:origin x="0" y="-1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344FF-638D-43E0-A4AE-E58CAD6DB3F5}" type="datetimeFigureOut">
              <a:rPr lang="en-US" smtClean="0"/>
              <a:t>4/26/2024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CACB1-9011-4D6D-ADA2-4876FA6C120B}" type="slidenum">
              <a:rPr lang="en-US" smtClean="0"/>
              <a:t>‹#›</a:t>
            </a:fld>
            <a:endParaRPr lang="en-US"/>
          </a:p>
        </p:txBody>
      </p:sp>
    </p:spTree>
    <p:extLst>
      <p:ext uri="{BB962C8B-B14F-4D97-AF65-F5344CB8AC3E}">
        <p14:creationId xmlns:p14="http://schemas.microsoft.com/office/powerpoint/2010/main" val="105318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CACB1-9011-4D6D-ADA2-4876FA6C120B}" type="slidenum">
              <a:rPr lang="en-US" smtClean="0"/>
              <a:t>4</a:t>
            </a:fld>
            <a:endParaRPr lang="en-US"/>
          </a:p>
        </p:txBody>
      </p:sp>
    </p:spTree>
    <p:extLst>
      <p:ext uri="{BB962C8B-B14F-4D97-AF65-F5344CB8AC3E}">
        <p14:creationId xmlns:p14="http://schemas.microsoft.com/office/powerpoint/2010/main" val="1400344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CACB1-9011-4D6D-ADA2-4876FA6C120B}" type="slidenum">
              <a:rPr lang="en-US" smtClean="0"/>
              <a:t>15</a:t>
            </a:fld>
            <a:endParaRPr lang="en-US"/>
          </a:p>
        </p:txBody>
      </p:sp>
    </p:spTree>
    <p:extLst>
      <p:ext uri="{BB962C8B-B14F-4D97-AF65-F5344CB8AC3E}">
        <p14:creationId xmlns:p14="http://schemas.microsoft.com/office/powerpoint/2010/main" val="2733168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Yaman</a:t>
            </a:r>
            <a:r>
              <a:rPr lang="en-US" dirty="0"/>
              <a:t> le </a:t>
            </a:r>
            <a:r>
              <a:rPr lang="en-US" dirty="0" err="1"/>
              <a:t>sikauxa</a:t>
            </a:r>
            <a:r>
              <a:rPr lang="en-US" dirty="0"/>
              <a:t> bankers algorithm  </a:t>
            </a:r>
            <a:r>
              <a:rPr lang="en-US" dirty="0" err="1"/>
              <a:t>teslai</a:t>
            </a:r>
            <a:r>
              <a:rPr lang="en-US" dirty="0"/>
              <a:t> refer </a:t>
            </a:r>
            <a:r>
              <a:rPr lang="en-US" dirty="0" err="1"/>
              <a:t>garera</a:t>
            </a:r>
            <a:r>
              <a:rPr lang="en-US" dirty="0"/>
              <a:t>  </a:t>
            </a:r>
            <a:r>
              <a:rPr lang="en-US" dirty="0" err="1"/>
              <a:t>xodne</a:t>
            </a:r>
            <a:endParaRPr lang="en-US" dirty="0"/>
          </a:p>
        </p:txBody>
      </p:sp>
      <p:sp>
        <p:nvSpPr>
          <p:cNvPr id="4" name="Slide Number Placeholder 3"/>
          <p:cNvSpPr>
            <a:spLocks noGrp="1"/>
          </p:cNvSpPr>
          <p:nvPr>
            <p:ph type="sldNum" sz="quarter" idx="5"/>
          </p:nvPr>
        </p:nvSpPr>
        <p:spPr/>
        <p:txBody>
          <a:bodyPr/>
          <a:lstStyle/>
          <a:p>
            <a:fld id="{F3DCACB1-9011-4D6D-ADA2-4876FA6C120B}" type="slidenum">
              <a:rPr lang="en-US" smtClean="0"/>
              <a:t>18</a:t>
            </a:fld>
            <a:endParaRPr lang="en-US"/>
          </a:p>
        </p:txBody>
      </p:sp>
    </p:spTree>
    <p:extLst>
      <p:ext uri="{BB962C8B-B14F-4D97-AF65-F5344CB8AC3E}">
        <p14:creationId xmlns:p14="http://schemas.microsoft.com/office/powerpoint/2010/main" val="4096470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 </a:t>
            </a:r>
            <a:r>
              <a:rPr lang="en-US" dirty="0" err="1"/>
              <a:t>padeko</a:t>
            </a:r>
            <a:r>
              <a:rPr lang="en-US" dirty="0"/>
              <a:t> </a:t>
            </a:r>
            <a:r>
              <a:rPr lang="en-US" dirty="0" err="1"/>
              <a:t>xas</a:t>
            </a:r>
            <a:r>
              <a:rPr lang="en-US" dirty="0"/>
              <a:t> </a:t>
            </a:r>
            <a:r>
              <a:rPr lang="en-US" dirty="0" err="1"/>
              <a:t>vande</a:t>
            </a:r>
            <a:r>
              <a:rPr lang="en-US" dirty="0"/>
              <a:t> </a:t>
            </a:r>
            <a:r>
              <a:rPr lang="en-US" dirty="0" err="1"/>
              <a:t>vai</a:t>
            </a:r>
            <a:r>
              <a:rPr lang="en-US" dirty="0"/>
              <a:t>. Confidence ma. </a:t>
            </a:r>
            <a:r>
              <a:rPr lang="en-US" dirty="0" err="1"/>
              <a:t>Talai</a:t>
            </a:r>
            <a:r>
              <a:rPr lang="en-US" dirty="0"/>
              <a:t> </a:t>
            </a:r>
            <a:r>
              <a:rPr lang="en-US" dirty="0" err="1"/>
              <a:t>matra</a:t>
            </a:r>
            <a:r>
              <a:rPr lang="en-US" dirty="0"/>
              <a:t> </a:t>
            </a:r>
            <a:r>
              <a:rPr lang="en-US" dirty="0" err="1"/>
              <a:t>tha</a:t>
            </a:r>
            <a:r>
              <a:rPr lang="en-US" dirty="0"/>
              <a:t> </a:t>
            </a:r>
            <a:r>
              <a:rPr lang="en-US" dirty="0" err="1"/>
              <a:t>xa</a:t>
            </a:r>
            <a:r>
              <a:rPr lang="en-US" dirty="0"/>
              <a:t> </a:t>
            </a:r>
            <a:r>
              <a:rPr lang="en-US" dirty="0" err="1"/>
              <a:t>tyo</a:t>
            </a:r>
            <a:r>
              <a:rPr lang="en-US" dirty="0"/>
              <a:t> k ho </a:t>
            </a:r>
            <a:r>
              <a:rPr lang="en-US" dirty="0" err="1"/>
              <a:t>vanera</a:t>
            </a:r>
            <a:endParaRPr lang="en-US" dirty="0"/>
          </a:p>
        </p:txBody>
      </p:sp>
      <p:sp>
        <p:nvSpPr>
          <p:cNvPr id="4" name="Slide Number Placeholder 3"/>
          <p:cNvSpPr>
            <a:spLocks noGrp="1"/>
          </p:cNvSpPr>
          <p:nvPr>
            <p:ph type="sldNum" sz="quarter" idx="5"/>
          </p:nvPr>
        </p:nvSpPr>
        <p:spPr/>
        <p:txBody>
          <a:bodyPr/>
          <a:lstStyle/>
          <a:p>
            <a:fld id="{F3DCACB1-9011-4D6D-ADA2-4876FA6C120B}" type="slidenum">
              <a:rPr lang="en-US" smtClean="0"/>
              <a:t>20</a:t>
            </a:fld>
            <a:endParaRPr lang="en-US"/>
          </a:p>
        </p:txBody>
      </p:sp>
    </p:spTree>
    <p:extLst>
      <p:ext uri="{BB962C8B-B14F-4D97-AF65-F5344CB8AC3E}">
        <p14:creationId xmlns:p14="http://schemas.microsoft.com/office/powerpoint/2010/main" val="1380096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Pad </a:t>
            </a:r>
            <a:r>
              <a:rPr lang="en-US" dirty="0" err="1"/>
              <a:t>vamneko</a:t>
            </a:r>
            <a:r>
              <a:rPr lang="en-US" dirty="0"/>
              <a:t> </a:t>
            </a:r>
            <a:r>
              <a:rPr lang="en-US" dirty="0" err="1"/>
              <a:t>thye</a:t>
            </a:r>
            <a:r>
              <a:rPr lang="en-US" dirty="0"/>
              <a:t> </a:t>
            </a:r>
            <a:r>
              <a:rPr lang="en-US" dirty="0" err="1"/>
              <a:t>padis</a:t>
            </a:r>
            <a:r>
              <a:rPr lang="en-US" dirty="0"/>
              <a:t> </a:t>
            </a:r>
            <a:r>
              <a:rPr lang="en-US" dirty="0" err="1"/>
              <a:t>hola</a:t>
            </a:r>
            <a:r>
              <a:rPr lang="en-US" dirty="0"/>
              <a:t> </a:t>
            </a:r>
            <a:r>
              <a:rPr lang="en-US" dirty="0" err="1"/>
              <a:t>ni</a:t>
            </a:r>
            <a:r>
              <a:rPr lang="en-US" dirty="0"/>
              <a:t>.  </a:t>
            </a:r>
            <a:r>
              <a:rPr lang="en-US" dirty="0" err="1"/>
              <a:t>Priorityy</a:t>
            </a:r>
            <a:r>
              <a:rPr lang="en-US" dirty="0"/>
              <a:t> hierarchy ko </a:t>
            </a:r>
            <a:r>
              <a:rPr lang="en-US" dirty="0" err="1"/>
              <a:t>aadhar</a:t>
            </a:r>
            <a:r>
              <a:rPr lang="en-US" dirty="0"/>
              <a:t> ma process execute </a:t>
            </a:r>
            <a:r>
              <a:rPr lang="en-US" dirty="0" err="1"/>
              <a:t>garxa</a:t>
            </a:r>
            <a:r>
              <a:rPr lang="en-US" dirty="0"/>
              <a:t> van</a:t>
            </a:r>
          </a:p>
          <a:p>
            <a:r>
              <a:rPr lang="en-US" dirty="0"/>
              <a:t>Top priority to low priority(ascending order ma execute </a:t>
            </a:r>
            <a:r>
              <a:rPr lang="en-US" dirty="0" err="1"/>
              <a:t>garxa</a:t>
            </a:r>
            <a:r>
              <a:rPr lang="en-US" dirty="0"/>
              <a:t>). Aba </a:t>
            </a:r>
            <a:r>
              <a:rPr lang="en-US" dirty="0" err="1"/>
              <a:t>malai</a:t>
            </a:r>
            <a:r>
              <a:rPr lang="en-US" dirty="0"/>
              <a:t> </a:t>
            </a:r>
            <a:r>
              <a:rPr lang="en-US" dirty="0" err="1"/>
              <a:t>vanna</a:t>
            </a:r>
            <a:r>
              <a:rPr lang="en-US" dirty="0"/>
              <a:t> de( Sumit)</a:t>
            </a:r>
          </a:p>
        </p:txBody>
      </p:sp>
      <p:sp>
        <p:nvSpPr>
          <p:cNvPr id="4" name="Slide Number Placeholder 3"/>
          <p:cNvSpPr>
            <a:spLocks noGrp="1"/>
          </p:cNvSpPr>
          <p:nvPr>
            <p:ph type="sldNum" sz="quarter" idx="5"/>
          </p:nvPr>
        </p:nvSpPr>
        <p:spPr/>
        <p:txBody>
          <a:bodyPr/>
          <a:lstStyle/>
          <a:p>
            <a:fld id="{F3DCACB1-9011-4D6D-ADA2-4876FA6C120B}" type="slidenum">
              <a:rPr lang="en-US" smtClean="0"/>
              <a:t>21</a:t>
            </a:fld>
            <a:endParaRPr lang="en-US"/>
          </a:p>
        </p:txBody>
      </p:sp>
    </p:spTree>
    <p:extLst>
      <p:ext uri="{BB962C8B-B14F-4D97-AF65-F5344CB8AC3E}">
        <p14:creationId xmlns:p14="http://schemas.microsoft.com/office/powerpoint/2010/main" val="3941518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graph with </a:t>
            </a:r>
            <a:r>
              <a:rPr lang="en-US" dirty="0" err="1"/>
              <a:t>nnodesa</a:t>
            </a:r>
            <a:r>
              <a:rPr lang="en-US" dirty="0"/>
              <a:t> and lines which represent the resource usage and flow in system</a:t>
            </a:r>
          </a:p>
        </p:txBody>
      </p:sp>
      <p:sp>
        <p:nvSpPr>
          <p:cNvPr id="4" name="Slide Number Placeholder 3"/>
          <p:cNvSpPr>
            <a:spLocks noGrp="1"/>
          </p:cNvSpPr>
          <p:nvPr>
            <p:ph type="sldNum" sz="quarter" idx="5"/>
          </p:nvPr>
        </p:nvSpPr>
        <p:spPr/>
        <p:txBody>
          <a:bodyPr/>
          <a:lstStyle/>
          <a:p>
            <a:fld id="{F3DCACB1-9011-4D6D-ADA2-4876FA6C120B}" type="slidenum">
              <a:rPr lang="en-US" smtClean="0"/>
              <a:t>23</a:t>
            </a:fld>
            <a:endParaRPr lang="en-US"/>
          </a:p>
        </p:txBody>
      </p:sp>
    </p:spTree>
    <p:extLst>
      <p:ext uri="{BB962C8B-B14F-4D97-AF65-F5344CB8AC3E}">
        <p14:creationId xmlns:p14="http://schemas.microsoft.com/office/powerpoint/2010/main" val="1547372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backup </a:t>
            </a:r>
          </a:p>
          <a:p>
            <a:r>
              <a:rPr lang="en-US" dirty="0"/>
              <a:t>Priority basis preemption]</a:t>
            </a:r>
          </a:p>
          <a:p>
            <a:r>
              <a:rPr lang="en-US" dirty="0"/>
              <a:t>Termination of process</a:t>
            </a:r>
          </a:p>
          <a:p>
            <a:endParaRPr lang="en-US" dirty="0"/>
          </a:p>
        </p:txBody>
      </p:sp>
      <p:sp>
        <p:nvSpPr>
          <p:cNvPr id="4" name="Slide Number Placeholder 3"/>
          <p:cNvSpPr>
            <a:spLocks noGrp="1"/>
          </p:cNvSpPr>
          <p:nvPr>
            <p:ph type="sldNum" sz="quarter" idx="5"/>
          </p:nvPr>
        </p:nvSpPr>
        <p:spPr/>
        <p:txBody>
          <a:bodyPr/>
          <a:lstStyle/>
          <a:p>
            <a:fld id="{F3DCACB1-9011-4D6D-ADA2-4876FA6C120B}" type="slidenum">
              <a:rPr lang="en-US" smtClean="0"/>
              <a:t>24</a:t>
            </a:fld>
            <a:endParaRPr lang="en-US"/>
          </a:p>
        </p:txBody>
      </p:sp>
    </p:spTree>
    <p:extLst>
      <p:ext uri="{BB962C8B-B14F-4D97-AF65-F5344CB8AC3E}">
        <p14:creationId xmlns:p14="http://schemas.microsoft.com/office/powerpoint/2010/main" val="1795255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CACB1-9011-4D6D-ADA2-4876FA6C120B}" type="slidenum">
              <a:rPr lang="en-US" smtClean="0"/>
              <a:t>26</a:t>
            </a:fld>
            <a:endParaRPr lang="en-US"/>
          </a:p>
        </p:txBody>
      </p:sp>
    </p:spTree>
    <p:extLst>
      <p:ext uri="{BB962C8B-B14F-4D97-AF65-F5344CB8AC3E}">
        <p14:creationId xmlns:p14="http://schemas.microsoft.com/office/powerpoint/2010/main" val="1382716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Timeout preemption sets a GIVEN TIME TO EACH PROCESS AND TERMINATEES THEM AS SOON THE TIME COMPLETES</a:t>
            </a:r>
          </a:p>
          <a:p>
            <a:endParaRPr lang="en-US" dirty="0"/>
          </a:p>
        </p:txBody>
      </p:sp>
      <p:sp>
        <p:nvSpPr>
          <p:cNvPr id="4" name="Slide Number Placeholder 3"/>
          <p:cNvSpPr>
            <a:spLocks noGrp="1"/>
          </p:cNvSpPr>
          <p:nvPr>
            <p:ph type="sldNum" sz="quarter" idx="5"/>
          </p:nvPr>
        </p:nvSpPr>
        <p:spPr/>
        <p:txBody>
          <a:bodyPr/>
          <a:lstStyle/>
          <a:p>
            <a:fld id="{F3DCACB1-9011-4D6D-ADA2-4876FA6C120B}" type="slidenum">
              <a:rPr lang="en-US" smtClean="0"/>
              <a:t>27</a:t>
            </a:fld>
            <a:endParaRPr lang="en-US"/>
          </a:p>
        </p:txBody>
      </p:sp>
    </p:spTree>
    <p:extLst>
      <p:ext uri="{BB962C8B-B14F-4D97-AF65-F5344CB8AC3E}">
        <p14:creationId xmlns:p14="http://schemas.microsoft.com/office/powerpoint/2010/main" val="1494082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Proper management of deadlock like resource allocation and data flow monitoring can prevent </a:t>
            </a:r>
            <a:r>
              <a:rPr lang="en-US" dirty="0" err="1"/>
              <a:t>deeadlock</a:t>
            </a:r>
            <a:endParaRPr lang="en-US" dirty="0"/>
          </a:p>
        </p:txBody>
      </p:sp>
      <p:sp>
        <p:nvSpPr>
          <p:cNvPr id="4" name="Slide Number Placeholder 3"/>
          <p:cNvSpPr>
            <a:spLocks noGrp="1"/>
          </p:cNvSpPr>
          <p:nvPr>
            <p:ph type="sldNum" sz="quarter" idx="5"/>
          </p:nvPr>
        </p:nvSpPr>
        <p:spPr/>
        <p:txBody>
          <a:bodyPr/>
          <a:lstStyle/>
          <a:p>
            <a:fld id="{F3DCACB1-9011-4D6D-ADA2-4876FA6C120B}" type="slidenum">
              <a:rPr lang="en-US" smtClean="0"/>
              <a:t>28</a:t>
            </a:fld>
            <a:endParaRPr lang="en-US"/>
          </a:p>
        </p:txBody>
      </p:sp>
    </p:spTree>
    <p:extLst>
      <p:ext uri="{BB962C8B-B14F-4D97-AF65-F5344CB8AC3E}">
        <p14:creationId xmlns:p14="http://schemas.microsoft.com/office/powerpoint/2010/main" val="957679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apple-system"/>
              </a:rPr>
              <a:t>In an operating system, a deadlock occurs when processes or threads enter a waiting state due to requested resources being held by other waiting processes. If this resource tug-of-war persists indefinitely, we find ourselves in a deadlock. </a:t>
            </a:r>
            <a:endParaRPr lang="en-US" dirty="0"/>
          </a:p>
        </p:txBody>
      </p:sp>
      <p:sp>
        <p:nvSpPr>
          <p:cNvPr id="4" name="Slide Number Placeholder 3"/>
          <p:cNvSpPr>
            <a:spLocks noGrp="1"/>
          </p:cNvSpPr>
          <p:nvPr>
            <p:ph type="sldNum" sz="quarter" idx="5"/>
          </p:nvPr>
        </p:nvSpPr>
        <p:spPr/>
        <p:txBody>
          <a:bodyPr/>
          <a:lstStyle/>
          <a:p>
            <a:fld id="{F3DCACB1-9011-4D6D-ADA2-4876FA6C120B}" type="slidenum">
              <a:rPr lang="en-US" smtClean="0"/>
              <a:t>5</a:t>
            </a:fld>
            <a:endParaRPr lang="en-US"/>
          </a:p>
        </p:txBody>
      </p:sp>
    </p:spTree>
    <p:extLst>
      <p:ext uri="{BB962C8B-B14F-4D97-AF65-F5344CB8AC3E}">
        <p14:creationId xmlns:p14="http://schemas.microsoft.com/office/powerpoint/2010/main" val="155936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Suman has oil and wants to make </a:t>
            </a:r>
            <a:r>
              <a:rPr lang="en-US" dirty="0" err="1"/>
              <a:t>omelette</a:t>
            </a:r>
            <a:r>
              <a:rPr lang="en-US" dirty="0"/>
              <a:t> and he needs a pan to make it. Sumit has a pan and wants to make a pancake but doesn’t have oil to make it. Suman wont give oil to Sumit until he make </a:t>
            </a:r>
            <a:r>
              <a:rPr lang="en-US" dirty="0" err="1"/>
              <a:t>omelette</a:t>
            </a:r>
            <a:r>
              <a:rPr lang="en-US" dirty="0"/>
              <a:t> and </a:t>
            </a:r>
            <a:r>
              <a:rPr lang="en-US" dirty="0" err="1"/>
              <a:t>sumit</a:t>
            </a:r>
            <a:r>
              <a:rPr lang="en-US" dirty="0"/>
              <a:t> wont leave pan until he makes pancakes. Now both of them cannot make anything because they don’t have enough resource</a:t>
            </a:r>
          </a:p>
          <a:p>
            <a:endParaRPr lang="en-US" dirty="0"/>
          </a:p>
        </p:txBody>
      </p:sp>
      <p:sp>
        <p:nvSpPr>
          <p:cNvPr id="4" name="Slide Number Placeholder 3"/>
          <p:cNvSpPr>
            <a:spLocks noGrp="1"/>
          </p:cNvSpPr>
          <p:nvPr>
            <p:ph type="sldNum" sz="quarter" idx="5"/>
          </p:nvPr>
        </p:nvSpPr>
        <p:spPr/>
        <p:txBody>
          <a:bodyPr/>
          <a:lstStyle/>
          <a:p>
            <a:fld id="{F3DCACB1-9011-4D6D-ADA2-4876FA6C120B}" type="slidenum">
              <a:rPr lang="en-US" smtClean="0"/>
              <a:t>6</a:t>
            </a:fld>
            <a:endParaRPr lang="en-US"/>
          </a:p>
        </p:txBody>
      </p:sp>
    </p:spTree>
    <p:extLst>
      <p:ext uri="{BB962C8B-B14F-4D97-AF65-F5344CB8AC3E}">
        <p14:creationId xmlns:p14="http://schemas.microsoft.com/office/powerpoint/2010/main" val="3895562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Suman has oil and wants to make </a:t>
            </a:r>
            <a:r>
              <a:rPr lang="en-US" dirty="0" err="1"/>
              <a:t>omelette</a:t>
            </a:r>
            <a:r>
              <a:rPr lang="en-US" dirty="0"/>
              <a:t> and he needs a pan to make it. Sumit has a pan and wants to make a pancake but doesn’t have oil to make it. Suman wont give oil to Sumit until he make </a:t>
            </a:r>
            <a:r>
              <a:rPr lang="en-US" dirty="0" err="1"/>
              <a:t>omelette</a:t>
            </a:r>
            <a:r>
              <a:rPr lang="en-US" dirty="0"/>
              <a:t> and </a:t>
            </a:r>
            <a:r>
              <a:rPr lang="en-US" dirty="0" err="1"/>
              <a:t>sumit</a:t>
            </a:r>
            <a:r>
              <a:rPr lang="en-US" dirty="0"/>
              <a:t> wont leave pan until he makes pancakes. Now both of them cannot make anything because they don’t have enough resource</a:t>
            </a:r>
          </a:p>
          <a:p>
            <a:endParaRPr lang="en-US" dirty="0"/>
          </a:p>
        </p:txBody>
      </p:sp>
      <p:sp>
        <p:nvSpPr>
          <p:cNvPr id="4" name="Slide Number Placeholder 3"/>
          <p:cNvSpPr>
            <a:spLocks noGrp="1"/>
          </p:cNvSpPr>
          <p:nvPr>
            <p:ph type="sldNum" sz="quarter" idx="5"/>
          </p:nvPr>
        </p:nvSpPr>
        <p:spPr/>
        <p:txBody>
          <a:bodyPr/>
          <a:lstStyle/>
          <a:p>
            <a:fld id="{F3DCACB1-9011-4D6D-ADA2-4876FA6C120B}" type="slidenum">
              <a:rPr lang="en-US" smtClean="0"/>
              <a:t>7</a:t>
            </a:fld>
            <a:endParaRPr lang="en-US"/>
          </a:p>
        </p:txBody>
      </p:sp>
    </p:spTree>
    <p:extLst>
      <p:ext uri="{BB962C8B-B14F-4D97-AF65-F5344CB8AC3E}">
        <p14:creationId xmlns:p14="http://schemas.microsoft.com/office/powerpoint/2010/main" val="2016544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Suman has oil and wants to make </a:t>
            </a:r>
            <a:r>
              <a:rPr lang="en-US" dirty="0" err="1"/>
              <a:t>omelette</a:t>
            </a:r>
            <a:r>
              <a:rPr lang="en-US" dirty="0"/>
              <a:t> and he needs a pan to make it. Sumit has a pan and wants to make a pancake but doesn’t have oil to make it. Suman wont give oil to Sumit until he make </a:t>
            </a:r>
            <a:r>
              <a:rPr lang="en-US" dirty="0" err="1"/>
              <a:t>omelette</a:t>
            </a:r>
            <a:r>
              <a:rPr lang="en-US" dirty="0"/>
              <a:t> and </a:t>
            </a:r>
            <a:r>
              <a:rPr lang="en-US" dirty="0" err="1"/>
              <a:t>sumit</a:t>
            </a:r>
            <a:r>
              <a:rPr lang="en-US" dirty="0"/>
              <a:t> wont leave pan until he makes pancakes. Now both of them cannot make anything because they don’t have enough resource</a:t>
            </a:r>
          </a:p>
          <a:p>
            <a:endParaRPr lang="en-US" dirty="0"/>
          </a:p>
        </p:txBody>
      </p:sp>
      <p:sp>
        <p:nvSpPr>
          <p:cNvPr id="4" name="Slide Number Placeholder 3"/>
          <p:cNvSpPr>
            <a:spLocks noGrp="1"/>
          </p:cNvSpPr>
          <p:nvPr>
            <p:ph type="sldNum" sz="quarter" idx="5"/>
          </p:nvPr>
        </p:nvSpPr>
        <p:spPr/>
        <p:txBody>
          <a:bodyPr/>
          <a:lstStyle/>
          <a:p>
            <a:fld id="{F3DCACB1-9011-4D6D-ADA2-4876FA6C120B}" type="slidenum">
              <a:rPr lang="en-US" smtClean="0"/>
              <a:t>8</a:t>
            </a:fld>
            <a:endParaRPr lang="en-US"/>
          </a:p>
        </p:txBody>
      </p:sp>
    </p:spTree>
    <p:extLst>
      <p:ext uri="{BB962C8B-B14F-4D97-AF65-F5344CB8AC3E}">
        <p14:creationId xmlns:p14="http://schemas.microsoft.com/office/powerpoint/2010/main" val="2874516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apple-system"/>
              </a:rPr>
              <a:t>At least one resource must be held in a non-shareable mode. Picture a single restroom key—the person inside has exclusive access, and no one else can use it simultaneously. This exclusivity ensures that only one process can utilize the resource at any given moment.</a:t>
            </a:r>
            <a:endParaRPr lang="en-US" dirty="0"/>
          </a:p>
        </p:txBody>
      </p:sp>
      <p:sp>
        <p:nvSpPr>
          <p:cNvPr id="4" name="Slide Number Placeholder 3"/>
          <p:cNvSpPr>
            <a:spLocks noGrp="1"/>
          </p:cNvSpPr>
          <p:nvPr>
            <p:ph type="sldNum" sz="quarter" idx="5"/>
          </p:nvPr>
        </p:nvSpPr>
        <p:spPr/>
        <p:txBody>
          <a:bodyPr/>
          <a:lstStyle/>
          <a:p>
            <a:fld id="{F3DCACB1-9011-4D6D-ADA2-4876FA6C120B}" type="slidenum">
              <a:rPr lang="en-US" smtClean="0"/>
              <a:t>10</a:t>
            </a:fld>
            <a:endParaRPr lang="en-US"/>
          </a:p>
        </p:txBody>
      </p:sp>
    </p:spTree>
    <p:extLst>
      <p:ext uri="{BB962C8B-B14F-4D97-AF65-F5344CB8AC3E}">
        <p14:creationId xmlns:p14="http://schemas.microsoft.com/office/powerpoint/2010/main" val="85551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apple-system"/>
              </a:rPr>
              <a:t>A process currently holds at least one resource and seeks additional resources held by other processes. Imagine a chef who has the frying pan but needs the spatula held by another chef. Both chefs are stuck, waiting for their missing utensils.</a:t>
            </a:r>
            <a:endParaRPr lang="en-US" dirty="0"/>
          </a:p>
        </p:txBody>
      </p:sp>
      <p:sp>
        <p:nvSpPr>
          <p:cNvPr id="4" name="Slide Number Placeholder 3"/>
          <p:cNvSpPr>
            <a:spLocks noGrp="1"/>
          </p:cNvSpPr>
          <p:nvPr>
            <p:ph type="sldNum" sz="quarter" idx="5"/>
          </p:nvPr>
        </p:nvSpPr>
        <p:spPr/>
        <p:txBody>
          <a:bodyPr/>
          <a:lstStyle/>
          <a:p>
            <a:fld id="{F3DCACB1-9011-4D6D-ADA2-4876FA6C120B}" type="slidenum">
              <a:rPr lang="en-US" smtClean="0"/>
              <a:t>11</a:t>
            </a:fld>
            <a:endParaRPr lang="en-US"/>
          </a:p>
        </p:txBody>
      </p:sp>
    </p:spTree>
    <p:extLst>
      <p:ext uri="{BB962C8B-B14F-4D97-AF65-F5344CB8AC3E}">
        <p14:creationId xmlns:p14="http://schemas.microsoft.com/office/powerpoint/2010/main" val="3666907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apple-system"/>
              </a:rPr>
              <a:t> Resources can only be released voluntarily by the process holding them. There’s no snatching or grabbing—only polite requests. If a process clings to a resource, it won’t let go until it’s ready.</a:t>
            </a:r>
            <a:endParaRPr lang="en-US" dirty="0"/>
          </a:p>
        </p:txBody>
      </p:sp>
      <p:sp>
        <p:nvSpPr>
          <p:cNvPr id="4" name="Slide Number Placeholder 3"/>
          <p:cNvSpPr>
            <a:spLocks noGrp="1"/>
          </p:cNvSpPr>
          <p:nvPr>
            <p:ph type="sldNum" sz="quarter" idx="5"/>
          </p:nvPr>
        </p:nvSpPr>
        <p:spPr/>
        <p:txBody>
          <a:bodyPr/>
          <a:lstStyle/>
          <a:p>
            <a:fld id="{F3DCACB1-9011-4D6D-ADA2-4876FA6C120B}" type="slidenum">
              <a:rPr lang="en-US" smtClean="0"/>
              <a:t>12</a:t>
            </a:fld>
            <a:endParaRPr lang="en-US"/>
          </a:p>
        </p:txBody>
      </p:sp>
    </p:spTree>
    <p:extLst>
      <p:ext uri="{BB962C8B-B14F-4D97-AF65-F5344CB8AC3E}">
        <p14:creationId xmlns:p14="http://schemas.microsoft.com/office/powerpoint/2010/main" val="1432518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apple-system"/>
              </a:rPr>
              <a:t>Each process waits for a resource held by another process, creating a circular chain. It’s like a dance where everyone partners up, but no one can move because they’re all waiting for their next dance partner.</a:t>
            </a:r>
            <a:endParaRPr lang="en-US" dirty="0"/>
          </a:p>
        </p:txBody>
      </p:sp>
      <p:sp>
        <p:nvSpPr>
          <p:cNvPr id="4" name="Slide Number Placeholder 3"/>
          <p:cNvSpPr>
            <a:spLocks noGrp="1"/>
          </p:cNvSpPr>
          <p:nvPr>
            <p:ph type="sldNum" sz="quarter" idx="5"/>
          </p:nvPr>
        </p:nvSpPr>
        <p:spPr/>
        <p:txBody>
          <a:bodyPr/>
          <a:lstStyle/>
          <a:p>
            <a:fld id="{F3DCACB1-9011-4D6D-ADA2-4876FA6C120B}" type="slidenum">
              <a:rPr lang="en-US" smtClean="0"/>
              <a:t>13</a:t>
            </a:fld>
            <a:endParaRPr lang="en-US"/>
          </a:p>
        </p:txBody>
      </p:sp>
    </p:spTree>
    <p:extLst>
      <p:ext uri="{BB962C8B-B14F-4D97-AF65-F5344CB8AC3E}">
        <p14:creationId xmlns:p14="http://schemas.microsoft.com/office/powerpoint/2010/main" val="1196524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7440D-C2AA-4726-BCB7-41015EF6DC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DF4586-1587-4B07-9C24-7882E6A04B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228D40-9351-41F0-AAF5-E2DCAEDE48A5}"/>
              </a:ext>
            </a:extLst>
          </p:cNvPr>
          <p:cNvSpPr>
            <a:spLocks noGrp="1"/>
          </p:cNvSpPr>
          <p:nvPr>
            <p:ph type="dt" sz="half" idx="10"/>
          </p:nvPr>
        </p:nvSpPr>
        <p:spPr/>
        <p:txBody>
          <a:bodyPr/>
          <a:lstStyle/>
          <a:p>
            <a:fld id="{D4A122BC-CCC1-4EC4-AC8E-2D62EBD708F7}" type="datetimeFigureOut">
              <a:rPr lang="en-US" smtClean="0"/>
              <a:t>4/26/2024</a:t>
            </a:fld>
            <a:endParaRPr lang="en-US" dirty="0"/>
          </a:p>
        </p:txBody>
      </p:sp>
      <p:sp>
        <p:nvSpPr>
          <p:cNvPr id="5" name="Footer Placeholder 4">
            <a:extLst>
              <a:ext uri="{FF2B5EF4-FFF2-40B4-BE49-F238E27FC236}">
                <a16:creationId xmlns:a16="http://schemas.microsoft.com/office/drawing/2014/main" id="{F3E6941F-5621-4D54-943E-23BE8E7745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5F338E-EB4C-4EE1-9A0F-61245B78C632}"/>
              </a:ext>
            </a:extLst>
          </p:cNvPr>
          <p:cNvSpPr>
            <a:spLocks noGrp="1"/>
          </p:cNvSpPr>
          <p:nvPr>
            <p:ph type="sldNum" sz="quarter" idx="12"/>
          </p:nvPr>
        </p:nvSpPr>
        <p:spPr/>
        <p:txBody>
          <a:bodyPr/>
          <a:lstStyle/>
          <a:p>
            <a:fld id="{D35C6DB9-DECC-4CBF-A362-D97F8E5DA562}" type="slidenum">
              <a:rPr lang="en-US" smtClean="0"/>
              <a:t>‹#›</a:t>
            </a:fld>
            <a:endParaRPr lang="en-US" dirty="0"/>
          </a:p>
        </p:txBody>
      </p:sp>
    </p:spTree>
    <p:extLst>
      <p:ext uri="{BB962C8B-B14F-4D97-AF65-F5344CB8AC3E}">
        <p14:creationId xmlns:p14="http://schemas.microsoft.com/office/powerpoint/2010/main" val="30606101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194B5-3479-4434-8F13-F42716756B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AF6F58-2449-4A74-A8DB-A7DA6DE15F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B0939C-D92F-4602-9AD8-29523C596138}"/>
              </a:ext>
            </a:extLst>
          </p:cNvPr>
          <p:cNvSpPr>
            <a:spLocks noGrp="1"/>
          </p:cNvSpPr>
          <p:nvPr>
            <p:ph type="dt" sz="half" idx="10"/>
          </p:nvPr>
        </p:nvSpPr>
        <p:spPr/>
        <p:txBody>
          <a:bodyPr/>
          <a:lstStyle/>
          <a:p>
            <a:fld id="{D4A122BC-CCC1-4EC4-AC8E-2D62EBD708F7}" type="datetimeFigureOut">
              <a:rPr lang="en-US" smtClean="0"/>
              <a:t>4/26/2024</a:t>
            </a:fld>
            <a:endParaRPr lang="en-US" dirty="0"/>
          </a:p>
        </p:txBody>
      </p:sp>
      <p:sp>
        <p:nvSpPr>
          <p:cNvPr id="5" name="Footer Placeholder 4">
            <a:extLst>
              <a:ext uri="{FF2B5EF4-FFF2-40B4-BE49-F238E27FC236}">
                <a16:creationId xmlns:a16="http://schemas.microsoft.com/office/drawing/2014/main" id="{0C0E14AE-44C4-48BF-B8C7-AB0FFC95CC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8CABED-B058-4B59-97F7-134522C0BDD1}"/>
              </a:ext>
            </a:extLst>
          </p:cNvPr>
          <p:cNvSpPr>
            <a:spLocks noGrp="1"/>
          </p:cNvSpPr>
          <p:nvPr>
            <p:ph type="sldNum" sz="quarter" idx="12"/>
          </p:nvPr>
        </p:nvSpPr>
        <p:spPr/>
        <p:txBody>
          <a:bodyPr/>
          <a:lstStyle/>
          <a:p>
            <a:fld id="{D35C6DB9-DECC-4CBF-A362-D97F8E5DA562}" type="slidenum">
              <a:rPr lang="en-US" smtClean="0"/>
              <a:t>‹#›</a:t>
            </a:fld>
            <a:endParaRPr lang="en-US" dirty="0"/>
          </a:p>
        </p:txBody>
      </p:sp>
    </p:spTree>
    <p:extLst>
      <p:ext uri="{BB962C8B-B14F-4D97-AF65-F5344CB8AC3E}">
        <p14:creationId xmlns:p14="http://schemas.microsoft.com/office/powerpoint/2010/main" val="7848403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F8DABC-C52F-46D7-A5B7-C8C89CFE7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88E89C-1086-4BA5-9E19-10E53B936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6AEC7-E394-4FB4-A28C-41F7851CA067}"/>
              </a:ext>
            </a:extLst>
          </p:cNvPr>
          <p:cNvSpPr>
            <a:spLocks noGrp="1"/>
          </p:cNvSpPr>
          <p:nvPr>
            <p:ph type="dt" sz="half" idx="10"/>
          </p:nvPr>
        </p:nvSpPr>
        <p:spPr/>
        <p:txBody>
          <a:bodyPr/>
          <a:lstStyle/>
          <a:p>
            <a:fld id="{D4A122BC-CCC1-4EC4-AC8E-2D62EBD708F7}" type="datetimeFigureOut">
              <a:rPr lang="en-US" smtClean="0"/>
              <a:t>4/26/2024</a:t>
            </a:fld>
            <a:endParaRPr lang="en-US" dirty="0"/>
          </a:p>
        </p:txBody>
      </p:sp>
      <p:sp>
        <p:nvSpPr>
          <p:cNvPr id="5" name="Footer Placeholder 4">
            <a:extLst>
              <a:ext uri="{FF2B5EF4-FFF2-40B4-BE49-F238E27FC236}">
                <a16:creationId xmlns:a16="http://schemas.microsoft.com/office/drawing/2014/main" id="{CA8B3E29-D203-4131-80CE-9392B0A302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55D4C5-C5E5-4673-BF3E-2C6C54387F31}"/>
              </a:ext>
            </a:extLst>
          </p:cNvPr>
          <p:cNvSpPr>
            <a:spLocks noGrp="1"/>
          </p:cNvSpPr>
          <p:nvPr>
            <p:ph type="sldNum" sz="quarter" idx="12"/>
          </p:nvPr>
        </p:nvSpPr>
        <p:spPr/>
        <p:txBody>
          <a:bodyPr/>
          <a:lstStyle/>
          <a:p>
            <a:fld id="{D35C6DB9-DECC-4CBF-A362-D97F8E5DA562}" type="slidenum">
              <a:rPr lang="en-US" smtClean="0"/>
              <a:t>‹#›</a:t>
            </a:fld>
            <a:endParaRPr lang="en-US" dirty="0"/>
          </a:p>
        </p:txBody>
      </p:sp>
    </p:spTree>
    <p:extLst>
      <p:ext uri="{BB962C8B-B14F-4D97-AF65-F5344CB8AC3E}">
        <p14:creationId xmlns:p14="http://schemas.microsoft.com/office/powerpoint/2010/main" val="40880009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38DBE-970B-4F13-8A22-1057EEC1B4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745E7-55D3-4BF1-8C86-32202221A8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A243C-802A-490F-AED4-FF118CE2774C}"/>
              </a:ext>
            </a:extLst>
          </p:cNvPr>
          <p:cNvSpPr>
            <a:spLocks noGrp="1"/>
          </p:cNvSpPr>
          <p:nvPr>
            <p:ph type="dt" sz="half" idx="10"/>
          </p:nvPr>
        </p:nvSpPr>
        <p:spPr/>
        <p:txBody>
          <a:bodyPr/>
          <a:lstStyle/>
          <a:p>
            <a:fld id="{D4A122BC-CCC1-4EC4-AC8E-2D62EBD708F7}" type="datetimeFigureOut">
              <a:rPr lang="en-US" smtClean="0"/>
              <a:t>4/26/2024</a:t>
            </a:fld>
            <a:endParaRPr lang="en-US" dirty="0"/>
          </a:p>
        </p:txBody>
      </p:sp>
      <p:sp>
        <p:nvSpPr>
          <p:cNvPr id="5" name="Footer Placeholder 4">
            <a:extLst>
              <a:ext uri="{FF2B5EF4-FFF2-40B4-BE49-F238E27FC236}">
                <a16:creationId xmlns:a16="http://schemas.microsoft.com/office/drawing/2014/main" id="{2C35DFEF-E0A7-4751-9F7F-AFE246EF0E7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5FA41E-9AC5-44E5-956E-82B51CC52C7F}"/>
              </a:ext>
            </a:extLst>
          </p:cNvPr>
          <p:cNvSpPr>
            <a:spLocks noGrp="1"/>
          </p:cNvSpPr>
          <p:nvPr>
            <p:ph type="sldNum" sz="quarter" idx="12"/>
          </p:nvPr>
        </p:nvSpPr>
        <p:spPr/>
        <p:txBody>
          <a:bodyPr/>
          <a:lstStyle/>
          <a:p>
            <a:fld id="{D35C6DB9-DECC-4CBF-A362-D97F8E5DA562}" type="slidenum">
              <a:rPr lang="en-US" smtClean="0"/>
              <a:t>‹#›</a:t>
            </a:fld>
            <a:endParaRPr lang="en-US" dirty="0"/>
          </a:p>
        </p:txBody>
      </p:sp>
    </p:spTree>
    <p:extLst>
      <p:ext uri="{BB962C8B-B14F-4D97-AF65-F5344CB8AC3E}">
        <p14:creationId xmlns:p14="http://schemas.microsoft.com/office/powerpoint/2010/main" val="28816185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C24F-9E04-46C9-8B44-DFD31FD024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2BDBBB-B5BB-4567-94E8-D948A0652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DB23E3-0466-47BE-9387-79E6131822D1}"/>
              </a:ext>
            </a:extLst>
          </p:cNvPr>
          <p:cNvSpPr>
            <a:spLocks noGrp="1"/>
          </p:cNvSpPr>
          <p:nvPr>
            <p:ph type="dt" sz="half" idx="10"/>
          </p:nvPr>
        </p:nvSpPr>
        <p:spPr/>
        <p:txBody>
          <a:bodyPr/>
          <a:lstStyle/>
          <a:p>
            <a:fld id="{D4A122BC-CCC1-4EC4-AC8E-2D62EBD708F7}" type="datetimeFigureOut">
              <a:rPr lang="en-US" smtClean="0"/>
              <a:t>4/26/2024</a:t>
            </a:fld>
            <a:endParaRPr lang="en-US" dirty="0"/>
          </a:p>
        </p:txBody>
      </p:sp>
      <p:sp>
        <p:nvSpPr>
          <p:cNvPr id="5" name="Footer Placeholder 4">
            <a:extLst>
              <a:ext uri="{FF2B5EF4-FFF2-40B4-BE49-F238E27FC236}">
                <a16:creationId xmlns:a16="http://schemas.microsoft.com/office/drawing/2014/main" id="{49400AE6-2E78-4CB7-83C2-9448D3F71B2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B8FB4C-6D5E-4365-B6F8-93D2C6FA830C}"/>
              </a:ext>
            </a:extLst>
          </p:cNvPr>
          <p:cNvSpPr>
            <a:spLocks noGrp="1"/>
          </p:cNvSpPr>
          <p:nvPr>
            <p:ph type="sldNum" sz="quarter" idx="12"/>
          </p:nvPr>
        </p:nvSpPr>
        <p:spPr/>
        <p:txBody>
          <a:bodyPr/>
          <a:lstStyle/>
          <a:p>
            <a:fld id="{D35C6DB9-DECC-4CBF-A362-D97F8E5DA562}" type="slidenum">
              <a:rPr lang="en-US" smtClean="0"/>
              <a:t>‹#›</a:t>
            </a:fld>
            <a:endParaRPr lang="en-US" dirty="0"/>
          </a:p>
        </p:txBody>
      </p:sp>
    </p:spTree>
    <p:extLst>
      <p:ext uri="{BB962C8B-B14F-4D97-AF65-F5344CB8AC3E}">
        <p14:creationId xmlns:p14="http://schemas.microsoft.com/office/powerpoint/2010/main" val="20836904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2EF3F-F393-4BEB-80AA-1558A8CF61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F13878-2906-48DE-A754-1BBEA9856F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3EABB2-7DF8-45A4-B876-F8D3DFC0A7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64003F-C4EE-4EB6-AA88-08A518F31559}"/>
              </a:ext>
            </a:extLst>
          </p:cNvPr>
          <p:cNvSpPr>
            <a:spLocks noGrp="1"/>
          </p:cNvSpPr>
          <p:nvPr>
            <p:ph type="dt" sz="half" idx="10"/>
          </p:nvPr>
        </p:nvSpPr>
        <p:spPr/>
        <p:txBody>
          <a:bodyPr/>
          <a:lstStyle/>
          <a:p>
            <a:fld id="{D4A122BC-CCC1-4EC4-AC8E-2D62EBD708F7}" type="datetimeFigureOut">
              <a:rPr lang="en-US" smtClean="0"/>
              <a:t>4/26/2024</a:t>
            </a:fld>
            <a:endParaRPr lang="en-US" dirty="0"/>
          </a:p>
        </p:txBody>
      </p:sp>
      <p:sp>
        <p:nvSpPr>
          <p:cNvPr id="6" name="Footer Placeholder 5">
            <a:extLst>
              <a:ext uri="{FF2B5EF4-FFF2-40B4-BE49-F238E27FC236}">
                <a16:creationId xmlns:a16="http://schemas.microsoft.com/office/drawing/2014/main" id="{D3066457-673E-49AD-8277-4DD4EC7AA28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3B5EA5-58FD-4DB4-95C5-1B361A41920F}"/>
              </a:ext>
            </a:extLst>
          </p:cNvPr>
          <p:cNvSpPr>
            <a:spLocks noGrp="1"/>
          </p:cNvSpPr>
          <p:nvPr>
            <p:ph type="sldNum" sz="quarter" idx="12"/>
          </p:nvPr>
        </p:nvSpPr>
        <p:spPr/>
        <p:txBody>
          <a:bodyPr/>
          <a:lstStyle/>
          <a:p>
            <a:fld id="{D35C6DB9-DECC-4CBF-A362-D97F8E5DA562}" type="slidenum">
              <a:rPr lang="en-US" smtClean="0"/>
              <a:t>‹#›</a:t>
            </a:fld>
            <a:endParaRPr lang="en-US" dirty="0"/>
          </a:p>
        </p:txBody>
      </p:sp>
    </p:spTree>
    <p:extLst>
      <p:ext uri="{BB962C8B-B14F-4D97-AF65-F5344CB8AC3E}">
        <p14:creationId xmlns:p14="http://schemas.microsoft.com/office/powerpoint/2010/main" val="25079348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8ED3-CE3D-4749-AA96-CC941F2479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3ABD3C-2F80-4CB2-B427-1CD2E88B1C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BE719D-5530-4607-8D0A-6A84DE6ACA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DD7CBC-4772-45BE-BF52-967891F9F2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BBB061-85D3-4329-AA3A-B9E97B6775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BC4766-6E02-47E3-9206-E0D1834B36B6}"/>
              </a:ext>
            </a:extLst>
          </p:cNvPr>
          <p:cNvSpPr>
            <a:spLocks noGrp="1"/>
          </p:cNvSpPr>
          <p:nvPr>
            <p:ph type="dt" sz="half" idx="10"/>
          </p:nvPr>
        </p:nvSpPr>
        <p:spPr/>
        <p:txBody>
          <a:bodyPr/>
          <a:lstStyle/>
          <a:p>
            <a:fld id="{D4A122BC-CCC1-4EC4-AC8E-2D62EBD708F7}" type="datetimeFigureOut">
              <a:rPr lang="en-US" smtClean="0"/>
              <a:t>4/26/2024</a:t>
            </a:fld>
            <a:endParaRPr lang="en-US" dirty="0"/>
          </a:p>
        </p:txBody>
      </p:sp>
      <p:sp>
        <p:nvSpPr>
          <p:cNvPr id="8" name="Footer Placeholder 7">
            <a:extLst>
              <a:ext uri="{FF2B5EF4-FFF2-40B4-BE49-F238E27FC236}">
                <a16:creationId xmlns:a16="http://schemas.microsoft.com/office/drawing/2014/main" id="{06FF231A-038C-468D-AEE2-6F19F13A40C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2191AAC-2522-4842-8C7E-A7115927A7F8}"/>
              </a:ext>
            </a:extLst>
          </p:cNvPr>
          <p:cNvSpPr>
            <a:spLocks noGrp="1"/>
          </p:cNvSpPr>
          <p:nvPr>
            <p:ph type="sldNum" sz="quarter" idx="12"/>
          </p:nvPr>
        </p:nvSpPr>
        <p:spPr/>
        <p:txBody>
          <a:bodyPr/>
          <a:lstStyle/>
          <a:p>
            <a:fld id="{D35C6DB9-DECC-4CBF-A362-D97F8E5DA562}" type="slidenum">
              <a:rPr lang="en-US" smtClean="0"/>
              <a:t>‹#›</a:t>
            </a:fld>
            <a:endParaRPr lang="en-US" dirty="0"/>
          </a:p>
        </p:txBody>
      </p:sp>
    </p:spTree>
    <p:extLst>
      <p:ext uri="{BB962C8B-B14F-4D97-AF65-F5344CB8AC3E}">
        <p14:creationId xmlns:p14="http://schemas.microsoft.com/office/powerpoint/2010/main" val="8513786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3E88-ABEE-4874-8B58-C8959893C8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40C640-0096-481A-AC84-7E8A5C92D480}"/>
              </a:ext>
            </a:extLst>
          </p:cNvPr>
          <p:cNvSpPr>
            <a:spLocks noGrp="1"/>
          </p:cNvSpPr>
          <p:nvPr>
            <p:ph type="dt" sz="half" idx="10"/>
          </p:nvPr>
        </p:nvSpPr>
        <p:spPr/>
        <p:txBody>
          <a:bodyPr/>
          <a:lstStyle/>
          <a:p>
            <a:fld id="{D4A122BC-CCC1-4EC4-AC8E-2D62EBD708F7}" type="datetimeFigureOut">
              <a:rPr lang="en-US" smtClean="0"/>
              <a:t>4/26/2024</a:t>
            </a:fld>
            <a:endParaRPr lang="en-US" dirty="0"/>
          </a:p>
        </p:txBody>
      </p:sp>
      <p:sp>
        <p:nvSpPr>
          <p:cNvPr id="4" name="Footer Placeholder 3">
            <a:extLst>
              <a:ext uri="{FF2B5EF4-FFF2-40B4-BE49-F238E27FC236}">
                <a16:creationId xmlns:a16="http://schemas.microsoft.com/office/drawing/2014/main" id="{F72C1681-1F26-46E2-BA47-189ADBE683F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92F8604-6E30-4EAC-97BE-B67EE88BCE6D}"/>
              </a:ext>
            </a:extLst>
          </p:cNvPr>
          <p:cNvSpPr>
            <a:spLocks noGrp="1"/>
          </p:cNvSpPr>
          <p:nvPr>
            <p:ph type="sldNum" sz="quarter" idx="12"/>
          </p:nvPr>
        </p:nvSpPr>
        <p:spPr/>
        <p:txBody>
          <a:bodyPr/>
          <a:lstStyle/>
          <a:p>
            <a:fld id="{D35C6DB9-DECC-4CBF-A362-D97F8E5DA562}" type="slidenum">
              <a:rPr lang="en-US" smtClean="0"/>
              <a:t>‹#›</a:t>
            </a:fld>
            <a:endParaRPr lang="en-US" dirty="0"/>
          </a:p>
        </p:txBody>
      </p:sp>
    </p:spTree>
    <p:extLst>
      <p:ext uri="{BB962C8B-B14F-4D97-AF65-F5344CB8AC3E}">
        <p14:creationId xmlns:p14="http://schemas.microsoft.com/office/powerpoint/2010/main" val="33518415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4A3A93-6AF3-409A-84B4-950AF2EBD342}"/>
              </a:ext>
            </a:extLst>
          </p:cNvPr>
          <p:cNvSpPr>
            <a:spLocks noGrp="1"/>
          </p:cNvSpPr>
          <p:nvPr>
            <p:ph type="dt" sz="half" idx="10"/>
          </p:nvPr>
        </p:nvSpPr>
        <p:spPr/>
        <p:txBody>
          <a:bodyPr/>
          <a:lstStyle/>
          <a:p>
            <a:fld id="{D4A122BC-CCC1-4EC4-AC8E-2D62EBD708F7}" type="datetimeFigureOut">
              <a:rPr lang="en-US" smtClean="0"/>
              <a:t>4/26/2024</a:t>
            </a:fld>
            <a:endParaRPr lang="en-US" dirty="0"/>
          </a:p>
        </p:txBody>
      </p:sp>
      <p:sp>
        <p:nvSpPr>
          <p:cNvPr id="3" name="Footer Placeholder 2">
            <a:extLst>
              <a:ext uri="{FF2B5EF4-FFF2-40B4-BE49-F238E27FC236}">
                <a16:creationId xmlns:a16="http://schemas.microsoft.com/office/drawing/2014/main" id="{6F1348FF-F0B0-4019-B20A-1FDF70BBDC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A58E886-4A87-426E-B7F7-C851D037AB0A}"/>
              </a:ext>
            </a:extLst>
          </p:cNvPr>
          <p:cNvSpPr>
            <a:spLocks noGrp="1"/>
          </p:cNvSpPr>
          <p:nvPr>
            <p:ph type="sldNum" sz="quarter" idx="12"/>
          </p:nvPr>
        </p:nvSpPr>
        <p:spPr/>
        <p:txBody>
          <a:bodyPr/>
          <a:lstStyle/>
          <a:p>
            <a:fld id="{D35C6DB9-DECC-4CBF-A362-D97F8E5DA562}" type="slidenum">
              <a:rPr lang="en-US" smtClean="0"/>
              <a:t>‹#›</a:t>
            </a:fld>
            <a:endParaRPr lang="en-US" dirty="0"/>
          </a:p>
        </p:txBody>
      </p:sp>
    </p:spTree>
    <p:extLst>
      <p:ext uri="{BB962C8B-B14F-4D97-AF65-F5344CB8AC3E}">
        <p14:creationId xmlns:p14="http://schemas.microsoft.com/office/powerpoint/2010/main" val="33940382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BB15-80D9-4D4A-9709-B68873E40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84499E-75C2-421D-889A-7E2C2C216B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D53F3-16E2-414F-9003-39A270DD6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6E217E-62E3-4341-B8F1-2C6C39C1B251}"/>
              </a:ext>
            </a:extLst>
          </p:cNvPr>
          <p:cNvSpPr>
            <a:spLocks noGrp="1"/>
          </p:cNvSpPr>
          <p:nvPr>
            <p:ph type="dt" sz="half" idx="10"/>
          </p:nvPr>
        </p:nvSpPr>
        <p:spPr/>
        <p:txBody>
          <a:bodyPr/>
          <a:lstStyle/>
          <a:p>
            <a:fld id="{D4A122BC-CCC1-4EC4-AC8E-2D62EBD708F7}" type="datetimeFigureOut">
              <a:rPr lang="en-US" smtClean="0"/>
              <a:t>4/26/2024</a:t>
            </a:fld>
            <a:endParaRPr lang="en-US" dirty="0"/>
          </a:p>
        </p:txBody>
      </p:sp>
      <p:sp>
        <p:nvSpPr>
          <p:cNvPr id="6" name="Footer Placeholder 5">
            <a:extLst>
              <a:ext uri="{FF2B5EF4-FFF2-40B4-BE49-F238E27FC236}">
                <a16:creationId xmlns:a16="http://schemas.microsoft.com/office/drawing/2014/main" id="{BF6387DD-0142-4205-8E09-0869958B24C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4835D9C-D65B-4692-8A98-A7AEE46B00AE}"/>
              </a:ext>
            </a:extLst>
          </p:cNvPr>
          <p:cNvSpPr>
            <a:spLocks noGrp="1"/>
          </p:cNvSpPr>
          <p:nvPr>
            <p:ph type="sldNum" sz="quarter" idx="12"/>
          </p:nvPr>
        </p:nvSpPr>
        <p:spPr/>
        <p:txBody>
          <a:bodyPr/>
          <a:lstStyle/>
          <a:p>
            <a:fld id="{D35C6DB9-DECC-4CBF-A362-D97F8E5DA562}" type="slidenum">
              <a:rPr lang="en-US" smtClean="0"/>
              <a:t>‹#›</a:t>
            </a:fld>
            <a:endParaRPr lang="en-US" dirty="0"/>
          </a:p>
        </p:txBody>
      </p:sp>
    </p:spTree>
    <p:extLst>
      <p:ext uri="{BB962C8B-B14F-4D97-AF65-F5344CB8AC3E}">
        <p14:creationId xmlns:p14="http://schemas.microsoft.com/office/powerpoint/2010/main" val="7661850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D0C1-312D-47E9-AB7E-FB367A717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2F38FD-9CA6-4B0B-9250-A44FD6CF20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338A34-A107-44B6-AF49-ABBF9929E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764D2D-77BE-4DB4-BFE8-A5ED0359C23E}"/>
              </a:ext>
            </a:extLst>
          </p:cNvPr>
          <p:cNvSpPr>
            <a:spLocks noGrp="1"/>
          </p:cNvSpPr>
          <p:nvPr>
            <p:ph type="dt" sz="half" idx="10"/>
          </p:nvPr>
        </p:nvSpPr>
        <p:spPr/>
        <p:txBody>
          <a:bodyPr/>
          <a:lstStyle/>
          <a:p>
            <a:fld id="{D4A122BC-CCC1-4EC4-AC8E-2D62EBD708F7}" type="datetimeFigureOut">
              <a:rPr lang="en-US" smtClean="0"/>
              <a:t>4/26/2024</a:t>
            </a:fld>
            <a:endParaRPr lang="en-US" dirty="0"/>
          </a:p>
        </p:txBody>
      </p:sp>
      <p:sp>
        <p:nvSpPr>
          <p:cNvPr id="6" name="Footer Placeholder 5">
            <a:extLst>
              <a:ext uri="{FF2B5EF4-FFF2-40B4-BE49-F238E27FC236}">
                <a16:creationId xmlns:a16="http://schemas.microsoft.com/office/drawing/2014/main" id="{80BCC6C5-9E75-4E4E-ADE1-FAFF8CCE1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19A24A6-D3E8-4CE1-9C24-946616FBE860}"/>
              </a:ext>
            </a:extLst>
          </p:cNvPr>
          <p:cNvSpPr>
            <a:spLocks noGrp="1"/>
          </p:cNvSpPr>
          <p:nvPr>
            <p:ph type="sldNum" sz="quarter" idx="12"/>
          </p:nvPr>
        </p:nvSpPr>
        <p:spPr/>
        <p:txBody>
          <a:bodyPr/>
          <a:lstStyle/>
          <a:p>
            <a:fld id="{D35C6DB9-DECC-4CBF-A362-D97F8E5DA562}" type="slidenum">
              <a:rPr lang="en-US" smtClean="0"/>
              <a:t>‹#›</a:t>
            </a:fld>
            <a:endParaRPr lang="en-US" dirty="0"/>
          </a:p>
        </p:txBody>
      </p:sp>
    </p:spTree>
    <p:extLst>
      <p:ext uri="{BB962C8B-B14F-4D97-AF65-F5344CB8AC3E}">
        <p14:creationId xmlns:p14="http://schemas.microsoft.com/office/powerpoint/2010/main" val="15037976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43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5D8413-A2C7-470B-8CC4-83C5B9307C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1C4B3F-7FF7-4517-B295-52A009D672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E0DE33-6C1B-4DFE-802A-BEF7201E3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122BC-CCC1-4EC4-AC8E-2D62EBD708F7}" type="datetimeFigureOut">
              <a:rPr lang="en-US" smtClean="0"/>
              <a:t>4/26/2024</a:t>
            </a:fld>
            <a:endParaRPr lang="en-US" dirty="0"/>
          </a:p>
        </p:txBody>
      </p:sp>
      <p:sp>
        <p:nvSpPr>
          <p:cNvPr id="5" name="Footer Placeholder 4">
            <a:extLst>
              <a:ext uri="{FF2B5EF4-FFF2-40B4-BE49-F238E27FC236}">
                <a16:creationId xmlns:a16="http://schemas.microsoft.com/office/drawing/2014/main" id="{F23AE8E1-BD69-464B-A443-04AE3AD5BC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756B41B-78B8-4ADC-8E4B-FF38B5081E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C6DB9-DECC-4CBF-A362-D97F8E5DA562}" type="slidenum">
              <a:rPr lang="en-US" smtClean="0"/>
              <a:t>‹#›</a:t>
            </a:fld>
            <a:endParaRPr lang="en-US" dirty="0"/>
          </a:p>
        </p:txBody>
      </p:sp>
    </p:spTree>
    <p:extLst>
      <p:ext uri="{BB962C8B-B14F-4D97-AF65-F5344CB8AC3E}">
        <p14:creationId xmlns:p14="http://schemas.microsoft.com/office/powerpoint/2010/main" val="996532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D2F90-EB7F-4ACB-9EFE-B52707462435}"/>
              </a:ext>
            </a:extLst>
          </p:cNvPr>
          <p:cNvSpPr txBox="1"/>
          <p:nvPr/>
        </p:nvSpPr>
        <p:spPr>
          <a:xfrm>
            <a:off x="1587062" y="518416"/>
            <a:ext cx="9017876" cy="1107996"/>
          </a:xfrm>
          <a:prstGeom prst="rect">
            <a:avLst/>
          </a:prstGeom>
          <a:noFill/>
        </p:spPr>
        <p:txBody>
          <a:bodyPr wrap="square" rtlCol="0">
            <a:spAutoFit/>
          </a:bodyPr>
          <a:lstStyle/>
          <a:p>
            <a:pPr algn="ctr"/>
            <a:r>
              <a:rPr lang="en-US" sz="6600" dirty="0">
                <a:solidFill>
                  <a:srgbClr val="F5F5FF"/>
                </a:solidFill>
                <a:latin typeface="Impact" panose="020B0806030902050204" pitchFamily="34" charset="0"/>
              </a:rPr>
              <a:t>Deadlock Management</a:t>
            </a:r>
          </a:p>
        </p:txBody>
      </p:sp>
      <p:sp>
        <p:nvSpPr>
          <p:cNvPr id="3" name="TextBox 2">
            <a:extLst>
              <a:ext uri="{FF2B5EF4-FFF2-40B4-BE49-F238E27FC236}">
                <a16:creationId xmlns:a16="http://schemas.microsoft.com/office/drawing/2014/main" id="{74233F8E-90C0-4513-88CC-4EA9F20F4CAC}"/>
              </a:ext>
            </a:extLst>
          </p:cNvPr>
          <p:cNvSpPr txBox="1"/>
          <p:nvPr/>
        </p:nvSpPr>
        <p:spPr>
          <a:xfrm>
            <a:off x="1587062" y="1742871"/>
            <a:ext cx="9017876" cy="523220"/>
          </a:xfrm>
          <a:prstGeom prst="rect">
            <a:avLst/>
          </a:prstGeom>
          <a:noFill/>
        </p:spPr>
        <p:txBody>
          <a:bodyPr wrap="square" rtlCol="0">
            <a:spAutoFit/>
          </a:bodyPr>
          <a:lstStyle/>
          <a:p>
            <a:pPr algn="ctr"/>
            <a:r>
              <a:rPr lang="en-US" sz="2800" dirty="0">
                <a:solidFill>
                  <a:srgbClr val="E6E6FF"/>
                </a:solidFill>
                <a:latin typeface="PT Sans" panose="020B0604020202020204" pitchFamily="34" charset="0"/>
              </a:rPr>
              <a:t>Understanding and Preventing Deadlocks</a:t>
            </a:r>
          </a:p>
        </p:txBody>
      </p:sp>
    </p:spTree>
    <p:extLst>
      <p:ext uri="{BB962C8B-B14F-4D97-AF65-F5344CB8AC3E}">
        <p14:creationId xmlns:p14="http://schemas.microsoft.com/office/powerpoint/2010/main" val="3661388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43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D2F90-EB7F-4ACB-9EFE-B52707462435}"/>
              </a:ext>
            </a:extLst>
          </p:cNvPr>
          <p:cNvSpPr txBox="1"/>
          <p:nvPr/>
        </p:nvSpPr>
        <p:spPr>
          <a:xfrm>
            <a:off x="1776248" y="518416"/>
            <a:ext cx="8828690" cy="1569660"/>
          </a:xfrm>
          <a:prstGeom prst="rect">
            <a:avLst/>
          </a:prstGeom>
          <a:noFill/>
        </p:spPr>
        <p:txBody>
          <a:bodyPr wrap="square" rtlCol="0">
            <a:spAutoFit/>
          </a:bodyPr>
          <a:lstStyle/>
          <a:p>
            <a:pPr algn="ctr"/>
            <a:r>
              <a:rPr lang="en-US" sz="4800" dirty="0">
                <a:solidFill>
                  <a:srgbClr val="F5F5FF"/>
                </a:solidFill>
                <a:latin typeface="Impact" panose="020B0806030902050204" pitchFamily="34" charset="0"/>
              </a:rPr>
              <a:t> Necessary Conditions for Deadlock</a:t>
            </a:r>
          </a:p>
        </p:txBody>
      </p:sp>
      <p:sp>
        <p:nvSpPr>
          <p:cNvPr id="4" name="Rectangle: Rounded Corners 3">
            <a:extLst>
              <a:ext uri="{FF2B5EF4-FFF2-40B4-BE49-F238E27FC236}">
                <a16:creationId xmlns:a16="http://schemas.microsoft.com/office/drawing/2014/main" id="{B776F06C-99C2-4EBC-95C7-08C35D0307FF}"/>
              </a:ext>
            </a:extLst>
          </p:cNvPr>
          <p:cNvSpPr/>
          <p:nvPr/>
        </p:nvSpPr>
        <p:spPr>
          <a:xfrm>
            <a:off x="2123088" y="3711940"/>
            <a:ext cx="7819697" cy="1057985"/>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3" name="TextBox 2">
            <a:extLst>
              <a:ext uri="{FF2B5EF4-FFF2-40B4-BE49-F238E27FC236}">
                <a16:creationId xmlns:a16="http://schemas.microsoft.com/office/drawing/2014/main" id="{74233F8E-90C0-4513-88CC-4EA9F20F4CAC}"/>
              </a:ext>
            </a:extLst>
          </p:cNvPr>
          <p:cNvSpPr txBox="1"/>
          <p:nvPr/>
        </p:nvSpPr>
        <p:spPr>
          <a:xfrm>
            <a:off x="2123089" y="3934946"/>
            <a:ext cx="7945821" cy="523220"/>
          </a:xfrm>
          <a:prstGeom prst="rect">
            <a:avLst/>
          </a:prstGeom>
          <a:noFill/>
        </p:spPr>
        <p:txBody>
          <a:bodyPr wrap="square" rtlCol="0">
            <a:spAutoFit/>
          </a:bodyPr>
          <a:lstStyle/>
          <a:p>
            <a:pPr algn="just"/>
            <a:r>
              <a:rPr lang="en-US" sz="2800" dirty="0">
                <a:solidFill>
                  <a:srgbClr val="F5F5FF"/>
                </a:solidFill>
                <a:latin typeface="PT Sans" panose="020B0604020202020204" pitchFamily="34" charset="0"/>
              </a:rPr>
              <a:t> Only one process can hold a resource at a time</a:t>
            </a:r>
          </a:p>
        </p:txBody>
      </p:sp>
      <p:sp>
        <p:nvSpPr>
          <p:cNvPr id="8" name="TextBox 7">
            <a:extLst>
              <a:ext uri="{FF2B5EF4-FFF2-40B4-BE49-F238E27FC236}">
                <a16:creationId xmlns:a16="http://schemas.microsoft.com/office/drawing/2014/main" id="{293A49CE-E7A0-4F94-81CF-1A3FD582A7A5}"/>
              </a:ext>
            </a:extLst>
          </p:cNvPr>
          <p:cNvSpPr txBox="1"/>
          <p:nvPr/>
        </p:nvSpPr>
        <p:spPr>
          <a:xfrm>
            <a:off x="1587061" y="2807122"/>
            <a:ext cx="9017876" cy="707886"/>
          </a:xfrm>
          <a:prstGeom prst="rect">
            <a:avLst/>
          </a:prstGeom>
          <a:noFill/>
        </p:spPr>
        <p:txBody>
          <a:bodyPr wrap="square" rtlCol="0">
            <a:spAutoFit/>
          </a:bodyPr>
          <a:lstStyle/>
          <a:p>
            <a:pPr marL="0" algn="ctr" rtl="0" eaLnBrk="1" latinLnBrk="0" hangingPunct="1">
              <a:spcBef>
                <a:spcPts val="0"/>
              </a:spcBef>
              <a:spcAft>
                <a:spcPts val="0"/>
              </a:spcAft>
            </a:pPr>
            <a:r>
              <a:rPr lang="en-US" sz="4000" kern="1200" dirty="0">
                <a:solidFill>
                  <a:srgbClr val="EAE77E"/>
                </a:solidFill>
                <a:effectLst/>
                <a:latin typeface="Arial Rounded MT Bold" panose="020F0704030504030204" pitchFamily="34" charset="0"/>
              </a:rPr>
              <a:t>Mutual Exclusion:</a:t>
            </a:r>
            <a:endParaRPr lang="en-US" sz="5400" dirty="0">
              <a:effectLst/>
              <a:latin typeface="Arial Rounded MT Bold" panose="020F0704030504030204" pitchFamily="34" charset="0"/>
            </a:endParaRPr>
          </a:p>
        </p:txBody>
      </p:sp>
      <p:cxnSp>
        <p:nvCxnSpPr>
          <p:cNvPr id="7" name="Straight Connector 6">
            <a:extLst>
              <a:ext uri="{FF2B5EF4-FFF2-40B4-BE49-F238E27FC236}">
                <a16:creationId xmlns:a16="http://schemas.microsoft.com/office/drawing/2014/main" id="{B695E6EB-51D1-4AAD-9901-91564C74455B}"/>
              </a:ext>
            </a:extLst>
          </p:cNvPr>
          <p:cNvCxnSpPr>
            <a:cxnSpLocks/>
          </p:cNvCxnSpPr>
          <p:nvPr/>
        </p:nvCxnSpPr>
        <p:spPr>
          <a:xfrm>
            <a:off x="897512" y="4250456"/>
            <a:ext cx="0" cy="93249"/>
          </a:xfrm>
          <a:prstGeom prst="line">
            <a:avLst/>
          </a:prstGeom>
          <a:ln w="190500" cap="rnd">
            <a:solidFill>
              <a:srgbClr val="EAE77E"/>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FD65FFB-78AD-4A5E-B9A2-80AB72DAF96F}"/>
              </a:ext>
            </a:extLst>
          </p:cNvPr>
          <p:cNvSpPr txBox="1"/>
          <p:nvPr/>
        </p:nvSpPr>
        <p:spPr>
          <a:xfrm>
            <a:off x="12535165" y="3934946"/>
            <a:ext cx="9490842" cy="523220"/>
          </a:xfrm>
          <a:prstGeom prst="rect">
            <a:avLst/>
          </a:prstGeom>
          <a:noFill/>
        </p:spPr>
        <p:txBody>
          <a:bodyPr wrap="square" rtlCol="0">
            <a:spAutoFit/>
          </a:bodyPr>
          <a:lstStyle/>
          <a:p>
            <a:r>
              <a:rPr lang="en-US" sz="2800" dirty="0">
                <a:solidFill>
                  <a:srgbClr val="F5F5FF"/>
                </a:solidFill>
                <a:latin typeface="PT Sans" panose="020B0604020202020204" pitchFamily="34" charset="0"/>
              </a:rPr>
              <a:t>A process holding resources can request additional resources</a:t>
            </a:r>
          </a:p>
        </p:txBody>
      </p:sp>
    </p:spTree>
    <p:extLst>
      <p:ext uri="{BB962C8B-B14F-4D97-AF65-F5344CB8AC3E}">
        <p14:creationId xmlns:p14="http://schemas.microsoft.com/office/powerpoint/2010/main" val="28499384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43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D2F90-EB7F-4ACB-9EFE-B52707462435}"/>
              </a:ext>
            </a:extLst>
          </p:cNvPr>
          <p:cNvSpPr txBox="1"/>
          <p:nvPr/>
        </p:nvSpPr>
        <p:spPr>
          <a:xfrm>
            <a:off x="1776248" y="518416"/>
            <a:ext cx="8828690" cy="1569660"/>
          </a:xfrm>
          <a:prstGeom prst="rect">
            <a:avLst/>
          </a:prstGeom>
          <a:noFill/>
        </p:spPr>
        <p:txBody>
          <a:bodyPr wrap="square" rtlCol="0">
            <a:spAutoFit/>
          </a:bodyPr>
          <a:lstStyle/>
          <a:p>
            <a:pPr algn="ctr"/>
            <a:r>
              <a:rPr lang="en-US" sz="4800" dirty="0">
                <a:solidFill>
                  <a:srgbClr val="F5F5FF"/>
                </a:solidFill>
                <a:latin typeface="Impact" panose="020B0806030902050204" pitchFamily="34" charset="0"/>
              </a:rPr>
              <a:t> Necessary Conditions for Deadlock</a:t>
            </a:r>
          </a:p>
        </p:txBody>
      </p:sp>
      <p:sp>
        <p:nvSpPr>
          <p:cNvPr id="4" name="Rectangle: Rounded Corners 3">
            <a:extLst>
              <a:ext uri="{FF2B5EF4-FFF2-40B4-BE49-F238E27FC236}">
                <a16:creationId xmlns:a16="http://schemas.microsoft.com/office/drawing/2014/main" id="{B776F06C-99C2-4EBC-95C7-08C35D0307FF}"/>
              </a:ext>
            </a:extLst>
          </p:cNvPr>
          <p:cNvSpPr/>
          <p:nvPr/>
        </p:nvSpPr>
        <p:spPr>
          <a:xfrm>
            <a:off x="2123087" y="3711940"/>
            <a:ext cx="9543395" cy="1057985"/>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3" name="TextBox 2">
            <a:extLst>
              <a:ext uri="{FF2B5EF4-FFF2-40B4-BE49-F238E27FC236}">
                <a16:creationId xmlns:a16="http://schemas.microsoft.com/office/drawing/2014/main" id="{74233F8E-90C0-4513-88CC-4EA9F20F4CAC}"/>
              </a:ext>
            </a:extLst>
          </p:cNvPr>
          <p:cNvSpPr txBox="1"/>
          <p:nvPr/>
        </p:nvSpPr>
        <p:spPr>
          <a:xfrm>
            <a:off x="2144109" y="3934946"/>
            <a:ext cx="9490842" cy="523220"/>
          </a:xfrm>
          <a:prstGeom prst="rect">
            <a:avLst/>
          </a:prstGeom>
          <a:noFill/>
        </p:spPr>
        <p:txBody>
          <a:bodyPr wrap="square" rtlCol="0">
            <a:spAutoFit/>
          </a:bodyPr>
          <a:lstStyle/>
          <a:p>
            <a:r>
              <a:rPr lang="en-US" sz="2800" dirty="0">
                <a:solidFill>
                  <a:srgbClr val="F5F5FF"/>
                </a:solidFill>
                <a:latin typeface="PT Sans" panose="020B0604020202020204" pitchFamily="34" charset="0"/>
              </a:rPr>
              <a:t>A process holding resources can request additional resources</a:t>
            </a:r>
          </a:p>
        </p:txBody>
      </p:sp>
      <p:sp>
        <p:nvSpPr>
          <p:cNvPr id="8" name="TextBox 7">
            <a:extLst>
              <a:ext uri="{FF2B5EF4-FFF2-40B4-BE49-F238E27FC236}">
                <a16:creationId xmlns:a16="http://schemas.microsoft.com/office/drawing/2014/main" id="{293A49CE-E7A0-4F94-81CF-1A3FD582A7A5}"/>
              </a:ext>
            </a:extLst>
          </p:cNvPr>
          <p:cNvSpPr txBox="1"/>
          <p:nvPr/>
        </p:nvSpPr>
        <p:spPr>
          <a:xfrm>
            <a:off x="1587061" y="2807122"/>
            <a:ext cx="9017876" cy="707886"/>
          </a:xfrm>
          <a:prstGeom prst="rect">
            <a:avLst/>
          </a:prstGeom>
          <a:noFill/>
        </p:spPr>
        <p:txBody>
          <a:bodyPr wrap="square" rtlCol="0">
            <a:spAutoFit/>
          </a:bodyPr>
          <a:lstStyle/>
          <a:p>
            <a:pPr marL="0" algn="ctr" rtl="0" eaLnBrk="1" latinLnBrk="0" hangingPunct="1">
              <a:spcBef>
                <a:spcPts val="0"/>
              </a:spcBef>
              <a:spcAft>
                <a:spcPts val="0"/>
              </a:spcAft>
            </a:pPr>
            <a:r>
              <a:rPr lang="en-US" sz="4000" kern="1200" dirty="0">
                <a:solidFill>
                  <a:srgbClr val="EAE77E"/>
                </a:solidFill>
                <a:effectLst/>
                <a:latin typeface="Arial Rounded MT Bold" panose="020F0704030504030204" pitchFamily="34" charset="0"/>
              </a:rPr>
              <a:t>Hold and Wait</a:t>
            </a:r>
            <a:endParaRPr lang="en-US" sz="5400" dirty="0">
              <a:effectLst/>
              <a:latin typeface="Arial Rounded MT Bold" panose="020F0704030504030204" pitchFamily="34" charset="0"/>
            </a:endParaRPr>
          </a:p>
        </p:txBody>
      </p:sp>
      <p:cxnSp>
        <p:nvCxnSpPr>
          <p:cNvPr id="7" name="Straight Connector 6">
            <a:extLst>
              <a:ext uri="{FF2B5EF4-FFF2-40B4-BE49-F238E27FC236}">
                <a16:creationId xmlns:a16="http://schemas.microsoft.com/office/drawing/2014/main" id="{B695E6EB-51D1-4AAD-9901-91564C74455B}"/>
              </a:ext>
            </a:extLst>
          </p:cNvPr>
          <p:cNvCxnSpPr>
            <a:cxnSpLocks/>
          </p:cNvCxnSpPr>
          <p:nvPr/>
        </p:nvCxnSpPr>
        <p:spPr>
          <a:xfrm>
            <a:off x="897512" y="3791922"/>
            <a:ext cx="0" cy="1010317"/>
          </a:xfrm>
          <a:prstGeom prst="line">
            <a:avLst/>
          </a:prstGeom>
          <a:ln w="190500" cap="rnd">
            <a:solidFill>
              <a:srgbClr val="EAE77E"/>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4C8EA83-FF87-42E2-95E9-DF0F64DF1064}"/>
              </a:ext>
            </a:extLst>
          </p:cNvPr>
          <p:cNvSpPr txBox="1"/>
          <p:nvPr/>
        </p:nvSpPr>
        <p:spPr>
          <a:xfrm>
            <a:off x="2123089" y="7561004"/>
            <a:ext cx="7945821" cy="523220"/>
          </a:xfrm>
          <a:prstGeom prst="rect">
            <a:avLst/>
          </a:prstGeom>
          <a:noFill/>
        </p:spPr>
        <p:txBody>
          <a:bodyPr wrap="square" rtlCol="0">
            <a:spAutoFit/>
          </a:bodyPr>
          <a:lstStyle/>
          <a:p>
            <a:pPr algn="just"/>
            <a:r>
              <a:rPr lang="en-US" sz="2800" dirty="0">
                <a:solidFill>
                  <a:srgbClr val="F5F5FF"/>
                </a:solidFill>
                <a:latin typeface="PT Sans" panose="020B0604020202020204" pitchFamily="34" charset="0"/>
              </a:rPr>
              <a:t> Only one process can hold a resource at a time</a:t>
            </a:r>
          </a:p>
        </p:txBody>
      </p:sp>
      <p:sp>
        <p:nvSpPr>
          <p:cNvPr id="10" name="TextBox 9">
            <a:extLst>
              <a:ext uri="{FF2B5EF4-FFF2-40B4-BE49-F238E27FC236}">
                <a16:creationId xmlns:a16="http://schemas.microsoft.com/office/drawing/2014/main" id="{579E169E-CD65-4E01-A8D1-FA2F8609BD8E}"/>
              </a:ext>
            </a:extLst>
          </p:cNvPr>
          <p:cNvSpPr txBox="1"/>
          <p:nvPr/>
        </p:nvSpPr>
        <p:spPr>
          <a:xfrm>
            <a:off x="12236188" y="3934946"/>
            <a:ext cx="9490842" cy="523220"/>
          </a:xfrm>
          <a:prstGeom prst="rect">
            <a:avLst/>
          </a:prstGeom>
          <a:noFill/>
        </p:spPr>
        <p:txBody>
          <a:bodyPr wrap="square" rtlCol="0">
            <a:spAutoFit/>
          </a:bodyPr>
          <a:lstStyle/>
          <a:p>
            <a:r>
              <a:rPr lang="en-US" sz="2800" dirty="0">
                <a:solidFill>
                  <a:srgbClr val="F5F5FF"/>
                </a:solidFill>
                <a:latin typeface="PT Sans" panose="020B0604020202020204" pitchFamily="34" charset="0"/>
              </a:rPr>
              <a:t>Resources cannot be forcibly taken away from a process.</a:t>
            </a:r>
          </a:p>
        </p:txBody>
      </p:sp>
    </p:spTree>
    <p:extLst>
      <p:ext uri="{BB962C8B-B14F-4D97-AF65-F5344CB8AC3E}">
        <p14:creationId xmlns:p14="http://schemas.microsoft.com/office/powerpoint/2010/main" val="8493864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43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D2F90-EB7F-4ACB-9EFE-B52707462435}"/>
              </a:ext>
            </a:extLst>
          </p:cNvPr>
          <p:cNvSpPr txBox="1"/>
          <p:nvPr/>
        </p:nvSpPr>
        <p:spPr>
          <a:xfrm>
            <a:off x="1776248" y="518416"/>
            <a:ext cx="8828690" cy="1569660"/>
          </a:xfrm>
          <a:prstGeom prst="rect">
            <a:avLst/>
          </a:prstGeom>
          <a:noFill/>
        </p:spPr>
        <p:txBody>
          <a:bodyPr wrap="square" rtlCol="0">
            <a:spAutoFit/>
          </a:bodyPr>
          <a:lstStyle/>
          <a:p>
            <a:pPr algn="ctr"/>
            <a:r>
              <a:rPr lang="en-US" sz="4800" dirty="0">
                <a:solidFill>
                  <a:srgbClr val="F5F5FF"/>
                </a:solidFill>
                <a:latin typeface="Impact" panose="020B0806030902050204" pitchFamily="34" charset="0"/>
              </a:rPr>
              <a:t> Necessary Conditions for Deadlock</a:t>
            </a:r>
          </a:p>
        </p:txBody>
      </p:sp>
      <p:sp>
        <p:nvSpPr>
          <p:cNvPr id="4" name="Rectangle: Rounded Corners 3">
            <a:extLst>
              <a:ext uri="{FF2B5EF4-FFF2-40B4-BE49-F238E27FC236}">
                <a16:creationId xmlns:a16="http://schemas.microsoft.com/office/drawing/2014/main" id="{B776F06C-99C2-4EBC-95C7-08C35D0307FF}"/>
              </a:ext>
            </a:extLst>
          </p:cNvPr>
          <p:cNvSpPr/>
          <p:nvPr/>
        </p:nvSpPr>
        <p:spPr>
          <a:xfrm>
            <a:off x="2123088" y="3711940"/>
            <a:ext cx="8828690" cy="1057985"/>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3" name="TextBox 2">
            <a:extLst>
              <a:ext uri="{FF2B5EF4-FFF2-40B4-BE49-F238E27FC236}">
                <a16:creationId xmlns:a16="http://schemas.microsoft.com/office/drawing/2014/main" id="{74233F8E-90C0-4513-88CC-4EA9F20F4CAC}"/>
              </a:ext>
            </a:extLst>
          </p:cNvPr>
          <p:cNvSpPr txBox="1"/>
          <p:nvPr/>
        </p:nvSpPr>
        <p:spPr>
          <a:xfrm>
            <a:off x="2175639" y="3934946"/>
            <a:ext cx="9490842" cy="523220"/>
          </a:xfrm>
          <a:prstGeom prst="rect">
            <a:avLst/>
          </a:prstGeom>
          <a:noFill/>
        </p:spPr>
        <p:txBody>
          <a:bodyPr wrap="square" rtlCol="0">
            <a:spAutoFit/>
          </a:bodyPr>
          <a:lstStyle/>
          <a:p>
            <a:r>
              <a:rPr lang="en-US" sz="2800" dirty="0">
                <a:solidFill>
                  <a:srgbClr val="F5F5FF"/>
                </a:solidFill>
                <a:latin typeface="PT Sans" panose="020B0604020202020204" pitchFamily="34" charset="0"/>
              </a:rPr>
              <a:t>Resources cannot be forcibly taken away from a process.</a:t>
            </a:r>
          </a:p>
        </p:txBody>
      </p:sp>
      <p:sp>
        <p:nvSpPr>
          <p:cNvPr id="8" name="TextBox 7">
            <a:extLst>
              <a:ext uri="{FF2B5EF4-FFF2-40B4-BE49-F238E27FC236}">
                <a16:creationId xmlns:a16="http://schemas.microsoft.com/office/drawing/2014/main" id="{293A49CE-E7A0-4F94-81CF-1A3FD582A7A5}"/>
              </a:ext>
            </a:extLst>
          </p:cNvPr>
          <p:cNvSpPr txBox="1"/>
          <p:nvPr/>
        </p:nvSpPr>
        <p:spPr>
          <a:xfrm>
            <a:off x="1587061" y="2807122"/>
            <a:ext cx="9017876" cy="707886"/>
          </a:xfrm>
          <a:prstGeom prst="rect">
            <a:avLst/>
          </a:prstGeom>
          <a:noFill/>
        </p:spPr>
        <p:txBody>
          <a:bodyPr wrap="square" rtlCol="0">
            <a:spAutoFit/>
          </a:bodyPr>
          <a:lstStyle/>
          <a:p>
            <a:pPr marL="0" algn="ctr" rtl="0" eaLnBrk="1" latinLnBrk="0" hangingPunct="1">
              <a:spcBef>
                <a:spcPts val="0"/>
              </a:spcBef>
              <a:spcAft>
                <a:spcPts val="0"/>
              </a:spcAft>
            </a:pPr>
            <a:r>
              <a:rPr lang="en-US" sz="4000" kern="1200" dirty="0">
                <a:solidFill>
                  <a:srgbClr val="EAE77E"/>
                </a:solidFill>
                <a:effectLst/>
                <a:latin typeface="Arial Rounded MT Bold" panose="020F0704030504030204" pitchFamily="34" charset="0"/>
              </a:rPr>
              <a:t>No Preemption</a:t>
            </a:r>
            <a:endParaRPr lang="en-US" sz="5400" dirty="0">
              <a:effectLst/>
              <a:latin typeface="Arial Rounded MT Bold" panose="020F0704030504030204" pitchFamily="34" charset="0"/>
            </a:endParaRPr>
          </a:p>
        </p:txBody>
      </p:sp>
      <p:cxnSp>
        <p:nvCxnSpPr>
          <p:cNvPr id="7" name="Straight Connector 6">
            <a:extLst>
              <a:ext uri="{FF2B5EF4-FFF2-40B4-BE49-F238E27FC236}">
                <a16:creationId xmlns:a16="http://schemas.microsoft.com/office/drawing/2014/main" id="{B695E6EB-51D1-4AAD-9901-91564C74455B}"/>
              </a:ext>
            </a:extLst>
          </p:cNvPr>
          <p:cNvCxnSpPr>
            <a:cxnSpLocks/>
          </p:cNvCxnSpPr>
          <p:nvPr/>
        </p:nvCxnSpPr>
        <p:spPr>
          <a:xfrm>
            <a:off x="897512" y="3255371"/>
            <a:ext cx="0" cy="2083419"/>
          </a:xfrm>
          <a:prstGeom prst="line">
            <a:avLst/>
          </a:prstGeom>
          <a:ln w="190500" cap="rnd">
            <a:solidFill>
              <a:srgbClr val="EAE77E"/>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E376DF2-CB98-4881-94B1-395B21230C0F}"/>
              </a:ext>
            </a:extLst>
          </p:cNvPr>
          <p:cNvCxnSpPr>
            <a:cxnSpLocks/>
          </p:cNvCxnSpPr>
          <p:nvPr/>
        </p:nvCxnSpPr>
        <p:spPr>
          <a:xfrm rot="5400000">
            <a:off x="-3575127" y="4343229"/>
            <a:ext cx="0" cy="3032821"/>
          </a:xfrm>
          <a:prstGeom prst="line">
            <a:avLst/>
          </a:prstGeom>
          <a:ln w="190500" cap="rnd">
            <a:solidFill>
              <a:srgbClr val="EAE77E"/>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ABE5FCD-5DB2-4F9E-815F-F2D8A559B156}"/>
              </a:ext>
            </a:extLst>
          </p:cNvPr>
          <p:cNvSpPr txBox="1"/>
          <p:nvPr/>
        </p:nvSpPr>
        <p:spPr>
          <a:xfrm>
            <a:off x="2144109" y="7768821"/>
            <a:ext cx="9490842" cy="523220"/>
          </a:xfrm>
          <a:prstGeom prst="rect">
            <a:avLst/>
          </a:prstGeom>
          <a:noFill/>
        </p:spPr>
        <p:txBody>
          <a:bodyPr wrap="square" rtlCol="0">
            <a:spAutoFit/>
          </a:bodyPr>
          <a:lstStyle/>
          <a:p>
            <a:r>
              <a:rPr lang="en-US" sz="2800" dirty="0">
                <a:solidFill>
                  <a:srgbClr val="F5F5FF"/>
                </a:solidFill>
                <a:latin typeface="PT Sans" panose="020B0604020202020204" pitchFamily="34" charset="0"/>
              </a:rPr>
              <a:t>A process holding resources can request additional resources</a:t>
            </a:r>
          </a:p>
        </p:txBody>
      </p:sp>
      <p:sp>
        <p:nvSpPr>
          <p:cNvPr id="12" name="TextBox 11">
            <a:extLst>
              <a:ext uri="{FF2B5EF4-FFF2-40B4-BE49-F238E27FC236}">
                <a16:creationId xmlns:a16="http://schemas.microsoft.com/office/drawing/2014/main" id="{C8292D78-8B35-4BF2-AD1E-1619777CA9EC}"/>
              </a:ext>
            </a:extLst>
          </p:cNvPr>
          <p:cNvSpPr txBox="1"/>
          <p:nvPr/>
        </p:nvSpPr>
        <p:spPr>
          <a:xfrm>
            <a:off x="12817960" y="3934946"/>
            <a:ext cx="9490842" cy="954107"/>
          </a:xfrm>
          <a:prstGeom prst="rect">
            <a:avLst/>
          </a:prstGeom>
          <a:noFill/>
        </p:spPr>
        <p:txBody>
          <a:bodyPr wrap="square" rtlCol="0">
            <a:spAutoFit/>
          </a:bodyPr>
          <a:lstStyle/>
          <a:p>
            <a:r>
              <a:rPr lang="en-US" sz="2800" dirty="0">
                <a:solidFill>
                  <a:srgbClr val="F5F5FF"/>
                </a:solidFill>
                <a:latin typeface="PT Sans" panose="020B0604020202020204" pitchFamily="34" charset="0"/>
              </a:rPr>
              <a:t>A chain of processes exists where each process is waiting for a resource held by the next process in the chain</a:t>
            </a:r>
          </a:p>
        </p:txBody>
      </p:sp>
    </p:spTree>
    <p:extLst>
      <p:ext uri="{BB962C8B-B14F-4D97-AF65-F5344CB8AC3E}">
        <p14:creationId xmlns:p14="http://schemas.microsoft.com/office/powerpoint/2010/main" val="2117801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43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D2F90-EB7F-4ACB-9EFE-B52707462435}"/>
              </a:ext>
            </a:extLst>
          </p:cNvPr>
          <p:cNvSpPr txBox="1"/>
          <p:nvPr/>
        </p:nvSpPr>
        <p:spPr>
          <a:xfrm>
            <a:off x="1776248" y="518416"/>
            <a:ext cx="8828690" cy="1569660"/>
          </a:xfrm>
          <a:prstGeom prst="rect">
            <a:avLst/>
          </a:prstGeom>
          <a:noFill/>
        </p:spPr>
        <p:txBody>
          <a:bodyPr wrap="square" rtlCol="0">
            <a:spAutoFit/>
          </a:bodyPr>
          <a:lstStyle/>
          <a:p>
            <a:pPr algn="ctr"/>
            <a:r>
              <a:rPr lang="en-US" sz="4800" dirty="0">
                <a:solidFill>
                  <a:srgbClr val="F5F5FF"/>
                </a:solidFill>
                <a:latin typeface="Impact" panose="020B0806030902050204" pitchFamily="34" charset="0"/>
              </a:rPr>
              <a:t> Necessary Conditions for Deadlock</a:t>
            </a:r>
          </a:p>
        </p:txBody>
      </p:sp>
      <p:sp>
        <p:nvSpPr>
          <p:cNvPr id="4" name="Rectangle: Rounded Corners 3">
            <a:extLst>
              <a:ext uri="{FF2B5EF4-FFF2-40B4-BE49-F238E27FC236}">
                <a16:creationId xmlns:a16="http://schemas.microsoft.com/office/drawing/2014/main" id="{B776F06C-99C2-4EBC-95C7-08C35D0307FF}"/>
              </a:ext>
            </a:extLst>
          </p:cNvPr>
          <p:cNvSpPr/>
          <p:nvPr/>
        </p:nvSpPr>
        <p:spPr>
          <a:xfrm>
            <a:off x="2123087" y="3711939"/>
            <a:ext cx="9490841" cy="1385577"/>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3" name="TextBox 2">
            <a:extLst>
              <a:ext uri="{FF2B5EF4-FFF2-40B4-BE49-F238E27FC236}">
                <a16:creationId xmlns:a16="http://schemas.microsoft.com/office/drawing/2014/main" id="{74233F8E-90C0-4513-88CC-4EA9F20F4CAC}"/>
              </a:ext>
            </a:extLst>
          </p:cNvPr>
          <p:cNvSpPr txBox="1"/>
          <p:nvPr/>
        </p:nvSpPr>
        <p:spPr>
          <a:xfrm>
            <a:off x="2175639" y="3934946"/>
            <a:ext cx="9490842" cy="954107"/>
          </a:xfrm>
          <a:prstGeom prst="rect">
            <a:avLst/>
          </a:prstGeom>
          <a:noFill/>
        </p:spPr>
        <p:txBody>
          <a:bodyPr wrap="square" rtlCol="0">
            <a:spAutoFit/>
          </a:bodyPr>
          <a:lstStyle/>
          <a:p>
            <a:r>
              <a:rPr lang="en-US" sz="2800" dirty="0">
                <a:solidFill>
                  <a:srgbClr val="F5F5FF"/>
                </a:solidFill>
                <a:latin typeface="PT Sans" panose="020B0604020202020204" pitchFamily="34" charset="0"/>
              </a:rPr>
              <a:t>A chain of processes exists where each process is waiting for a resource held by the next process in the chain</a:t>
            </a:r>
          </a:p>
        </p:txBody>
      </p:sp>
      <p:sp>
        <p:nvSpPr>
          <p:cNvPr id="8" name="TextBox 7">
            <a:extLst>
              <a:ext uri="{FF2B5EF4-FFF2-40B4-BE49-F238E27FC236}">
                <a16:creationId xmlns:a16="http://schemas.microsoft.com/office/drawing/2014/main" id="{293A49CE-E7A0-4F94-81CF-1A3FD582A7A5}"/>
              </a:ext>
            </a:extLst>
          </p:cNvPr>
          <p:cNvSpPr txBox="1"/>
          <p:nvPr/>
        </p:nvSpPr>
        <p:spPr>
          <a:xfrm>
            <a:off x="1587061" y="2807122"/>
            <a:ext cx="9017876" cy="707886"/>
          </a:xfrm>
          <a:prstGeom prst="rect">
            <a:avLst/>
          </a:prstGeom>
          <a:noFill/>
        </p:spPr>
        <p:txBody>
          <a:bodyPr wrap="square" rtlCol="0">
            <a:spAutoFit/>
          </a:bodyPr>
          <a:lstStyle/>
          <a:p>
            <a:pPr marL="0" algn="ctr" rtl="0" eaLnBrk="1" latinLnBrk="0" hangingPunct="1">
              <a:spcBef>
                <a:spcPts val="0"/>
              </a:spcBef>
              <a:spcAft>
                <a:spcPts val="0"/>
              </a:spcAft>
            </a:pPr>
            <a:r>
              <a:rPr lang="en-US" sz="4000" kern="1200" dirty="0">
                <a:solidFill>
                  <a:srgbClr val="EAE77E"/>
                </a:solidFill>
                <a:effectLst/>
                <a:latin typeface="Arial Rounded MT Bold" panose="020F0704030504030204" pitchFamily="34" charset="0"/>
              </a:rPr>
              <a:t>Circular Wait</a:t>
            </a:r>
            <a:endParaRPr lang="en-US" sz="5400" dirty="0">
              <a:effectLst/>
              <a:latin typeface="Arial Rounded MT Bold" panose="020F0704030504030204" pitchFamily="34" charset="0"/>
            </a:endParaRPr>
          </a:p>
        </p:txBody>
      </p:sp>
      <p:cxnSp>
        <p:nvCxnSpPr>
          <p:cNvPr id="7" name="ghj">
            <a:extLst>
              <a:ext uri="{FF2B5EF4-FFF2-40B4-BE49-F238E27FC236}">
                <a16:creationId xmlns:a16="http://schemas.microsoft.com/office/drawing/2014/main" id="{B695E6EB-51D1-4AAD-9901-91564C74455B}"/>
              </a:ext>
            </a:extLst>
          </p:cNvPr>
          <p:cNvCxnSpPr>
            <a:cxnSpLocks/>
          </p:cNvCxnSpPr>
          <p:nvPr/>
        </p:nvCxnSpPr>
        <p:spPr>
          <a:xfrm>
            <a:off x="897512" y="2780670"/>
            <a:ext cx="0" cy="3032821"/>
          </a:xfrm>
          <a:prstGeom prst="line">
            <a:avLst/>
          </a:prstGeom>
          <a:ln w="190500" cap="rnd">
            <a:solidFill>
              <a:srgbClr val="EAE77E"/>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B45155-7363-43EF-AE9F-043EC09AED94}"/>
              </a:ext>
            </a:extLst>
          </p:cNvPr>
          <p:cNvSpPr txBox="1"/>
          <p:nvPr/>
        </p:nvSpPr>
        <p:spPr>
          <a:xfrm>
            <a:off x="2175639" y="7361308"/>
            <a:ext cx="9490842" cy="523220"/>
          </a:xfrm>
          <a:prstGeom prst="rect">
            <a:avLst/>
          </a:prstGeom>
          <a:noFill/>
        </p:spPr>
        <p:txBody>
          <a:bodyPr wrap="square" rtlCol="0">
            <a:spAutoFit/>
          </a:bodyPr>
          <a:lstStyle/>
          <a:p>
            <a:r>
              <a:rPr lang="en-US" sz="2800" dirty="0">
                <a:solidFill>
                  <a:srgbClr val="F5F5FF"/>
                </a:solidFill>
                <a:latin typeface="PT Sans" panose="020B0604020202020204" pitchFamily="34" charset="0"/>
              </a:rPr>
              <a:t>Resources cannot be forcibly taken away from a process.</a:t>
            </a:r>
          </a:p>
        </p:txBody>
      </p:sp>
    </p:spTree>
    <p:extLst>
      <p:ext uri="{BB962C8B-B14F-4D97-AF65-F5344CB8AC3E}">
        <p14:creationId xmlns:p14="http://schemas.microsoft.com/office/powerpoint/2010/main" val="21829869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43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D2F90-EB7F-4ACB-9EFE-B52707462435}"/>
              </a:ext>
            </a:extLst>
          </p:cNvPr>
          <p:cNvSpPr txBox="1"/>
          <p:nvPr/>
        </p:nvSpPr>
        <p:spPr>
          <a:xfrm>
            <a:off x="1776248" y="518416"/>
            <a:ext cx="8828690" cy="1938992"/>
          </a:xfrm>
          <a:prstGeom prst="rect">
            <a:avLst/>
          </a:prstGeom>
          <a:noFill/>
        </p:spPr>
        <p:txBody>
          <a:bodyPr wrap="square" rtlCol="0">
            <a:spAutoFit/>
          </a:bodyPr>
          <a:lstStyle/>
          <a:p>
            <a:pPr algn="ctr"/>
            <a:r>
              <a:rPr lang="en-US" sz="6000" dirty="0">
                <a:solidFill>
                  <a:srgbClr val="F5F5FF"/>
                </a:solidFill>
                <a:latin typeface="Impact" panose="020B0806030902050204" pitchFamily="34" charset="0"/>
              </a:rPr>
              <a:t>Deadlock Prevention Techniques</a:t>
            </a:r>
          </a:p>
        </p:txBody>
      </p:sp>
      <p:sp>
        <p:nvSpPr>
          <p:cNvPr id="8" name="TextBox 7">
            <a:extLst>
              <a:ext uri="{FF2B5EF4-FFF2-40B4-BE49-F238E27FC236}">
                <a16:creationId xmlns:a16="http://schemas.microsoft.com/office/drawing/2014/main" id="{293A49CE-E7A0-4F94-81CF-1A3FD582A7A5}"/>
              </a:ext>
            </a:extLst>
          </p:cNvPr>
          <p:cNvSpPr txBox="1"/>
          <p:nvPr/>
        </p:nvSpPr>
        <p:spPr>
          <a:xfrm>
            <a:off x="1587061" y="2807122"/>
            <a:ext cx="9017876" cy="923330"/>
          </a:xfrm>
          <a:prstGeom prst="rect">
            <a:avLst/>
          </a:prstGeom>
          <a:noFill/>
        </p:spPr>
        <p:txBody>
          <a:bodyPr wrap="square" rtlCol="0">
            <a:spAutoFit/>
          </a:bodyPr>
          <a:lstStyle/>
          <a:p>
            <a:pPr marL="0" algn="ctr" rtl="0" eaLnBrk="1" latinLnBrk="0" hangingPunct="1">
              <a:spcBef>
                <a:spcPts val="0"/>
              </a:spcBef>
              <a:spcAft>
                <a:spcPts val="0"/>
              </a:spcAft>
            </a:pPr>
            <a:endParaRPr lang="en-US" sz="5400" dirty="0">
              <a:effectLst/>
              <a:latin typeface="Arial Rounded MT Bold" panose="020F0704030504030204" pitchFamily="34" charset="0"/>
            </a:endParaRPr>
          </a:p>
        </p:txBody>
      </p:sp>
      <p:cxnSp>
        <p:nvCxnSpPr>
          <p:cNvPr id="16" name="Straight Connector 15">
            <a:extLst>
              <a:ext uri="{FF2B5EF4-FFF2-40B4-BE49-F238E27FC236}">
                <a16:creationId xmlns:a16="http://schemas.microsoft.com/office/drawing/2014/main" id="{7B84516A-4A59-4F42-8B3A-8358A4FE8EC5}"/>
              </a:ext>
            </a:extLst>
          </p:cNvPr>
          <p:cNvCxnSpPr>
            <a:cxnSpLocks/>
          </p:cNvCxnSpPr>
          <p:nvPr/>
        </p:nvCxnSpPr>
        <p:spPr>
          <a:xfrm>
            <a:off x="1073577" y="5848623"/>
            <a:ext cx="3" cy="0"/>
          </a:xfrm>
          <a:prstGeom prst="line">
            <a:avLst/>
          </a:prstGeom>
          <a:ln w="190500" cap="rnd">
            <a:solidFill>
              <a:srgbClr val="EAE77E"/>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71E4A70C-19D3-4347-ACE8-AC0770F9BD0B}"/>
              </a:ext>
            </a:extLst>
          </p:cNvPr>
          <p:cNvSpPr/>
          <p:nvPr/>
        </p:nvSpPr>
        <p:spPr>
          <a:xfrm>
            <a:off x="-9921631" y="3711939"/>
            <a:ext cx="9490841" cy="1686326"/>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19" name="TextBox 18">
            <a:extLst>
              <a:ext uri="{FF2B5EF4-FFF2-40B4-BE49-F238E27FC236}">
                <a16:creationId xmlns:a16="http://schemas.microsoft.com/office/drawing/2014/main" id="{5CD89FCD-A91A-4543-929B-9401BE85A4F0}"/>
              </a:ext>
            </a:extLst>
          </p:cNvPr>
          <p:cNvSpPr txBox="1"/>
          <p:nvPr/>
        </p:nvSpPr>
        <p:spPr>
          <a:xfrm>
            <a:off x="-9869079" y="3934946"/>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Allow resource sharing only when necessary.</a:t>
            </a:r>
          </a:p>
          <a:p>
            <a:pPr marL="457200" indent="-457200">
              <a:buFont typeface="Arial" panose="020B0604020202020204" pitchFamily="34" charset="0"/>
              <a:buChar char="•"/>
            </a:pPr>
            <a:r>
              <a:rPr lang="en-US" sz="2800" dirty="0">
                <a:solidFill>
                  <a:srgbClr val="F5F5FF"/>
                </a:solidFill>
                <a:latin typeface="PT Sans" panose="020B0604020202020204" pitchFamily="34" charset="0"/>
              </a:rPr>
              <a:t>Use semaphores or mutexes to ensure exclusive access.</a:t>
            </a:r>
          </a:p>
        </p:txBody>
      </p:sp>
    </p:spTree>
    <p:extLst>
      <p:ext uri="{BB962C8B-B14F-4D97-AF65-F5344CB8AC3E}">
        <p14:creationId xmlns:p14="http://schemas.microsoft.com/office/powerpoint/2010/main" val="37188226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43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D2F90-EB7F-4ACB-9EFE-B52707462435}"/>
              </a:ext>
            </a:extLst>
          </p:cNvPr>
          <p:cNvSpPr txBox="1"/>
          <p:nvPr/>
        </p:nvSpPr>
        <p:spPr>
          <a:xfrm>
            <a:off x="1776248" y="518416"/>
            <a:ext cx="8828690" cy="1938992"/>
          </a:xfrm>
          <a:prstGeom prst="rect">
            <a:avLst/>
          </a:prstGeom>
          <a:noFill/>
        </p:spPr>
        <p:txBody>
          <a:bodyPr wrap="square" rtlCol="0">
            <a:spAutoFit/>
          </a:bodyPr>
          <a:lstStyle/>
          <a:p>
            <a:pPr algn="ctr"/>
            <a:r>
              <a:rPr lang="en-US" sz="6000" dirty="0">
                <a:solidFill>
                  <a:srgbClr val="F5F5FF"/>
                </a:solidFill>
                <a:latin typeface="Impact" panose="020B0806030902050204" pitchFamily="34" charset="0"/>
              </a:rPr>
              <a:t>Deadlock Prevention Techniques</a:t>
            </a:r>
          </a:p>
        </p:txBody>
      </p:sp>
      <p:sp>
        <p:nvSpPr>
          <p:cNvPr id="8" name="TextBox 7">
            <a:extLst>
              <a:ext uri="{FF2B5EF4-FFF2-40B4-BE49-F238E27FC236}">
                <a16:creationId xmlns:a16="http://schemas.microsoft.com/office/drawing/2014/main" id="{293A49CE-E7A0-4F94-81CF-1A3FD582A7A5}"/>
              </a:ext>
            </a:extLst>
          </p:cNvPr>
          <p:cNvSpPr txBox="1"/>
          <p:nvPr/>
        </p:nvSpPr>
        <p:spPr>
          <a:xfrm>
            <a:off x="1587061" y="2807122"/>
            <a:ext cx="9017876" cy="707886"/>
          </a:xfrm>
          <a:prstGeom prst="rect">
            <a:avLst/>
          </a:prstGeom>
          <a:noFill/>
        </p:spPr>
        <p:txBody>
          <a:bodyPr wrap="square" rtlCol="0">
            <a:spAutoFit/>
          </a:bodyPr>
          <a:lstStyle/>
          <a:p>
            <a:pPr marL="0" algn="ctr" rtl="0" eaLnBrk="1" latinLnBrk="0" hangingPunct="1">
              <a:spcBef>
                <a:spcPts val="0"/>
              </a:spcBef>
              <a:spcAft>
                <a:spcPts val="0"/>
              </a:spcAft>
            </a:pPr>
            <a:r>
              <a:rPr lang="en-US" sz="4000" kern="1200" dirty="0">
                <a:solidFill>
                  <a:srgbClr val="EAE77E"/>
                </a:solidFill>
                <a:effectLst/>
                <a:latin typeface="Arial Rounded MT Bold" panose="020F0704030504030204" pitchFamily="34" charset="0"/>
              </a:rPr>
              <a:t>Mutual Exclusion: </a:t>
            </a:r>
            <a:endParaRPr lang="en-US" sz="5400" dirty="0">
              <a:effectLst/>
              <a:latin typeface="Arial Rounded MT Bold" panose="020F0704030504030204" pitchFamily="34" charset="0"/>
            </a:endParaRPr>
          </a:p>
        </p:txBody>
      </p:sp>
      <p:cxnSp>
        <p:nvCxnSpPr>
          <p:cNvPr id="21" name="Straight Connector 20">
            <a:extLst>
              <a:ext uri="{FF2B5EF4-FFF2-40B4-BE49-F238E27FC236}">
                <a16:creationId xmlns:a16="http://schemas.microsoft.com/office/drawing/2014/main" id="{4A6B397D-25E2-4C7F-A37C-65745EAE0208}"/>
              </a:ext>
            </a:extLst>
          </p:cNvPr>
          <p:cNvCxnSpPr>
            <a:cxnSpLocks/>
          </p:cNvCxnSpPr>
          <p:nvPr/>
        </p:nvCxnSpPr>
        <p:spPr>
          <a:xfrm>
            <a:off x="1052865" y="5848622"/>
            <a:ext cx="2362364" cy="0"/>
          </a:xfrm>
          <a:prstGeom prst="line">
            <a:avLst/>
          </a:prstGeom>
          <a:ln w="190500" cap="rnd">
            <a:solidFill>
              <a:srgbClr val="EAE77E"/>
            </a:solidFill>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CCF5A7C-3AD5-488D-9F40-9213A0087DCB}"/>
              </a:ext>
            </a:extLst>
          </p:cNvPr>
          <p:cNvSpPr/>
          <p:nvPr/>
        </p:nvSpPr>
        <p:spPr>
          <a:xfrm>
            <a:off x="2123087" y="3711939"/>
            <a:ext cx="9490841" cy="1686326"/>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14" name="TextBox 13">
            <a:extLst>
              <a:ext uri="{FF2B5EF4-FFF2-40B4-BE49-F238E27FC236}">
                <a16:creationId xmlns:a16="http://schemas.microsoft.com/office/drawing/2014/main" id="{2A531E68-D44D-4DA6-AF78-889F99052A3C}"/>
              </a:ext>
            </a:extLst>
          </p:cNvPr>
          <p:cNvSpPr txBox="1"/>
          <p:nvPr/>
        </p:nvSpPr>
        <p:spPr>
          <a:xfrm>
            <a:off x="2175639" y="3934946"/>
            <a:ext cx="9490842"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Allow resource sharing only when necessary.</a:t>
            </a:r>
          </a:p>
        </p:txBody>
      </p:sp>
      <p:sp>
        <p:nvSpPr>
          <p:cNvPr id="16" name="Rectangle: Rounded Corners 15">
            <a:extLst>
              <a:ext uri="{FF2B5EF4-FFF2-40B4-BE49-F238E27FC236}">
                <a16:creationId xmlns:a16="http://schemas.microsoft.com/office/drawing/2014/main" id="{782F7E84-3E02-42B0-898A-D4148BB64931}"/>
              </a:ext>
            </a:extLst>
          </p:cNvPr>
          <p:cNvSpPr/>
          <p:nvPr/>
        </p:nvSpPr>
        <p:spPr>
          <a:xfrm>
            <a:off x="-9483680" y="3864340"/>
            <a:ext cx="8828691" cy="1177114"/>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17" name="TextBox 16">
            <a:extLst>
              <a:ext uri="{FF2B5EF4-FFF2-40B4-BE49-F238E27FC236}">
                <a16:creationId xmlns:a16="http://schemas.microsoft.com/office/drawing/2014/main" id="{691C3408-21FA-42F4-BB05-DBEDF365A6F6}"/>
              </a:ext>
            </a:extLst>
          </p:cNvPr>
          <p:cNvSpPr txBox="1"/>
          <p:nvPr/>
        </p:nvSpPr>
        <p:spPr>
          <a:xfrm>
            <a:off x="-9431128" y="4087346"/>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Request all resources needed at once before starting execution.</a:t>
            </a:r>
          </a:p>
        </p:txBody>
      </p:sp>
    </p:spTree>
    <p:extLst>
      <p:ext uri="{BB962C8B-B14F-4D97-AF65-F5344CB8AC3E}">
        <p14:creationId xmlns:p14="http://schemas.microsoft.com/office/powerpoint/2010/main" val="38675269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43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D2F90-EB7F-4ACB-9EFE-B52707462435}"/>
              </a:ext>
            </a:extLst>
          </p:cNvPr>
          <p:cNvSpPr txBox="1"/>
          <p:nvPr/>
        </p:nvSpPr>
        <p:spPr>
          <a:xfrm>
            <a:off x="1776248" y="518416"/>
            <a:ext cx="8828690" cy="1938992"/>
          </a:xfrm>
          <a:prstGeom prst="rect">
            <a:avLst/>
          </a:prstGeom>
          <a:noFill/>
        </p:spPr>
        <p:txBody>
          <a:bodyPr wrap="square" rtlCol="0">
            <a:spAutoFit/>
          </a:bodyPr>
          <a:lstStyle/>
          <a:p>
            <a:pPr algn="ctr"/>
            <a:r>
              <a:rPr lang="en-US" sz="6000" dirty="0">
                <a:solidFill>
                  <a:srgbClr val="F5F5FF"/>
                </a:solidFill>
                <a:latin typeface="Impact" panose="020B0806030902050204" pitchFamily="34" charset="0"/>
              </a:rPr>
              <a:t>Deadlock Prevention Techniques</a:t>
            </a:r>
          </a:p>
        </p:txBody>
      </p:sp>
      <p:sp>
        <p:nvSpPr>
          <p:cNvPr id="4" name="Rectangle: Rounded Corners 3">
            <a:extLst>
              <a:ext uri="{FF2B5EF4-FFF2-40B4-BE49-F238E27FC236}">
                <a16:creationId xmlns:a16="http://schemas.microsoft.com/office/drawing/2014/main" id="{B776F06C-99C2-4EBC-95C7-08C35D0307FF}"/>
              </a:ext>
            </a:extLst>
          </p:cNvPr>
          <p:cNvSpPr/>
          <p:nvPr/>
        </p:nvSpPr>
        <p:spPr>
          <a:xfrm>
            <a:off x="2123087" y="3711940"/>
            <a:ext cx="8828691" cy="1177114"/>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3" name="TextBox 2">
            <a:extLst>
              <a:ext uri="{FF2B5EF4-FFF2-40B4-BE49-F238E27FC236}">
                <a16:creationId xmlns:a16="http://schemas.microsoft.com/office/drawing/2014/main" id="{74233F8E-90C0-4513-88CC-4EA9F20F4CAC}"/>
              </a:ext>
            </a:extLst>
          </p:cNvPr>
          <p:cNvSpPr txBox="1"/>
          <p:nvPr/>
        </p:nvSpPr>
        <p:spPr>
          <a:xfrm>
            <a:off x="2175639" y="3934946"/>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Request all resources needed at once before starting execution.</a:t>
            </a:r>
          </a:p>
        </p:txBody>
      </p:sp>
      <p:sp>
        <p:nvSpPr>
          <p:cNvPr id="8" name="TextBox 7">
            <a:extLst>
              <a:ext uri="{FF2B5EF4-FFF2-40B4-BE49-F238E27FC236}">
                <a16:creationId xmlns:a16="http://schemas.microsoft.com/office/drawing/2014/main" id="{293A49CE-E7A0-4F94-81CF-1A3FD582A7A5}"/>
              </a:ext>
            </a:extLst>
          </p:cNvPr>
          <p:cNvSpPr txBox="1"/>
          <p:nvPr/>
        </p:nvSpPr>
        <p:spPr>
          <a:xfrm>
            <a:off x="1587061" y="2807122"/>
            <a:ext cx="9017876" cy="707886"/>
          </a:xfrm>
          <a:prstGeom prst="rect">
            <a:avLst/>
          </a:prstGeom>
          <a:noFill/>
        </p:spPr>
        <p:txBody>
          <a:bodyPr wrap="square" rtlCol="0">
            <a:spAutoFit/>
          </a:bodyPr>
          <a:lstStyle/>
          <a:p>
            <a:pPr marL="0" algn="ctr" rtl="0" eaLnBrk="1" latinLnBrk="0" hangingPunct="1">
              <a:spcBef>
                <a:spcPts val="0"/>
              </a:spcBef>
              <a:spcAft>
                <a:spcPts val="0"/>
              </a:spcAft>
            </a:pPr>
            <a:r>
              <a:rPr lang="en-US" sz="4000" kern="1200" dirty="0">
                <a:solidFill>
                  <a:srgbClr val="EAE77E"/>
                </a:solidFill>
                <a:effectLst/>
                <a:latin typeface="Arial Rounded MT Bold" panose="020F0704030504030204" pitchFamily="34" charset="0"/>
              </a:rPr>
              <a:t>Hold and Wait: </a:t>
            </a:r>
            <a:endParaRPr lang="en-US" sz="5400" dirty="0">
              <a:effectLst/>
              <a:latin typeface="Arial Rounded MT Bold" panose="020F0704030504030204" pitchFamily="34" charset="0"/>
            </a:endParaRPr>
          </a:p>
        </p:txBody>
      </p:sp>
      <p:cxnSp>
        <p:nvCxnSpPr>
          <p:cNvPr id="21" name="Straight Connector 20">
            <a:extLst>
              <a:ext uri="{FF2B5EF4-FFF2-40B4-BE49-F238E27FC236}">
                <a16:creationId xmlns:a16="http://schemas.microsoft.com/office/drawing/2014/main" id="{4A6B397D-25E2-4C7F-A37C-65745EAE0208}"/>
              </a:ext>
            </a:extLst>
          </p:cNvPr>
          <p:cNvCxnSpPr>
            <a:cxnSpLocks/>
          </p:cNvCxnSpPr>
          <p:nvPr/>
        </p:nvCxnSpPr>
        <p:spPr>
          <a:xfrm flipV="1">
            <a:off x="1063607" y="5848628"/>
            <a:ext cx="5524480" cy="1"/>
          </a:xfrm>
          <a:prstGeom prst="line">
            <a:avLst/>
          </a:prstGeom>
          <a:ln w="190500" cap="rnd">
            <a:solidFill>
              <a:srgbClr val="EAE77E"/>
            </a:solidFill>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ED2C0E10-5DBB-43FE-854B-1DC084A65970}"/>
              </a:ext>
            </a:extLst>
          </p:cNvPr>
          <p:cNvSpPr/>
          <p:nvPr/>
        </p:nvSpPr>
        <p:spPr>
          <a:xfrm>
            <a:off x="12781778" y="3864339"/>
            <a:ext cx="9490841" cy="1686326"/>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27" name="TextBox 26">
            <a:extLst>
              <a:ext uri="{FF2B5EF4-FFF2-40B4-BE49-F238E27FC236}">
                <a16:creationId xmlns:a16="http://schemas.microsoft.com/office/drawing/2014/main" id="{641AFC83-0C3D-413F-97FD-F157DDC22118}"/>
              </a:ext>
            </a:extLst>
          </p:cNvPr>
          <p:cNvSpPr txBox="1"/>
          <p:nvPr/>
        </p:nvSpPr>
        <p:spPr>
          <a:xfrm>
            <a:off x="12834330" y="4087346"/>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Allow resource sharing only when necessary.</a:t>
            </a:r>
          </a:p>
          <a:p>
            <a:pPr marL="457200" indent="-457200">
              <a:buFont typeface="Arial" panose="020B0604020202020204" pitchFamily="34" charset="0"/>
              <a:buChar char="•"/>
            </a:pPr>
            <a:r>
              <a:rPr lang="en-US" sz="2800" dirty="0">
                <a:solidFill>
                  <a:srgbClr val="F5F5FF"/>
                </a:solidFill>
                <a:latin typeface="PT Sans" panose="020B0604020202020204" pitchFamily="34" charset="0"/>
              </a:rPr>
              <a:t>Use semaphores or mutexes to ensure exclusive access.</a:t>
            </a:r>
          </a:p>
        </p:txBody>
      </p:sp>
      <p:sp>
        <p:nvSpPr>
          <p:cNvPr id="29" name="Rectangle: Rounded Corners 28">
            <a:extLst>
              <a:ext uri="{FF2B5EF4-FFF2-40B4-BE49-F238E27FC236}">
                <a16:creationId xmlns:a16="http://schemas.microsoft.com/office/drawing/2014/main" id="{15F82B78-4290-4C57-87EC-656FC3CAB817}"/>
              </a:ext>
            </a:extLst>
          </p:cNvPr>
          <p:cNvSpPr/>
          <p:nvPr/>
        </p:nvSpPr>
        <p:spPr>
          <a:xfrm>
            <a:off x="-9325298" y="3743154"/>
            <a:ext cx="9017876" cy="1177114"/>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30" name="TextBox 29">
            <a:extLst>
              <a:ext uri="{FF2B5EF4-FFF2-40B4-BE49-F238E27FC236}">
                <a16:creationId xmlns:a16="http://schemas.microsoft.com/office/drawing/2014/main" id="{5A1F2977-67C3-46D7-8919-26D609EDA2EE}"/>
              </a:ext>
            </a:extLst>
          </p:cNvPr>
          <p:cNvSpPr txBox="1"/>
          <p:nvPr/>
        </p:nvSpPr>
        <p:spPr>
          <a:xfrm>
            <a:off x="-9272746" y="3966160"/>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Allow processes to voluntarily release resources when finished.</a:t>
            </a:r>
          </a:p>
        </p:txBody>
      </p:sp>
    </p:spTree>
    <p:extLst>
      <p:ext uri="{BB962C8B-B14F-4D97-AF65-F5344CB8AC3E}">
        <p14:creationId xmlns:p14="http://schemas.microsoft.com/office/powerpoint/2010/main" val="27443783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43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D2F90-EB7F-4ACB-9EFE-B52707462435}"/>
              </a:ext>
            </a:extLst>
          </p:cNvPr>
          <p:cNvSpPr txBox="1"/>
          <p:nvPr/>
        </p:nvSpPr>
        <p:spPr>
          <a:xfrm>
            <a:off x="1776248" y="518416"/>
            <a:ext cx="8828690" cy="1938992"/>
          </a:xfrm>
          <a:prstGeom prst="rect">
            <a:avLst/>
          </a:prstGeom>
          <a:noFill/>
        </p:spPr>
        <p:txBody>
          <a:bodyPr wrap="square" rtlCol="0">
            <a:spAutoFit/>
          </a:bodyPr>
          <a:lstStyle/>
          <a:p>
            <a:pPr algn="ctr"/>
            <a:r>
              <a:rPr lang="en-US" sz="6000" dirty="0">
                <a:solidFill>
                  <a:srgbClr val="F5F5FF"/>
                </a:solidFill>
                <a:latin typeface="Impact" panose="020B0806030902050204" pitchFamily="34" charset="0"/>
              </a:rPr>
              <a:t>Deadlock Prevention Techniques</a:t>
            </a:r>
          </a:p>
        </p:txBody>
      </p:sp>
      <p:sp>
        <p:nvSpPr>
          <p:cNvPr id="4" name="Rectangle: Rounded Corners 3">
            <a:extLst>
              <a:ext uri="{FF2B5EF4-FFF2-40B4-BE49-F238E27FC236}">
                <a16:creationId xmlns:a16="http://schemas.microsoft.com/office/drawing/2014/main" id="{B776F06C-99C2-4EBC-95C7-08C35D0307FF}"/>
              </a:ext>
            </a:extLst>
          </p:cNvPr>
          <p:cNvSpPr/>
          <p:nvPr/>
        </p:nvSpPr>
        <p:spPr>
          <a:xfrm>
            <a:off x="2123087" y="3711940"/>
            <a:ext cx="9017876" cy="1177114"/>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3" name="TextBox 2">
            <a:extLst>
              <a:ext uri="{FF2B5EF4-FFF2-40B4-BE49-F238E27FC236}">
                <a16:creationId xmlns:a16="http://schemas.microsoft.com/office/drawing/2014/main" id="{74233F8E-90C0-4513-88CC-4EA9F20F4CAC}"/>
              </a:ext>
            </a:extLst>
          </p:cNvPr>
          <p:cNvSpPr txBox="1"/>
          <p:nvPr/>
        </p:nvSpPr>
        <p:spPr>
          <a:xfrm>
            <a:off x="2175639" y="3934946"/>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Allow processes to voluntarily release resources when finished.</a:t>
            </a:r>
          </a:p>
        </p:txBody>
      </p:sp>
      <p:sp>
        <p:nvSpPr>
          <p:cNvPr id="8" name="TextBox 7">
            <a:extLst>
              <a:ext uri="{FF2B5EF4-FFF2-40B4-BE49-F238E27FC236}">
                <a16:creationId xmlns:a16="http://schemas.microsoft.com/office/drawing/2014/main" id="{293A49CE-E7A0-4F94-81CF-1A3FD582A7A5}"/>
              </a:ext>
            </a:extLst>
          </p:cNvPr>
          <p:cNvSpPr txBox="1"/>
          <p:nvPr/>
        </p:nvSpPr>
        <p:spPr>
          <a:xfrm>
            <a:off x="1587061" y="2807122"/>
            <a:ext cx="9017876" cy="707886"/>
          </a:xfrm>
          <a:prstGeom prst="rect">
            <a:avLst/>
          </a:prstGeom>
          <a:noFill/>
        </p:spPr>
        <p:txBody>
          <a:bodyPr wrap="square" rtlCol="0">
            <a:spAutoFit/>
          </a:bodyPr>
          <a:lstStyle/>
          <a:p>
            <a:pPr marL="0" algn="ctr" rtl="0" eaLnBrk="1" latinLnBrk="0" hangingPunct="1">
              <a:spcBef>
                <a:spcPts val="0"/>
              </a:spcBef>
              <a:spcAft>
                <a:spcPts val="0"/>
              </a:spcAft>
            </a:pPr>
            <a:r>
              <a:rPr lang="en-US" sz="4000" kern="1200" dirty="0">
                <a:solidFill>
                  <a:srgbClr val="EAE77E"/>
                </a:solidFill>
                <a:effectLst/>
                <a:latin typeface="Arial Rounded MT Bold" panose="020F0704030504030204" pitchFamily="34" charset="0"/>
              </a:rPr>
              <a:t>No Preemption </a:t>
            </a:r>
            <a:endParaRPr lang="en-US" sz="5400" dirty="0">
              <a:effectLst/>
              <a:latin typeface="Arial Rounded MT Bold" panose="020F0704030504030204" pitchFamily="34" charset="0"/>
            </a:endParaRPr>
          </a:p>
        </p:txBody>
      </p:sp>
      <p:cxnSp>
        <p:nvCxnSpPr>
          <p:cNvPr id="21" name="Straight Connector 20">
            <a:extLst>
              <a:ext uri="{FF2B5EF4-FFF2-40B4-BE49-F238E27FC236}">
                <a16:creationId xmlns:a16="http://schemas.microsoft.com/office/drawing/2014/main" id="{4A6B397D-25E2-4C7F-A37C-65745EAE0208}"/>
              </a:ext>
            </a:extLst>
          </p:cNvPr>
          <p:cNvCxnSpPr>
            <a:cxnSpLocks/>
          </p:cNvCxnSpPr>
          <p:nvPr/>
        </p:nvCxnSpPr>
        <p:spPr>
          <a:xfrm flipV="1">
            <a:off x="1063607" y="5848628"/>
            <a:ext cx="8355815" cy="1"/>
          </a:xfrm>
          <a:prstGeom prst="line">
            <a:avLst/>
          </a:prstGeom>
          <a:ln w="190500" cap="rnd">
            <a:solidFill>
              <a:srgbClr val="EAE77E"/>
            </a:solidFill>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ED2C0E10-5DBB-43FE-854B-1DC084A65970}"/>
              </a:ext>
            </a:extLst>
          </p:cNvPr>
          <p:cNvSpPr/>
          <p:nvPr/>
        </p:nvSpPr>
        <p:spPr>
          <a:xfrm>
            <a:off x="12781778" y="3864339"/>
            <a:ext cx="9490841" cy="1686326"/>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27" name="TextBox 26">
            <a:extLst>
              <a:ext uri="{FF2B5EF4-FFF2-40B4-BE49-F238E27FC236}">
                <a16:creationId xmlns:a16="http://schemas.microsoft.com/office/drawing/2014/main" id="{641AFC83-0C3D-413F-97FD-F157DDC22118}"/>
              </a:ext>
            </a:extLst>
          </p:cNvPr>
          <p:cNvSpPr txBox="1"/>
          <p:nvPr/>
        </p:nvSpPr>
        <p:spPr>
          <a:xfrm>
            <a:off x="12834330" y="4087346"/>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Allow resource sharing only when necessary.</a:t>
            </a:r>
          </a:p>
          <a:p>
            <a:pPr marL="457200" indent="-457200">
              <a:buFont typeface="Arial" panose="020B0604020202020204" pitchFamily="34" charset="0"/>
              <a:buChar char="•"/>
            </a:pPr>
            <a:r>
              <a:rPr lang="en-US" sz="2800" dirty="0">
                <a:solidFill>
                  <a:srgbClr val="F5F5FF"/>
                </a:solidFill>
                <a:latin typeface="PT Sans" panose="020B0604020202020204" pitchFamily="34" charset="0"/>
              </a:rPr>
              <a:t>Use semaphores or mutexes to ensure exclusive access.</a:t>
            </a:r>
          </a:p>
        </p:txBody>
      </p:sp>
      <p:sp>
        <p:nvSpPr>
          <p:cNvPr id="11" name="Rectangle: Rounded Corners 10">
            <a:extLst>
              <a:ext uri="{FF2B5EF4-FFF2-40B4-BE49-F238E27FC236}">
                <a16:creationId xmlns:a16="http://schemas.microsoft.com/office/drawing/2014/main" id="{83694622-F19C-44C5-B89E-A6D76ADFE78E}"/>
              </a:ext>
            </a:extLst>
          </p:cNvPr>
          <p:cNvSpPr/>
          <p:nvPr/>
        </p:nvSpPr>
        <p:spPr>
          <a:xfrm>
            <a:off x="-10493091" y="3732136"/>
            <a:ext cx="9490842" cy="1432937"/>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12" name="TextBox 11">
            <a:extLst>
              <a:ext uri="{FF2B5EF4-FFF2-40B4-BE49-F238E27FC236}">
                <a16:creationId xmlns:a16="http://schemas.microsoft.com/office/drawing/2014/main" id="{D8C56EE5-065F-4539-AF84-E72B4ADEF9CF}"/>
              </a:ext>
            </a:extLst>
          </p:cNvPr>
          <p:cNvSpPr txBox="1"/>
          <p:nvPr/>
        </p:nvSpPr>
        <p:spPr>
          <a:xfrm>
            <a:off x="-10440539" y="3955143"/>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Number resources and order acquisition requests.</a:t>
            </a:r>
          </a:p>
          <a:p>
            <a:pPr marL="457200" indent="-457200">
              <a:buFont typeface="Arial" panose="020B0604020202020204" pitchFamily="34" charset="0"/>
              <a:buChar char="•"/>
            </a:pPr>
            <a:r>
              <a:rPr lang="en-US" sz="2800" dirty="0">
                <a:solidFill>
                  <a:srgbClr val="F5F5FF"/>
                </a:solidFill>
                <a:latin typeface="PT Sans" panose="020B0604020202020204" pitchFamily="34" charset="0"/>
              </a:rPr>
              <a:t>Use Banker's Algorithm to ensure safe resource allocation</a:t>
            </a:r>
          </a:p>
        </p:txBody>
      </p:sp>
    </p:spTree>
    <p:extLst>
      <p:ext uri="{BB962C8B-B14F-4D97-AF65-F5344CB8AC3E}">
        <p14:creationId xmlns:p14="http://schemas.microsoft.com/office/powerpoint/2010/main" val="11332087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43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D2F90-EB7F-4ACB-9EFE-B52707462435}"/>
              </a:ext>
            </a:extLst>
          </p:cNvPr>
          <p:cNvSpPr txBox="1"/>
          <p:nvPr/>
        </p:nvSpPr>
        <p:spPr>
          <a:xfrm>
            <a:off x="1776248" y="518416"/>
            <a:ext cx="8828690" cy="1938992"/>
          </a:xfrm>
          <a:prstGeom prst="rect">
            <a:avLst/>
          </a:prstGeom>
          <a:noFill/>
        </p:spPr>
        <p:txBody>
          <a:bodyPr wrap="square" rtlCol="0">
            <a:spAutoFit/>
          </a:bodyPr>
          <a:lstStyle/>
          <a:p>
            <a:pPr algn="ctr"/>
            <a:r>
              <a:rPr lang="en-US" sz="6000" dirty="0">
                <a:solidFill>
                  <a:srgbClr val="F5F5FF"/>
                </a:solidFill>
                <a:latin typeface="Impact" panose="020B0806030902050204" pitchFamily="34" charset="0"/>
              </a:rPr>
              <a:t>Deadlock Prevention Techniques</a:t>
            </a:r>
          </a:p>
        </p:txBody>
      </p:sp>
      <p:sp>
        <p:nvSpPr>
          <p:cNvPr id="4" name="Rectangle: Rounded Corners 3">
            <a:extLst>
              <a:ext uri="{FF2B5EF4-FFF2-40B4-BE49-F238E27FC236}">
                <a16:creationId xmlns:a16="http://schemas.microsoft.com/office/drawing/2014/main" id="{B776F06C-99C2-4EBC-95C7-08C35D0307FF}"/>
              </a:ext>
            </a:extLst>
          </p:cNvPr>
          <p:cNvSpPr/>
          <p:nvPr/>
        </p:nvSpPr>
        <p:spPr>
          <a:xfrm>
            <a:off x="2123087" y="3711939"/>
            <a:ext cx="9490842" cy="1432937"/>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3" name="TextBox 2">
            <a:extLst>
              <a:ext uri="{FF2B5EF4-FFF2-40B4-BE49-F238E27FC236}">
                <a16:creationId xmlns:a16="http://schemas.microsoft.com/office/drawing/2014/main" id="{74233F8E-90C0-4513-88CC-4EA9F20F4CAC}"/>
              </a:ext>
            </a:extLst>
          </p:cNvPr>
          <p:cNvSpPr txBox="1"/>
          <p:nvPr/>
        </p:nvSpPr>
        <p:spPr>
          <a:xfrm>
            <a:off x="2175639" y="3934946"/>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Number resources and order acquisition requests.</a:t>
            </a:r>
          </a:p>
          <a:p>
            <a:pPr marL="457200" indent="-457200">
              <a:buFont typeface="Arial" panose="020B0604020202020204" pitchFamily="34" charset="0"/>
              <a:buChar char="•"/>
            </a:pPr>
            <a:r>
              <a:rPr lang="en-US" sz="2800" dirty="0">
                <a:solidFill>
                  <a:srgbClr val="F5F5FF"/>
                </a:solidFill>
                <a:latin typeface="PT Sans" panose="020B0604020202020204" pitchFamily="34" charset="0"/>
              </a:rPr>
              <a:t>Use Banker's Algorithm to ensure safe resource allocation</a:t>
            </a:r>
          </a:p>
        </p:txBody>
      </p:sp>
      <p:sp>
        <p:nvSpPr>
          <p:cNvPr id="8" name="TextBox 7">
            <a:extLst>
              <a:ext uri="{FF2B5EF4-FFF2-40B4-BE49-F238E27FC236}">
                <a16:creationId xmlns:a16="http://schemas.microsoft.com/office/drawing/2014/main" id="{293A49CE-E7A0-4F94-81CF-1A3FD582A7A5}"/>
              </a:ext>
            </a:extLst>
          </p:cNvPr>
          <p:cNvSpPr txBox="1"/>
          <p:nvPr/>
        </p:nvSpPr>
        <p:spPr>
          <a:xfrm>
            <a:off x="1587061" y="2807122"/>
            <a:ext cx="9017876" cy="707886"/>
          </a:xfrm>
          <a:prstGeom prst="rect">
            <a:avLst/>
          </a:prstGeom>
          <a:noFill/>
        </p:spPr>
        <p:txBody>
          <a:bodyPr wrap="square" rtlCol="0">
            <a:spAutoFit/>
          </a:bodyPr>
          <a:lstStyle/>
          <a:p>
            <a:pPr marL="0" algn="ctr" rtl="0" eaLnBrk="1" latinLnBrk="0" hangingPunct="1">
              <a:spcBef>
                <a:spcPts val="0"/>
              </a:spcBef>
              <a:spcAft>
                <a:spcPts val="0"/>
              </a:spcAft>
            </a:pPr>
            <a:r>
              <a:rPr lang="en-US" sz="4000" kern="1200" dirty="0">
                <a:solidFill>
                  <a:srgbClr val="EAE77E"/>
                </a:solidFill>
                <a:effectLst/>
                <a:latin typeface="Arial Rounded MT Bold" panose="020F0704030504030204" pitchFamily="34" charset="0"/>
              </a:rPr>
              <a:t>Circular Wait: </a:t>
            </a:r>
            <a:endParaRPr lang="en-US" sz="5400" dirty="0">
              <a:effectLst/>
              <a:latin typeface="Arial Rounded MT Bold" panose="020F0704030504030204" pitchFamily="34" charset="0"/>
            </a:endParaRPr>
          </a:p>
        </p:txBody>
      </p:sp>
      <p:cxnSp>
        <p:nvCxnSpPr>
          <p:cNvPr id="21" name="Straight Connector 20">
            <a:extLst>
              <a:ext uri="{FF2B5EF4-FFF2-40B4-BE49-F238E27FC236}">
                <a16:creationId xmlns:a16="http://schemas.microsoft.com/office/drawing/2014/main" id="{4A6B397D-25E2-4C7F-A37C-65745EAE0208}"/>
              </a:ext>
            </a:extLst>
          </p:cNvPr>
          <p:cNvCxnSpPr>
            <a:cxnSpLocks/>
          </p:cNvCxnSpPr>
          <p:nvPr/>
        </p:nvCxnSpPr>
        <p:spPr>
          <a:xfrm flipV="1">
            <a:off x="1063607" y="5848628"/>
            <a:ext cx="10855124" cy="1"/>
          </a:xfrm>
          <a:prstGeom prst="line">
            <a:avLst/>
          </a:prstGeom>
          <a:ln w="190500" cap="rnd">
            <a:solidFill>
              <a:srgbClr val="EAE77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7866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43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D2F90-EB7F-4ACB-9EFE-B52707462435}"/>
              </a:ext>
            </a:extLst>
          </p:cNvPr>
          <p:cNvSpPr txBox="1"/>
          <p:nvPr/>
        </p:nvSpPr>
        <p:spPr>
          <a:xfrm>
            <a:off x="1776248" y="518416"/>
            <a:ext cx="8828690" cy="1938992"/>
          </a:xfrm>
          <a:prstGeom prst="rect">
            <a:avLst/>
          </a:prstGeom>
          <a:noFill/>
        </p:spPr>
        <p:txBody>
          <a:bodyPr wrap="square" rtlCol="0">
            <a:spAutoFit/>
          </a:bodyPr>
          <a:lstStyle/>
          <a:p>
            <a:pPr algn="ctr"/>
            <a:r>
              <a:rPr lang="en-US" sz="6000" dirty="0">
                <a:solidFill>
                  <a:srgbClr val="F5F5FF"/>
                </a:solidFill>
                <a:latin typeface="Impact" panose="020B0806030902050204" pitchFamily="34" charset="0"/>
              </a:rPr>
              <a:t>Deadlock Avoidance Techniques</a:t>
            </a:r>
          </a:p>
        </p:txBody>
      </p:sp>
      <p:cxnSp>
        <p:nvCxnSpPr>
          <p:cNvPr id="21" name="Straight Connector 20">
            <a:extLst>
              <a:ext uri="{FF2B5EF4-FFF2-40B4-BE49-F238E27FC236}">
                <a16:creationId xmlns:a16="http://schemas.microsoft.com/office/drawing/2014/main" id="{4A6B397D-25E2-4C7F-A37C-65745EAE0208}"/>
              </a:ext>
            </a:extLst>
          </p:cNvPr>
          <p:cNvCxnSpPr>
            <a:cxnSpLocks/>
          </p:cNvCxnSpPr>
          <p:nvPr/>
        </p:nvCxnSpPr>
        <p:spPr>
          <a:xfrm>
            <a:off x="11912148" y="5848627"/>
            <a:ext cx="0" cy="1"/>
          </a:xfrm>
          <a:prstGeom prst="line">
            <a:avLst/>
          </a:prstGeom>
          <a:ln w="190500" cap="rnd">
            <a:solidFill>
              <a:srgbClr val="EAE77E"/>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265094BC-FEA9-413F-B44D-13E7287CC330}"/>
              </a:ext>
            </a:extLst>
          </p:cNvPr>
          <p:cNvSpPr/>
          <p:nvPr/>
        </p:nvSpPr>
        <p:spPr>
          <a:xfrm>
            <a:off x="-9905010" y="3722449"/>
            <a:ext cx="9372660" cy="1795480"/>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12" name="TextBox 11">
            <a:extLst>
              <a:ext uri="{FF2B5EF4-FFF2-40B4-BE49-F238E27FC236}">
                <a16:creationId xmlns:a16="http://schemas.microsoft.com/office/drawing/2014/main" id="{C1861950-E7D0-491A-9B39-CFF89CD66176}"/>
              </a:ext>
            </a:extLst>
          </p:cNvPr>
          <p:cNvSpPr txBox="1"/>
          <p:nvPr/>
        </p:nvSpPr>
        <p:spPr>
          <a:xfrm>
            <a:off x="-9905010" y="3864722"/>
            <a:ext cx="9490842"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Tracks resource allocation and available resources.</a:t>
            </a:r>
          </a:p>
          <a:p>
            <a:pPr marL="457200" indent="-457200">
              <a:buFont typeface="Arial" panose="020B0604020202020204" pitchFamily="34" charset="0"/>
              <a:buChar char="•"/>
            </a:pPr>
            <a:r>
              <a:rPr lang="en-US" sz="2800" dirty="0">
                <a:solidFill>
                  <a:srgbClr val="F5F5FF"/>
                </a:solidFill>
                <a:latin typeface="PT Sans" panose="020B0604020202020204" pitchFamily="34" charset="0"/>
              </a:rPr>
              <a:t>Predicts potential deadlocks before resource allocation.</a:t>
            </a:r>
          </a:p>
          <a:p>
            <a:pPr marL="457200" indent="-457200">
              <a:buFont typeface="Arial" panose="020B0604020202020204" pitchFamily="34" charset="0"/>
              <a:buChar char="•"/>
            </a:pPr>
            <a:r>
              <a:rPr lang="en-US" sz="2800" dirty="0">
                <a:solidFill>
                  <a:srgbClr val="F5F5FF"/>
                </a:solidFill>
                <a:latin typeface="PT Sans" panose="020B0604020202020204" pitchFamily="34" charset="0"/>
              </a:rPr>
              <a:t>Only allocates resources if it guarantees no deadlock.</a:t>
            </a:r>
          </a:p>
        </p:txBody>
      </p:sp>
    </p:spTree>
    <p:extLst>
      <p:ext uri="{BB962C8B-B14F-4D97-AF65-F5344CB8AC3E}">
        <p14:creationId xmlns:p14="http://schemas.microsoft.com/office/powerpoint/2010/main" val="26196967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D2F90-EB7F-4ACB-9EFE-B52707462435}"/>
              </a:ext>
            </a:extLst>
          </p:cNvPr>
          <p:cNvSpPr txBox="1"/>
          <p:nvPr/>
        </p:nvSpPr>
        <p:spPr>
          <a:xfrm>
            <a:off x="1587062" y="518416"/>
            <a:ext cx="9017876" cy="1107996"/>
          </a:xfrm>
          <a:prstGeom prst="rect">
            <a:avLst/>
          </a:prstGeom>
          <a:noFill/>
        </p:spPr>
        <p:txBody>
          <a:bodyPr wrap="square" rtlCol="0">
            <a:spAutoFit/>
          </a:bodyPr>
          <a:lstStyle/>
          <a:p>
            <a:pPr algn="ctr"/>
            <a:r>
              <a:rPr lang="en-US" sz="6600" dirty="0">
                <a:solidFill>
                  <a:srgbClr val="F5F5FF"/>
                </a:solidFill>
                <a:latin typeface="Impact" panose="020B0806030902050204" pitchFamily="34" charset="0"/>
              </a:rPr>
              <a:t>Deadlock Management</a:t>
            </a:r>
          </a:p>
        </p:txBody>
      </p:sp>
      <p:sp>
        <p:nvSpPr>
          <p:cNvPr id="3" name="TextBox 2">
            <a:extLst>
              <a:ext uri="{FF2B5EF4-FFF2-40B4-BE49-F238E27FC236}">
                <a16:creationId xmlns:a16="http://schemas.microsoft.com/office/drawing/2014/main" id="{74233F8E-90C0-4513-88CC-4EA9F20F4CAC}"/>
              </a:ext>
            </a:extLst>
          </p:cNvPr>
          <p:cNvSpPr txBox="1"/>
          <p:nvPr/>
        </p:nvSpPr>
        <p:spPr>
          <a:xfrm>
            <a:off x="1587062" y="1742871"/>
            <a:ext cx="9017876" cy="523220"/>
          </a:xfrm>
          <a:prstGeom prst="rect">
            <a:avLst/>
          </a:prstGeom>
          <a:noFill/>
        </p:spPr>
        <p:txBody>
          <a:bodyPr wrap="square" rtlCol="0">
            <a:spAutoFit/>
          </a:bodyPr>
          <a:lstStyle/>
          <a:p>
            <a:pPr algn="ctr"/>
            <a:r>
              <a:rPr lang="en-US" sz="2800" dirty="0">
                <a:solidFill>
                  <a:srgbClr val="E6E6FF"/>
                </a:solidFill>
                <a:latin typeface="PT Sans" panose="020B0604020202020204" pitchFamily="34" charset="0"/>
              </a:rPr>
              <a:t>Understanding and Preventing Deadlocks</a:t>
            </a:r>
          </a:p>
        </p:txBody>
      </p:sp>
      <p:sp>
        <p:nvSpPr>
          <p:cNvPr id="9" name="TextBox 8">
            <a:extLst>
              <a:ext uri="{FF2B5EF4-FFF2-40B4-BE49-F238E27FC236}">
                <a16:creationId xmlns:a16="http://schemas.microsoft.com/office/drawing/2014/main" id="{A96589FB-0C2A-40C1-9C34-2BE466E352FB}"/>
              </a:ext>
            </a:extLst>
          </p:cNvPr>
          <p:cNvSpPr txBox="1"/>
          <p:nvPr/>
        </p:nvSpPr>
        <p:spPr>
          <a:xfrm>
            <a:off x="1660635" y="4945847"/>
            <a:ext cx="9017876" cy="646331"/>
          </a:xfrm>
          <a:prstGeom prst="rect">
            <a:avLst/>
          </a:prstGeom>
          <a:noFill/>
        </p:spPr>
        <p:txBody>
          <a:bodyPr wrap="square" rtlCol="0">
            <a:spAutoFit/>
          </a:bodyPr>
          <a:lstStyle/>
          <a:p>
            <a:pPr algn="ctr"/>
            <a:r>
              <a:rPr lang="en-US" sz="3600" dirty="0">
                <a:solidFill>
                  <a:srgbClr val="E6E6FF"/>
                </a:solidFill>
                <a:latin typeface="Impact" panose="020B0806030902050204" pitchFamily="34" charset="0"/>
              </a:rPr>
              <a:t>Prepared by</a:t>
            </a:r>
          </a:p>
        </p:txBody>
      </p:sp>
    </p:spTree>
    <p:extLst>
      <p:ext uri="{BB962C8B-B14F-4D97-AF65-F5344CB8AC3E}">
        <p14:creationId xmlns:p14="http://schemas.microsoft.com/office/powerpoint/2010/main" val="33679240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243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D2F90-EB7F-4ACB-9EFE-B52707462435}"/>
              </a:ext>
            </a:extLst>
          </p:cNvPr>
          <p:cNvSpPr txBox="1"/>
          <p:nvPr/>
        </p:nvSpPr>
        <p:spPr>
          <a:xfrm>
            <a:off x="1776248" y="518416"/>
            <a:ext cx="8828690" cy="1938992"/>
          </a:xfrm>
          <a:prstGeom prst="rect">
            <a:avLst/>
          </a:prstGeom>
          <a:noFill/>
        </p:spPr>
        <p:txBody>
          <a:bodyPr wrap="square" rtlCol="0">
            <a:spAutoFit/>
          </a:bodyPr>
          <a:lstStyle/>
          <a:p>
            <a:pPr algn="ctr"/>
            <a:r>
              <a:rPr lang="en-US" sz="6000" dirty="0">
                <a:solidFill>
                  <a:srgbClr val="F5F5FF"/>
                </a:solidFill>
                <a:latin typeface="Impact" panose="020B0806030902050204" pitchFamily="34" charset="0"/>
              </a:rPr>
              <a:t>Deadlock Avoidance Techniques</a:t>
            </a:r>
          </a:p>
        </p:txBody>
      </p:sp>
      <p:sp>
        <p:nvSpPr>
          <p:cNvPr id="4" name="Rectangle: Rounded Corners 3">
            <a:extLst>
              <a:ext uri="{FF2B5EF4-FFF2-40B4-BE49-F238E27FC236}">
                <a16:creationId xmlns:a16="http://schemas.microsoft.com/office/drawing/2014/main" id="{B776F06C-99C2-4EBC-95C7-08C35D0307FF}"/>
              </a:ext>
            </a:extLst>
          </p:cNvPr>
          <p:cNvSpPr/>
          <p:nvPr/>
        </p:nvSpPr>
        <p:spPr>
          <a:xfrm>
            <a:off x="1852385" y="3722449"/>
            <a:ext cx="9372660" cy="1795480"/>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3" name="TextBox 2">
            <a:extLst>
              <a:ext uri="{FF2B5EF4-FFF2-40B4-BE49-F238E27FC236}">
                <a16:creationId xmlns:a16="http://schemas.microsoft.com/office/drawing/2014/main" id="{74233F8E-90C0-4513-88CC-4EA9F20F4CAC}"/>
              </a:ext>
            </a:extLst>
          </p:cNvPr>
          <p:cNvSpPr txBox="1"/>
          <p:nvPr/>
        </p:nvSpPr>
        <p:spPr>
          <a:xfrm>
            <a:off x="1852385" y="3864722"/>
            <a:ext cx="9490842"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Tracks resource allocation and available resources.</a:t>
            </a:r>
          </a:p>
          <a:p>
            <a:pPr marL="457200" indent="-457200">
              <a:buFont typeface="Arial" panose="020B0604020202020204" pitchFamily="34" charset="0"/>
              <a:buChar char="•"/>
            </a:pPr>
            <a:r>
              <a:rPr lang="en-US" sz="2800" dirty="0">
                <a:solidFill>
                  <a:srgbClr val="F5F5FF"/>
                </a:solidFill>
                <a:latin typeface="PT Sans" panose="020B0604020202020204" pitchFamily="34" charset="0"/>
              </a:rPr>
              <a:t>Predicts potential deadlocks before resource allocation.</a:t>
            </a:r>
          </a:p>
          <a:p>
            <a:pPr marL="457200" indent="-457200">
              <a:buFont typeface="Arial" panose="020B0604020202020204" pitchFamily="34" charset="0"/>
              <a:buChar char="•"/>
            </a:pPr>
            <a:r>
              <a:rPr lang="en-US" sz="2800" dirty="0">
                <a:solidFill>
                  <a:srgbClr val="F5F5FF"/>
                </a:solidFill>
                <a:latin typeface="PT Sans" panose="020B0604020202020204" pitchFamily="34" charset="0"/>
              </a:rPr>
              <a:t>Only allocates resources if it guarantees no deadlock.</a:t>
            </a:r>
          </a:p>
        </p:txBody>
      </p:sp>
      <p:sp>
        <p:nvSpPr>
          <p:cNvPr id="6" name="TextBox 5">
            <a:extLst>
              <a:ext uri="{FF2B5EF4-FFF2-40B4-BE49-F238E27FC236}">
                <a16:creationId xmlns:a16="http://schemas.microsoft.com/office/drawing/2014/main" id="{5179D9AF-A13B-4E5D-A86F-205171DF26B5}"/>
              </a:ext>
            </a:extLst>
          </p:cNvPr>
          <p:cNvSpPr txBox="1"/>
          <p:nvPr/>
        </p:nvSpPr>
        <p:spPr>
          <a:xfrm>
            <a:off x="1587061" y="2807122"/>
            <a:ext cx="9017876" cy="707886"/>
          </a:xfrm>
          <a:prstGeom prst="rect">
            <a:avLst/>
          </a:prstGeom>
          <a:noFill/>
        </p:spPr>
        <p:txBody>
          <a:bodyPr wrap="square" rtlCol="0">
            <a:spAutoFit/>
          </a:bodyPr>
          <a:lstStyle/>
          <a:p>
            <a:pPr marL="0" algn="ctr" rtl="0" eaLnBrk="1" latinLnBrk="0" hangingPunct="1">
              <a:spcBef>
                <a:spcPts val="0"/>
              </a:spcBef>
              <a:spcAft>
                <a:spcPts val="0"/>
              </a:spcAft>
            </a:pPr>
            <a:r>
              <a:rPr lang="en-US" sz="4000" kern="1200" dirty="0">
                <a:solidFill>
                  <a:srgbClr val="EAE77E"/>
                </a:solidFill>
                <a:effectLst/>
                <a:latin typeface="Arial Rounded MT Bold" panose="020F0704030504030204" pitchFamily="34" charset="0"/>
              </a:rPr>
              <a:t>Banker's Algorithm: </a:t>
            </a:r>
            <a:endParaRPr lang="en-US" sz="5400" dirty="0">
              <a:effectLst/>
              <a:latin typeface="Arial Rounded MT Bold" panose="020F0704030504030204" pitchFamily="34" charset="0"/>
            </a:endParaRPr>
          </a:p>
        </p:txBody>
      </p:sp>
      <p:cxnSp>
        <p:nvCxnSpPr>
          <p:cNvPr id="7" name="Straight Connector 6">
            <a:extLst>
              <a:ext uri="{FF2B5EF4-FFF2-40B4-BE49-F238E27FC236}">
                <a16:creationId xmlns:a16="http://schemas.microsoft.com/office/drawing/2014/main" id="{4D12BC3A-1990-488F-AA58-E86FA04D48F4}"/>
              </a:ext>
            </a:extLst>
          </p:cNvPr>
          <p:cNvCxnSpPr>
            <a:cxnSpLocks/>
          </p:cNvCxnSpPr>
          <p:nvPr/>
        </p:nvCxnSpPr>
        <p:spPr>
          <a:xfrm>
            <a:off x="11912148" y="4274545"/>
            <a:ext cx="0" cy="1574083"/>
          </a:xfrm>
          <a:prstGeom prst="line">
            <a:avLst/>
          </a:prstGeom>
          <a:ln w="190500" cap="rnd">
            <a:solidFill>
              <a:srgbClr val="EAE77E"/>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112A11E-7996-41AB-9283-5F3DC0E8B3CF}"/>
              </a:ext>
            </a:extLst>
          </p:cNvPr>
          <p:cNvSpPr txBox="1"/>
          <p:nvPr/>
        </p:nvSpPr>
        <p:spPr>
          <a:xfrm>
            <a:off x="-9783824" y="3864722"/>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Order resources based on a hierarchy.</a:t>
            </a:r>
          </a:p>
          <a:p>
            <a:pPr marL="457200" indent="-457200">
              <a:buFont typeface="Arial" panose="020B0604020202020204" pitchFamily="34" charset="0"/>
              <a:buChar char="•"/>
            </a:pPr>
            <a:r>
              <a:rPr lang="en-US" sz="2800" dirty="0">
                <a:solidFill>
                  <a:srgbClr val="F5F5FF"/>
                </a:solidFill>
                <a:latin typeface="PT Sans" panose="020B0604020202020204" pitchFamily="34" charset="0"/>
              </a:rPr>
              <a:t>Processes can only request resources in ascending order</a:t>
            </a:r>
          </a:p>
        </p:txBody>
      </p:sp>
    </p:spTree>
    <p:extLst>
      <p:ext uri="{BB962C8B-B14F-4D97-AF65-F5344CB8AC3E}">
        <p14:creationId xmlns:p14="http://schemas.microsoft.com/office/powerpoint/2010/main" val="27429671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243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D2F90-EB7F-4ACB-9EFE-B52707462435}"/>
              </a:ext>
            </a:extLst>
          </p:cNvPr>
          <p:cNvSpPr txBox="1"/>
          <p:nvPr/>
        </p:nvSpPr>
        <p:spPr>
          <a:xfrm>
            <a:off x="1776248" y="518416"/>
            <a:ext cx="8828690" cy="1938992"/>
          </a:xfrm>
          <a:prstGeom prst="rect">
            <a:avLst/>
          </a:prstGeom>
          <a:noFill/>
        </p:spPr>
        <p:txBody>
          <a:bodyPr wrap="square" rtlCol="0">
            <a:spAutoFit/>
          </a:bodyPr>
          <a:lstStyle/>
          <a:p>
            <a:pPr algn="ctr"/>
            <a:r>
              <a:rPr lang="en-US" sz="6000" dirty="0">
                <a:solidFill>
                  <a:srgbClr val="F5F5FF"/>
                </a:solidFill>
                <a:latin typeface="Impact" panose="020B0806030902050204" pitchFamily="34" charset="0"/>
              </a:rPr>
              <a:t>Deadlock Avoidance Techniques</a:t>
            </a:r>
          </a:p>
        </p:txBody>
      </p:sp>
      <p:sp>
        <p:nvSpPr>
          <p:cNvPr id="8" name="Rectangle: Rounded Corners 7">
            <a:extLst>
              <a:ext uri="{FF2B5EF4-FFF2-40B4-BE49-F238E27FC236}">
                <a16:creationId xmlns:a16="http://schemas.microsoft.com/office/drawing/2014/main" id="{B0E78D37-31DA-4522-AA0E-D8E974043BCF}"/>
              </a:ext>
            </a:extLst>
          </p:cNvPr>
          <p:cNvSpPr/>
          <p:nvPr/>
        </p:nvSpPr>
        <p:spPr>
          <a:xfrm>
            <a:off x="2004785" y="7091005"/>
            <a:ext cx="9372660" cy="1795480"/>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9" name="TextBox 8">
            <a:extLst>
              <a:ext uri="{FF2B5EF4-FFF2-40B4-BE49-F238E27FC236}">
                <a16:creationId xmlns:a16="http://schemas.microsoft.com/office/drawing/2014/main" id="{3CEFA3D4-5D2E-4736-9031-EDAEFF9D7F2D}"/>
              </a:ext>
            </a:extLst>
          </p:cNvPr>
          <p:cNvSpPr txBox="1"/>
          <p:nvPr/>
        </p:nvSpPr>
        <p:spPr>
          <a:xfrm>
            <a:off x="2004785" y="7233278"/>
            <a:ext cx="9490842"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Tracks resource allocation and available resources.</a:t>
            </a:r>
          </a:p>
          <a:p>
            <a:pPr marL="457200" indent="-457200">
              <a:buFont typeface="Arial" panose="020B0604020202020204" pitchFamily="34" charset="0"/>
              <a:buChar char="•"/>
            </a:pPr>
            <a:r>
              <a:rPr lang="en-US" sz="2800" dirty="0">
                <a:solidFill>
                  <a:srgbClr val="F5F5FF"/>
                </a:solidFill>
                <a:latin typeface="PT Sans" panose="020B0604020202020204" pitchFamily="34" charset="0"/>
              </a:rPr>
              <a:t>Predicts potential deadlocks before resource allocation.</a:t>
            </a:r>
          </a:p>
          <a:p>
            <a:pPr marL="457200" indent="-457200">
              <a:buFont typeface="Arial" panose="020B0604020202020204" pitchFamily="34" charset="0"/>
              <a:buChar char="•"/>
            </a:pPr>
            <a:r>
              <a:rPr lang="en-US" sz="2800" dirty="0">
                <a:solidFill>
                  <a:srgbClr val="F5F5FF"/>
                </a:solidFill>
                <a:latin typeface="PT Sans" panose="020B0604020202020204" pitchFamily="34" charset="0"/>
              </a:rPr>
              <a:t>Only allocates resources if it guarantees no deadlock.</a:t>
            </a:r>
          </a:p>
        </p:txBody>
      </p:sp>
      <p:sp>
        <p:nvSpPr>
          <p:cNvPr id="10" name="Rectangle: Rounded Corners 9">
            <a:extLst>
              <a:ext uri="{FF2B5EF4-FFF2-40B4-BE49-F238E27FC236}">
                <a16:creationId xmlns:a16="http://schemas.microsoft.com/office/drawing/2014/main" id="{55197479-F32E-4CF8-B6B7-4DCF9B6B6CE7}"/>
              </a:ext>
            </a:extLst>
          </p:cNvPr>
          <p:cNvSpPr/>
          <p:nvPr/>
        </p:nvSpPr>
        <p:spPr>
          <a:xfrm>
            <a:off x="1852385" y="3722449"/>
            <a:ext cx="9372660" cy="1322517"/>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11" name="TextBox 10">
            <a:extLst>
              <a:ext uri="{FF2B5EF4-FFF2-40B4-BE49-F238E27FC236}">
                <a16:creationId xmlns:a16="http://schemas.microsoft.com/office/drawing/2014/main" id="{BF2BD9A4-C42B-4790-A318-4686D4756EA4}"/>
              </a:ext>
            </a:extLst>
          </p:cNvPr>
          <p:cNvSpPr txBox="1"/>
          <p:nvPr/>
        </p:nvSpPr>
        <p:spPr>
          <a:xfrm>
            <a:off x="1852385" y="3864722"/>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Order resources based on a hierarchy.</a:t>
            </a:r>
          </a:p>
          <a:p>
            <a:pPr marL="457200" indent="-457200">
              <a:buFont typeface="Arial" panose="020B0604020202020204" pitchFamily="34" charset="0"/>
              <a:buChar char="•"/>
            </a:pPr>
            <a:r>
              <a:rPr lang="en-US" sz="2800" dirty="0">
                <a:solidFill>
                  <a:srgbClr val="F5F5FF"/>
                </a:solidFill>
                <a:latin typeface="PT Sans" panose="020B0604020202020204" pitchFamily="34" charset="0"/>
              </a:rPr>
              <a:t>Processes can only request resources in ascending order</a:t>
            </a:r>
          </a:p>
        </p:txBody>
      </p:sp>
      <p:sp>
        <p:nvSpPr>
          <p:cNvPr id="12" name="TextBox 11">
            <a:extLst>
              <a:ext uri="{FF2B5EF4-FFF2-40B4-BE49-F238E27FC236}">
                <a16:creationId xmlns:a16="http://schemas.microsoft.com/office/drawing/2014/main" id="{8444BB9A-D37C-4CB2-B9B7-740A519CB237}"/>
              </a:ext>
            </a:extLst>
          </p:cNvPr>
          <p:cNvSpPr txBox="1"/>
          <p:nvPr/>
        </p:nvSpPr>
        <p:spPr>
          <a:xfrm>
            <a:off x="1587061" y="2807122"/>
            <a:ext cx="9017876" cy="707886"/>
          </a:xfrm>
          <a:prstGeom prst="rect">
            <a:avLst/>
          </a:prstGeom>
          <a:noFill/>
        </p:spPr>
        <p:txBody>
          <a:bodyPr wrap="square" rtlCol="0">
            <a:spAutoFit/>
          </a:bodyPr>
          <a:lstStyle/>
          <a:p>
            <a:pPr marL="0" algn="ctr" rtl="0" eaLnBrk="1" latinLnBrk="0" hangingPunct="1">
              <a:spcBef>
                <a:spcPts val="0"/>
              </a:spcBef>
              <a:spcAft>
                <a:spcPts val="0"/>
              </a:spcAft>
            </a:pPr>
            <a:r>
              <a:rPr lang="en-US" sz="4000" kern="1200" dirty="0">
                <a:solidFill>
                  <a:srgbClr val="EAE77E"/>
                </a:solidFill>
                <a:effectLst/>
                <a:latin typeface="Arial Rounded MT Bold" panose="020F0704030504030204" pitchFamily="34" charset="0"/>
              </a:rPr>
              <a:t>Resource Ordering: </a:t>
            </a:r>
            <a:endParaRPr lang="en-US" sz="5400" dirty="0">
              <a:effectLst/>
              <a:latin typeface="Arial Rounded MT Bold" panose="020F0704030504030204" pitchFamily="34" charset="0"/>
            </a:endParaRPr>
          </a:p>
        </p:txBody>
      </p:sp>
      <p:cxnSp>
        <p:nvCxnSpPr>
          <p:cNvPr id="13" name="Straight Connector 12">
            <a:extLst>
              <a:ext uri="{FF2B5EF4-FFF2-40B4-BE49-F238E27FC236}">
                <a16:creationId xmlns:a16="http://schemas.microsoft.com/office/drawing/2014/main" id="{953BA225-9C0D-4492-9313-0D3061AB3D02}"/>
              </a:ext>
            </a:extLst>
          </p:cNvPr>
          <p:cNvCxnSpPr>
            <a:cxnSpLocks/>
          </p:cNvCxnSpPr>
          <p:nvPr/>
        </p:nvCxnSpPr>
        <p:spPr>
          <a:xfrm>
            <a:off x="11901638" y="2457408"/>
            <a:ext cx="0" cy="3391220"/>
          </a:xfrm>
          <a:prstGeom prst="line">
            <a:avLst/>
          </a:prstGeom>
          <a:ln w="190500" cap="rnd">
            <a:solidFill>
              <a:srgbClr val="EAE77E"/>
            </a:solidFill>
          </a:ln>
        </p:spPr>
        <p:style>
          <a:lnRef idx="1">
            <a:schemeClr val="accent1"/>
          </a:lnRef>
          <a:fillRef idx="0">
            <a:schemeClr val="accent1"/>
          </a:fillRef>
          <a:effectRef idx="0">
            <a:schemeClr val="accent1"/>
          </a:effectRef>
          <a:fontRef idx="minor">
            <a:schemeClr val="tx1"/>
          </a:fontRef>
        </p:style>
      </p:cxnSp>
      <p:sp>
        <p:nvSpPr>
          <p:cNvPr id="14" name="Straight Connector 12">
            <a:extLst>
              <a:ext uri="{FF2B5EF4-FFF2-40B4-BE49-F238E27FC236}">
                <a16:creationId xmlns:a16="http://schemas.microsoft.com/office/drawing/2014/main" id="{A54CA021-72EE-44D1-99B4-47147F7CA3D6}"/>
              </a:ext>
            </a:extLst>
          </p:cNvPr>
          <p:cNvSpPr/>
          <p:nvPr/>
        </p:nvSpPr>
        <p:spPr>
          <a:xfrm flipH="1" flipV="1">
            <a:off x="11377445" y="1927944"/>
            <a:ext cx="916656" cy="916656"/>
          </a:xfrm>
          <a:prstGeom prst="ellipse">
            <a:avLst/>
          </a:prstGeom>
          <a:solidFill>
            <a:srgbClr val="EAE77E">
              <a:alpha val="0"/>
            </a:srgbClr>
          </a:solidFill>
          <a:ln w="88900">
            <a:solidFill>
              <a:srgbClr val="EAE77E">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12138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243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D2F90-EB7F-4ACB-9EFE-B52707462435}"/>
              </a:ext>
            </a:extLst>
          </p:cNvPr>
          <p:cNvSpPr txBox="1"/>
          <p:nvPr/>
        </p:nvSpPr>
        <p:spPr>
          <a:xfrm>
            <a:off x="1776248" y="518416"/>
            <a:ext cx="8828690" cy="1938992"/>
          </a:xfrm>
          <a:prstGeom prst="rect">
            <a:avLst/>
          </a:prstGeom>
          <a:noFill/>
        </p:spPr>
        <p:txBody>
          <a:bodyPr wrap="square" rtlCol="0">
            <a:spAutoFit/>
          </a:bodyPr>
          <a:lstStyle/>
          <a:p>
            <a:pPr algn="ctr"/>
            <a:r>
              <a:rPr lang="en-US" sz="6000" dirty="0">
                <a:solidFill>
                  <a:srgbClr val="F5F5FF"/>
                </a:solidFill>
                <a:latin typeface="Impact" panose="020B0806030902050204" pitchFamily="34" charset="0"/>
              </a:rPr>
              <a:t>Deadlock Detection and Recovery</a:t>
            </a:r>
          </a:p>
        </p:txBody>
      </p:sp>
      <p:sp>
        <p:nvSpPr>
          <p:cNvPr id="8" name="Rectangle: Rounded Corners 7">
            <a:extLst>
              <a:ext uri="{FF2B5EF4-FFF2-40B4-BE49-F238E27FC236}">
                <a16:creationId xmlns:a16="http://schemas.microsoft.com/office/drawing/2014/main" id="{B0E78D37-31DA-4522-AA0E-D8E974043BCF}"/>
              </a:ext>
            </a:extLst>
          </p:cNvPr>
          <p:cNvSpPr/>
          <p:nvPr/>
        </p:nvSpPr>
        <p:spPr>
          <a:xfrm>
            <a:off x="1401669" y="7091005"/>
            <a:ext cx="9372660" cy="1795480"/>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9" name="TextBox 8">
            <a:extLst>
              <a:ext uri="{FF2B5EF4-FFF2-40B4-BE49-F238E27FC236}">
                <a16:creationId xmlns:a16="http://schemas.microsoft.com/office/drawing/2014/main" id="{3CEFA3D4-5D2E-4736-9031-EDAEFF9D7F2D}"/>
              </a:ext>
            </a:extLst>
          </p:cNvPr>
          <p:cNvSpPr txBox="1"/>
          <p:nvPr/>
        </p:nvSpPr>
        <p:spPr>
          <a:xfrm>
            <a:off x="2004785" y="7233278"/>
            <a:ext cx="9490842"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Tracks resource allocation and available resources.</a:t>
            </a:r>
          </a:p>
          <a:p>
            <a:pPr marL="457200" indent="-457200">
              <a:buFont typeface="Arial" panose="020B0604020202020204" pitchFamily="34" charset="0"/>
              <a:buChar char="•"/>
            </a:pPr>
            <a:r>
              <a:rPr lang="en-US" sz="2800" dirty="0">
                <a:solidFill>
                  <a:srgbClr val="F5F5FF"/>
                </a:solidFill>
                <a:latin typeface="PT Sans" panose="020B0604020202020204" pitchFamily="34" charset="0"/>
              </a:rPr>
              <a:t>Predicts potential deadlocks before resource allocation.</a:t>
            </a:r>
          </a:p>
          <a:p>
            <a:pPr marL="457200" indent="-457200">
              <a:buFont typeface="Arial" panose="020B0604020202020204" pitchFamily="34" charset="0"/>
              <a:buChar char="•"/>
            </a:pPr>
            <a:r>
              <a:rPr lang="en-US" sz="2800" dirty="0">
                <a:solidFill>
                  <a:srgbClr val="F5F5FF"/>
                </a:solidFill>
                <a:latin typeface="PT Sans" panose="020B0604020202020204" pitchFamily="34" charset="0"/>
              </a:rPr>
              <a:t>Only allocates resources if it guarantees no deadlock.</a:t>
            </a:r>
          </a:p>
        </p:txBody>
      </p:sp>
      <p:sp>
        <p:nvSpPr>
          <p:cNvPr id="10" name="Rectangle: Rounded Corners 9">
            <a:extLst>
              <a:ext uri="{FF2B5EF4-FFF2-40B4-BE49-F238E27FC236}">
                <a16:creationId xmlns:a16="http://schemas.microsoft.com/office/drawing/2014/main" id="{55197479-F32E-4CF8-B6B7-4DCF9B6B6CE7}"/>
              </a:ext>
            </a:extLst>
          </p:cNvPr>
          <p:cNvSpPr/>
          <p:nvPr/>
        </p:nvSpPr>
        <p:spPr>
          <a:xfrm>
            <a:off x="1852385" y="7919884"/>
            <a:ext cx="9372660" cy="1322517"/>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11" name="TextBox 10">
            <a:extLst>
              <a:ext uri="{FF2B5EF4-FFF2-40B4-BE49-F238E27FC236}">
                <a16:creationId xmlns:a16="http://schemas.microsoft.com/office/drawing/2014/main" id="{BF2BD9A4-C42B-4790-A318-4686D4756EA4}"/>
              </a:ext>
            </a:extLst>
          </p:cNvPr>
          <p:cNvSpPr txBox="1"/>
          <p:nvPr/>
        </p:nvSpPr>
        <p:spPr>
          <a:xfrm>
            <a:off x="1852385" y="8062157"/>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Order resources based on a hierarchy.</a:t>
            </a:r>
          </a:p>
          <a:p>
            <a:pPr marL="457200" indent="-457200">
              <a:buFont typeface="Arial" panose="020B0604020202020204" pitchFamily="34" charset="0"/>
              <a:buChar char="•"/>
            </a:pPr>
            <a:r>
              <a:rPr lang="en-US" sz="2800" dirty="0">
                <a:solidFill>
                  <a:srgbClr val="F5F5FF"/>
                </a:solidFill>
                <a:latin typeface="PT Sans" panose="020B0604020202020204" pitchFamily="34" charset="0"/>
              </a:rPr>
              <a:t>Processes can only request resources in ascending order</a:t>
            </a:r>
          </a:p>
        </p:txBody>
      </p:sp>
      <p:sp>
        <p:nvSpPr>
          <p:cNvPr id="12" name="TextBox 11">
            <a:extLst>
              <a:ext uri="{FF2B5EF4-FFF2-40B4-BE49-F238E27FC236}">
                <a16:creationId xmlns:a16="http://schemas.microsoft.com/office/drawing/2014/main" id="{8444BB9A-D37C-4CB2-B9B7-740A519CB237}"/>
              </a:ext>
            </a:extLst>
          </p:cNvPr>
          <p:cNvSpPr txBox="1"/>
          <p:nvPr/>
        </p:nvSpPr>
        <p:spPr>
          <a:xfrm>
            <a:off x="1567606" y="7004557"/>
            <a:ext cx="9017876" cy="707886"/>
          </a:xfrm>
          <a:prstGeom prst="rect">
            <a:avLst/>
          </a:prstGeom>
          <a:noFill/>
        </p:spPr>
        <p:txBody>
          <a:bodyPr wrap="square" rtlCol="0">
            <a:spAutoFit/>
          </a:bodyPr>
          <a:lstStyle/>
          <a:p>
            <a:pPr marL="0" algn="ctr" rtl="0" eaLnBrk="1" latinLnBrk="0" hangingPunct="1">
              <a:spcBef>
                <a:spcPts val="0"/>
              </a:spcBef>
              <a:spcAft>
                <a:spcPts val="0"/>
              </a:spcAft>
            </a:pPr>
            <a:r>
              <a:rPr lang="en-US" sz="4000" kern="1200" dirty="0">
                <a:solidFill>
                  <a:srgbClr val="EAE77E"/>
                </a:solidFill>
                <a:effectLst/>
                <a:latin typeface="Arial Rounded MT Bold" panose="020F0704030504030204" pitchFamily="34" charset="0"/>
              </a:rPr>
              <a:t>Resource Ordering: </a:t>
            </a:r>
            <a:endParaRPr lang="en-US" sz="5400" dirty="0">
              <a:effectLst/>
              <a:latin typeface="Arial Rounded MT Bold" panose="020F0704030504030204" pitchFamily="34" charset="0"/>
            </a:endParaRPr>
          </a:p>
        </p:txBody>
      </p:sp>
      <p:cxnSp>
        <p:nvCxnSpPr>
          <p:cNvPr id="13" name="Straight Connector 12">
            <a:extLst>
              <a:ext uri="{FF2B5EF4-FFF2-40B4-BE49-F238E27FC236}">
                <a16:creationId xmlns:a16="http://schemas.microsoft.com/office/drawing/2014/main" id="{953BA225-9C0D-4492-9313-0D3061AB3D02}"/>
              </a:ext>
            </a:extLst>
          </p:cNvPr>
          <p:cNvCxnSpPr>
            <a:cxnSpLocks/>
          </p:cNvCxnSpPr>
          <p:nvPr/>
        </p:nvCxnSpPr>
        <p:spPr>
          <a:xfrm>
            <a:off x="11901638" y="2457408"/>
            <a:ext cx="0" cy="0"/>
          </a:xfrm>
          <a:prstGeom prst="line">
            <a:avLst/>
          </a:prstGeom>
          <a:ln w="190500" cap="rnd">
            <a:solidFill>
              <a:srgbClr val="EAE77E"/>
            </a:solidFill>
          </a:ln>
        </p:spPr>
        <p:style>
          <a:lnRef idx="1">
            <a:schemeClr val="accent1"/>
          </a:lnRef>
          <a:fillRef idx="0">
            <a:schemeClr val="accent1"/>
          </a:fillRef>
          <a:effectRef idx="0">
            <a:schemeClr val="accent1"/>
          </a:effectRef>
          <a:fontRef idx="minor">
            <a:schemeClr val="tx1"/>
          </a:fontRef>
        </p:style>
      </p:cxnSp>
      <p:sp>
        <p:nvSpPr>
          <p:cNvPr id="15" name="Straight Connector 12">
            <a:extLst>
              <a:ext uri="{FF2B5EF4-FFF2-40B4-BE49-F238E27FC236}">
                <a16:creationId xmlns:a16="http://schemas.microsoft.com/office/drawing/2014/main" id="{AAA41327-DAE3-4F8F-B990-4B30364CC251}"/>
              </a:ext>
            </a:extLst>
          </p:cNvPr>
          <p:cNvSpPr/>
          <p:nvPr/>
        </p:nvSpPr>
        <p:spPr>
          <a:xfrm flipH="1" flipV="1">
            <a:off x="11824143" y="2371904"/>
            <a:ext cx="171007" cy="171007"/>
          </a:xfrm>
          <a:prstGeom prst="ellipse">
            <a:avLst/>
          </a:prstGeom>
          <a:solidFill>
            <a:srgbClr val="EAE77E">
              <a:alpha val="0"/>
            </a:srgbClr>
          </a:solidFill>
          <a:ln w="88900">
            <a:solidFill>
              <a:srgbClr val="657F9D">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355E430-E127-409F-AC56-F545DDEB6DBA}"/>
              </a:ext>
            </a:extLst>
          </p:cNvPr>
          <p:cNvSpPr/>
          <p:nvPr/>
        </p:nvSpPr>
        <p:spPr>
          <a:xfrm flipV="1">
            <a:off x="11886786" y="2434547"/>
            <a:ext cx="45719" cy="45719"/>
          </a:xfrm>
          <a:prstGeom prst="ellipse">
            <a:avLst/>
          </a:prstGeom>
          <a:noFill/>
          <a:ln w="3175">
            <a:solidFill>
              <a:srgbClr val="EAE7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AE77E"/>
              </a:solidFill>
            </a:endParaRPr>
          </a:p>
        </p:txBody>
      </p:sp>
      <p:sp>
        <p:nvSpPr>
          <p:cNvPr id="23" name="Rectangle: Rounded Corners 22">
            <a:extLst>
              <a:ext uri="{FF2B5EF4-FFF2-40B4-BE49-F238E27FC236}">
                <a16:creationId xmlns:a16="http://schemas.microsoft.com/office/drawing/2014/main" id="{634057C2-EFF5-4FB8-A078-7BF343779E53}"/>
              </a:ext>
            </a:extLst>
          </p:cNvPr>
          <p:cNvSpPr/>
          <p:nvPr/>
        </p:nvSpPr>
        <p:spPr>
          <a:xfrm>
            <a:off x="-9760272" y="3417190"/>
            <a:ext cx="9158952" cy="1222163"/>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24" name="TextBox 23">
            <a:extLst>
              <a:ext uri="{FF2B5EF4-FFF2-40B4-BE49-F238E27FC236}">
                <a16:creationId xmlns:a16="http://schemas.microsoft.com/office/drawing/2014/main" id="{21D868C2-7A5A-4809-ABF4-C2879D623841}"/>
              </a:ext>
            </a:extLst>
          </p:cNvPr>
          <p:cNvSpPr txBox="1"/>
          <p:nvPr/>
        </p:nvSpPr>
        <p:spPr>
          <a:xfrm>
            <a:off x="-9760272" y="3559463"/>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Use resource allocation graphs or other algorithms to identify deadlocked processes.</a:t>
            </a:r>
          </a:p>
        </p:txBody>
      </p:sp>
    </p:spTree>
    <p:extLst>
      <p:ext uri="{BB962C8B-B14F-4D97-AF65-F5344CB8AC3E}">
        <p14:creationId xmlns:p14="http://schemas.microsoft.com/office/powerpoint/2010/main" val="12766313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243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D2F90-EB7F-4ACB-9EFE-B52707462435}"/>
              </a:ext>
            </a:extLst>
          </p:cNvPr>
          <p:cNvSpPr txBox="1"/>
          <p:nvPr/>
        </p:nvSpPr>
        <p:spPr>
          <a:xfrm>
            <a:off x="1776248" y="518416"/>
            <a:ext cx="8828690" cy="1938992"/>
          </a:xfrm>
          <a:prstGeom prst="rect">
            <a:avLst/>
          </a:prstGeom>
          <a:noFill/>
        </p:spPr>
        <p:txBody>
          <a:bodyPr wrap="square" rtlCol="0">
            <a:spAutoFit/>
          </a:bodyPr>
          <a:lstStyle/>
          <a:p>
            <a:pPr algn="ctr"/>
            <a:r>
              <a:rPr lang="en-US" sz="6000" dirty="0">
                <a:solidFill>
                  <a:srgbClr val="F5F5FF"/>
                </a:solidFill>
                <a:latin typeface="Impact" panose="020B0806030902050204" pitchFamily="34" charset="0"/>
              </a:rPr>
              <a:t>Deadlock Detection and Recovery</a:t>
            </a:r>
          </a:p>
        </p:txBody>
      </p:sp>
      <p:sp>
        <p:nvSpPr>
          <p:cNvPr id="8" name="Rectangle: Rounded Corners 7">
            <a:extLst>
              <a:ext uri="{FF2B5EF4-FFF2-40B4-BE49-F238E27FC236}">
                <a16:creationId xmlns:a16="http://schemas.microsoft.com/office/drawing/2014/main" id="{B0E78D37-31DA-4522-AA0E-D8E974043BCF}"/>
              </a:ext>
            </a:extLst>
          </p:cNvPr>
          <p:cNvSpPr/>
          <p:nvPr/>
        </p:nvSpPr>
        <p:spPr>
          <a:xfrm>
            <a:off x="1445985" y="3417190"/>
            <a:ext cx="9158952" cy="1222163"/>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9" name="TextBox 8">
            <a:extLst>
              <a:ext uri="{FF2B5EF4-FFF2-40B4-BE49-F238E27FC236}">
                <a16:creationId xmlns:a16="http://schemas.microsoft.com/office/drawing/2014/main" id="{3CEFA3D4-5D2E-4736-9031-EDAEFF9D7F2D}"/>
              </a:ext>
            </a:extLst>
          </p:cNvPr>
          <p:cNvSpPr txBox="1"/>
          <p:nvPr/>
        </p:nvSpPr>
        <p:spPr>
          <a:xfrm>
            <a:off x="1445985" y="3559463"/>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Use resource allocation graphs or other algorithms to identify deadlocked processes.</a:t>
            </a:r>
          </a:p>
        </p:txBody>
      </p:sp>
      <p:sp>
        <p:nvSpPr>
          <p:cNvPr id="10" name="Rectangle: Rounded Corners 9">
            <a:extLst>
              <a:ext uri="{FF2B5EF4-FFF2-40B4-BE49-F238E27FC236}">
                <a16:creationId xmlns:a16="http://schemas.microsoft.com/office/drawing/2014/main" id="{55197479-F32E-4CF8-B6B7-4DCF9B6B6CE7}"/>
              </a:ext>
            </a:extLst>
          </p:cNvPr>
          <p:cNvSpPr/>
          <p:nvPr/>
        </p:nvSpPr>
        <p:spPr>
          <a:xfrm>
            <a:off x="1852385" y="7919884"/>
            <a:ext cx="9372660" cy="1322517"/>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11" name="TextBox 10">
            <a:extLst>
              <a:ext uri="{FF2B5EF4-FFF2-40B4-BE49-F238E27FC236}">
                <a16:creationId xmlns:a16="http://schemas.microsoft.com/office/drawing/2014/main" id="{BF2BD9A4-C42B-4790-A318-4686D4756EA4}"/>
              </a:ext>
            </a:extLst>
          </p:cNvPr>
          <p:cNvSpPr txBox="1"/>
          <p:nvPr/>
        </p:nvSpPr>
        <p:spPr>
          <a:xfrm>
            <a:off x="1852385" y="8062157"/>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Order resources based on a hierarchy.</a:t>
            </a:r>
          </a:p>
          <a:p>
            <a:pPr marL="457200" indent="-457200">
              <a:buFont typeface="Arial" panose="020B0604020202020204" pitchFamily="34" charset="0"/>
              <a:buChar char="•"/>
            </a:pPr>
            <a:r>
              <a:rPr lang="en-US" sz="2800" dirty="0">
                <a:solidFill>
                  <a:srgbClr val="F5F5FF"/>
                </a:solidFill>
                <a:latin typeface="PT Sans" panose="020B0604020202020204" pitchFamily="34" charset="0"/>
              </a:rPr>
              <a:t>Processes can only request resources in ascending order</a:t>
            </a:r>
          </a:p>
        </p:txBody>
      </p:sp>
      <p:sp>
        <p:nvSpPr>
          <p:cNvPr id="12" name="TextBox 11">
            <a:extLst>
              <a:ext uri="{FF2B5EF4-FFF2-40B4-BE49-F238E27FC236}">
                <a16:creationId xmlns:a16="http://schemas.microsoft.com/office/drawing/2014/main" id="{8444BB9A-D37C-4CB2-B9B7-740A519CB237}"/>
              </a:ext>
            </a:extLst>
          </p:cNvPr>
          <p:cNvSpPr txBox="1"/>
          <p:nvPr/>
        </p:nvSpPr>
        <p:spPr>
          <a:xfrm>
            <a:off x="1587061" y="2470657"/>
            <a:ext cx="9017876" cy="707886"/>
          </a:xfrm>
          <a:prstGeom prst="rect">
            <a:avLst/>
          </a:prstGeom>
          <a:noFill/>
        </p:spPr>
        <p:txBody>
          <a:bodyPr wrap="square" rtlCol="0">
            <a:spAutoFit/>
          </a:bodyPr>
          <a:lstStyle/>
          <a:p>
            <a:pPr marL="0" algn="ctr" rtl="0" eaLnBrk="1" latinLnBrk="0" hangingPunct="1">
              <a:spcBef>
                <a:spcPts val="0"/>
              </a:spcBef>
              <a:spcAft>
                <a:spcPts val="0"/>
              </a:spcAft>
            </a:pPr>
            <a:r>
              <a:rPr lang="en-US" sz="4000" kern="1200" dirty="0">
                <a:solidFill>
                  <a:srgbClr val="EAE77E"/>
                </a:solidFill>
                <a:effectLst/>
                <a:latin typeface="Arial Rounded MT Bold" panose="020F0704030504030204" pitchFamily="34" charset="0"/>
              </a:rPr>
              <a:t>Detection</a:t>
            </a:r>
            <a:endParaRPr lang="en-US" sz="5400" dirty="0">
              <a:effectLst/>
              <a:latin typeface="Arial Rounded MT Bold" panose="020F0704030504030204" pitchFamily="34" charset="0"/>
            </a:endParaRPr>
          </a:p>
        </p:txBody>
      </p:sp>
      <p:sp>
        <p:nvSpPr>
          <p:cNvPr id="4" name="Oval 3">
            <a:extLst>
              <a:ext uri="{FF2B5EF4-FFF2-40B4-BE49-F238E27FC236}">
                <a16:creationId xmlns:a16="http://schemas.microsoft.com/office/drawing/2014/main" id="{78E36162-8D32-4C50-B839-0CE6705C4578}"/>
              </a:ext>
            </a:extLst>
          </p:cNvPr>
          <p:cNvSpPr/>
          <p:nvPr/>
        </p:nvSpPr>
        <p:spPr>
          <a:xfrm>
            <a:off x="10604937" y="-1527344"/>
            <a:ext cx="2822575" cy="2773073"/>
          </a:xfrm>
          <a:prstGeom prst="ellipse">
            <a:avLst/>
          </a:prstGeom>
          <a:noFill/>
          <a:ln w="190500">
            <a:solidFill>
              <a:srgbClr val="EAE7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AE77E"/>
              </a:solidFill>
            </a:endParaRPr>
          </a:p>
        </p:txBody>
      </p:sp>
      <p:sp>
        <p:nvSpPr>
          <p:cNvPr id="15" name="TextBox 14">
            <a:extLst>
              <a:ext uri="{FF2B5EF4-FFF2-40B4-BE49-F238E27FC236}">
                <a16:creationId xmlns:a16="http://schemas.microsoft.com/office/drawing/2014/main" id="{F9CA1BAE-47BA-4D87-B6A7-860C09481280}"/>
              </a:ext>
            </a:extLst>
          </p:cNvPr>
          <p:cNvSpPr txBox="1"/>
          <p:nvPr/>
        </p:nvSpPr>
        <p:spPr>
          <a:xfrm>
            <a:off x="-8534586" y="3559463"/>
            <a:ext cx="9490842"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Terminate one or more processes involved in the deadlock.</a:t>
            </a:r>
          </a:p>
          <a:p>
            <a:pPr marL="457200" indent="-457200">
              <a:buFont typeface="Arial" panose="020B0604020202020204" pitchFamily="34" charset="0"/>
              <a:buChar char="•"/>
            </a:pPr>
            <a:r>
              <a:rPr lang="en-US" sz="2800" dirty="0">
                <a:solidFill>
                  <a:srgbClr val="F5F5FF"/>
                </a:solidFill>
                <a:latin typeface="PT Sans" panose="020B0604020202020204" pitchFamily="34" charset="0"/>
              </a:rPr>
              <a:t>Rollback processes to a previous state.</a:t>
            </a:r>
          </a:p>
          <a:p>
            <a:pPr marL="457200" indent="-457200">
              <a:buFont typeface="Arial" panose="020B0604020202020204" pitchFamily="34" charset="0"/>
              <a:buChar char="•"/>
            </a:pPr>
            <a:r>
              <a:rPr lang="en-US" sz="2800" dirty="0">
                <a:solidFill>
                  <a:srgbClr val="F5F5FF"/>
                </a:solidFill>
                <a:latin typeface="PT Sans" panose="020B0604020202020204" pitchFamily="34" charset="0"/>
              </a:rPr>
              <a:t>Preempt resources from processes.</a:t>
            </a:r>
          </a:p>
        </p:txBody>
      </p:sp>
    </p:spTree>
    <p:extLst>
      <p:ext uri="{BB962C8B-B14F-4D97-AF65-F5344CB8AC3E}">
        <p14:creationId xmlns:p14="http://schemas.microsoft.com/office/powerpoint/2010/main" val="18920767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243C"/>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8E36162-8D32-4C50-B839-0CE6705C4578}"/>
              </a:ext>
            </a:extLst>
          </p:cNvPr>
          <p:cNvSpPr/>
          <p:nvPr/>
        </p:nvSpPr>
        <p:spPr>
          <a:xfrm>
            <a:off x="9533107" y="-1527344"/>
            <a:ext cx="3894406" cy="3826106"/>
          </a:xfrm>
          <a:prstGeom prst="ellipse">
            <a:avLst/>
          </a:prstGeom>
          <a:noFill/>
          <a:ln w="190500">
            <a:solidFill>
              <a:srgbClr val="EAE7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AE77E"/>
              </a:solidFill>
            </a:endParaRPr>
          </a:p>
        </p:txBody>
      </p:sp>
      <p:sp>
        <p:nvSpPr>
          <p:cNvPr id="2" name="TextBox 1">
            <a:extLst>
              <a:ext uri="{FF2B5EF4-FFF2-40B4-BE49-F238E27FC236}">
                <a16:creationId xmlns:a16="http://schemas.microsoft.com/office/drawing/2014/main" id="{0F0D2F90-EB7F-4ACB-9EFE-B52707462435}"/>
              </a:ext>
            </a:extLst>
          </p:cNvPr>
          <p:cNvSpPr txBox="1"/>
          <p:nvPr/>
        </p:nvSpPr>
        <p:spPr>
          <a:xfrm>
            <a:off x="1776248" y="518416"/>
            <a:ext cx="8828690" cy="1938992"/>
          </a:xfrm>
          <a:prstGeom prst="rect">
            <a:avLst/>
          </a:prstGeom>
          <a:noFill/>
        </p:spPr>
        <p:txBody>
          <a:bodyPr wrap="square" rtlCol="0">
            <a:spAutoFit/>
          </a:bodyPr>
          <a:lstStyle/>
          <a:p>
            <a:pPr algn="ctr"/>
            <a:r>
              <a:rPr lang="en-US" sz="6000" dirty="0">
                <a:solidFill>
                  <a:srgbClr val="F5F5FF"/>
                </a:solidFill>
                <a:latin typeface="Impact" panose="020B0806030902050204" pitchFamily="34" charset="0"/>
              </a:rPr>
              <a:t>Deadlock Detection and Recovery</a:t>
            </a:r>
          </a:p>
        </p:txBody>
      </p:sp>
      <p:sp>
        <p:nvSpPr>
          <p:cNvPr id="8" name="Rectangle: Rounded Corners 7">
            <a:extLst>
              <a:ext uri="{FF2B5EF4-FFF2-40B4-BE49-F238E27FC236}">
                <a16:creationId xmlns:a16="http://schemas.microsoft.com/office/drawing/2014/main" id="{B0E78D37-31DA-4522-AA0E-D8E974043BCF}"/>
              </a:ext>
            </a:extLst>
          </p:cNvPr>
          <p:cNvSpPr/>
          <p:nvPr/>
        </p:nvSpPr>
        <p:spPr>
          <a:xfrm>
            <a:off x="1445985" y="3417190"/>
            <a:ext cx="9158952" cy="2108121"/>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9" name="TextBox 8">
            <a:extLst>
              <a:ext uri="{FF2B5EF4-FFF2-40B4-BE49-F238E27FC236}">
                <a16:creationId xmlns:a16="http://schemas.microsoft.com/office/drawing/2014/main" id="{3CEFA3D4-5D2E-4736-9031-EDAEFF9D7F2D}"/>
              </a:ext>
            </a:extLst>
          </p:cNvPr>
          <p:cNvSpPr txBox="1"/>
          <p:nvPr/>
        </p:nvSpPr>
        <p:spPr>
          <a:xfrm>
            <a:off x="1445985" y="3559463"/>
            <a:ext cx="9490842"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Terminate one or more processes involved in the deadlock.</a:t>
            </a:r>
          </a:p>
          <a:p>
            <a:pPr marL="457200" indent="-457200">
              <a:buFont typeface="Arial" panose="020B0604020202020204" pitchFamily="34" charset="0"/>
              <a:buChar char="•"/>
            </a:pPr>
            <a:r>
              <a:rPr lang="en-US" sz="2800" dirty="0">
                <a:solidFill>
                  <a:srgbClr val="F5F5FF"/>
                </a:solidFill>
                <a:latin typeface="PT Sans" panose="020B0604020202020204" pitchFamily="34" charset="0"/>
              </a:rPr>
              <a:t>Rollback processes to a previous state.</a:t>
            </a:r>
          </a:p>
          <a:p>
            <a:pPr marL="457200" indent="-457200">
              <a:buFont typeface="Arial" panose="020B0604020202020204" pitchFamily="34" charset="0"/>
              <a:buChar char="•"/>
            </a:pPr>
            <a:r>
              <a:rPr lang="en-US" sz="2800" dirty="0">
                <a:solidFill>
                  <a:srgbClr val="F5F5FF"/>
                </a:solidFill>
                <a:latin typeface="PT Sans" panose="020B0604020202020204" pitchFamily="34" charset="0"/>
              </a:rPr>
              <a:t>Preempt resources from processes.</a:t>
            </a:r>
          </a:p>
        </p:txBody>
      </p:sp>
      <p:sp>
        <p:nvSpPr>
          <p:cNvPr id="12" name="TextBox 11">
            <a:extLst>
              <a:ext uri="{FF2B5EF4-FFF2-40B4-BE49-F238E27FC236}">
                <a16:creationId xmlns:a16="http://schemas.microsoft.com/office/drawing/2014/main" id="{8444BB9A-D37C-4CB2-B9B7-740A519CB237}"/>
              </a:ext>
            </a:extLst>
          </p:cNvPr>
          <p:cNvSpPr txBox="1"/>
          <p:nvPr/>
        </p:nvSpPr>
        <p:spPr>
          <a:xfrm>
            <a:off x="1587061" y="2470657"/>
            <a:ext cx="9017876" cy="707886"/>
          </a:xfrm>
          <a:prstGeom prst="rect">
            <a:avLst/>
          </a:prstGeom>
          <a:noFill/>
        </p:spPr>
        <p:txBody>
          <a:bodyPr wrap="square" rtlCol="0">
            <a:spAutoFit/>
          </a:bodyPr>
          <a:lstStyle/>
          <a:p>
            <a:pPr marL="0" algn="ctr" rtl="0" eaLnBrk="1" latinLnBrk="0" hangingPunct="1">
              <a:spcBef>
                <a:spcPts val="0"/>
              </a:spcBef>
              <a:spcAft>
                <a:spcPts val="0"/>
              </a:spcAft>
            </a:pPr>
            <a:r>
              <a:rPr lang="en-US" sz="4000" kern="1200" dirty="0">
                <a:solidFill>
                  <a:srgbClr val="EAE77E"/>
                </a:solidFill>
                <a:effectLst/>
                <a:latin typeface="Arial Rounded MT Bold" panose="020F0704030504030204" pitchFamily="34" charset="0"/>
              </a:rPr>
              <a:t>Recovery</a:t>
            </a:r>
            <a:endParaRPr lang="en-US" sz="5400" dirty="0">
              <a:effectLst/>
              <a:latin typeface="Arial Rounded MT Bold" panose="020F0704030504030204" pitchFamily="34" charset="0"/>
            </a:endParaRPr>
          </a:p>
        </p:txBody>
      </p:sp>
      <p:sp>
        <p:nvSpPr>
          <p:cNvPr id="13" name="TextBox 12">
            <a:extLst>
              <a:ext uri="{FF2B5EF4-FFF2-40B4-BE49-F238E27FC236}">
                <a16:creationId xmlns:a16="http://schemas.microsoft.com/office/drawing/2014/main" id="{35479951-5436-4B6F-8988-CF4A18963F4A}"/>
              </a:ext>
            </a:extLst>
          </p:cNvPr>
          <p:cNvSpPr txBox="1"/>
          <p:nvPr/>
        </p:nvSpPr>
        <p:spPr>
          <a:xfrm>
            <a:off x="1445985" y="7100331"/>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Use resource allocation graphs or other algorithms to identify deadlocked processes.</a:t>
            </a:r>
          </a:p>
        </p:txBody>
      </p:sp>
    </p:spTree>
    <p:extLst>
      <p:ext uri="{BB962C8B-B14F-4D97-AF65-F5344CB8AC3E}">
        <p14:creationId xmlns:p14="http://schemas.microsoft.com/office/powerpoint/2010/main" val="9261392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243C"/>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8E36162-8D32-4C50-B839-0CE6705C4578}"/>
              </a:ext>
            </a:extLst>
          </p:cNvPr>
          <p:cNvSpPr/>
          <p:nvPr/>
        </p:nvSpPr>
        <p:spPr>
          <a:xfrm>
            <a:off x="4078258" y="1515947"/>
            <a:ext cx="3894406" cy="3826106"/>
          </a:xfrm>
          <a:prstGeom prst="ellipse">
            <a:avLst/>
          </a:prstGeom>
          <a:noFill/>
          <a:ln w="190500">
            <a:solidFill>
              <a:srgbClr val="EAE77E">
                <a:alpha val="3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AE77E"/>
              </a:solidFill>
            </a:endParaRPr>
          </a:p>
        </p:txBody>
      </p:sp>
      <p:sp>
        <p:nvSpPr>
          <p:cNvPr id="2" name="TextBox 1">
            <a:extLst>
              <a:ext uri="{FF2B5EF4-FFF2-40B4-BE49-F238E27FC236}">
                <a16:creationId xmlns:a16="http://schemas.microsoft.com/office/drawing/2014/main" id="{0F0D2F90-EB7F-4ACB-9EFE-B52707462435}"/>
              </a:ext>
            </a:extLst>
          </p:cNvPr>
          <p:cNvSpPr txBox="1"/>
          <p:nvPr/>
        </p:nvSpPr>
        <p:spPr>
          <a:xfrm>
            <a:off x="1776248" y="518416"/>
            <a:ext cx="8828690" cy="1938992"/>
          </a:xfrm>
          <a:prstGeom prst="rect">
            <a:avLst/>
          </a:prstGeom>
          <a:noFill/>
        </p:spPr>
        <p:txBody>
          <a:bodyPr wrap="square" rtlCol="0">
            <a:spAutoFit/>
          </a:bodyPr>
          <a:lstStyle/>
          <a:p>
            <a:pPr algn="ctr"/>
            <a:r>
              <a:rPr lang="en-US" sz="6000" dirty="0">
                <a:solidFill>
                  <a:srgbClr val="F5F5FF"/>
                </a:solidFill>
                <a:latin typeface="Impact" panose="020B0806030902050204" pitchFamily="34" charset="0"/>
              </a:rPr>
              <a:t>Importance of Effective Deadlock Management</a:t>
            </a:r>
          </a:p>
        </p:txBody>
      </p:sp>
      <p:sp>
        <p:nvSpPr>
          <p:cNvPr id="8" name="Rectangle: Rounded Corners 7">
            <a:extLst>
              <a:ext uri="{FF2B5EF4-FFF2-40B4-BE49-F238E27FC236}">
                <a16:creationId xmlns:a16="http://schemas.microsoft.com/office/drawing/2014/main" id="{B0E78D37-31DA-4522-AA0E-D8E974043BCF}"/>
              </a:ext>
            </a:extLst>
          </p:cNvPr>
          <p:cNvSpPr/>
          <p:nvPr/>
        </p:nvSpPr>
        <p:spPr>
          <a:xfrm>
            <a:off x="1445985" y="7229033"/>
            <a:ext cx="9158952" cy="2108121"/>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9" name="TextBox 8">
            <a:extLst>
              <a:ext uri="{FF2B5EF4-FFF2-40B4-BE49-F238E27FC236}">
                <a16:creationId xmlns:a16="http://schemas.microsoft.com/office/drawing/2014/main" id="{3CEFA3D4-5D2E-4736-9031-EDAEFF9D7F2D}"/>
              </a:ext>
            </a:extLst>
          </p:cNvPr>
          <p:cNvSpPr txBox="1"/>
          <p:nvPr/>
        </p:nvSpPr>
        <p:spPr>
          <a:xfrm>
            <a:off x="1445985" y="7371306"/>
            <a:ext cx="9490842"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Terminate one or more processes involved in the deadlock.</a:t>
            </a:r>
          </a:p>
          <a:p>
            <a:pPr marL="457200" indent="-457200">
              <a:buFont typeface="Arial" panose="020B0604020202020204" pitchFamily="34" charset="0"/>
              <a:buChar char="•"/>
            </a:pPr>
            <a:r>
              <a:rPr lang="en-US" sz="2800" dirty="0">
                <a:solidFill>
                  <a:srgbClr val="F5F5FF"/>
                </a:solidFill>
                <a:latin typeface="PT Sans" panose="020B0604020202020204" pitchFamily="34" charset="0"/>
              </a:rPr>
              <a:t>Rollback processes to a previous state.</a:t>
            </a:r>
          </a:p>
          <a:p>
            <a:pPr marL="457200" indent="-457200">
              <a:buFont typeface="Arial" panose="020B0604020202020204" pitchFamily="34" charset="0"/>
              <a:buChar char="•"/>
            </a:pPr>
            <a:r>
              <a:rPr lang="en-US" sz="2800" dirty="0">
                <a:solidFill>
                  <a:srgbClr val="F5F5FF"/>
                </a:solidFill>
                <a:latin typeface="PT Sans" panose="020B0604020202020204" pitchFamily="34" charset="0"/>
              </a:rPr>
              <a:t>Preempt resources from processes.</a:t>
            </a:r>
          </a:p>
        </p:txBody>
      </p:sp>
      <p:sp>
        <p:nvSpPr>
          <p:cNvPr id="12" name="TextBox 11">
            <a:extLst>
              <a:ext uri="{FF2B5EF4-FFF2-40B4-BE49-F238E27FC236}">
                <a16:creationId xmlns:a16="http://schemas.microsoft.com/office/drawing/2014/main" id="{8444BB9A-D37C-4CB2-B9B7-740A519CB237}"/>
              </a:ext>
            </a:extLst>
          </p:cNvPr>
          <p:cNvSpPr txBox="1"/>
          <p:nvPr/>
        </p:nvSpPr>
        <p:spPr>
          <a:xfrm>
            <a:off x="1587061" y="7714697"/>
            <a:ext cx="9017876" cy="707886"/>
          </a:xfrm>
          <a:prstGeom prst="rect">
            <a:avLst/>
          </a:prstGeom>
          <a:noFill/>
        </p:spPr>
        <p:txBody>
          <a:bodyPr wrap="square" rtlCol="0">
            <a:spAutoFit/>
          </a:bodyPr>
          <a:lstStyle/>
          <a:p>
            <a:pPr marL="0" algn="ctr" rtl="0" eaLnBrk="1" latinLnBrk="0" hangingPunct="1">
              <a:spcBef>
                <a:spcPts val="0"/>
              </a:spcBef>
              <a:spcAft>
                <a:spcPts val="0"/>
              </a:spcAft>
            </a:pPr>
            <a:r>
              <a:rPr lang="en-US" sz="4000" kern="1200" dirty="0">
                <a:solidFill>
                  <a:srgbClr val="EAE77E"/>
                </a:solidFill>
                <a:effectLst/>
                <a:latin typeface="Arial Rounded MT Bold" panose="020F0704030504030204" pitchFamily="34" charset="0"/>
              </a:rPr>
              <a:t>Recovery</a:t>
            </a:r>
            <a:endParaRPr lang="en-US" sz="5400" dirty="0">
              <a:effectLst/>
              <a:latin typeface="Arial Rounded MT Bold" panose="020F0704030504030204" pitchFamily="34" charset="0"/>
            </a:endParaRPr>
          </a:p>
        </p:txBody>
      </p:sp>
      <p:sp>
        <p:nvSpPr>
          <p:cNvPr id="13" name="TextBox 12">
            <a:extLst>
              <a:ext uri="{FF2B5EF4-FFF2-40B4-BE49-F238E27FC236}">
                <a16:creationId xmlns:a16="http://schemas.microsoft.com/office/drawing/2014/main" id="{35479951-5436-4B6F-8988-CF4A18963F4A}"/>
              </a:ext>
            </a:extLst>
          </p:cNvPr>
          <p:cNvSpPr txBox="1"/>
          <p:nvPr/>
        </p:nvSpPr>
        <p:spPr>
          <a:xfrm>
            <a:off x="1445985" y="7100331"/>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Use resource allocation graphs or other algorithms to identify deadlocked processes.</a:t>
            </a:r>
          </a:p>
        </p:txBody>
      </p:sp>
      <p:sp>
        <p:nvSpPr>
          <p:cNvPr id="10" name="TextBox 9">
            <a:extLst>
              <a:ext uri="{FF2B5EF4-FFF2-40B4-BE49-F238E27FC236}">
                <a16:creationId xmlns:a16="http://schemas.microsoft.com/office/drawing/2014/main" id="{3B7AA1F6-B378-463D-AF5E-125F1587721F}"/>
              </a:ext>
            </a:extLst>
          </p:cNvPr>
          <p:cNvSpPr txBox="1"/>
          <p:nvPr/>
        </p:nvSpPr>
        <p:spPr>
          <a:xfrm>
            <a:off x="-9169987" y="3812855"/>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Effective management is vital for preventing system crashes and ensuring smooth operation</a:t>
            </a:r>
          </a:p>
        </p:txBody>
      </p:sp>
    </p:spTree>
    <p:extLst>
      <p:ext uri="{BB962C8B-B14F-4D97-AF65-F5344CB8AC3E}">
        <p14:creationId xmlns:p14="http://schemas.microsoft.com/office/powerpoint/2010/main" val="29899904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243C"/>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8E36162-8D32-4C50-B839-0CE6705C4578}"/>
              </a:ext>
            </a:extLst>
          </p:cNvPr>
          <p:cNvSpPr/>
          <p:nvPr/>
        </p:nvSpPr>
        <p:spPr>
          <a:xfrm>
            <a:off x="3897943" y="1289791"/>
            <a:ext cx="4396113" cy="4319014"/>
          </a:xfrm>
          <a:prstGeom prst="ellipse">
            <a:avLst/>
          </a:prstGeom>
          <a:noFill/>
          <a:ln w="190500">
            <a:solidFill>
              <a:srgbClr val="EAE77E">
                <a:alpha val="3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AE77E"/>
              </a:solidFill>
            </a:endParaRPr>
          </a:p>
        </p:txBody>
      </p:sp>
      <p:sp>
        <p:nvSpPr>
          <p:cNvPr id="2" name="TextBox 1">
            <a:extLst>
              <a:ext uri="{FF2B5EF4-FFF2-40B4-BE49-F238E27FC236}">
                <a16:creationId xmlns:a16="http://schemas.microsoft.com/office/drawing/2014/main" id="{0F0D2F90-EB7F-4ACB-9EFE-B52707462435}"/>
              </a:ext>
            </a:extLst>
          </p:cNvPr>
          <p:cNvSpPr txBox="1"/>
          <p:nvPr/>
        </p:nvSpPr>
        <p:spPr>
          <a:xfrm>
            <a:off x="1776248" y="518416"/>
            <a:ext cx="8828690" cy="1938992"/>
          </a:xfrm>
          <a:prstGeom prst="rect">
            <a:avLst/>
          </a:prstGeom>
          <a:noFill/>
        </p:spPr>
        <p:txBody>
          <a:bodyPr wrap="square" rtlCol="0">
            <a:spAutoFit/>
          </a:bodyPr>
          <a:lstStyle/>
          <a:p>
            <a:pPr algn="ctr"/>
            <a:r>
              <a:rPr lang="en-US" sz="6000" dirty="0">
                <a:solidFill>
                  <a:srgbClr val="F5F5FF"/>
                </a:solidFill>
                <a:latin typeface="Impact" panose="020B0806030902050204" pitchFamily="34" charset="0"/>
              </a:rPr>
              <a:t>Importance of Effective Deadlock Management</a:t>
            </a:r>
          </a:p>
        </p:txBody>
      </p:sp>
      <p:sp>
        <p:nvSpPr>
          <p:cNvPr id="8" name="Rectangle: Rounded Corners 7">
            <a:extLst>
              <a:ext uri="{FF2B5EF4-FFF2-40B4-BE49-F238E27FC236}">
                <a16:creationId xmlns:a16="http://schemas.microsoft.com/office/drawing/2014/main" id="{B0E78D37-31DA-4522-AA0E-D8E974043BCF}"/>
              </a:ext>
            </a:extLst>
          </p:cNvPr>
          <p:cNvSpPr/>
          <p:nvPr/>
        </p:nvSpPr>
        <p:spPr>
          <a:xfrm>
            <a:off x="1512087" y="3648547"/>
            <a:ext cx="9158952" cy="1396644"/>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9" name="TextBox 8">
            <a:extLst>
              <a:ext uri="{FF2B5EF4-FFF2-40B4-BE49-F238E27FC236}">
                <a16:creationId xmlns:a16="http://schemas.microsoft.com/office/drawing/2014/main" id="{3CEFA3D4-5D2E-4736-9031-EDAEFF9D7F2D}"/>
              </a:ext>
            </a:extLst>
          </p:cNvPr>
          <p:cNvSpPr txBox="1"/>
          <p:nvPr/>
        </p:nvSpPr>
        <p:spPr>
          <a:xfrm>
            <a:off x="1578189" y="3812855"/>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Effective management is vital for preventing system crashes and ensuring smooth operation</a:t>
            </a:r>
          </a:p>
        </p:txBody>
      </p:sp>
      <p:sp>
        <p:nvSpPr>
          <p:cNvPr id="12" name="TextBox 11">
            <a:extLst>
              <a:ext uri="{FF2B5EF4-FFF2-40B4-BE49-F238E27FC236}">
                <a16:creationId xmlns:a16="http://schemas.microsoft.com/office/drawing/2014/main" id="{8444BB9A-D37C-4CB2-B9B7-740A519CB237}"/>
              </a:ext>
            </a:extLst>
          </p:cNvPr>
          <p:cNvSpPr txBox="1"/>
          <p:nvPr/>
        </p:nvSpPr>
        <p:spPr>
          <a:xfrm>
            <a:off x="1681655" y="2762382"/>
            <a:ext cx="9017876" cy="707886"/>
          </a:xfrm>
          <a:prstGeom prst="rect">
            <a:avLst/>
          </a:prstGeom>
          <a:noFill/>
        </p:spPr>
        <p:txBody>
          <a:bodyPr wrap="square" rtlCol="0">
            <a:spAutoFit/>
          </a:bodyPr>
          <a:lstStyle/>
          <a:p>
            <a:pPr marL="0" algn="ctr" rtl="0" eaLnBrk="1" latinLnBrk="0" hangingPunct="1">
              <a:spcBef>
                <a:spcPts val="0"/>
              </a:spcBef>
              <a:spcAft>
                <a:spcPts val="0"/>
              </a:spcAft>
            </a:pPr>
            <a:r>
              <a:rPr lang="en-US" sz="4000" kern="1200" dirty="0">
                <a:solidFill>
                  <a:srgbClr val="EAE77E"/>
                </a:solidFill>
                <a:effectLst/>
                <a:latin typeface="Arial Rounded MT Bold" panose="020F0704030504030204" pitchFamily="34" charset="0"/>
              </a:rPr>
              <a:t>System Stability</a:t>
            </a:r>
            <a:endParaRPr lang="en-US" sz="5400" dirty="0">
              <a:effectLst/>
              <a:latin typeface="Arial Rounded MT Bold" panose="020F0704030504030204" pitchFamily="34" charset="0"/>
            </a:endParaRPr>
          </a:p>
        </p:txBody>
      </p:sp>
      <p:sp>
        <p:nvSpPr>
          <p:cNvPr id="13" name="TextBox 12">
            <a:extLst>
              <a:ext uri="{FF2B5EF4-FFF2-40B4-BE49-F238E27FC236}">
                <a16:creationId xmlns:a16="http://schemas.microsoft.com/office/drawing/2014/main" id="{35479951-5436-4B6F-8988-CF4A18963F4A}"/>
              </a:ext>
            </a:extLst>
          </p:cNvPr>
          <p:cNvSpPr txBox="1"/>
          <p:nvPr/>
        </p:nvSpPr>
        <p:spPr>
          <a:xfrm>
            <a:off x="1445985" y="7100331"/>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Use resource allocation graphs or other algorithms to identify deadlocked processes.</a:t>
            </a:r>
          </a:p>
        </p:txBody>
      </p:sp>
      <p:sp>
        <p:nvSpPr>
          <p:cNvPr id="10" name="TextBox 9">
            <a:extLst>
              <a:ext uri="{FF2B5EF4-FFF2-40B4-BE49-F238E27FC236}">
                <a16:creationId xmlns:a16="http://schemas.microsoft.com/office/drawing/2014/main" id="{633E6F8C-F89B-454F-BF31-825017896D6F}"/>
              </a:ext>
            </a:extLst>
          </p:cNvPr>
          <p:cNvSpPr txBox="1"/>
          <p:nvPr/>
        </p:nvSpPr>
        <p:spPr>
          <a:xfrm>
            <a:off x="-10074977" y="3812855"/>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Techniques like resource allocation graphs, timeouts, and preemption help resolve deadlocks</a:t>
            </a:r>
          </a:p>
        </p:txBody>
      </p:sp>
    </p:spTree>
    <p:extLst>
      <p:ext uri="{BB962C8B-B14F-4D97-AF65-F5344CB8AC3E}">
        <p14:creationId xmlns:p14="http://schemas.microsoft.com/office/powerpoint/2010/main" val="10790431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243C"/>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8E36162-8D32-4C50-B839-0CE6705C4578}"/>
              </a:ext>
            </a:extLst>
          </p:cNvPr>
          <p:cNvSpPr/>
          <p:nvPr/>
        </p:nvSpPr>
        <p:spPr>
          <a:xfrm>
            <a:off x="3701667" y="1235313"/>
            <a:ext cx="4977979" cy="4890675"/>
          </a:xfrm>
          <a:prstGeom prst="ellipse">
            <a:avLst/>
          </a:prstGeom>
          <a:noFill/>
          <a:ln w="190500">
            <a:solidFill>
              <a:srgbClr val="EAE77E">
                <a:alpha val="3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AE77E"/>
              </a:solidFill>
            </a:endParaRPr>
          </a:p>
        </p:txBody>
      </p:sp>
      <p:sp>
        <p:nvSpPr>
          <p:cNvPr id="2" name="TextBox 1">
            <a:extLst>
              <a:ext uri="{FF2B5EF4-FFF2-40B4-BE49-F238E27FC236}">
                <a16:creationId xmlns:a16="http://schemas.microsoft.com/office/drawing/2014/main" id="{0F0D2F90-EB7F-4ACB-9EFE-B52707462435}"/>
              </a:ext>
            </a:extLst>
          </p:cNvPr>
          <p:cNvSpPr txBox="1"/>
          <p:nvPr/>
        </p:nvSpPr>
        <p:spPr>
          <a:xfrm>
            <a:off x="1776248" y="518416"/>
            <a:ext cx="8828690" cy="1938992"/>
          </a:xfrm>
          <a:prstGeom prst="rect">
            <a:avLst/>
          </a:prstGeom>
          <a:noFill/>
        </p:spPr>
        <p:txBody>
          <a:bodyPr wrap="square" rtlCol="0">
            <a:spAutoFit/>
          </a:bodyPr>
          <a:lstStyle/>
          <a:p>
            <a:pPr algn="ctr"/>
            <a:r>
              <a:rPr lang="en-US" sz="6000" dirty="0">
                <a:solidFill>
                  <a:srgbClr val="F5F5FF"/>
                </a:solidFill>
                <a:latin typeface="Impact" panose="020B0806030902050204" pitchFamily="34" charset="0"/>
              </a:rPr>
              <a:t>Importance of Effective Deadlock Management</a:t>
            </a:r>
          </a:p>
        </p:txBody>
      </p:sp>
      <p:sp>
        <p:nvSpPr>
          <p:cNvPr id="8" name="Rectangle: Rounded Corners 7">
            <a:extLst>
              <a:ext uri="{FF2B5EF4-FFF2-40B4-BE49-F238E27FC236}">
                <a16:creationId xmlns:a16="http://schemas.microsoft.com/office/drawing/2014/main" id="{B0E78D37-31DA-4522-AA0E-D8E974043BCF}"/>
              </a:ext>
            </a:extLst>
          </p:cNvPr>
          <p:cNvSpPr/>
          <p:nvPr/>
        </p:nvSpPr>
        <p:spPr>
          <a:xfrm>
            <a:off x="1512087" y="3648547"/>
            <a:ext cx="9424740" cy="1396644"/>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9" name="TextBox 8">
            <a:extLst>
              <a:ext uri="{FF2B5EF4-FFF2-40B4-BE49-F238E27FC236}">
                <a16:creationId xmlns:a16="http://schemas.microsoft.com/office/drawing/2014/main" id="{3CEFA3D4-5D2E-4736-9031-EDAEFF9D7F2D}"/>
              </a:ext>
            </a:extLst>
          </p:cNvPr>
          <p:cNvSpPr txBox="1"/>
          <p:nvPr/>
        </p:nvSpPr>
        <p:spPr>
          <a:xfrm>
            <a:off x="1578189" y="6858000"/>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Effective management is vital for preventing system crashes and ensuring smooth operation</a:t>
            </a:r>
          </a:p>
        </p:txBody>
      </p:sp>
      <p:sp>
        <p:nvSpPr>
          <p:cNvPr id="12" name="TextBox 11">
            <a:extLst>
              <a:ext uri="{FF2B5EF4-FFF2-40B4-BE49-F238E27FC236}">
                <a16:creationId xmlns:a16="http://schemas.microsoft.com/office/drawing/2014/main" id="{8444BB9A-D37C-4CB2-B9B7-740A519CB237}"/>
              </a:ext>
            </a:extLst>
          </p:cNvPr>
          <p:cNvSpPr txBox="1"/>
          <p:nvPr/>
        </p:nvSpPr>
        <p:spPr>
          <a:xfrm>
            <a:off x="1681655" y="2762382"/>
            <a:ext cx="9017876" cy="707886"/>
          </a:xfrm>
          <a:prstGeom prst="rect">
            <a:avLst/>
          </a:prstGeom>
          <a:noFill/>
        </p:spPr>
        <p:txBody>
          <a:bodyPr wrap="square" rtlCol="0">
            <a:spAutoFit/>
          </a:bodyPr>
          <a:lstStyle/>
          <a:p>
            <a:pPr marL="0" algn="ctr" rtl="0" eaLnBrk="1" latinLnBrk="0" hangingPunct="1">
              <a:spcBef>
                <a:spcPts val="0"/>
              </a:spcBef>
              <a:spcAft>
                <a:spcPts val="0"/>
              </a:spcAft>
            </a:pPr>
            <a:r>
              <a:rPr lang="en-US" sz="4000" kern="1200" dirty="0">
                <a:solidFill>
                  <a:srgbClr val="EAE77E"/>
                </a:solidFill>
                <a:effectLst/>
                <a:latin typeface="Arial Rounded MT Bold" panose="020F0704030504030204" pitchFamily="34" charset="0"/>
              </a:rPr>
              <a:t>Deadlock Resolution</a:t>
            </a:r>
            <a:endParaRPr lang="en-US" sz="5400" dirty="0">
              <a:effectLst/>
              <a:latin typeface="Arial Rounded MT Bold" panose="020F0704030504030204" pitchFamily="34" charset="0"/>
            </a:endParaRPr>
          </a:p>
        </p:txBody>
      </p:sp>
      <p:sp>
        <p:nvSpPr>
          <p:cNvPr id="13" name="TextBox 12">
            <a:extLst>
              <a:ext uri="{FF2B5EF4-FFF2-40B4-BE49-F238E27FC236}">
                <a16:creationId xmlns:a16="http://schemas.microsoft.com/office/drawing/2014/main" id="{35479951-5436-4B6F-8988-CF4A18963F4A}"/>
              </a:ext>
            </a:extLst>
          </p:cNvPr>
          <p:cNvSpPr txBox="1"/>
          <p:nvPr/>
        </p:nvSpPr>
        <p:spPr>
          <a:xfrm>
            <a:off x="1445985" y="7100331"/>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Use resource allocation graphs or other algorithms to identify deadlocked processes.</a:t>
            </a:r>
          </a:p>
        </p:txBody>
      </p:sp>
      <p:sp>
        <p:nvSpPr>
          <p:cNvPr id="10" name="TextBox 9">
            <a:extLst>
              <a:ext uri="{FF2B5EF4-FFF2-40B4-BE49-F238E27FC236}">
                <a16:creationId xmlns:a16="http://schemas.microsoft.com/office/drawing/2014/main" id="{8C0CB823-A250-44DE-9439-EBF0D61765F8}"/>
              </a:ext>
            </a:extLst>
          </p:cNvPr>
          <p:cNvSpPr txBox="1"/>
          <p:nvPr/>
        </p:nvSpPr>
        <p:spPr>
          <a:xfrm>
            <a:off x="1578189" y="3812855"/>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Techniques like resource allocation graphs, timeouts, and preemption help resolve deadlocks</a:t>
            </a:r>
          </a:p>
        </p:txBody>
      </p:sp>
      <p:sp>
        <p:nvSpPr>
          <p:cNvPr id="11" name="TextBox 10">
            <a:extLst>
              <a:ext uri="{FF2B5EF4-FFF2-40B4-BE49-F238E27FC236}">
                <a16:creationId xmlns:a16="http://schemas.microsoft.com/office/drawing/2014/main" id="{8E628813-FF81-4F08-B19A-A177E7E23853}"/>
              </a:ext>
            </a:extLst>
          </p:cNvPr>
          <p:cNvSpPr txBox="1"/>
          <p:nvPr/>
        </p:nvSpPr>
        <p:spPr>
          <a:xfrm>
            <a:off x="-8551523" y="3812855"/>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Proper management minimizes deadlocks’ impact on system efficiency</a:t>
            </a:r>
          </a:p>
        </p:txBody>
      </p:sp>
    </p:spTree>
    <p:extLst>
      <p:ext uri="{BB962C8B-B14F-4D97-AF65-F5344CB8AC3E}">
        <p14:creationId xmlns:p14="http://schemas.microsoft.com/office/powerpoint/2010/main" val="11647361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243C"/>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8E36162-8D32-4C50-B839-0CE6705C4578}"/>
              </a:ext>
            </a:extLst>
          </p:cNvPr>
          <p:cNvSpPr/>
          <p:nvPr/>
        </p:nvSpPr>
        <p:spPr>
          <a:xfrm>
            <a:off x="3579713" y="797396"/>
            <a:ext cx="5487794" cy="5263207"/>
          </a:xfrm>
          <a:prstGeom prst="ellipse">
            <a:avLst/>
          </a:prstGeom>
          <a:noFill/>
          <a:ln w="190500">
            <a:solidFill>
              <a:srgbClr val="EAE77E">
                <a:alpha val="3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AE77E"/>
              </a:solidFill>
            </a:endParaRPr>
          </a:p>
        </p:txBody>
      </p:sp>
      <p:sp>
        <p:nvSpPr>
          <p:cNvPr id="2" name="TextBox 1">
            <a:extLst>
              <a:ext uri="{FF2B5EF4-FFF2-40B4-BE49-F238E27FC236}">
                <a16:creationId xmlns:a16="http://schemas.microsoft.com/office/drawing/2014/main" id="{0F0D2F90-EB7F-4ACB-9EFE-B52707462435}"/>
              </a:ext>
            </a:extLst>
          </p:cNvPr>
          <p:cNvSpPr txBox="1"/>
          <p:nvPr/>
        </p:nvSpPr>
        <p:spPr>
          <a:xfrm>
            <a:off x="1776248" y="518416"/>
            <a:ext cx="8828690" cy="1938992"/>
          </a:xfrm>
          <a:prstGeom prst="rect">
            <a:avLst/>
          </a:prstGeom>
          <a:noFill/>
        </p:spPr>
        <p:txBody>
          <a:bodyPr wrap="square" rtlCol="0">
            <a:spAutoFit/>
          </a:bodyPr>
          <a:lstStyle/>
          <a:p>
            <a:pPr algn="ctr"/>
            <a:r>
              <a:rPr lang="en-US" sz="6000" dirty="0">
                <a:solidFill>
                  <a:srgbClr val="F5F5FF"/>
                </a:solidFill>
                <a:latin typeface="Impact" panose="020B0806030902050204" pitchFamily="34" charset="0"/>
              </a:rPr>
              <a:t>Importance of Effective Deadlock Management</a:t>
            </a:r>
          </a:p>
        </p:txBody>
      </p:sp>
      <p:sp>
        <p:nvSpPr>
          <p:cNvPr id="8" name="Rectangle: Rounded Corners 7">
            <a:extLst>
              <a:ext uri="{FF2B5EF4-FFF2-40B4-BE49-F238E27FC236}">
                <a16:creationId xmlns:a16="http://schemas.microsoft.com/office/drawing/2014/main" id="{B0E78D37-31DA-4522-AA0E-D8E974043BCF}"/>
              </a:ext>
            </a:extLst>
          </p:cNvPr>
          <p:cNvSpPr/>
          <p:nvPr/>
        </p:nvSpPr>
        <p:spPr>
          <a:xfrm>
            <a:off x="1512087" y="3648547"/>
            <a:ext cx="9424740" cy="1396644"/>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9" name="TextBox 8">
            <a:extLst>
              <a:ext uri="{FF2B5EF4-FFF2-40B4-BE49-F238E27FC236}">
                <a16:creationId xmlns:a16="http://schemas.microsoft.com/office/drawing/2014/main" id="{3CEFA3D4-5D2E-4736-9031-EDAEFF9D7F2D}"/>
              </a:ext>
            </a:extLst>
          </p:cNvPr>
          <p:cNvSpPr txBox="1"/>
          <p:nvPr/>
        </p:nvSpPr>
        <p:spPr>
          <a:xfrm>
            <a:off x="1578189" y="6858000"/>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Effective management is vital for preventing system crashes and ensuring smooth operation</a:t>
            </a:r>
          </a:p>
        </p:txBody>
      </p:sp>
      <p:sp>
        <p:nvSpPr>
          <p:cNvPr id="12" name="TextBox 11">
            <a:extLst>
              <a:ext uri="{FF2B5EF4-FFF2-40B4-BE49-F238E27FC236}">
                <a16:creationId xmlns:a16="http://schemas.microsoft.com/office/drawing/2014/main" id="{8444BB9A-D37C-4CB2-B9B7-740A519CB237}"/>
              </a:ext>
            </a:extLst>
          </p:cNvPr>
          <p:cNvSpPr txBox="1"/>
          <p:nvPr/>
        </p:nvSpPr>
        <p:spPr>
          <a:xfrm>
            <a:off x="1681655" y="2762382"/>
            <a:ext cx="9017876" cy="707886"/>
          </a:xfrm>
          <a:prstGeom prst="rect">
            <a:avLst/>
          </a:prstGeom>
          <a:noFill/>
        </p:spPr>
        <p:txBody>
          <a:bodyPr wrap="square" rtlCol="0">
            <a:spAutoFit/>
          </a:bodyPr>
          <a:lstStyle/>
          <a:p>
            <a:pPr marL="0" algn="ctr" rtl="0" eaLnBrk="1" latinLnBrk="0" hangingPunct="1">
              <a:spcBef>
                <a:spcPts val="0"/>
              </a:spcBef>
              <a:spcAft>
                <a:spcPts val="0"/>
              </a:spcAft>
            </a:pPr>
            <a:r>
              <a:rPr lang="en-US" sz="4000" kern="1200" dirty="0">
                <a:solidFill>
                  <a:srgbClr val="EAE77E"/>
                </a:solidFill>
                <a:effectLst/>
                <a:latin typeface="Arial Rounded MT Bold" panose="020F0704030504030204" pitchFamily="34" charset="0"/>
              </a:rPr>
              <a:t>Performance Improvement</a:t>
            </a:r>
            <a:endParaRPr lang="en-US" sz="5400" dirty="0">
              <a:effectLst/>
              <a:latin typeface="Arial Rounded MT Bold" panose="020F0704030504030204" pitchFamily="34" charset="0"/>
            </a:endParaRPr>
          </a:p>
        </p:txBody>
      </p:sp>
      <p:sp>
        <p:nvSpPr>
          <p:cNvPr id="13" name="TextBox 12">
            <a:extLst>
              <a:ext uri="{FF2B5EF4-FFF2-40B4-BE49-F238E27FC236}">
                <a16:creationId xmlns:a16="http://schemas.microsoft.com/office/drawing/2014/main" id="{35479951-5436-4B6F-8988-CF4A18963F4A}"/>
              </a:ext>
            </a:extLst>
          </p:cNvPr>
          <p:cNvSpPr txBox="1"/>
          <p:nvPr/>
        </p:nvSpPr>
        <p:spPr>
          <a:xfrm>
            <a:off x="1445985" y="7100331"/>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Use resource allocation graphs or other algorithms to identify deadlocked processes.</a:t>
            </a:r>
          </a:p>
        </p:txBody>
      </p:sp>
      <p:sp>
        <p:nvSpPr>
          <p:cNvPr id="10" name="TextBox 9">
            <a:extLst>
              <a:ext uri="{FF2B5EF4-FFF2-40B4-BE49-F238E27FC236}">
                <a16:creationId xmlns:a16="http://schemas.microsoft.com/office/drawing/2014/main" id="{8C0CB823-A250-44DE-9439-EBF0D61765F8}"/>
              </a:ext>
            </a:extLst>
          </p:cNvPr>
          <p:cNvSpPr txBox="1"/>
          <p:nvPr/>
        </p:nvSpPr>
        <p:spPr>
          <a:xfrm>
            <a:off x="1578189" y="6979165"/>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Techniques like resource allocation graphs, timeouts, and preemption help resolve deadlocks</a:t>
            </a:r>
          </a:p>
        </p:txBody>
      </p:sp>
      <p:sp>
        <p:nvSpPr>
          <p:cNvPr id="11" name="TextBox 10">
            <a:extLst>
              <a:ext uri="{FF2B5EF4-FFF2-40B4-BE49-F238E27FC236}">
                <a16:creationId xmlns:a16="http://schemas.microsoft.com/office/drawing/2014/main" id="{A607D98D-E26D-493D-ACF9-21B0347FC61C}"/>
              </a:ext>
            </a:extLst>
          </p:cNvPr>
          <p:cNvSpPr txBox="1"/>
          <p:nvPr/>
        </p:nvSpPr>
        <p:spPr>
          <a:xfrm>
            <a:off x="1651759" y="3812855"/>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Proper management minimizes deadlocks’ impact on system efficiency</a:t>
            </a:r>
          </a:p>
        </p:txBody>
      </p:sp>
    </p:spTree>
    <p:extLst>
      <p:ext uri="{BB962C8B-B14F-4D97-AF65-F5344CB8AC3E}">
        <p14:creationId xmlns:p14="http://schemas.microsoft.com/office/powerpoint/2010/main" val="25489278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243C"/>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8E36162-8D32-4C50-B839-0CE6705C4578}"/>
              </a:ext>
            </a:extLst>
          </p:cNvPr>
          <p:cNvSpPr/>
          <p:nvPr/>
        </p:nvSpPr>
        <p:spPr>
          <a:xfrm>
            <a:off x="-1342811" y="184802"/>
            <a:ext cx="8492758" cy="8145195"/>
          </a:xfrm>
          <a:prstGeom prst="ellipse">
            <a:avLst/>
          </a:prstGeom>
          <a:noFill/>
          <a:ln w="190500">
            <a:solidFill>
              <a:srgbClr val="EAE77E">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AE77E"/>
              </a:solidFill>
            </a:endParaRPr>
          </a:p>
        </p:txBody>
      </p:sp>
      <p:sp>
        <p:nvSpPr>
          <p:cNvPr id="2" name="TextBox 1">
            <a:extLst>
              <a:ext uri="{FF2B5EF4-FFF2-40B4-BE49-F238E27FC236}">
                <a16:creationId xmlns:a16="http://schemas.microsoft.com/office/drawing/2014/main" id="{0F0D2F90-EB7F-4ACB-9EFE-B52707462435}"/>
              </a:ext>
            </a:extLst>
          </p:cNvPr>
          <p:cNvSpPr txBox="1"/>
          <p:nvPr/>
        </p:nvSpPr>
        <p:spPr>
          <a:xfrm>
            <a:off x="1776248" y="518416"/>
            <a:ext cx="8828690" cy="1015663"/>
          </a:xfrm>
          <a:prstGeom prst="rect">
            <a:avLst/>
          </a:prstGeom>
          <a:noFill/>
        </p:spPr>
        <p:txBody>
          <a:bodyPr wrap="square" rtlCol="0">
            <a:spAutoFit/>
          </a:bodyPr>
          <a:lstStyle/>
          <a:p>
            <a:pPr algn="ctr"/>
            <a:r>
              <a:rPr lang="en-US" sz="6000" dirty="0">
                <a:solidFill>
                  <a:srgbClr val="F5F5FF"/>
                </a:solidFill>
                <a:latin typeface="Impact" panose="020B0806030902050204" pitchFamily="34" charset="0"/>
              </a:rPr>
              <a:t>Conclusion</a:t>
            </a:r>
          </a:p>
        </p:txBody>
      </p:sp>
      <p:sp>
        <p:nvSpPr>
          <p:cNvPr id="8" name="Rectangle: Rounded Corners 7">
            <a:extLst>
              <a:ext uri="{FF2B5EF4-FFF2-40B4-BE49-F238E27FC236}">
                <a16:creationId xmlns:a16="http://schemas.microsoft.com/office/drawing/2014/main" id="{B0E78D37-31DA-4522-AA0E-D8E974043BCF}"/>
              </a:ext>
            </a:extLst>
          </p:cNvPr>
          <p:cNvSpPr/>
          <p:nvPr/>
        </p:nvSpPr>
        <p:spPr>
          <a:xfrm>
            <a:off x="1770862" y="7269411"/>
            <a:ext cx="9424740" cy="2601713"/>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alpha val="0"/>
                </a:schemeClr>
              </a:solidFill>
            </a:endParaRPr>
          </a:p>
        </p:txBody>
      </p:sp>
      <p:sp>
        <p:nvSpPr>
          <p:cNvPr id="9" name="TextBox 8">
            <a:extLst>
              <a:ext uri="{FF2B5EF4-FFF2-40B4-BE49-F238E27FC236}">
                <a16:creationId xmlns:a16="http://schemas.microsoft.com/office/drawing/2014/main" id="{3CEFA3D4-5D2E-4736-9031-EDAEFF9D7F2D}"/>
              </a:ext>
            </a:extLst>
          </p:cNvPr>
          <p:cNvSpPr txBox="1"/>
          <p:nvPr/>
        </p:nvSpPr>
        <p:spPr>
          <a:xfrm>
            <a:off x="1578189" y="6858000"/>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Effective management is vital for preventing system crashes and ensuring smooth operation</a:t>
            </a:r>
          </a:p>
        </p:txBody>
      </p:sp>
      <p:sp>
        <p:nvSpPr>
          <p:cNvPr id="12" name="TextBox 11">
            <a:extLst>
              <a:ext uri="{FF2B5EF4-FFF2-40B4-BE49-F238E27FC236}">
                <a16:creationId xmlns:a16="http://schemas.microsoft.com/office/drawing/2014/main" id="{8444BB9A-D37C-4CB2-B9B7-740A519CB237}"/>
              </a:ext>
            </a:extLst>
          </p:cNvPr>
          <p:cNvSpPr txBox="1"/>
          <p:nvPr/>
        </p:nvSpPr>
        <p:spPr>
          <a:xfrm>
            <a:off x="1681655" y="7555083"/>
            <a:ext cx="9017876" cy="707886"/>
          </a:xfrm>
          <a:prstGeom prst="rect">
            <a:avLst/>
          </a:prstGeom>
          <a:noFill/>
        </p:spPr>
        <p:txBody>
          <a:bodyPr wrap="square" rtlCol="0">
            <a:spAutoFit/>
          </a:bodyPr>
          <a:lstStyle/>
          <a:p>
            <a:pPr marL="0" algn="ctr" rtl="0" eaLnBrk="1" latinLnBrk="0" hangingPunct="1">
              <a:spcBef>
                <a:spcPts val="0"/>
              </a:spcBef>
              <a:spcAft>
                <a:spcPts val="0"/>
              </a:spcAft>
            </a:pPr>
            <a:r>
              <a:rPr lang="en-US" sz="4000" kern="1200" dirty="0">
                <a:solidFill>
                  <a:srgbClr val="EAE77E"/>
                </a:solidFill>
                <a:effectLst/>
                <a:latin typeface="Arial Rounded MT Bold" panose="020F0704030504030204" pitchFamily="34" charset="0"/>
              </a:rPr>
              <a:t>Performance Improvement</a:t>
            </a:r>
            <a:endParaRPr lang="en-US" sz="5400" dirty="0">
              <a:effectLst/>
              <a:latin typeface="Arial Rounded MT Bold" panose="020F0704030504030204" pitchFamily="34" charset="0"/>
            </a:endParaRPr>
          </a:p>
        </p:txBody>
      </p:sp>
      <p:sp>
        <p:nvSpPr>
          <p:cNvPr id="13" name="TextBox 12">
            <a:extLst>
              <a:ext uri="{FF2B5EF4-FFF2-40B4-BE49-F238E27FC236}">
                <a16:creationId xmlns:a16="http://schemas.microsoft.com/office/drawing/2014/main" id="{35479951-5436-4B6F-8988-CF4A18963F4A}"/>
              </a:ext>
            </a:extLst>
          </p:cNvPr>
          <p:cNvSpPr txBox="1"/>
          <p:nvPr/>
        </p:nvSpPr>
        <p:spPr>
          <a:xfrm>
            <a:off x="1445985" y="7100331"/>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Use resource allocation graphs or other algorithms to identify deadlocked processes.</a:t>
            </a:r>
          </a:p>
        </p:txBody>
      </p:sp>
      <p:sp>
        <p:nvSpPr>
          <p:cNvPr id="10" name="TextBox 9">
            <a:extLst>
              <a:ext uri="{FF2B5EF4-FFF2-40B4-BE49-F238E27FC236}">
                <a16:creationId xmlns:a16="http://schemas.microsoft.com/office/drawing/2014/main" id="{8C0CB823-A250-44DE-9439-EBF0D61765F8}"/>
              </a:ext>
            </a:extLst>
          </p:cNvPr>
          <p:cNvSpPr txBox="1"/>
          <p:nvPr/>
        </p:nvSpPr>
        <p:spPr>
          <a:xfrm>
            <a:off x="1897433" y="7578663"/>
            <a:ext cx="9171598" cy="1815882"/>
          </a:xfrm>
          <a:prstGeom prst="rect">
            <a:avLst/>
          </a:prstGeom>
          <a:noFill/>
        </p:spPr>
        <p:txBody>
          <a:bodyPr wrap="square" rtlCol="0">
            <a:spAutoFit/>
          </a:bodyPr>
          <a:lstStyle/>
          <a:p>
            <a:pPr algn="just"/>
            <a:r>
              <a:rPr lang="en-US" sz="2800" dirty="0">
                <a:solidFill>
                  <a:srgbClr val="F5F5FF"/>
                </a:solidFill>
                <a:latin typeface="PT Sans" panose="020B0604020202020204" pitchFamily="34" charset="0"/>
              </a:rPr>
              <a:t>Deadlocks are a major challenge in concurrent systems. Understanding the conditions for deadlock is crucial for effective management. Various techniques exist for preventing, avoiding, and recovering from deadlocks.</a:t>
            </a:r>
          </a:p>
        </p:txBody>
      </p:sp>
      <p:sp>
        <p:nvSpPr>
          <p:cNvPr id="11" name="TextBox 10">
            <a:extLst>
              <a:ext uri="{FF2B5EF4-FFF2-40B4-BE49-F238E27FC236}">
                <a16:creationId xmlns:a16="http://schemas.microsoft.com/office/drawing/2014/main" id="{A607D98D-E26D-493D-ACF9-21B0347FC61C}"/>
              </a:ext>
            </a:extLst>
          </p:cNvPr>
          <p:cNvSpPr txBox="1"/>
          <p:nvPr/>
        </p:nvSpPr>
        <p:spPr>
          <a:xfrm>
            <a:off x="1651759" y="8605556"/>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Proper management minimizes deadlocks’ impact on system efficiency</a:t>
            </a:r>
          </a:p>
        </p:txBody>
      </p:sp>
    </p:spTree>
    <p:extLst>
      <p:ext uri="{BB962C8B-B14F-4D97-AF65-F5344CB8AC3E}">
        <p14:creationId xmlns:p14="http://schemas.microsoft.com/office/powerpoint/2010/main" val="32541659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D2F90-EB7F-4ACB-9EFE-B52707462435}"/>
              </a:ext>
            </a:extLst>
          </p:cNvPr>
          <p:cNvSpPr txBox="1"/>
          <p:nvPr/>
        </p:nvSpPr>
        <p:spPr>
          <a:xfrm>
            <a:off x="1587062" y="518416"/>
            <a:ext cx="9017876" cy="1107996"/>
          </a:xfrm>
          <a:prstGeom prst="rect">
            <a:avLst/>
          </a:prstGeom>
          <a:noFill/>
        </p:spPr>
        <p:txBody>
          <a:bodyPr wrap="square" rtlCol="0">
            <a:spAutoFit/>
          </a:bodyPr>
          <a:lstStyle/>
          <a:p>
            <a:pPr algn="ctr"/>
            <a:r>
              <a:rPr lang="en-US" sz="6600" dirty="0">
                <a:solidFill>
                  <a:srgbClr val="F5F5FF"/>
                </a:solidFill>
                <a:latin typeface="Impact" panose="020B0806030902050204" pitchFamily="34" charset="0"/>
              </a:rPr>
              <a:t>Deadlock Management</a:t>
            </a:r>
          </a:p>
        </p:txBody>
      </p:sp>
      <p:sp>
        <p:nvSpPr>
          <p:cNvPr id="3" name="TextBox 2">
            <a:extLst>
              <a:ext uri="{FF2B5EF4-FFF2-40B4-BE49-F238E27FC236}">
                <a16:creationId xmlns:a16="http://schemas.microsoft.com/office/drawing/2014/main" id="{74233F8E-90C0-4513-88CC-4EA9F20F4CAC}"/>
              </a:ext>
            </a:extLst>
          </p:cNvPr>
          <p:cNvSpPr txBox="1"/>
          <p:nvPr/>
        </p:nvSpPr>
        <p:spPr>
          <a:xfrm>
            <a:off x="1587062" y="1742871"/>
            <a:ext cx="9017876" cy="523220"/>
          </a:xfrm>
          <a:prstGeom prst="rect">
            <a:avLst/>
          </a:prstGeom>
          <a:noFill/>
        </p:spPr>
        <p:txBody>
          <a:bodyPr wrap="square" rtlCol="0">
            <a:spAutoFit/>
          </a:bodyPr>
          <a:lstStyle/>
          <a:p>
            <a:pPr algn="ctr"/>
            <a:r>
              <a:rPr lang="en-US" sz="2800" dirty="0">
                <a:solidFill>
                  <a:srgbClr val="E6E6FF"/>
                </a:solidFill>
                <a:latin typeface="PT Sans" panose="020B0604020202020204" pitchFamily="34" charset="0"/>
              </a:rPr>
              <a:t>Understanding and Preventing Deadlocks</a:t>
            </a:r>
          </a:p>
        </p:txBody>
      </p:sp>
      <p:sp>
        <p:nvSpPr>
          <p:cNvPr id="4" name="TextBox 3">
            <a:extLst>
              <a:ext uri="{FF2B5EF4-FFF2-40B4-BE49-F238E27FC236}">
                <a16:creationId xmlns:a16="http://schemas.microsoft.com/office/drawing/2014/main" id="{515A8032-197E-4192-80B8-211DF9E75319}"/>
              </a:ext>
            </a:extLst>
          </p:cNvPr>
          <p:cNvSpPr txBox="1"/>
          <p:nvPr/>
        </p:nvSpPr>
        <p:spPr>
          <a:xfrm>
            <a:off x="451944" y="5877914"/>
            <a:ext cx="2822028" cy="523220"/>
          </a:xfrm>
          <a:prstGeom prst="rect">
            <a:avLst/>
          </a:prstGeom>
          <a:noFill/>
        </p:spPr>
        <p:txBody>
          <a:bodyPr wrap="square" rtlCol="0">
            <a:spAutoFit/>
          </a:bodyPr>
          <a:lstStyle/>
          <a:p>
            <a:pPr algn="ctr"/>
            <a:r>
              <a:rPr lang="en-US" sz="2800" dirty="0">
                <a:solidFill>
                  <a:srgbClr val="EAE77E"/>
                </a:solidFill>
                <a:latin typeface="Britannic Bold" panose="020B0903060703020204" pitchFamily="34" charset="0"/>
              </a:rPr>
              <a:t>Sumit Pokhrel</a:t>
            </a:r>
          </a:p>
        </p:txBody>
      </p:sp>
      <p:sp>
        <p:nvSpPr>
          <p:cNvPr id="5" name="TextBox 4">
            <a:extLst>
              <a:ext uri="{FF2B5EF4-FFF2-40B4-BE49-F238E27FC236}">
                <a16:creationId xmlns:a16="http://schemas.microsoft.com/office/drawing/2014/main" id="{2BBC0F03-76FB-4D7F-8C9F-EAA66CA4C441}"/>
              </a:ext>
            </a:extLst>
          </p:cNvPr>
          <p:cNvSpPr txBox="1"/>
          <p:nvPr/>
        </p:nvSpPr>
        <p:spPr>
          <a:xfrm>
            <a:off x="3273972" y="5877914"/>
            <a:ext cx="2822028" cy="523220"/>
          </a:xfrm>
          <a:prstGeom prst="rect">
            <a:avLst/>
          </a:prstGeom>
          <a:noFill/>
        </p:spPr>
        <p:txBody>
          <a:bodyPr wrap="square" rtlCol="0">
            <a:spAutoFit/>
          </a:bodyPr>
          <a:lstStyle/>
          <a:p>
            <a:pPr algn="ctr"/>
            <a:r>
              <a:rPr lang="en-US" sz="2800" dirty="0">
                <a:solidFill>
                  <a:srgbClr val="EAE77E"/>
                </a:solidFill>
                <a:latin typeface="Britannic Bold" panose="020B0903060703020204" pitchFamily="34" charset="0"/>
              </a:rPr>
              <a:t>Suman Ghimire</a:t>
            </a:r>
          </a:p>
        </p:txBody>
      </p:sp>
      <p:sp>
        <p:nvSpPr>
          <p:cNvPr id="6" name="TextBox 5">
            <a:extLst>
              <a:ext uri="{FF2B5EF4-FFF2-40B4-BE49-F238E27FC236}">
                <a16:creationId xmlns:a16="http://schemas.microsoft.com/office/drawing/2014/main" id="{0ECD312A-360F-4D95-B537-783F2B6D72BA}"/>
              </a:ext>
            </a:extLst>
          </p:cNvPr>
          <p:cNvSpPr txBox="1"/>
          <p:nvPr/>
        </p:nvSpPr>
        <p:spPr>
          <a:xfrm>
            <a:off x="6096000" y="5877914"/>
            <a:ext cx="2822028" cy="523220"/>
          </a:xfrm>
          <a:prstGeom prst="rect">
            <a:avLst/>
          </a:prstGeom>
          <a:noFill/>
        </p:spPr>
        <p:txBody>
          <a:bodyPr wrap="square" rtlCol="0">
            <a:spAutoFit/>
          </a:bodyPr>
          <a:lstStyle/>
          <a:p>
            <a:pPr algn="ctr"/>
            <a:r>
              <a:rPr lang="en-US" sz="2800" dirty="0">
                <a:solidFill>
                  <a:srgbClr val="EAE77E"/>
                </a:solidFill>
                <a:latin typeface="Britannic Bold" panose="020B0903060703020204" pitchFamily="34" charset="0"/>
              </a:rPr>
              <a:t>Unique Pokhrel</a:t>
            </a:r>
          </a:p>
        </p:txBody>
      </p:sp>
      <p:sp>
        <p:nvSpPr>
          <p:cNvPr id="7" name="TextBox 6">
            <a:extLst>
              <a:ext uri="{FF2B5EF4-FFF2-40B4-BE49-F238E27FC236}">
                <a16:creationId xmlns:a16="http://schemas.microsoft.com/office/drawing/2014/main" id="{79463E7A-4436-478B-9FBC-4189EA3082EA}"/>
              </a:ext>
            </a:extLst>
          </p:cNvPr>
          <p:cNvSpPr txBox="1"/>
          <p:nvPr/>
        </p:nvSpPr>
        <p:spPr>
          <a:xfrm>
            <a:off x="8918028" y="5849014"/>
            <a:ext cx="2822028" cy="523220"/>
          </a:xfrm>
          <a:prstGeom prst="rect">
            <a:avLst/>
          </a:prstGeom>
          <a:noFill/>
        </p:spPr>
        <p:txBody>
          <a:bodyPr wrap="square" rtlCol="0">
            <a:spAutoFit/>
          </a:bodyPr>
          <a:lstStyle/>
          <a:p>
            <a:pPr algn="ctr"/>
            <a:r>
              <a:rPr lang="en-US" sz="2800" dirty="0">
                <a:solidFill>
                  <a:srgbClr val="EAE77E"/>
                </a:solidFill>
                <a:latin typeface="Britannic Bold" panose="020B0903060703020204" pitchFamily="34" charset="0"/>
              </a:rPr>
              <a:t>Yaman Ghimire</a:t>
            </a:r>
          </a:p>
        </p:txBody>
      </p:sp>
      <p:sp>
        <p:nvSpPr>
          <p:cNvPr id="9" name="TextBox 8">
            <a:extLst>
              <a:ext uri="{FF2B5EF4-FFF2-40B4-BE49-F238E27FC236}">
                <a16:creationId xmlns:a16="http://schemas.microsoft.com/office/drawing/2014/main" id="{A96589FB-0C2A-40C1-9C34-2BE466E352FB}"/>
              </a:ext>
            </a:extLst>
          </p:cNvPr>
          <p:cNvSpPr txBox="1"/>
          <p:nvPr/>
        </p:nvSpPr>
        <p:spPr>
          <a:xfrm>
            <a:off x="1660635" y="4945847"/>
            <a:ext cx="9017876" cy="646331"/>
          </a:xfrm>
          <a:prstGeom prst="rect">
            <a:avLst/>
          </a:prstGeom>
          <a:noFill/>
        </p:spPr>
        <p:txBody>
          <a:bodyPr wrap="square" rtlCol="0">
            <a:spAutoFit/>
          </a:bodyPr>
          <a:lstStyle/>
          <a:p>
            <a:pPr algn="ctr"/>
            <a:r>
              <a:rPr lang="en-US" sz="3600" dirty="0">
                <a:solidFill>
                  <a:srgbClr val="E6E6FF"/>
                </a:solidFill>
                <a:latin typeface="Impact" panose="020B0806030902050204" pitchFamily="34" charset="0"/>
              </a:rPr>
              <a:t>Prepared by</a:t>
            </a:r>
          </a:p>
        </p:txBody>
      </p:sp>
      <p:sp>
        <p:nvSpPr>
          <p:cNvPr id="8" name="Rectangle: Rounded Corners 7">
            <a:extLst>
              <a:ext uri="{FF2B5EF4-FFF2-40B4-BE49-F238E27FC236}">
                <a16:creationId xmlns:a16="http://schemas.microsoft.com/office/drawing/2014/main" id="{51360ACD-64FA-4539-9275-2AC5CFE18F65}"/>
              </a:ext>
            </a:extLst>
          </p:cNvPr>
          <p:cNvSpPr/>
          <p:nvPr/>
        </p:nvSpPr>
        <p:spPr>
          <a:xfrm>
            <a:off x="1944414" y="693683"/>
            <a:ext cx="8292662" cy="763452"/>
          </a:xfrm>
          <a:prstGeom prst="roundRect">
            <a:avLst>
              <a:gd name="adj" fmla="val 20797"/>
            </a:avLst>
          </a:prstGeom>
          <a:solidFill>
            <a:srgbClr val="657F9D">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5BE0FC1-888E-4D3C-9077-E44A067102B1}"/>
              </a:ext>
            </a:extLst>
          </p:cNvPr>
          <p:cNvSpPr txBox="1"/>
          <p:nvPr/>
        </p:nvSpPr>
        <p:spPr>
          <a:xfrm>
            <a:off x="1660635" y="573324"/>
            <a:ext cx="9017876" cy="1384995"/>
          </a:xfrm>
          <a:prstGeom prst="rect">
            <a:avLst/>
          </a:prstGeom>
          <a:noFill/>
        </p:spPr>
        <p:txBody>
          <a:bodyPr wrap="square" rtlCol="0">
            <a:spAutoFit/>
          </a:bodyPr>
          <a:lstStyle/>
          <a:p>
            <a:pPr algn="ctr"/>
            <a:r>
              <a:rPr lang="en-US" sz="2800" dirty="0">
                <a:solidFill>
                  <a:srgbClr val="F5F5FF">
                    <a:alpha val="0"/>
                  </a:srgbClr>
                </a:solidFill>
                <a:latin typeface="PT Sans" panose="020B0604020202020204" pitchFamily="34" charset="0"/>
              </a:rPr>
              <a:t>A situation where a set of processes are permanently blocked because each process is waiting for a resource held by another process in the set.</a:t>
            </a:r>
          </a:p>
        </p:txBody>
      </p:sp>
    </p:spTree>
    <p:extLst>
      <p:ext uri="{BB962C8B-B14F-4D97-AF65-F5344CB8AC3E}">
        <p14:creationId xmlns:p14="http://schemas.microsoft.com/office/powerpoint/2010/main" val="28337101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243C"/>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8E36162-8D32-4C50-B839-0CE6705C4578}"/>
              </a:ext>
            </a:extLst>
          </p:cNvPr>
          <p:cNvSpPr/>
          <p:nvPr/>
        </p:nvSpPr>
        <p:spPr>
          <a:xfrm>
            <a:off x="5069020" y="-266890"/>
            <a:ext cx="8492758" cy="8145195"/>
          </a:xfrm>
          <a:prstGeom prst="ellipse">
            <a:avLst/>
          </a:prstGeom>
          <a:noFill/>
          <a:ln w="190500">
            <a:solidFill>
              <a:srgbClr val="EAE77E">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AE77E"/>
              </a:solidFill>
            </a:endParaRPr>
          </a:p>
        </p:txBody>
      </p:sp>
      <p:sp>
        <p:nvSpPr>
          <p:cNvPr id="2" name="TextBox 1">
            <a:extLst>
              <a:ext uri="{FF2B5EF4-FFF2-40B4-BE49-F238E27FC236}">
                <a16:creationId xmlns:a16="http://schemas.microsoft.com/office/drawing/2014/main" id="{0F0D2F90-EB7F-4ACB-9EFE-B52707462435}"/>
              </a:ext>
            </a:extLst>
          </p:cNvPr>
          <p:cNvSpPr txBox="1"/>
          <p:nvPr/>
        </p:nvSpPr>
        <p:spPr>
          <a:xfrm>
            <a:off x="1776248" y="518416"/>
            <a:ext cx="8828690" cy="1015663"/>
          </a:xfrm>
          <a:prstGeom prst="rect">
            <a:avLst/>
          </a:prstGeom>
          <a:noFill/>
        </p:spPr>
        <p:txBody>
          <a:bodyPr wrap="square" rtlCol="0">
            <a:spAutoFit/>
          </a:bodyPr>
          <a:lstStyle/>
          <a:p>
            <a:pPr algn="ctr"/>
            <a:r>
              <a:rPr lang="en-US" sz="6000" dirty="0">
                <a:solidFill>
                  <a:srgbClr val="F5F5FF"/>
                </a:solidFill>
                <a:latin typeface="Impact" panose="020B0806030902050204" pitchFamily="34" charset="0"/>
              </a:rPr>
              <a:t>Conclusion</a:t>
            </a:r>
          </a:p>
        </p:txBody>
      </p:sp>
      <p:sp>
        <p:nvSpPr>
          <p:cNvPr id="8" name="Rectangle: Rounded Corners 7">
            <a:extLst>
              <a:ext uri="{FF2B5EF4-FFF2-40B4-BE49-F238E27FC236}">
                <a16:creationId xmlns:a16="http://schemas.microsoft.com/office/drawing/2014/main" id="{B0E78D37-31DA-4522-AA0E-D8E974043BCF}"/>
              </a:ext>
            </a:extLst>
          </p:cNvPr>
          <p:cNvSpPr/>
          <p:nvPr/>
        </p:nvSpPr>
        <p:spPr>
          <a:xfrm>
            <a:off x="1770862" y="2135540"/>
            <a:ext cx="9424740" cy="3141540"/>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alpha val="0"/>
                </a:schemeClr>
              </a:solidFill>
            </a:endParaRPr>
          </a:p>
        </p:txBody>
      </p:sp>
      <p:sp>
        <p:nvSpPr>
          <p:cNvPr id="9" name="TextBox 8">
            <a:extLst>
              <a:ext uri="{FF2B5EF4-FFF2-40B4-BE49-F238E27FC236}">
                <a16:creationId xmlns:a16="http://schemas.microsoft.com/office/drawing/2014/main" id="{3CEFA3D4-5D2E-4736-9031-EDAEFF9D7F2D}"/>
              </a:ext>
            </a:extLst>
          </p:cNvPr>
          <p:cNvSpPr txBox="1"/>
          <p:nvPr/>
        </p:nvSpPr>
        <p:spPr>
          <a:xfrm>
            <a:off x="1578189" y="6858000"/>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Effective management is vital for preventing system crashes and ensuring smooth operation</a:t>
            </a:r>
          </a:p>
        </p:txBody>
      </p:sp>
      <p:sp>
        <p:nvSpPr>
          <p:cNvPr id="12" name="TextBox 11">
            <a:extLst>
              <a:ext uri="{FF2B5EF4-FFF2-40B4-BE49-F238E27FC236}">
                <a16:creationId xmlns:a16="http://schemas.microsoft.com/office/drawing/2014/main" id="{8444BB9A-D37C-4CB2-B9B7-740A519CB237}"/>
              </a:ext>
            </a:extLst>
          </p:cNvPr>
          <p:cNvSpPr txBox="1"/>
          <p:nvPr/>
        </p:nvSpPr>
        <p:spPr>
          <a:xfrm>
            <a:off x="1681655" y="7555083"/>
            <a:ext cx="9017876" cy="707886"/>
          </a:xfrm>
          <a:prstGeom prst="rect">
            <a:avLst/>
          </a:prstGeom>
          <a:noFill/>
        </p:spPr>
        <p:txBody>
          <a:bodyPr wrap="square" rtlCol="0">
            <a:spAutoFit/>
          </a:bodyPr>
          <a:lstStyle/>
          <a:p>
            <a:pPr marL="0" algn="ctr" rtl="0" eaLnBrk="1" latinLnBrk="0" hangingPunct="1">
              <a:spcBef>
                <a:spcPts val="0"/>
              </a:spcBef>
              <a:spcAft>
                <a:spcPts val="0"/>
              </a:spcAft>
            </a:pPr>
            <a:r>
              <a:rPr lang="en-US" sz="4000" kern="1200" dirty="0">
                <a:solidFill>
                  <a:srgbClr val="EAE77E"/>
                </a:solidFill>
                <a:effectLst/>
                <a:latin typeface="Arial Rounded MT Bold" panose="020F0704030504030204" pitchFamily="34" charset="0"/>
              </a:rPr>
              <a:t>Performance Improvement</a:t>
            </a:r>
            <a:endParaRPr lang="en-US" sz="5400" dirty="0">
              <a:effectLst/>
              <a:latin typeface="Arial Rounded MT Bold" panose="020F0704030504030204" pitchFamily="34" charset="0"/>
            </a:endParaRPr>
          </a:p>
        </p:txBody>
      </p:sp>
      <p:sp>
        <p:nvSpPr>
          <p:cNvPr id="13" name="TextBox 12">
            <a:extLst>
              <a:ext uri="{FF2B5EF4-FFF2-40B4-BE49-F238E27FC236}">
                <a16:creationId xmlns:a16="http://schemas.microsoft.com/office/drawing/2014/main" id="{35479951-5436-4B6F-8988-CF4A18963F4A}"/>
              </a:ext>
            </a:extLst>
          </p:cNvPr>
          <p:cNvSpPr txBox="1"/>
          <p:nvPr/>
        </p:nvSpPr>
        <p:spPr>
          <a:xfrm>
            <a:off x="1445985" y="7100331"/>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Use resource allocation graphs or other algorithms to identify deadlocked processes.</a:t>
            </a:r>
          </a:p>
        </p:txBody>
      </p:sp>
      <p:sp>
        <p:nvSpPr>
          <p:cNvPr id="10" name="TextBox 9">
            <a:extLst>
              <a:ext uri="{FF2B5EF4-FFF2-40B4-BE49-F238E27FC236}">
                <a16:creationId xmlns:a16="http://schemas.microsoft.com/office/drawing/2014/main" id="{8C0CB823-A250-44DE-9439-EBF0D61765F8}"/>
              </a:ext>
            </a:extLst>
          </p:cNvPr>
          <p:cNvSpPr txBox="1"/>
          <p:nvPr/>
        </p:nvSpPr>
        <p:spPr>
          <a:xfrm>
            <a:off x="1897433" y="2444792"/>
            <a:ext cx="9171598" cy="2677656"/>
          </a:xfrm>
          <a:prstGeom prst="rect">
            <a:avLst/>
          </a:prstGeom>
          <a:noFill/>
        </p:spPr>
        <p:txBody>
          <a:bodyPr wrap="square" rtlCol="0">
            <a:spAutoFit/>
          </a:bodyPr>
          <a:lstStyle/>
          <a:p>
            <a:pPr algn="just"/>
            <a:r>
              <a:rPr lang="en-US" sz="2800" dirty="0">
                <a:solidFill>
                  <a:srgbClr val="F5F5FF"/>
                </a:solidFill>
                <a:latin typeface="PT Sans" panose="020B0604020202020204" pitchFamily="34" charset="0"/>
              </a:rPr>
              <a:t>Deadlocks are a major challenge in concurrent systems. Understanding the conditions for deadlock is crucial for effective management. Various techniques exist for preventing, avoiding, and recovering from deadlocks. Choosing the appropriate technique depends on the specific system and its resource requirements.</a:t>
            </a:r>
          </a:p>
        </p:txBody>
      </p:sp>
      <p:sp>
        <p:nvSpPr>
          <p:cNvPr id="11" name="TextBox 10">
            <a:extLst>
              <a:ext uri="{FF2B5EF4-FFF2-40B4-BE49-F238E27FC236}">
                <a16:creationId xmlns:a16="http://schemas.microsoft.com/office/drawing/2014/main" id="{A607D98D-E26D-493D-ACF9-21B0347FC61C}"/>
              </a:ext>
            </a:extLst>
          </p:cNvPr>
          <p:cNvSpPr txBox="1"/>
          <p:nvPr/>
        </p:nvSpPr>
        <p:spPr>
          <a:xfrm>
            <a:off x="1651759" y="8605556"/>
            <a:ext cx="9490842"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5F5FF"/>
                </a:solidFill>
                <a:latin typeface="PT Sans" panose="020B0604020202020204" pitchFamily="34" charset="0"/>
              </a:rPr>
              <a:t>Proper management minimizes deadlocks’ impact on system efficiency</a:t>
            </a:r>
          </a:p>
        </p:txBody>
      </p:sp>
    </p:spTree>
    <p:extLst>
      <p:ext uri="{BB962C8B-B14F-4D97-AF65-F5344CB8AC3E}">
        <p14:creationId xmlns:p14="http://schemas.microsoft.com/office/powerpoint/2010/main" val="35812857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776F06C-99C2-4EBC-95C7-08C35D0307FF}"/>
              </a:ext>
            </a:extLst>
          </p:cNvPr>
          <p:cNvSpPr/>
          <p:nvPr/>
        </p:nvSpPr>
        <p:spPr>
          <a:xfrm>
            <a:off x="1734206" y="668593"/>
            <a:ext cx="8765628" cy="746235"/>
          </a:xfrm>
          <a:prstGeom prst="roundRect">
            <a:avLst>
              <a:gd name="adj" fmla="val 7464"/>
            </a:avLst>
          </a:prstGeom>
          <a:solidFill>
            <a:srgbClr val="657F9D">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2" name="TextBox 1">
            <a:extLst>
              <a:ext uri="{FF2B5EF4-FFF2-40B4-BE49-F238E27FC236}">
                <a16:creationId xmlns:a16="http://schemas.microsoft.com/office/drawing/2014/main" id="{0F0D2F90-EB7F-4ACB-9EFE-B52707462435}"/>
              </a:ext>
            </a:extLst>
          </p:cNvPr>
          <p:cNvSpPr txBox="1"/>
          <p:nvPr/>
        </p:nvSpPr>
        <p:spPr>
          <a:xfrm>
            <a:off x="1587062" y="518416"/>
            <a:ext cx="9017876" cy="1107996"/>
          </a:xfrm>
          <a:prstGeom prst="rect">
            <a:avLst/>
          </a:prstGeom>
          <a:noFill/>
        </p:spPr>
        <p:txBody>
          <a:bodyPr wrap="square" rtlCol="0">
            <a:spAutoFit/>
          </a:bodyPr>
          <a:lstStyle/>
          <a:p>
            <a:pPr algn="ctr"/>
            <a:r>
              <a:rPr lang="en-US" sz="6600" dirty="0">
                <a:solidFill>
                  <a:srgbClr val="F5F5FF"/>
                </a:solidFill>
                <a:latin typeface="Impact" panose="020B0806030902050204" pitchFamily="34" charset="0"/>
              </a:rPr>
              <a:t>What is Deadlock? </a:t>
            </a:r>
          </a:p>
        </p:txBody>
      </p:sp>
      <p:sp>
        <p:nvSpPr>
          <p:cNvPr id="3" name="TextBox 2">
            <a:extLst>
              <a:ext uri="{FF2B5EF4-FFF2-40B4-BE49-F238E27FC236}">
                <a16:creationId xmlns:a16="http://schemas.microsoft.com/office/drawing/2014/main" id="{74233F8E-90C0-4513-88CC-4EA9F20F4CAC}"/>
              </a:ext>
            </a:extLst>
          </p:cNvPr>
          <p:cNvSpPr txBox="1"/>
          <p:nvPr/>
        </p:nvSpPr>
        <p:spPr>
          <a:xfrm>
            <a:off x="1734206" y="668593"/>
            <a:ext cx="9017876" cy="523220"/>
          </a:xfrm>
          <a:prstGeom prst="rect">
            <a:avLst/>
          </a:prstGeom>
          <a:noFill/>
        </p:spPr>
        <p:txBody>
          <a:bodyPr wrap="square" rtlCol="0">
            <a:spAutoFit/>
          </a:bodyPr>
          <a:lstStyle/>
          <a:p>
            <a:pPr algn="ctr"/>
            <a:r>
              <a:rPr lang="en-US" sz="1400" dirty="0">
                <a:solidFill>
                  <a:srgbClr val="F5F5FF">
                    <a:alpha val="0"/>
                  </a:srgbClr>
                </a:solidFill>
                <a:latin typeface="PT Sans" panose="020B0604020202020204" pitchFamily="34" charset="0"/>
              </a:rPr>
              <a:t>A situation where a set of processes are permanently blocked because each process is waiting for a resource held by another process in the set.</a:t>
            </a:r>
          </a:p>
        </p:txBody>
      </p:sp>
      <p:sp>
        <p:nvSpPr>
          <p:cNvPr id="5" name="Rectangle: Rounded Corners 4">
            <a:extLst>
              <a:ext uri="{FF2B5EF4-FFF2-40B4-BE49-F238E27FC236}">
                <a16:creationId xmlns:a16="http://schemas.microsoft.com/office/drawing/2014/main" id="{057A06E1-2D2F-4BAD-AE67-7854FE392199}"/>
              </a:ext>
            </a:extLst>
          </p:cNvPr>
          <p:cNvSpPr/>
          <p:nvPr/>
        </p:nvSpPr>
        <p:spPr>
          <a:xfrm>
            <a:off x="2269052" y="1626412"/>
            <a:ext cx="7457878" cy="5231588"/>
          </a:xfrm>
          <a:prstGeom prst="roundRect">
            <a:avLst>
              <a:gd name="adj" fmla="val 6019"/>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53215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776F06C-99C2-4EBC-95C7-08C35D0307FF}"/>
              </a:ext>
            </a:extLst>
          </p:cNvPr>
          <p:cNvSpPr/>
          <p:nvPr/>
        </p:nvSpPr>
        <p:spPr>
          <a:xfrm>
            <a:off x="1765738" y="2711668"/>
            <a:ext cx="8765628" cy="2070539"/>
          </a:xfrm>
          <a:prstGeom prst="roundRect">
            <a:avLst>
              <a:gd name="adj" fmla="val 7464"/>
            </a:avLst>
          </a:prstGeom>
          <a:solidFill>
            <a:srgbClr val="657F9D">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F0D2F90-EB7F-4ACB-9EFE-B52707462435}"/>
              </a:ext>
            </a:extLst>
          </p:cNvPr>
          <p:cNvSpPr txBox="1"/>
          <p:nvPr/>
        </p:nvSpPr>
        <p:spPr>
          <a:xfrm>
            <a:off x="1587062" y="518416"/>
            <a:ext cx="9017876" cy="1107996"/>
          </a:xfrm>
          <a:prstGeom prst="rect">
            <a:avLst/>
          </a:prstGeom>
          <a:noFill/>
        </p:spPr>
        <p:txBody>
          <a:bodyPr wrap="square" rtlCol="0">
            <a:spAutoFit/>
          </a:bodyPr>
          <a:lstStyle/>
          <a:p>
            <a:pPr algn="ctr"/>
            <a:r>
              <a:rPr lang="en-US" sz="6600" dirty="0">
                <a:solidFill>
                  <a:srgbClr val="F5F5FF"/>
                </a:solidFill>
                <a:latin typeface="Impact" panose="020B0806030902050204" pitchFamily="34" charset="0"/>
              </a:rPr>
              <a:t>What is Deadlock? </a:t>
            </a:r>
          </a:p>
        </p:txBody>
      </p:sp>
      <p:sp>
        <p:nvSpPr>
          <p:cNvPr id="3" name="TextBox 2">
            <a:extLst>
              <a:ext uri="{FF2B5EF4-FFF2-40B4-BE49-F238E27FC236}">
                <a16:creationId xmlns:a16="http://schemas.microsoft.com/office/drawing/2014/main" id="{74233F8E-90C0-4513-88CC-4EA9F20F4CAC}"/>
              </a:ext>
            </a:extLst>
          </p:cNvPr>
          <p:cNvSpPr txBox="1"/>
          <p:nvPr/>
        </p:nvSpPr>
        <p:spPr>
          <a:xfrm>
            <a:off x="1660634" y="3106993"/>
            <a:ext cx="9017876" cy="1384995"/>
          </a:xfrm>
          <a:prstGeom prst="rect">
            <a:avLst/>
          </a:prstGeom>
          <a:noFill/>
        </p:spPr>
        <p:txBody>
          <a:bodyPr wrap="square" rtlCol="0">
            <a:spAutoFit/>
          </a:bodyPr>
          <a:lstStyle/>
          <a:p>
            <a:pPr algn="ctr"/>
            <a:r>
              <a:rPr lang="en-US" sz="2800" dirty="0">
                <a:solidFill>
                  <a:srgbClr val="F5F5FF"/>
                </a:solidFill>
                <a:latin typeface="PT Sans" panose="020B0604020202020204" pitchFamily="34" charset="0"/>
              </a:rPr>
              <a:t>Deadlock is a situation where a set of processes are permanently blocked because each process is waiting for a resource held by another process in the set.</a:t>
            </a:r>
          </a:p>
        </p:txBody>
      </p:sp>
    </p:spTree>
    <p:extLst>
      <p:ext uri="{BB962C8B-B14F-4D97-AF65-F5344CB8AC3E}">
        <p14:creationId xmlns:p14="http://schemas.microsoft.com/office/powerpoint/2010/main" val="24820769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776F06C-99C2-4EBC-95C7-08C35D0307FF}"/>
              </a:ext>
            </a:extLst>
          </p:cNvPr>
          <p:cNvSpPr/>
          <p:nvPr/>
        </p:nvSpPr>
        <p:spPr>
          <a:xfrm>
            <a:off x="1734206" y="668593"/>
            <a:ext cx="8765628" cy="746235"/>
          </a:xfrm>
          <a:prstGeom prst="roundRect">
            <a:avLst>
              <a:gd name="adj" fmla="val 7464"/>
            </a:avLst>
          </a:prstGeom>
          <a:solidFill>
            <a:srgbClr val="657F9D">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2" name="TextBox 1">
            <a:extLst>
              <a:ext uri="{FF2B5EF4-FFF2-40B4-BE49-F238E27FC236}">
                <a16:creationId xmlns:a16="http://schemas.microsoft.com/office/drawing/2014/main" id="{0F0D2F90-EB7F-4ACB-9EFE-B52707462435}"/>
              </a:ext>
            </a:extLst>
          </p:cNvPr>
          <p:cNvSpPr txBox="1"/>
          <p:nvPr/>
        </p:nvSpPr>
        <p:spPr>
          <a:xfrm>
            <a:off x="1587062" y="518416"/>
            <a:ext cx="9017876" cy="1107996"/>
          </a:xfrm>
          <a:prstGeom prst="rect">
            <a:avLst/>
          </a:prstGeom>
          <a:noFill/>
        </p:spPr>
        <p:txBody>
          <a:bodyPr wrap="square" rtlCol="0">
            <a:spAutoFit/>
          </a:bodyPr>
          <a:lstStyle/>
          <a:p>
            <a:pPr algn="ctr"/>
            <a:r>
              <a:rPr lang="en-US" sz="6600" dirty="0">
                <a:solidFill>
                  <a:srgbClr val="F5F5FF"/>
                </a:solidFill>
                <a:latin typeface="Impact" panose="020B0806030902050204" pitchFamily="34" charset="0"/>
              </a:rPr>
              <a:t>Example of Deadlock</a:t>
            </a:r>
          </a:p>
        </p:txBody>
      </p:sp>
      <p:sp>
        <p:nvSpPr>
          <p:cNvPr id="3" name="TextBox 2">
            <a:extLst>
              <a:ext uri="{FF2B5EF4-FFF2-40B4-BE49-F238E27FC236}">
                <a16:creationId xmlns:a16="http://schemas.microsoft.com/office/drawing/2014/main" id="{74233F8E-90C0-4513-88CC-4EA9F20F4CAC}"/>
              </a:ext>
            </a:extLst>
          </p:cNvPr>
          <p:cNvSpPr txBox="1"/>
          <p:nvPr/>
        </p:nvSpPr>
        <p:spPr>
          <a:xfrm>
            <a:off x="1734206" y="668593"/>
            <a:ext cx="9017876" cy="523220"/>
          </a:xfrm>
          <a:prstGeom prst="rect">
            <a:avLst/>
          </a:prstGeom>
          <a:noFill/>
        </p:spPr>
        <p:txBody>
          <a:bodyPr wrap="square" rtlCol="0">
            <a:spAutoFit/>
          </a:bodyPr>
          <a:lstStyle/>
          <a:p>
            <a:pPr algn="ctr"/>
            <a:r>
              <a:rPr lang="en-US" sz="1400" dirty="0">
                <a:solidFill>
                  <a:srgbClr val="F5F5FF">
                    <a:alpha val="0"/>
                  </a:srgbClr>
                </a:solidFill>
                <a:latin typeface="PT Sans" panose="020B0604020202020204" pitchFamily="34" charset="0"/>
              </a:rPr>
              <a:t>A situation where a set of processes are permanently blocked because each process is waiting for a resource held by another process in the set.</a:t>
            </a:r>
          </a:p>
        </p:txBody>
      </p:sp>
    </p:spTree>
    <p:extLst>
      <p:ext uri="{BB962C8B-B14F-4D97-AF65-F5344CB8AC3E}">
        <p14:creationId xmlns:p14="http://schemas.microsoft.com/office/powerpoint/2010/main" val="4096580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D2F90-EB7F-4ACB-9EFE-B52707462435}"/>
              </a:ext>
            </a:extLst>
          </p:cNvPr>
          <p:cNvSpPr txBox="1"/>
          <p:nvPr/>
        </p:nvSpPr>
        <p:spPr>
          <a:xfrm>
            <a:off x="1587062" y="518416"/>
            <a:ext cx="9017876" cy="1107996"/>
          </a:xfrm>
          <a:prstGeom prst="rect">
            <a:avLst/>
          </a:prstGeom>
          <a:noFill/>
        </p:spPr>
        <p:txBody>
          <a:bodyPr wrap="square" rtlCol="0">
            <a:spAutoFit/>
          </a:bodyPr>
          <a:lstStyle/>
          <a:p>
            <a:pPr algn="ctr"/>
            <a:r>
              <a:rPr lang="en-US" sz="6600" dirty="0">
                <a:solidFill>
                  <a:srgbClr val="F5F5FF"/>
                </a:solidFill>
                <a:latin typeface="Impact" panose="020B0806030902050204" pitchFamily="34" charset="0"/>
              </a:rPr>
              <a:t>Example of Deadlock</a:t>
            </a:r>
          </a:p>
        </p:txBody>
      </p:sp>
      <p:sp>
        <p:nvSpPr>
          <p:cNvPr id="4" name="Rectangle: Rounded Corners 3">
            <a:extLst>
              <a:ext uri="{FF2B5EF4-FFF2-40B4-BE49-F238E27FC236}">
                <a16:creationId xmlns:a16="http://schemas.microsoft.com/office/drawing/2014/main" id="{B776F06C-99C2-4EBC-95C7-08C35D0307FF}"/>
              </a:ext>
            </a:extLst>
          </p:cNvPr>
          <p:cNvSpPr/>
          <p:nvPr/>
        </p:nvSpPr>
        <p:spPr>
          <a:xfrm>
            <a:off x="1713186" y="2264135"/>
            <a:ext cx="8765628" cy="1208689"/>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3" name="TextBox 2">
            <a:extLst>
              <a:ext uri="{FF2B5EF4-FFF2-40B4-BE49-F238E27FC236}">
                <a16:creationId xmlns:a16="http://schemas.microsoft.com/office/drawing/2014/main" id="{74233F8E-90C0-4513-88CC-4EA9F20F4CAC}"/>
              </a:ext>
            </a:extLst>
          </p:cNvPr>
          <p:cNvSpPr txBox="1"/>
          <p:nvPr/>
        </p:nvSpPr>
        <p:spPr>
          <a:xfrm>
            <a:off x="2049516" y="2452980"/>
            <a:ext cx="7945821" cy="830997"/>
          </a:xfrm>
          <a:prstGeom prst="rect">
            <a:avLst/>
          </a:prstGeom>
          <a:noFill/>
        </p:spPr>
        <p:txBody>
          <a:bodyPr wrap="square" rtlCol="0">
            <a:spAutoFit/>
          </a:bodyPr>
          <a:lstStyle/>
          <a:p>
            <a:pPr algn="just"/>
            <a:r>
              <a:rPr lang="en-US" sz="2400" dirty="0">
                <a:solidFill>
                  <a:srgbClr val="F5F5FF"/>
                </a:solidFill>
                <a:latin typeface="PT Sans" panose="020B0604020202020204" pitchFamily="34" charset="0"/>
              </a:rPr>
              <a:t>Two processes, P1 and P2, need resources A and B. P1 holds A and wants B, while P2 holds B and wants A.</a:t>
            </a:r>
          </a:p>
        </p:txBody>
      </p:sp>
      <p:sp>
        <p:nvSpPr>
          <p:cNvPr id="8" name="TextBox 7">
            <a:extLst>
              <a:ext uri="{FF2B5EF4-FFF2-40B4-BE49-F238E27FC236}">
                <a16:creationId xmlns:a16="http://schemas.microsoft.com/office/drawing/2014/main" id="{293A49CE-E7A0-4F94-81CF-1A3FD582A7A5}"/>
              </a:ext>
            </a:extLst>
          </p:cNvPr>
          <p:cNvSpPr txBox="1"/>
          <p:nvPr/>
        </p:nvSpPr>
        <p:spPr>
          <a:xfrm>
            <a:off x="1597571" y="2328989"/>
            <a:ext cx="9017876" cy="646331"/>
          </a:xfrm>
          <a:prstGeom prst="rect">
            <a:avLst/>
          </a:prstGeom>
          <a:noFill/>
        </p:spPr>
        <p:txBody>
          <a:bodyPr wrap="square" rtlCol="0">
            <a:spAutoFit/>
          </a:bodyPr>
          <a:lstStyle/>
          <a:p>
            <a:pPr marL="0" algn="just" rtl="0" eaLnBrk="1" latinLnBrk="0" hangingPunct="1">
              <a:spcBef>
                <a:spcPts val="0"/>
              </a:spcBef>
              <a:spcAft>
                <a:spcPts val="0"/>
              </a:spcAft>
            </a:pPr>
            <a:r>
              <a:rPr lang="en-US" kern="1200" dirty="0">
                <a:solidFill>
                  <a:srgbClr val="EAE77E">
                    <a:alpha val="0"/>
                  </a:srgbClr>
                </a:solidFill>
                <a:effectLst/>
                <a:latin typeface="PT Sans" panose="020B0503020203020204" pitchFamily="34" charset="0"/>
                <a:ea typeface="+mn-ea"/>
                <a:cs typeface="+mn-cs"/>
              </a:rPr>
              <a:t>Deadlock is a serious problem in concurrent systems, leading to system crashes and performance degradation.</a:t>
            </a:r>
            <a:endParaRPr lang="en-US" sz="2800" dirty="0">
              <a:solidFill>
                <a:schemeClr val="tx1">
                  <a:alpha val="0"/>
                </a:schemeClr>
              </a:solidFill>
              <a:effectLst/>
            </a:endParaRPr>
          </a:p>
        </p:txBody>
      </p:sp>
    </p:spTree>
    <p:extLst>
      <p:ext uri="{BB962C8B-B14F-4D97-AF65-F5344CB8AC3E}">
        <p14:creationId xmlns:p14="http://schemas.microsoft.com/office/powerpoint/2010/main" val="37191571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D2F90-EB7F-4ACB-9EFE-B52707462435}"/>
              </a:ext>
            </a:extLst>
          </p:cNvPr>
          <p:cNvSpPr txBox="1"/>
          <p:nvPr/>
        </p:nvSpPr>
        <p:spPr>
          <a:xfrm>
            <a:off x="1587062" y="518416"/>
            <a:ext cx="9017876" cy="1107996"/>
          </a:xfrm>
          <a:prstGeom prst="rect">
            <a:avLst/>
          </a:prstGeom>
          <a:noFill/>
        </p:spPr>
        <p:txBody>
          <a:bodyPr wrap="square" rtlCol="0">
            <a:spAutoFit/>
          </a:bodyPr>
          <a:lstStyle/>
          <a:p>
            <a:pPr algn="ctr"/>
            <a:r>
              <a:rPr lang="en-US" sz="6600" dirty="0">
                <a:solidFill>
                  <a:srgbClr val="F5F5FF"/>
                </a:solidFill>
                <a:latin typeface="Impact" panose="020B0806030902050204" pitchFamily="34" charset="0"/>
              </a:rPr>
              <a:t>Example of Deadlock</a:t>
            </a:r>
          </a:p>
        </p:txBody>
      </p:sp>
      <p:sp>
        <p:nvSpPr>
          <p:cNvPr id="4" name="Rectangle: Rounded Corners 3">
            <a:extLst>
              <a:ext uri="{FF2B5EF4-FFF2-40B4-BE49-F238E27FC236}">
                <a16:creationId xmlns:a16="http://schemas.microsoft.com/office/drawing/2014/main" id="{B776F06C-99C2-4EBC-95C7-08C35D0307FF}"/>
              </a:ext>
            </a:extLst>
          </p:cNvPr>
          <p:cNvSpPr/>
          <p:nvPr/>
        </p:nvSpPr>
        <p:spPr>
          <a:xfrm>
            <a:off x="1713186" y="2264135"/>
            <a:ext cx="8765628" cy="1208689"/>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3" name="TextBox 2">
            <a:extLst>
              <a:ext uri="{FF2B5EF4-FFF2-40B4-BE49-F238E27FC236}">
                <a16:creationId xmlns:a16="http://schemas.microsoft.com/office/drawing/2014/main" id="{74233F8E-90C0-4513-88CC-4EA9F20F4CAC}"/>
              </a:ext>
            </a:extLst>
          </p:cNvPr>
          <p:cNvSpPr txBox="1"/>
          <p:nvPr/>
        </p:nvSpPr>
        <p:spPr>
          <a:xfrm>
            <a:off x="2049516" y="2452980"/>
            <a:ext cx="7945821" cy="830997"/>
          </a:xfrm>
          <a:prstGeom prst="rect">
            <a:avLst/>
          </a:prstGeom>
          <a:noFill/>
        </p:spPr>
        <p:txBody>
          <a:bodyPr wrap="square" rtlCol="0">
            <a:spAutoFit/>
          </a:bodyPr>
          <a:lstStyle/>
          <a:p>
            <a:pPr algn="just"/>
            <a:r>
              <a:rPr lang="en-US" sz="2400" dirty="0">
                <a:solidFill>
                  <a:srgbClr val="F5F5FF"/>
                </a:solidFill>
                <a:latin typeface="PT Sans" panose="020B0604020202020204" pitchFamily="34" charset="0"/>
              </a:rPr>
              <a:t>Two processes, P1 and P2, need resources A and B. P1 holds A and wants B, while P2 holds B and wants A.</a:t>
            </a:r>
          </a:p>
        </p:txBody>
      </p:sp>
      <p:sp>
        <p:nvSpPr>
          <p:cNvPr id="8" name="TextBox 7">
            <a:extLst>
              <a:ext uri="{FF2B5EF4-FFF2-40B4-BE49-F238E27FC236}">
                <a16:creationId xmlns:a16="http://schemas.microsoft.com/office/drawing/2014/main" id="{293A49CE-E7A0-4F94-81CF-1A3FD582A7A5}"/>
              </a:ext>
            </a:extLst>
          </p:cNvPr>
          <p:cNvSpPr txBox="1"/>
          <p:nvPr/>
        </p:nvSpPr>
        <p:spPr>
          <a:xfrm>
            <a:off x="1387364" y="4861976"/>
            <a:ext cx="9017876" cy="954107"/>
          </a:xfrm>
          <a:prstGeom prst="rect">
            <a:avLst/>
          </a:prstGeom>
          <a:noFill/>
        </p:spPr>
        <p:txBody>
          <a:bodyPr wrap="square" rtlCol="0">
            <a:spAutoFit/>
          </a:bodyPr>
          <a:lstStyle/>
          <a:p>
            <a:pPr marL="0" algn="just" rtl="0" eaLnBrk="1" latinLnBrk="0" hangingPunct="1">
              <a:spcBef>
                <a:spcPts val="0"/>
              </a:spcBef>
              <a:spcAft>
                <a:spcPts val="0"/>
              </a:spcAft>
            </a:pPr>
            <a:r>
              <a:rPr lang="en-US" sz="2800" kern="1200" dirty="0">
                <a:solidFill>
                  <a:srgbClr val="EAE77E"/>
                </a:solidFill>
                <a:effectLst/>
                <a:latin typeface="PT Sans" panose="020B0503020203020204" pitchFamily="34" charset="0"/>
                <a:ea typeface="+mn-ea"/>
                <a:cs typeface="+mn-cs"/>
              </a:rPr>
              <a:t>Deadlock is a serious problem in concurrent systems, leading to system crashes and performance degradation.</a:t>
            </a:r>
            <a:endParaRPr lang="en-US" sz="4000" dirty="0">
              <a:effectLst/>
            </a:endParaRPr>
          </a:p>
        </p:txBody>
      </p:sp>
    </p:spTree>
    <p:extLst>
      <p:ext uri="{BB962C8B-B14F-4D97-AF65-F5344CB8AC3E}">
        <p14:creationId xmlns:p14="http://schemas.microsoft.com/office/powerpoint/2010/main" val="10861106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43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D2F90-EB7F-4ACB-9EFE-B52707462435}"/>
              </a:ext>
            </a:extLst>
          </p:cNvPr>
          <p:cNvSpPr txBox="1"/>
          <p:nvPr/>
        </p:nvSpPr>
        <p:spPr>
          <a:xfrm>
            <a:off x="1587062" y="518416"/>
            <a:ext cx="9017876" cy="1938992"/>
          </a:xfrm>
          <a:prstGeom prst="rect">
            <a:avLst/>
          </a:prstGeom>
          <a:noFill/>
        </p:spPr>
        <p:txBody>
          <a:bodyPr wrap="square" rtlCol="0">
            <a:spAutoFit/>
          </a:bodyPr>
          <a:lstStyle/>
          <a:p>
            <a:pPr algn="ctr"/>
            <a:r>
              <a:rPr lang="en-US" sz="6000" dirty="0">
                <a:solidFill>
                  <a:srgbClr val="F5F5FF"/>
                </a:solidFill>
                <a:latin typeface="Impact" panose="020B0806030902050204" pitchFamily="34" charset="0"/>
              </a:rPr>
              <a:t> Necessary Conditions for Deadlock</a:t>
            </a:r>
          </a:p>
        </p:txBody>
      </p:sp>
      <p:sp>
        <p:nvSpPr>
          <p:cNvPr id="4" name="Rectangle: Rounded Corners 3">
            <a:extLst>
              <a:ext uri="{FF2B5EF4-FFF2-40B4-BE49-F238E27FC236}">
                <a16:creationId xmlns:a16="http://schemas.microsoft.com/office/drawing/2014/main" id="{B776F06C-99C2-4EBC-95C7-08C35D0307FF}"/>
              </a:ext>
            </a:extLst>
          </p:cNvPr>
          <p:cNvSpPr/>
          <p:nvPr/>
        </p:nvSpPr>
        <p:spPr>
          <a:xfrm>
            <a:off x="1713186" y="7960719"/>
            <a:ext cx="8765628" cy="1208689"/>
          </a:xfrm>
          <a:prstGeom prst="roundRect">
            <a:avLst>
              <a:gd name="adj" fmla="val 7464"/>
            </a:avLst>
          </a:prstGeom>
          <a:solidFill>
            <a:srgbClr val="657F9D">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0"/>
                </a:schemeClr>
              </a:solidFill>
            </a:endParaRPr>
          </a:p>
        </p:txBody>
      </p:sp>
      <p:sp>
        <p:nvSpPr>
          <p:cNvPr id="3" name="TextBox 2">
            <a:extLst>
              <a:ext uri="{FF2B5EF4-FFF2-40B4-BE49-F238E27FC236}">
                <a16:creationId xmlns:a16="http://schemas.microsoft.com/office/drawing/2014/main" id="{74233F8E-90C0-4513-88CC-4EA9F20F4CAC}"/>
              </a:ext>
            </a:extLst>
          </p:cNvPr>
          <p:cNvSpPr txBox="1"/>
          <p:nvPr/>
        </p:nvSpPr>
        <p:spPr>
          <a:xfrm>
            <a:off x="2049516" y="8149567"/>
            <a:ext cx="7945821" cy="830997"/>
          </a:xfrm>
          <a:prstGeom prst="rect">
            <a:avLst/>
          </a:prstGeom>
          <a:noFill/>
        </p:spPr>
        <p:txBody>
          <a:bodyPr wrap="square" rtlCol="0">
            <a:spAutoFit/>
          </a:bodyPr>
          <a:lstStyle/>
          <a:p>
            <a:pPr algn="just"/>
            <a:r>
              <a:rPr lang="en-US" sz="2400" dirty="0">
                <a:solidFill>
                  <a:srgbClr val="F5F5FF"/>
                </a:solidFill>
                <a:latin typeface="PT Sans" panose="020B0604020202020204" pitchFamily="34" charset="0"/>
              </a:rPr>
              <a:t>Two processes, P1 and P2, need resources A and B. P1 holds A and wants B, while P2 holds B and wants A.</a:t>
            </a:r>
          </a:p>
        </p:txBody>
      </p:sp>
      <p:sp>
        <p:nvSpPr>
          <p:cNvPr id="8" name="TextBox 7">
            <a:extLst>
              <a:ext uri="{FF2B5EF4-FFF2-40B4-BE49-F238E27FC236}">
                <a16:creationId xmlns:a16="http://schemas.microsoft.com/office/drawing/2014/main" id="{293A49CE-E7A0-4F94-81CF-1A3FD582A7A5}"/>
              </a:ext>
            </a:extLst>
          </p:cNvPr>
          <p:cNvSpPr txBox="1"/>
          <p:nvPr/>
        </p:nvSpPr>
        <p:spPr>
          <a:xfrm>
            <a:off x="1387364" y="8918956"/>
            <a:ext cx="9017876" cy="954107"/>
          </a:xfrm>
          <a:prstGeom prst="rect">
            <a:avLst/>
          </a:prstGeom>
          <a:noFill/>
        </p:spPr>
        <p:txBody>
          <a:bodyPr wrap="square" rtlCol="0">
            <a:spAutoFit/>
          </a:bodyPr>
          <a:lstStyle/>
          <a:p>
            <a:pPr marL="0" algn="just" rtl="0" eaLnBrk="1" latinLnBrk="0" hangingPunct="1">
              <a:spcBef>
                <a:spcPts val="0"/>
              </a:spcBef>
              <a:spcAft>
                <a:spcPts val="0"/>
              </a:spcAft>
            </a:pPr>
            <a:r>
              <a:rPr lang="en-US" sz="2800" kern="1200" dirty="0">
                <a:solidFill>
                  <a:srgbClr val="EAE77E"/>
                </a:solidFill>
                <a:effectLst/>
                <a:latin typeface="PT Sans" panose="020B0503020203020204" pitchFamily="34" charset="0"/>
                <a:ea typeface="+mn-ea"/>
                <a:cs typeface="+mn-cs"/>
              </a:rPr>
              <a:t>Deadlock is a serious problem in concurrent systems, leading to system crashes and performance degradation.</a:t>
            </a:r>
            <a:endParaRPr lang="en-US" sz="4000" dirty="0">
              <a:effectLst/>
            </a:endParaRPr>
          </a:p>
        </p:txBody>
      </p:sp>
      <p:cxnSp>
        <p:nvCxnSpPr>
          <p:cNvPr id="7" name="Straight Connector 6">
            <a:extLst>
              <a:ext uri="{FF2B5EF4-FFF2-40B4-BE49-F238E27FC236}">
                <a16:creationId xmlns:a16="http://schemas.microsoft.com/office/drawing/2014/main" id="{B695E6EB-51D1-4AAD-9901-91564C74455B}"/>
              </a:ext>
            </a:extLst>
          </p:cNvPr>
          <p:cNvCxnSpPr>
            <a:cxnSpLocks/>
          </p:cNvCxnSpPr>
          <p:nvPr/>
        </p:nvCxnSpPr>
        <p:spPr>
          <a:xfrm>
            <a:off x="6331341" y="1618593"/>
            <a:ext cx="0" cy="627327"/>
          </a:xfrm>
          <a:prstGeom prst="line">
            <a:avLst/>
          </a:prstGeom>
          <a:ln w="190500">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3536535-D222-4147-8B9F-72E4074688C9}"/>
              </a:ext>
            </a:extLst>
          </p:cNvPr>
          <p:cNvSpPr txBox="1"/>
          <p:nvPr/>
        </p:nvSpPr>
        <p:spPr>
          <a:xfrm>
            <a:off x="12217817" y="3934946"/>
            <a:ext cx="7945821" cy="523220"/>
          </a:xfrm>
          <a:prstGeom prst="rect">
            <a:avLst/>
          </a:prstGeom>
          <a:noFill/>
        </p:spPr>
        <p:txBody>
          <a:bodyPr wrap="square" rtlCol="0">
            <a:spAutoFit/>
          </a:bodyPr>
          <a:lstStyle/>
          <a:p>
            <a:pPr algn="just"/>
            <a:r>
              <a:rPr lang="en-US" sz="2800" dirty="0">
                <a:solidFill>
                  <a:srgbClr val="F5F5FF"/>
                </a:solidFill>
                <a:latin typeface="PT Sans" panose="020B0604020202020204" pitchFamily="34" charset="0"/>
              </a:rPr>
              <a:t> Only one process can hold a resource at a time</a:t>
            </a:r>
          </a:p>
        </p:txBody>
      </p:sp>
    </p:spTree>
    <p:extLst>
      <p:ext uri="{BB962C8B-B14F-4D97-AF65-F5344CB8AC3E}">
        <p14:creationId xmlns:p14="http://schemas.microsoft.com/office/powerpoint/2010/main" val="22043165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1779</Words>
  <Application>Microsoft Office PowerPoint</Application>
  <PresentationFormat>Widescreen</PresentationFormat>
  <Paragraphs>183</Paragraphs>
  <Slides>30</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-apple-system</vt:lpstr>
      <vt:lpstr>Arial</vt:lpstr>
      <vt:lpstr>Arial Rounded MT Bold</vt:lpstr>
      <vt:lpstr>Britannic Bold</vt:lpstr>
      <vt:lpstr>Calibri</vt:lpstr>
      <vt:lpstr>Calibri Light</vt:lpstr>
      <vt:lpstr>Impact</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Pokhrel</dc:creator>
  <cp:lastModifiedBy>Sumit Pokhrel</cp:lastModifiedBy>
  <cp:revision>28</cp:revision>
  <dcterms:created xsi:type="dcterms:W3CDTF">2024-04-24T11:48:20Z</dcterms:created>
  <dcterms:modified xsi:type="dcterms:W3CDTF">2024-04-26T02:06:34Z</dcterms:modified>
</cp:coreProperties>
</file>