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9" r:id="rId4"/>
    <p:sldId id="258" r:id="rId5"/>
    <p:sldId id="260" r:id="rId6"/>
    <p:sldId id="266" r:id="rId7"/>
    <p:sldId id="276" r:id="rId8"/>
    <p:sldId id="263" r:id="rId9"/>
    <p:sldId id="265" r:id="rId10"/>
    <p:sldId id="268" r:id="rId11"/>
    <p:sldId id="267" r:id="rId12"/>
    <p:sldId id="269" r:id="rId13"/>
    <p:sldId id="257" r:id="rId14"/>
    <p:sldId id="273" r:id="rId15"/>
    <p:sldId id="274" r:id="rId16"/>
    <p:sldId id="279" r:id="rId17"/>
    <p:sldId id="280" r:id="rId18"/>
    <p:sldId id="281" r:id="rId19"/>
    <p:sldId id="282" r:id="rId20"/>
    <p:sldId id="283" r:id="rId21"/>
    <p:sldId id="278" r:id="rId22"/>
    <p:sldId id="271" r:id="rId23"/>
    <p:sldId id="285" r:id="rId24"/>
    <p:sldId id="286" r:id="rId25"/>
    <p:sldId id="270" r:id="rId26"/>
    <p:sldId id="288" r:id="rId27"/>
    <p:sldId id="28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8C61E-6CE6-4DED-D1CD-C4527E09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1375F-20DF-5B9C-5532-62E512AF1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B91-51D6-D345-E727-CEF663D4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479E2-18B8-D042-3F9D-C1E92BD8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E55B1-1838-BBF4-C164-E760FB55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9AE8E-F3A1-6CE8-8B79-69273267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C760D8-6014-4AFE-E775-D50947920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3F260-8A1B-9934-093D-720E369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49D6B-095D-D6FA-80E5-FA75670E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512E4-9655-379C-B1C8-7DB56885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8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53B872-29F3-5FEF-E3FA-550FC4910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CC18E9-6DBE-5D35-85E6-0E6E06088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92517-DD79-A70A-1363-C07EC6DA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5C0DC-E671-E6E5-C559-6655CB18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23790-B8E8-F723-0D73-60868BF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7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9E7EF-506B-679B-E652-EB58B0BB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03620-63EB-69F3-B00D-8CE7A792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80652-A51C-C023-6990-FD166A8D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37D11-BE57-28E9-B567-D968A19A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FA6FD-0892-1D02-8F70-E2FD4D26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4F77-5692-10C3-28D2-512CBC69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0C7E5-0CD7-D53A-5435-B6DE8696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D5CFD-5029-EE11-E215-6A66BE4B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931D7-5093-A940-9E9D-DB239DE7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73205-D4DC-C1B8-B178-4F5F4CE4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6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CAD5F-DC03-F4F9-7A87-3670A07D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D8EE5-7BA9-C80D-0EFD-C5F674347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5454C2-040A-F67D-8B4C-9524F0F1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9E33D2-2703-50CB-9339-1F42E70B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0C191-CDA9-A30B-7AA1-F94C2316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E8C1F-08C4-C6E4-F69C-07686D8A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9221-1280-BBEF-0D31-0F571EEC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C2501-F29A-D906-945E-70936452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F4683-165F-57C9-C7DB-5BB0ECA8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8E66E9-4473-3182-65D5-1317AE18B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398758-68C0-2D59-36D9-995C2269A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C0570C-38C3-64E1-2708-4C218A3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6933C4-CB08-2623-E1B3-1A351E77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BEB5FA-5DE1-C7F6-C87E-16840D19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7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92A2D-0272-A544-45D8-4BAABD75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66D43-1603-C25A-334A-83E4370F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954B49-A657-0FE8-0937-90FDB436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DD352A-F62F-A9B0-06D9-BFE419F2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3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359795-B35D-F281-9A09-AF5B70C0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CCC2A-3BCB-A49D-E484-342F63CA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F25A3-47BF-E8D3-6B2F-AE6995FE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1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6D700-086F-1A60-68A8-57CFEB79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AC577-442C-8E34-86ED-B640040B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6D3BE-FAEB-1BE1-C621-709F2A88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0176F-AF71-553A-A7B8-8A854954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B92EB-0D1F-7517-40BB-3765591C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0D906-493F-30BD-5BFE-3E9923E4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9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6377-A09C-72FF-34F2-E8141DA2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6EDF3-A238-014E-7981-21B29FA48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B4D37-6DFA-E182-DFAA-9D997C8E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E36C89-9763-0728-876A-A4A548BF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AD1D56-AA88-BB15-BCB4-92D07B67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5F947-1028-04AC-E1AC-0A2DB8DD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012D5B-3A09-FCBA-DFE6-9E61948C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B28D40-8FD8-1D72-9C8F-580E5482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00897-93F6-C156-FAFA-D94F09CE0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AB0D3-27BD-4498-9940-118DD0E2D8E7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719A1-1EBA-1A4F-1D66-A41296D4F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6CA0D-B1B6-768A-1507-3FA37B794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FA4CD-8E82-44B8-A6E1-6EC3ECC3D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4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189A2-9394-ABDE-85DD-F0E75687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0023" y="2528046"/>
            <a:ext cx="5091953" cy="1028981"/>
          </a:xfrm>
        </p:spPr>
        <p:txBody>
          <a:bodyPr/>
          <a:lstStyle/>
          <a:p>
            <a:r>
              <a:rPr lang="ko-KR" altLang="en-US" dirty="0" err="1"/>
              <a:t>컬트</a:t>
            </a:r>
            <a:r>
              <a:rPr lang="ko-KR" altLang="en-US" dirty="0"/>
              <a:t> 기획문서</a:t>
            </a:r>
          </a:p>
        </p:txBody>
      </p:sp>
    </p:spTree>
    <p:extLst>
      <p:ext uri="{BB962C8B-B14F-4D97-AF65-F5344CB8AC3E}">
        <p14:creationId xmlns:p14="http://schemas.microsoft.com/office/powerpoint/2010/main" val="2464372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생존자</a:t>
            </a:r>
            <a:r>
              <a:rPr lang="en-US" altLang="ko-KR" dirty="0"/>
              <a:t>(</a:t>
            </a:r>
            <a:r>
              <a:rPr lang="ko-KR" altLang="en-US" dirty="0"/>
              <a:t>주민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A5D04-2193-8FBC-C3DF-DF740C784BB9}"/>
              </a:ext>
            </a:extLst>
          </p:cNvPr>
          <p:cNvSpPr txBox="1"/>
          <p:nvPr/>
        </p:nvSpPr>
        <p:spPr>
          <a:xfrm>
            <a:off x="5031684" y="2413337"/>
            <a:ext cx="6648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마을 주민들</a:t>
            </a:r>
            <a:r>
              <a:rPr lang="en-US" altLang="ko-KR" dirty="0"/>
              <a:t>. </a:t>
            </a:r>
            <a:r>
              <a:rPr lang="ko-KR" altLang="en-US" dirty="0"/>
              <a:t>맵 곳곳에 있는 오브젝트를 활용하여 술래 측을 방해하거나 숨어 다니며 의식을 완성하는 것이 목표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아이템을 가지지 못한 채로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마을 랜덤 지점에 있는 경찰서 무기고에서 아이템 </a:t>
            </a:r>
            <a:r>
              <a:rPr lang="ko-KR" altLang="en-US" dirty="0" err="1"/>
              <a:t>파밍</a:t>
            </a:r>
            <a:r>
              <a:rPr lang="ko-KR" altLang="en-US" dirty="0"/>
              <a:t> 가능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열쇠는 </a:t>
            </a:r>
            <a:r>
              <a:rPr lang="ko-KR" altLang="en-US" dirty="0" err="1"/>
              <a:t>랜덤한</a:t>
            </a:r>
            <a:r>
              <a:rPr lang="ko-KR" altLang="en-US" dirty="0"/>
              <a:t> 위치에 있는 경찰관 시체에서 얻을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이동속도</a:t>
            </a:r>
            <a:r>
              <a:rPr lang="en-US" altLang="ko-KR" dirty="0"/>
              <a:t>(</a:t>
            </a:r>
            <a:r>
              <a:rPr lang="ko-KR" altLang="en-US" dirty="0"/>
              <a:t>걷기</a:t>
            </a:r>
            <a:r>
              <a:rPr lang="en-US" altLang="ko-KR" dirty="0"/>
              <a:t>) 1.3m/s (</a:t>
            </a:r>
            <a:r>
              <a:rPr lang="ko-KR" altLang="en-US" dirty="0"/>
              <a:t>변동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이동속도</a:t>
            </a:r>
            <a:r>
              <a:rPr lang="en-US" altLang="ko-KR" dirty="0"/>
              <a:t>(</a:t>
            </a:r>
            <a:r>
              <a:rPr lang="ko-KR" altLang="en-US" dirty="0"/>
              <a:t>달리기</a:t>
            </a:r>
            <a:r>
              <a:rPr lang="en-US" altLang="ko-KR" dirty="0"/>
              <a:t>) 4.8m/s (</a:t>
            </a:r>
            <a:r>
              <a:rPr lang="ko-KR" altLang="en-US" dirty="0"/>
              <a:t>변동 가능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의류, 사람, 인간의 얼굴, 야외이(가) 표시된 사진&#10;&#10;자동 생성된 설명">
            <a:extLst>
              <a:ext uri="{FF2B5EF4-FFF2-40B4-BE49-F238E27FC236}">
                <a16:creationId xmlns:a16="http://schemas.microsoft.com/office/drawing/2014/main" id="{D01F5C69-D258-61A5-9A61-506B88BA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1325218"/>
            <a:ext cx="4285828" cy="42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모델링 필요 요소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3262A-BEB5-D548-62A5-496F4AA59E74}"/>
              </a:ext>
            </a:extLst>
          </p:cNvPr>
          <p:cNvSpPr txBox="1"/>
          <p:nvPr/>
        </p:nvSpPr>
        <p:spPr>
          <a:xfrm>
            <a:off x="2771775" y="1859339"/>
            <a:ext cx="6648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제단</a:t>
            </a:r>
            <a:r>
              <a:rPr lang="en-US" altLang="ko-KR" dirty="0"/>
              <a:t>(</a:t>
            </a:r>
            <a:r>
              <a:rPr lang="ko-KR" altLang="en-US" dirty="0"/>
              <a:t> 다른 버전으로 세 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술래 측 캐릭터 하나 </a:t>
            </a:r>
            <a:r>
              <a:rPr lang="en-US" altLang="ko-KR" dirty="0"/>
              <a:t>– </a:t>
            </a:r>
            <a:r>
              <a:rPr lang="ko-KR" altLang="en-US" dirty="0"/>
              <a:t>애니메이션 제작 필요</a:t>
            </a:r>
            <a:endParaRPr lang="en-US" altLang="ko-KR" dirty="0"/>
          </a:p>
          <a:p>
            <a:r>
              <a:rPr lang="ko-KR" altLang="en-US" dirty="0"/>
              <a:t>생존자 측 캐릭터 셋 </a:t>
            </a:r>
            <a:r>
              <a:rPr lang="en-US" altLang="ko-KR" dirty="0"/>
              <a:t>– </a:t>
            </a:r>
            <a:r>
              <a:rPr lang="ko-KR" altLang="en-US" dirty="0"/>
              <a:t>애니메이션 제작 필요</a:t>
            </a:r>
            <a:endParaRPr lang="en-US" altLang="ko-KR" dirty="0"/>
          </a:p>
          <a:p>
            <a:r>
              <a:rPr lang="ko-KR" altLang="en-US" dirty="0"/>
              <a:t>총기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자동권총 </a:t>
            </a:r>
            <a:r>
              <a:rPr lang="en-US" altLang="ko-KR" dirty="0"/>
              <a:t>/ </a:t>
            </a:r>
            <a:r>
              <a:rPr lang="ko-KR" altLang="en-US" dirty="0"/>
              <a:t>리볼버 </a:t>
            </a:r>
            <a:r>
              <a:rPr lang="en-US" altLang="ko-KR" dirty="0"/>
              <a:t>/ </a:t>
            </a:r>
            <a:r>
              <a:rPr lang="ko-KR" altLang="en-US" dirty="0" err="1"/>
              <a:t>비살상</a:t>
            </a:r>
            <a:r>
              <a:rPr lang="ko-KR" altLang="en-US" dirty="0"/>
              <a:t> </a:t>
            </a:r>
            <a:r>
              <a:rPr lang="ko-KR" altLang="en-US" dirty="0" err="1"/>
              <a:t>샷건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테이저건</a:t>
            </a:r>
            <a:endParaRPr lang="en-US" altLang="ko-KR" dirty="0"/>
          </a:p>
          <a:p>
            <a:r>
              <a:rPr lang="ko-KR" altLang="en-US" dirty="0"/>
              <a:t>그 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시체 세 종류</a:t>
            </a:r>
            <a:r>
              <a:rPr lang="en-US" altLang="ko-KR" dirty="0"/>
              <a:t> (</a:t>
            </a:r>
            <a:r>
              <a:rPr lang="ko-KR" altLang="en-US" dirty="0" err="1"/>
              <a:t>리깅</a:t>
            </a:r>
            <a:r>
              <a:rPr lang="ko-KR" altLang="en-US" dirty="0"/>
              <a:t> 필요</a:t>
            </a:r>
            <a:r>
              <a:rPr lang="en-US" altLang="ko-KR" dirty="0"/>
              <a:t>…?)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자동차 네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 외 필요한 것 생기면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88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모델링 필요 요소 정리 </a:t>
            </a:r>
            <a:r>
              <a:rPr lang="en-US" altLang="ko-KR" dirty="0"/>
              <a:t>– </a:t>
            </a:r>
            <a:r>
              <a:rPr lang="ko-KR" altLang="en-US" dirty="0"/>
              <a:t>마을 레퍼런스</a:t>
            </a:r>
          </a:p>
        </p:txBody>
      </p:sp>
      <p:pic>
        <p:nvPicPr>
          <p:cNvPr id="8" name="그림 7" descr="야외, 나무, 산, 집이(가) 표시된 사진&#10;&#10;자동 생성된 설명">
            <a:extLst>
              <a:ext uri="{FF2B5EF4-FFF2-40B4-BE49-F238E27FC236}">
                <a16:creationId xmlns:a16="http://schemas.microsoft.com/office/drawing/2014/main" id="{7F0EBD2B-B6BF-1FB2-4134-70A5FE163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36" y="1184671"/>
            <a:ext cx="9233728" cy="51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1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66E4A-5708-B3BD-CD6B-6CB51ACD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4E41F-FFAE-679A-374A-ED9BB521862D}"/>
              </a:ext>
            </a:extLst>
          </p:cNvPr>
          <p:cNvSpPr txBox="1"/>
          <p:nvPr/>
        </p:nvSpPr>
        <p:spPr>
          <a:xfrm>
            <a:off x="1120588" y="1223682"/>
            <a:ext cx="9950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구현하고자 하는 것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플레이어와의 상호작용에 따라 구조물이 물리적으로 변형되며</a:t>
            </a:r>
            <a:r>
              <a:rPr lang="en-US" altLang="ko-KR" dirty="0"/>
              <a:t>, </a:t>
            </a:r>
            <a:r>
              <a:rPr lang="ko-KR" altLang="en-US" dirty="0"/>
              <a:t>구조물 간의 상호 의존성과 하중 분산을 동적으로 계산하는 시스템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기능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구조적 손상 및 파괴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폭발</a:t>
            </a:r>
            <a:r>
              <a:rPr lang="en-US" altLang="ko-KR" dirty="0"/>
              <a:t>, </a:t>
            </a:r>
            <a:r>
              <a:rPr lang="ko-KR" altLang="en-US" dirty="0"/>
              <a:t>충돌</a:t>
            </a:r>
            <a:r>
              <a:rPr lang="en-US" altLang="ko-KR" dirty="0"/>
              <a:t>, </a:t>
            </a:r>
            <a:r>
              <a:rPr lang="ko-KR" altLang="en-US" dirty="0"/>
              <a:t>외부 힘</a:t>
            </a:r>
            <a:r>
              <a:rPr lang="en-US" altLang="ko-KR" dirty="0"/>
              <a:t>(</a:t>
            </a:r>
            <a:r>
              <a:rPr lang="ko-KR" altLang="en-US" dirty="0"/>
              <a:t>도끼</a:t>
            </a:r>
            <a:r>
              <a:rPr lang="en-US" altLang="ko-KR" dirty="0"/>
              <a:t>, </a:t>
            </a:r>
            <a:r>
              <a:rPr lang="ko-KR" altLang="en-US" dirty="0"/>
              <a:t>폭탄 등</a:t>
            </a:r>
            <a:r>
              <a:rPr lang="en-US" altLang="ko-KR" dirty="0"/>
              <a:t>)</a:t>
            </a:r>
            <a:r>
              <a:rPr lang="ko-KR" altLang="en-US" dirty="0"/>
              <a:t>에 따라 벽</a:t>
            </a:r>
            <a:r>
              <a:rPr lang="en-US" altLang="ko-KR" dirty="0"/>
              <a:t>, </a:t>
            </a:r>
            <a:r>
              <a:rPr lang="ko-KR" altLang="en-US" dirty="0"/>
              <a:t>기둥</a:t>
            </a:r>
            <a:r>
              <a:rPr lang="en-US" altLang="ko-KR" dirty="0"/>
              <a:t>, </a:t>
            </a:r>
            <a:r>
              <a:rPr lang="ko-KR" altLang="en-US" dirty="0"/>
              <a:t>천장 등의 구조물이 손상되거나 붕괴</a:t>
            </a:r>
            <a:r>
              <a:rPr lang="en-US" altLang="ko-KR" dirty="0"/>
              <a:t>,.</a:t>
            </a:r>
          </a:p>
          <a:p>
            <a:r>
              <a:rPr lang="ko-KR" altLang="en-US" dirty="0"/>
              <a:t>손상 상태가 점진적으로 변화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금이 가다가 붕괴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구조물 의존성 및 하중 분산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벽이 무너지면 천장이 </a:t>
            </a:r>
            <a:r>
              <a:rPr lang="ko-KR" altLang="en-US" dirty="0" err="1"/>
              <a:t>지지력을</a:t>
            </a:r>
            <a:r>
              <a:rPr lang="ko-KR" altLang="en-US" dirty="0"/>
              <a:t> 잃고 무너짐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기둥이 사라지면 남은 기둥에 하중이 분산되고</a:t>
            </a:r>
            <a:r>
              <a:rPr lang="en-US" altLang="ko-KR" dirty="0"/>
              <a:t>, </a:t>
            </a:r>
            <a:r>
              <a:rPr lang="ko-KR" altLang="en-US" dirty="0"/>
              <a:t>일정 다른 기둥 역시 임계치를 넘으면 붕괴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실시간 상호작용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무너진 구조물이 주변 환경</a:t>
            </a:r>
            <a:r>
              <a:rPr lang="en-US" altLang="ko-KR" dirty="0"/>
              <a:t>(</a:t>
            </a:r>
            <a:r>
              <a:rPr lang="ko-KR" altLang="en-US" dirty="0"/>
              <a:t>다른 벽</a:t>
            </a:r>
            <a:r>
              <a:rPr lang="en-US" altLang="ko-KR" dirty="0"/>
              <a:t>, </a:t>
            </a:r>
            <a:r>
              <a:rPr lang="ko-KR" altLang="en-US" dirty="0"/>
              <a:t>바닥</a:t>
            </a:r>
            <a:r>
              <a:rPr lang="en-US" altLang="ko-KR" dirty="0"/>
              <a:t>)</a:t>
            </a:r>
            <a:r>
              <a:rPr lang="ko-KR" altLang="en-US" dirty="0"/>
              <a:t>에 물리적 영향을 미침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잔해가 장애물로 변하거나 다른 구조물과 또다른 상호작용이 만들어짐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7CEF31D-9A32-27CC-A4E7-154FCF296C70}"/>
              </a:ext>
            </a:extLst>
          </p:cNvPr>
          <p:cNvSpPr txBox="1">
            <a:spLocks/>
          </p:cNvSpPr>
          <p:nvPr/>
        </p:nvSpPr>
        <p:spPr>
          <a:xfrm>
            <a:off x="528919" y="316005"/>
            <a:ext cx="3128682" cy="383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중점 연구 과제</a:t>
            </a:r>
            <a:r>
              <a:rPr lang="en-US" altLang="ko-KR" sz="2000"/>
              <a:t> </a:t>
            </a:r>
            <a:r>
              <a:rPr lang="ko-KR" altLang="en-US" sz="2000"/>
              <a:t>설정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121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96ACA-FFDB-DAD1-2304-83948CDF5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B485DD-660A-16BA-4E38-D849CF66A596}"/>
              </a:ext>
            </a:extLst>
          </p:cNvPr>
          <p:cNvSpPr txBox="1"/>
          <p:nvPr/>
        </p:nvSpPr>
        <p:spPr>
          <a:xfrm>
            <a:off x="1120588" y="733246"/>
            <a:ext cx="995082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현재 엔진의 수준과 한계점</a:t>
            </a:r>
          </a:p>
          <a:p>
            <a:r>
              <a:rPr lang="ko-KR" altLang="en-US" sz="1400" dirty="0"/>
              <a:t>현재 엔진의 가능 수준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Chaos Physics:</a:t>
            </a:r>
          </a:p>
          <a:p>
            <a:r>
              <a:rPr lang="ko-KR" altLang="en-US" sz="1400" dirty="0"/>
              <a:t>사전 정의된 파괴 시뮬레이션으로 벽이 무너지고 파편이 생성되는 효과 구현 가능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물리적 충돌 및 상호작용</a:t>
            </a:r>
            <a:r>
              <a:rPr lang="en-US" altLang="ko-KR" sz="1400" dirty="0"/>
              <a:t>(</a:t>
            </a:r>
            <a:r>
              <a:rPr lang="ko-KR" altLang="en-US" sz="1400" dirty="0"/>
              <a:t>파편이 바닥에 떨어져 튕김</a:t>
            </a:r>
            <a:r>
              <a:rPr lang="en-US" altLang="ko-KR" sz="1400" dirty="0"/>
              <a:t>) </a:t>
            </a:r>
            <a:r>
              <a:rPr lang="ko-KR" altLang="en-US" sz="1400" dirty="0"/>
              <a:t>처리 가능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Physics Constraint:</a:t>
            </a:r>
          </a:p>
          <a:p>
            <a:r>
              <a:rPr lang="ko-KR" altLang="en-US" sz="1400" dirty="0"/>
              <a:t>물체간 연결 관계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기둥과 천장이 고정된 상태</a:t>
            </a:r>
            <a:r>
              <a:rPr lang="en-US" altLang="ko-KR" sz="1400" dirty="0"/>
              <a:t>) </a:t>
            </a:r>
            <a:r>
              <a:rPr lang="ko-KR" altLang="en-US" sz="1400" dirty="0"/>
              <a:t>설정 가능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충돌 감지 및 힘 계산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플레이어의 행동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폭탄 충격</a:t>
            </a:r>
            <a:r>
              <a:rPr lang="en-US" altLang="ko-KR" sz="1400" dirty="0"/>
              <a:t>, </a:t>
            </a:r>
            <a:r>
              <a:rPr lang="ko-KR" altLang="en-US" sz="1400" dirty="0"/>
              <a:t>도끼로 때리기</a:t>
            </a:r>
            <a:r>
              <a:rPr lang="en-US" altLang="ko-KR" sz="1400" dirty="0"/>
              <a:t>)</a:t>
            </a:r>
            <a:r>
              <a:rPr lang="ko-KR" altLang="en-US" sz="1400" dirty="0"/>
              <a:t>과 충돌 지점을 감지하고</a:t>
            </a:r>
            <a:r>
              <a:rPr lang="en-US" altLang="ko-KR" sz="1400" dirty="0"/>
              <a:t>, </a:t>
            </a:r>
            <a:r>
              <a:rPr lang="ko-KR" altLang="en-US" sz="1400" dirty="0"/>
              <a:t>구조물에 가해지는 힘을 계산 가능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한계점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하중 분산 및 의존성 계산 미지원</a:t>
            </a:r>
          </a:p>
          <a:p>
            <a:r>
              <a:rPr lang="ko-KR" altLang="en-US" sz="1400" dirty="0"/>
              <a:t>벽</a:t>
            </a:r>
            <a:r>
              <a:rPr lang="en-US" altLang="ko-KR" sz="1400" dirty="0"/>
              <a:t>, </a:t>
            </a:r>
            <a:r>
              <a:rPr lang="ko-KR" altLang="en-US" sz="1400" dirty="0"/>
              <a:t>기둥</a:t>
            </a:r>
            <a:r>
              <a:rPr lang="en-US" altLang="ko-KR" sz="1400" dirty="0"/>
              <a:t>, </a:t>
            </a:r>
            <a:r>
              <a:rPr lang="ko-KR" altLang="en-US" sz="1400" dirty="0"/>
              <a:t>천장 사이의 동적 관계를 설정하고 하중 변화를 계산하는 기능이 없음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벽이 무너져도 천장이 붕괴하지 않는 독립적 처리 방식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Prefracture</a:t>
            </a:r>
            <a:r>
              <a:rPr lang="en-US" altLang="ko-KR" sz="1400" dirty="0"/>
              <a:t> </a:t>
            </a:r>
            <a:r>
              <a:rPr lang="ko-KR" altLang="en-US" sz="1400" dirty="0"/>
              <a:t>의존성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파괴가 미리 정의된 방식으로 고정되며</a:t>
            </a:r>
            <a:r>
              <a:rPr lang="en-US" altLang="ko-KR" sz="1400" dirty="0"/>
              <a:t>, </a:t>
            </a:r>
            <a:r>
              <a:rPr lang="ko-KR" altLang="en-US" sz="1400" dirty="0"/>
              <a:t>물리적 충격의 방향이나 강도에 따라 동적으로 변하지 않음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실시간 변형 부족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Chaos Physics</a:t>
            </a:r>
            <a:r>
              <a:rPr lang="ko-KR" altLang="en-US" sz="1400" dirty="0"/>
              <a:t>는 파괴된 상태만 시뮬레이션 하며</a:t>
            </a:r>
            <a:r>
              <a:rPr lang="en-US" altLang="ko-KR" sz="1400" dirty="0"/>
              <a:t>, </a:t>
            </a:r>
            <a:r>
              <a:rPr lang="ko-KR" altLang="en-US" sz="1400" dirty="0"/>
              <a:t>구조물이 점진적으로 무너지는 과정을 지원하지 않음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잔해와 환경 상호작용 부족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파편이 생성되지만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파편이 다른 구조물에 영향을 주는 상호작용은 구현되지 않음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작업으로 최적화가 필요하다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6AD804-2C04-7565-4CD0-FA38F72E4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9" y="316005"/>
            <a:ext cx="3128682" cy="38352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중점 연구 과제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27897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0D3C3-D2DD-7EEF-DA06-F8E273FED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F6F2-B42D-230E-552F-0F291601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9" y="316005"/>
            <a:ext cx="3128682" cy="38352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중점 연구 과제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DB980-E559-0BAD-68F5-4D3823AECE14}"/>
              </a:ext>
            </a:extLst>
          </p:cNvPr>
          <p:cNvSpPr txBox="1"/>
          <p:nvPr/>
        </p:nvSpPr>
        <p:spPr>
          <a:xfrm>
            <a:off x="1120588" y="733246"/>
            <a:ext cx="9950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개발하려고 하는 수준</a:t>
            </a:r>
          </a:p>
          <a:p>
            <a:endParaRPr lang="ko-KR" altLang="en-US" sz="1400" dirty="0"/>
          </a:p>
          <a:p>
            <a:r>
              <a:rPr lang="ko-KR" altLang="en-US" sz="1400" dirty="0"/>
              <a:t>구조물 간 동적 관계 설정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구조물 간의 의존 관계를 정의하여</a:t>
            </a:r>
            <a:r>
              <a:rPr lang="en-US" altLang="ko-KR" sz="1400" dirty="0"/>
              <a:t>, </a:t>
            </a:r>
            <a:r>
              <a:rPr lang="ko-KR" altLang="en-US" sz="1400" dirty="0"/>
              <a:t>특정 구조가 손상되면 연결된 구조물에 영향을 미치도록 구현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왼쪽 벽이 무너지면 천장이 무너지고</a:t>
            </a:r>
            <a:r>
              <a:rPr lang="en-US" altLang="ko-KR" sz="1400" dirty="0"/>
              <a:t>, </a:t>
            </a:r>
            <a:r>
              <a:rPr lang="ko-KR" altLang="en-US" sz="1400" dirty="0"/>
              <a:t>천장이 무너지면 오른쪽 벽이 손상 등등 구조물이 점진적으로 붕괴됨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하중 분산 및 임계치 계산</a:t>
            </a:r>
            <a:r>
              <a:rPr lang="en-US" altLang="ko-KR" sz="1400" dirty="0"/>
              <a:t>, </a:t>
            </a:r>
            <a:r>
              <a:rPr lang="ko-KR" altLang="en-US" sz="1400" dirty="0"/>
              <a:t>물리적 변형 및 점진적 손상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구조물마다 하중과 </a:t>
            </a:r>
            <a:r>
              <a:rPr lang="ko-KR" altLang="en-US" sz="1400" dirty="0" err="1"/>
              <a:t>지지력</a:t>
            </a:r>
            <a:r>
              <a:rPr lang="ko-KR" altLang="en-US" sz="1400" dirty="0"/>
              <a:t> 설정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특정 지지점이 파괴되면 남은 지지점에 하중을 분산하고</a:t>
            </a:r>
            <a:r>
              <a:rPr lang="en-US" altLang="ko-KR" sz="1400" dirty="0"/>
              <a:t>, </a:t>
            </a:r>
            <a:r>
              <a:rPr lang="ko-KR" altLang="en-US" sz="1400" dirty="0"/>
              <a:t>임계치를 초과하면 붕괴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붕괴한 상태에 대해 추가적으로 변화해야 하는 부분이 있다면 다시 계산하여 상태를 업데이트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잔해와 환경 상호작용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무너진 잔해가 바닥에 충격을 주거나</a:t>
            </a:r>
            <a:r>
              <a:rPr lang="en-US" altLang="ko-KR" sz="1400" dirty="0"/>
              <a:t>, </a:t>
            </a:r>
            <a:r>
              <a:rPr lang="ko-KR" altLang="en-US" sz="1400" dirty="0"/>
              <a:t>다른 구조물에 </a:t>
            </a:r>
            <a:r>
              <a:rPr lang="en-US" altLang="ko-KR" sz="1400" dirty="0"/>
              <a:t>2</a:t>
            </a:r>
            <a:r>
              <a:rPr lang="ko-KR" altLang="en-US" sz="1400" dirty="0"/>
              <a:t>차 손상을 유발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잔해를 이용해 플레이어가 새로운 경로를 개척하거나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장애물로 활용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실시간 물리 계산 최적화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많은 구조물이 동시에 손상되고 상호작용하더라도</a:t>
            </a:r>
            <a:r>
              <a:rPr lang="en-US" altLang="ko-KR" sz="1400" dirty="0"/>
              <a:t>, </a:t>
            </a:r>
            <a:r>
              <a:rPr lang="ko-KR" altLang="en-US" sz="1400" dirty="0"/>
              <a:t>성능을 유지하는 최적화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기술적 도전 과제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기본적으로 엔진의  </a:t>
            </a:r>
            <a:r>
              <a:rPr lang="en-US" altLang="ko-KR" sz="1400" dirty="0"/>
              <a:t>Chaos Physics</a:t>
            </a:r>
            <a:r>
              <a:rPr lang="ko-KR" altLang="en-US" sz="1400" dirty="0"/>
              <a:t>를 사용하여 행해지는 충돌처리 이외에 추가적인 충돌처리와 구조물 내부에서의 상태 업데이트를 구현해야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C++</a:t>
            </a:r>
            <a:r>
              <a:rPr lang="ko-KR" altLang="en-US" sz="1400" dirty="0"/>
              <a:t>을 사용하여 플레이어와의 상호작용 이외에도 구조물마다 하중과 의존 관계를 실시간으로 계산하여 구조물이 점진적으로 변화하는 모습을 나타낸다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연산은 구조물에 가해지는 힘이 </a:t>
            </a:r>
            <a:r>
              <a:rPr lang="en-US" altLang="ko-KR" sz="1400" dirty="0"/>
              <a:t>0</a:t>
            </a:r>
            <a:r>
              <a:rPr lang="ko-KR" altLang="en-US" sz="1400" dirty="0"/>
              <a:t>이 될 때까지 계속된다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그리고 이러한 과정속에 생기는 잔해들은 멀티플레이 환경에서도 모든 플레이어가 동일한 상태를 확인할 수 있도록 동기화가 필요하다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물리 연산과 동기화의 성능 부하를 최소화하기 위해 멀티 쓰레드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6693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383A4-97AA-9DF1-30C7-6757D61F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D6EFB-A461-3C21-7427-B969E138F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9" y="316005"/>
            <a:ext cx="3128682" cy="38352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중점 연구 과제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3EC83-BB3E-6757-8CA1-5F30954E2D01}"/>
              </a:ext>
            </a:extLst>
          </p:cNvPr>
          <p:cNvSpPr txBox="1"/>
          <p:nvPr/>
        </p:nvSpPr>
        <p:spPr>
          <a:xfrm>
            <a:off x="1120588" y="2197893"/>
            <a:ext cx="99508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이동속도 </a:t>
            </a:r>
            <a:r>
              <a:rPr lang="en-US" altLang="ko-KR" sz="1400" dirty="0"/>
              <a:t>2</a:t>
            </a:r>
            <a:r>
              <a:rPr lang="ko-KR" altLang="en-US" sz="1400" dirty="0"/>
              <a:t>초간 </a:t>
            </a:r>
            <a:r>
              <a:rPr lang="en-US" altLang="ko-KR" sz="1400" dirty="0"/>
              <a:t>20%</a:t>
            </a:r>
            <a:r>
              <a:rPr lang="ko-KR" altLang="en-US" sz="1400" dirty="0"/>
              <a:t>증가 </a:t>
            </a:r>
          </a:p>
          <a:p>
            <a:endParaRPr lang="ko-KR" altLang="en-US" sz="1400" dirty="0"/>
          </a:p>
          <a:p>
            <a:r>
              <a:rPr lang="en-US" altLang="ko-KR" sz="1400" dirty="0"/>
              <a:t>2. 2</a:t>
            </a:r>
            <a:r>
              <a:rPr lang="ko-KR" altLang="en-US" sz="1400" dirty="0"/>
              <a:t>초간 투명</a:t>
            </a:r>
          </a:p>
          <a:p>
            <a:endParaRPr lang="ko-KR" altLang="en-US" sz="1400" dirty="0"/>
          </a:p>
          <a:p>
            <a:r>
              <a:rPr lang="en-US" altLang="ko-KR" sz="1400" dirty="0"/>
              <a:t>3. 1</a:t>
            </a:r>
            <a:r>
              <a:rPr lang="ko-KR" altLang="en-US" sz="1400" dirty="0"/>
              <a:t>초간 공격 방어</a:t>
            </a:r>
          </a:p>
          <a:p>
            <a:endParaRPr lang="ko-KR" altLang="en-US" sz="1400" dirty="0"/>
          </a:p>
          <a:p>
            <a:r>
              <a:rPr lang="en-US" altLang="ko-KR" sz="1400" dirty="0"/>
              <a:t>4. 5</a:t>
            </a:r>
            <a:r>
              <a:rPr lang="ko-KR" altLang="en-US" sz="1400" dirty="0"/>
              <a:t>초간 경찰 위치 드러냄</a:t>
            </a:r>
          </a:p>
          <a:p>
            <a:endParaRPr lang="ko-KR" altLang="en-US" sz="1400" dirty="0"/>
          </a:p>
          <a:p>
            <a:r>
              <a:rPr lang="en-US" altLang="ko-KR" sz="1400" dirty="0"/>
              <a:t>5. 6</a:t>
            </a:r>
            <a:r>
              <a:rPr lang="ko-KR" altLang="en-US" sz="1400" dirty="0"/>
              <a:t>초간 집중한 후 </a:t>
            </a:r>
            <a:r>
              <a:rPr lang="en-US" altLang="ko-KR" sz="1400" dirty="0"/>
              <a:t>10</a:t>
            </a:r>
            <a:r>
              <a:rPr lang="ko-KR" altLang="en-US" sz="1400" dirty="0"/>
              <a:t>초간 의식 진행 속도 </a:t>
            </a:r>
            <a:r>
              <a:rPr lang="en-US" altLang="ko-KR" sz="1400" dirty="0"/>
              <a:t>20%</a:t>
            </a:r>
            <a:r>
              <a:rPr lang="ko-KR" altLang="en-US" sz="1400" dirty="0"/>
              <a:t>상승</a:t>
            </a:r>
          </a:p>
          <a:p>
            <a:endParaRPr lang="ko-KR" altLang="en-US" sz="1400" dirty="0"/>
          </a:p>
          <a:p>
            <a:r>
              <a:rPr lang="en-US" altLang="ko-KR" sz="1400" dirty="0"/>
              <a:t>6.15</a:t>
            </a:r>
            <a:r>
              <a:rPr lang="ko-KR" altLang="en-US" sz="1400" dirty="0" err="1"/>
              <a:t>초동안</a:t>
            </a:r>
            <a:r>
              <a:rPr lang="ko-KR" altLang="en-US" sz="1400" dirty="0"/>
              <a:t> 치료하여 체력 </a:t>
            </a:r>
            <a:r>
              <a:rPr lang="en-US" altLang="ko-KR" sz="1400" dirty="0"/>
              <a:t>1 </a:t>
            </a:r>
            <a:r>
              <a:rPr lang="ko-KR" altLang="en-US" sz="1400" dirty="0"/>
              <a:t>회복</a:t>
            </a:r>
          </a:p>
        </p:txBody>
      </p:sp>
    </p:spTree>
    <p:extLst>
      <p:ext uri="{BB962C8B-B14F-4D97-AF65-F5344CB8AC3E}">
        <p14:creationId xmlns:p14="http://schemas.microsoft.com/office/powerpoint/2010/main" val="372562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60820-E3C5-42F3-7D82-35F2307E3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61405-3E4C-CD28-E6C7-D0F473287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9" y="316005"/>
            <a:ext cx="3128682" cy="38352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필요한 그래픽 리소스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CA209-DC5F-EB4B-8450-D739B1264643}"/>
              </a:ext>
            </a:extLst>
          </p:cNvPr>
          <p:cNvSpPr txBox="1"/>
          <p:nvPr/>
        </p:nvSpPr>
        <p:spPr>
          <a:xfrm>
            <a:off x="1120588" y="2197893"/>
            <a:ext cx="995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벽 </a:t>
            </a:r>
            <a:r>
              <a:rPr lang="en-US" altLang="ko-KR" sz="1400" dirty="0"/>
              <a:t>/ </a:t>
            </a:r>
            <a:r>
              <a:rPr lang="ko-KR" altLang="en-US" sz="1400" dirty="0"/>
              <a:t>나무 </a:t>
            </a:r>
            <a:r>
              <a:rPr lang="en-US" altLang="ko-KR" sz="1400" dirty="0"/>
              <a:t>X 3 / </a:t>
            </a:r>
            <a:r>
              <a:rPr lang="ko-KR" altLang="en-US" sz="1400" dirty="0"/>
              <a:t>인게임에서 실제로 플레이 할 </a:t>
            </a:r>
            <a:r>
              <a:rPr lang="en-US" altLang="ko-KR" sz="1400" dirty="0"/>
              <a:t>/ </a:t>
            </a:r>
            <a:r>
              <a:rPr lang="ko-KR" altLang="en-US" sz="1400" dirty="0"/>
              <a:t>물리 시뮬레이션이 진행될 건물 </a:t>
            </a:r>
          </a:p>
          <a:p>
            <a:r>
              <a:rPr lang="en-US" altLang="ko-KR" sz="1400" dirty="0"/>
              <a:t>/ </a:t>
            </a:r>
            <a:r>
              <a:rPr lang="ko-KR" altLang="en-US" sz="1400" dirty="0"/>
              <a:t>담장 </a:t>
            </a:r>
            <a:r>
              <a:rPr lang="en-US" altLang="ko-KR" sz="1400" dirty="0"/>
              <a:t>/ </a:t>
            </a:r>
            <a:r>
              <a:rPr lang="ko-KR" altLang="en-US" sz="1400" dirty="0"/>
              <a:t>공사중인 건물 </a:t>
            </a:r>
            <a:r>
              <a:rPr lang="en-US" altLang="ko-KR" sz="1400" dirty="0"/>
              <a:t>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096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A5001-0A50-EC3B-8125-0851B339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DB06B-33BF-3DB0-943A-5BB05ACD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9" y="316005"/>
            <a:ext cx="3128682" cy="38352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필요한 그래픽 리소스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5ED98-8294-7AA0-8717-414D791602A5}"/>
              </a:ext>
            </a:extLst>
          </p:cNvPr>
          <p:cNvSpPr txBox="1"/>
          <p:nvPr/>
        </p:nvSpPr>
        <p:spPr>
          <a:xfrm>
            <a:off x="1120588" y="2197893"/>
            <a:ext cx="99508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애니메이션 필요한 것들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무기 뽑는 애니메이션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사격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파쿠르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이교도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피격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사망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일어나는 애니메이션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뒤로 걷기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기도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감전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능력 사용</a:t>
            </a:r>
          </a:p>
          <a:p>
            <a:endParaRPr lang="ko-KR" altLang="en-US" sz="1400" dirty="0"/>
          </a:p>
          <a:p>
            <a:r>
              <a:rPr lang="ko-KR" altLang="en-US" sz="1400" dirty="0"/>
              <a:t>필수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기도 </a:t>
            </a:r>
            <a:r>
              <a:rPr lang="en-US" altLang="ko-KR" sz="1400" dirty="0"/>
              <a:t>/ </a:t>
            </a:r>
            <a:r>
              <a:rPr lang="ko-KR" altLang="en-US" sz="1400" dirty="0"/>
              <a:t>감전 </a:t>
            </a:r>
            <a:r>
              <a:rPr lang="en-US" altLang="ko-KR" sz="1400" dirty="0"/>
              <a:t>/ </a:t>
            </a:r>
            <a:r>
              <a:rPr lang="ko-KR" altLang="en-US" sz="1400" dirty="0"/>
              <a:t>무기 뽑기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파쿠르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045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525C5-354A-2066-09F3-414CF679D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5C68C-97E8-D23B-BF9F-15B2EE6A4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9" y="316005"/>
            <a:ext cx="3128682" cy="38352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필요한 그래픽 리소스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7857D-65E1-C564-896E-7A168174E923}"/>
              </a:ext>
            </a:extLst>
          </p:cNvPr>
          <p:cNvSpPr txBox="1"/>
          <p:nvPr/>
        </p:nvSpPr>
        <p:spPr>
          <a:xfrm>
            <a:off x="1120588" y="1498647"/>
            <a:ext cx="9950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 특수 능력 방대하게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캐릭터 모델링 끝내야 </a:t>
            </a:r>
          </a:p>
          <a:p>
            <a:r>
              <a:rPr lang="en-US" altLang="ko-KR" sz="1400" dirty="0"/>
              <a:t>- 10</a:t>
            </a:r>
            <a:r>
              <a:rPr lang="ko-KR" altLang="en-US" sz="1400" dirty="0"/>
              <a:t>월달에는 맵 디자인 해야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이번달은 최대한 게임 컨텐츠를 늘려야 </a:t>
            </a:r>
            <a:r>
              <a:rPr lang="ko-KR" altLang="en-US" sz="1400" dirty="0" err="1"/>
              <a:t>할듯</a:t>
            </a:r>
            <a:r>
              <a:rPr lang="en-US" altLang="ko-KR" sz="1400" dirty="0"/>
              <a:t>!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DB </a:t>
            </a:r>
            <a:r>
              <a:rPr lang="ko-KR" altLang="en-US" sz="1400" dirty="0"/>
              <a:t>완성하고 동기화 처리 하고 시야처리까지 할 듯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넷 통신을 완성 </a:t>
            </a:r>
            <a:r>
              <a:rPr lang="ko-KR" altLang="en-US" sz="1400" dirty="0" err="1"/>
              <a:t>시켜놔야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서버쪽</a:t>
            </a:r>
            <a:r>
              <a:rPr lang="ko-KR" altLang="en-US" sz="1400" dirty="0"/>
              <a:t> 통신 맞춰갈 수 </a:t>
            </a:r>
            <a:r>
              <a:rPr lang="ko-KR" altLang="en-US" sz="1400" dirty="0" err="1"/>
              <a:t>있을듯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스킬트리</a:t>
            </a:r>
            <a:r>
              <a:rPr lang="en-US" altLang="ko-KR" sz="1400" dirty="0"/>
              <a:t>? - </a:t>
            </a:r>
            <a:r>
              <a:rPr lang="ko-KR" altLang="en-US" sz="1400" dirty="0"/>
              <a:t>단발성이다 보니까 플레이 한 번당 휘발성으로 스킬 올릴 수 있게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토템이 있던지</a:t>
            </a:r>
            <a:r>
              <a:rPr lang="en-US" altLang="ko-KR" sz="1400" dirty="0"/>
              <a:t>? </a:t>
            </a:r>
            <a:r>
              <a:rPr lang="ko-KR" altLang="en-US" sz="1400" dirty="0" err="1"/>
              <a:t>하는거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어떤지</a:t>
            </a:r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- </a:t>
            </a:r>
            <a:r>
              <a:rPr lang="ko-KR" altLang="en-US" sz="1400" dirty="0"/>
              <a:t>제단 진행도에 따라 스킬 해제</a:t>
            </a:r>
            <a:r>
              <a:rPr lang="en-US" altLang="ko-KR" sz="1400" dirty="0"/>
              <a:t>?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무기고 열쇠를 얻어야 총을 쓸 수 있다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신도측 스킬 </a:t>
            </a:r>
            <a:r>
              <a:rPr lang="ko-KR" altLang="en-US" sz="1400" dirty="0" err="1"/>
              <a:t>확정지어야</a:t>
            </a:r>
            <a:r>
              <a:rPr lang="ko-KR" altLang="en-US" sz="1400" dirty="0"/>
              <a:t> 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- </a:t>
            </a:r>
            <a:r>
              <a:rPr lang="ko-KR" altLang="en-US" sz="1400" dirty="0"/>
              <a:t>나무를 자라나게 하는 능력 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- </a:t>
            </a:r>
            <a:r>
              <a:rPr lang="ko-KR" altLang="en-US" sz="1400" dirty="0"/>
              <a:t>까마귀로 시야 방해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- </a:t>
            </a:r>
            <a:r>
              <a:rPr lang="ko-KR" altLang="en-US" sz="1400" dirty="0"/>
              <a:t>유체이탈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신도들 체력 회복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기어가는 애니메이션 추가 필요 </a:t>
            </a:r>
            <a:r>
              <a:rPr lang="en-US" altLang="ko-KR" sz="1400" dirty="0"/>
              <a:t>- </a:t>
            </a:r>
            <a:r>
              <a:rPr lang="ko-KR" altLang="en-US" sz="1400" dirty="0"/>
              <a:t>이건 나중에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캐릭터 추가 필요 </a:t>
            </a:r>
            <a:r>
              <a:rPr lang="en-US" altLang="ko-KR" sz="1400" dirty="0"/>
              <a:t>-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투명화 스킬</a:t>
            </a:r>
            <a:r>
              <a:rPr lang="en-US" altLang="ko-KR" sz="1400" dirty="0"/>
              <a:t>?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이동속도 증가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일단 전반적으로 볼륨을 늘려야 함</a:t>
            </a:r>
          </a:p>
        </p:txBody>
      </p:sp>
    </p:spTree>
    <p:extLst>
      <p:ext uri="{BB962C8B-B14F-4D97-AF65-F5344CB8AC3E}">
        <p14:creationId xmlns:p14="http://schemas.microsoft.com/office/powerpoint/2010/main" val="311739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레퍼런스 게임 분석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클라이언트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1E0DF-B08E-B015-F3B4-10DB5E292EE4}"/>
              </a:ext>
            </a:extLst>
          </p:cNvPr>
          <p:cNvSpPr txBox="1"/>
          <p:nvPr/>
        </p:nvSpPr>
        <p:spPr>
          <a:xfrm>
            <a:off x="828675" y="1154489"/>
            <a:ext cx="911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게임 클라이언트 구현</a:t>
            </a:r>
          </a:p>
          <a:p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술래는 </a:t>
            </a:r>
            <a:r>
              <a:rPr lang="en-US" altLang="ko-KR" sz="1400" dirty="0"/>
              <a:t>1</a:t>
            </a:r>
            <a:r>
              <a:rPr lang="ko-KR" altLang="en-US" sz="1400" dirty="0"/>
              <a:t>인칭 </a:t>
            </a:r>
            <a:r>
              <a:rPr lang="en-US" altLang="ko-KR" sz="1400" dirty="0"/>
              <a:t>/ </a:t>
            </a:r>
            <a:r>
              <a:rPr lang="ko-KR" altLang="en-US" sz="1400" dirty="0"/>
              <a:t>생존자는 </a:t>
            </a:r>
            <a:r>
              <a:rPr lang="en-US" altLang="ko-KR" sz="1400" dirty="0"/>
              <a:t>3</a:t>
            </a:r>
            <a:r>
              <a:rPr lang="ko-KR" altLang="en-US" sz="1400" dirty="0"/>
              <a:t>인칭 시점</a:t>
            </a:r>
          </a:p>
          <a:p>
            <a:endParaRPr lang="ko-KR" altLang="en-US" sz="1400" dirty="0"/>
          </a:p>
          <a:p>
            <a:r>
              <a:rPr lang="ko-KR" altLang="en-US" sz="1400" dirty="0"/>
              <a:t>술래</a:t>
            </a:r>
            <a:r>
              <a:rPr lang="en-US" altLang="ko-KR" sz="1400" dirty="0"/>
              <a:t>(</a:t>
            </a:r>
            <a:r>
              <a:rPr lang="ko-KR" altLang="en-US" sz="1400" dirty="0"/>
              <a:t>엔티티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공포범위</a:t>
            </a:r>
            <a:r>
              <a:rPr lang="en-US" altLang="ko-KR" sz="1400" dirty="0"/>
              <a:t>( </a:t>
            </a:r>
            <a:r>
              <a:rPr lang="ko-KR" altLang="en-US" sz="1400" dirty="0"/>
              <a:t>술래가 가까워지면 심장소리 </a:t>
            </a:r>
            <a:r>
              <a:rPr lang="en-US" altLang="ko-KR" sz="1400" dirty="0"/>
              <a:t>), </a:t>
            </a:r>
            <a:r>
              <a:rPr lang="ko-KR" altLang="en-US" sz="1400" dirty="0"/>
              <a:t>안광</a:t>
            </a:r>
            <a:r>
              <a:rPr lang="en-US" altLang="ko-KR" sz="1400" dirty="0"/>
              <a:t>, </a:t>
            </a:r>
            <a:r>
              <a:rPr lang="ko-KR" altLang="en-US" sz="1400" dirty="0"/>
              <a:t>분노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공격</a:t>
            </a:r>
            <a:r>
              <a:rPr lang="en-US" altLang="ko-KR" sz="1400" dirty="0"/>
              <a:t>(</a:t>
            </a:r>
            <a:r>
              <a:rPr lang="ko-KR" altLang="en-US" sz="1400" dirty="0"/>
              <a:t>술래</a:t>
            </a:r>
            <a:r>
              <a:rPr lang="en-US" altLang="ko-KR" sz="1400" dirty="0"/>
              <a:t>) : </a:t>
            </a:r>
            <a:r>
              <a:rPr lang="ko-KR" altLang="en-US" sz="1400" dirty="0"/>
              <a:t>성공 시 </a:t>
            </a:r>
            <a:r>
              <a:rPr lang="en-US" altLang="ko-KR" sz="1400" dirty="0"/>
              <a:t>2.7</a:t>
            </a:r>
            <a:r>
              <a:rPr lang="ko-KR" altLang="en-US" sz="1400" dirty="0"/>
              <a:t>초</a:t>
            </a:r>
            <a:r>
              <a:rPr lang="en-US" altLang="ko-KR" sz="1400" dirty="0"/>
              <a:t>, </a:t>
            </a:r>
            <a:r>
              <a:rPr lang="ko-KR" altLang="en-US" sz="1400" dirty="0"/>
              <a:t>빗나갈 시 </a:t>
            </a:r>
            <a:r>
              <a:rPr lang="en-US" altLang="ko-KR" sz="1400" dirty="0"/>
              <a:t>1</a:t>
            </a:r>
            <a:r>
              <a:rPr lang="ko-KR" altLang="en-US" sz="1400" dirty="0"/>
              <a:t>초 딜레이 </a:t>
            </a:r>
            <a:r>
              <a:rPr lang="en-US" altLang="ko-KR" sz="1400" dirty="0"/>
              <a:t>/ </a:t>
            </a:r>
            <a:r>
              <a:rPr lang="ko-KR" altLang="en-US" sz="1400" dirty="0"/>
              <a:t>죽음의 상징 계열 공물 사용 시 처형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생존자 </a:t>
            </a:r>
            <a:r>
              <a:rPr lang="ko-KR" altLang="en-US" sz="1400" dirty="0" err="1"/>
              <a:t>들처매기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갈고리에 걸기</a:t>
            </a:r>
            <a:r>
              <a:rPr lang="en-US" altLang="ko-KR" sz="1400" dirty="0"/>
              <a:t>, </a:t>
            </a:r>
            <a:r>
              <a:rPr lang="ko-KR" altLang="en-US" sz="1400" dirty="0"/>
              <a:t>두 번 걸리면 </a:t>
            </a:r>
            <a:r>
              <a:rPr lang="ko-KR" altLang="en-US" sz="1400" dirty="0" err="1"/>
              <a:t>체력반감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반이하일때</a:t>
            </a:r>
            <a:r>
              <a:rPr lang="ko-KR" altLang="en-US" sz="1400" dirty="0"/>
              <a:t> 걸리면 즉사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발전기를 손상시켜 진행도를 깎을 수 있음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특수능력</a:t>
            </a:r>
          </a:p>
          <a:p>
            <a:endParaRPr lang="ko-KR" altLang="en-US" sz="1400" dirty="0"/>
          </a:p>
          <a:p>
            <a:r>
              <a:rPr lang="ko-KR" altLang="en-US" sz="1400" dirty="0"/>
              <a:t>생존자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건강한 상태 </a:t>
            </a:r>
            <a:r>
              <a:rPr lang="en-US" altLang="ko-KR" sz="1400" dirty="0"/>
              <a:t>/ </a:t>
            </a:r>
            <a:r>
              <a:rPr lang="ko-KR" altLang="en-US" sz="1400" dirty="0"/>
              <a:t>부상당한 상태 </a:t>
            </a:r>
            <a:r>
              <a:rPr lang="en-US" altLang="ko-KR" sz="1400" dirty="0"/>
              <a:t>/ </a:t>
            </a:r>
            <a:r>
              <a:rPr lang="ko-KR" altLang="en-US" sz="1400" dirty="0"/>
              <a:t>죽어가는 상태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잡혔을 때 저항 시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초기절</a:t>
            </a:r>
            <a:r>
              <a:rPr lang="en-US" altLang="ko-KR" sz="1400" dirty="0"/>
              <a:t>, </a:t>
            </a:r>
            <a:r>
              <a:rPr lang="ko-KR" altLang="en-US" sz="1400" dirty="0"/>
              <a:t>놓침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기어가기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발전기 수리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판자넘기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생존자 구출 </a:t>
            </a:r>
            <a:r>
              <a:rPr lang="en-US" altLang="ko-KR" sz="1400" dirty="0"/>
              <a:t>/ </a:t>
            </a:r>
            <a:r>
              <a:rPr lang="ko-KR" altLang="en-US" sz="1400" dirty="0"/>
              <a:t>치료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술래에게 피격 후 빈사가 아니라면 </a:t>
            </a:r>
            <a:r>
              <a:rPr lang="en-US" altLang="ko-KR" sz="1400" dirty="0"/>
              <a:t>1.8</a:t>
            </a:r>
            <a:r>
              <a:rPr lang="ko-KR" altLang="en-US" sz="1400" dirty="0" err="1"/>
              <a:t>초동안</a:t>
            </a:r>
            <a:r>
              <a:rPr lang="ko-KR" altLang="en-US" sz="1400" dirty="0"/>
              <a:t> 이동속도 증가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빈사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죽어가는상태</a:t>
            </a:r>
            <a:r>
              <a:rPr lang="en-US" altLang="ko-KR" sz="1400" dirty="0"/>
              <a:t>) : </a:t>
            </a:r>
            <a:r>
              <a:rPr lang="ko-KR" altLang="en-US" sz="1400" dirty="0"/>
              <a:t>살인마가 집어들 수 있음 </a:t>
            </a:r>
            <a:r>
              <a:rPr lang="en-US" altLang="ko-KR" sz="1400" dirty="0"/>
              <a:t>/ </a:t>
            </a:r>
            <a:r>
              <a:rPr lang="ko-KR" altLang="en-US" sz="1400" dirty="0"/>
              <a:t>출혈</a:t>
            </a:r>
            <a:r>
              <a:rPr lang="en-US" altLang="ko-KR" sz="1400" dirty="0"/>
              <a:t>-4</a:t>
            </a:r>
            <a:r>
              <a:rPr lang="ko-KR" altLang="en-US" sz="1400" dirty="0" err="1"/>
              <a:t>분지속</a:t>
            </a:r>
            <a:r>
              <a:rPr lang="ko-KR" altLang="en-US" sz="1400" dirty="0"/>
              <a:t> 시 사망 </a:t>
            </a:r>
            <a:r>
              <a:rPr lang="en-US" altLang="ko-KR" sz="1400" dirty="0"/>
              <a:t>/ </a:t>
            </a:r>
            <a:r>
              <a:rPr lang="ko-KR" altLang="en-US" sz="1400" dirty="0"/>
              <a:t>동료의 치료필요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회복게이지에</a:t>
            </a:r>
            <a:r>
              <a:rPr lang="ko-KR" altLang="en-US" sz="1400" dirty="0"/>
              <a:t> 따른 시간소요</a:t>
            </a:r>
            <a:r>
              <a:rPr lang="en-US" altLang="ko-KR" sz="1400" dirty="0"/>
              <a:t>, </a:t>
            </a:r>
            <a:r>
              <a:rPr lang="ko-KR" altLang="en-US" sz="1400" dirty="0"/>
              <a:t>스스로 게이지를 채워 치료시간 단축 가능 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기회 </a:t>
            </a:r>
            <a:r>
              <a:rPr lang="en-US" altLang="ko-KR" sz="1400" dirty="0"/>
              <a:t>: </a:t>
            </a:r>
            <a:r>
              <a:rPr lang="ko-KR" altLang="en-US" sz="1400" dirty="0"/>
              <a:t>덫에 걸렸을 때 </a:t>
            </a:r>
            <a:r>
              <a:rPr lang="en-US" altLang="ko-KR" sz="1400" dirty="0"/>
              <a:t>16%</a:t>
            </a:r>
            <a:r>
              <a:rPr lang="ko-KR" altLang="en-US" sz="1400" dirty="0"/>
              <a:t>확률로 탈출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탈출</a:t>
            </a:r>
            <a:r>
              <a:rPr lang="en-US" altLang="ko-KR" sz="1400" dirty="0"/>
              <a:t>, </a:t>
            </a:r>
            <a:r>
              <a:rPr lang="ko-KR" altLang="en-US" sz="1400" dirty="0"/>
              <a:t>구출 시 부상당한 상태</a:t>
            </a:r>
          </a:p>
          <a:p>
            <a:r>
              <a:rPr lang="ko-KR" altLang="en-US" sz="1400" dirty="0"/>
              <a:t>	술래에게 붙잡혔을 때 저항하며 </a:t>
            </a:r>
            <a:r>
              <a:rPr lang="ko-KR" altLang="en-US" sz="1400" dirty="0" err="1"/>
              <a:t>탈출게이지</a:t>
            </a:r>
            <a:r>
              <a:rPr lang="ko-KR" altLang="en-US" sz="1400" dirty="0"/>
              <a:t> 차오르고 탈출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중간에 </a:t>
            </a:r>
            <a:r>
              <a:rPr lang="ko-KR" altLang="en-US" sz="1400" dirty="0" err="1"/>
              <a:t>스킬체크</a:t>
            </a:r>
            <a:r>
              <a:rPr lang="en-US" altLang="ko-KR" sz="1400" dirty="0"/>
              <a:t>-&gt;</a:t>
            </a:r>
            <a:r>
              <a:rPr lang="ko-KR" altLang="en-US" sz="1400" dirty="0"/>
              <a:t>이동방해</a:t>
            </a:r>
          </a:p>
          <a:p>
            <a:r>
              <a:rPr lang="ko-KR" altLang="en-US" sz="1400" dirty="0"/>
              <a:t>	갈고리에 걸렸을 시 </a:t>
            </a:r>
            <a:r>
              <a:rPr lang="ko-KR" altLang="en-US" sz="1400" dirty="0" err="1"/>
              <a:t>스킬체크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체력이 </a:t>
            </a:r>
            <a:r>
              <a:rPr lang="en-US" altLang="ko-KR" sz="1400" dirty="0"/>
              <a:t>50%</a:t>
            </a:r>
            <a:r>
              <a:rPr lang="ko-KR" altLang="en-US" sz="1400" dirty="0"/>
              <a:t>되기전에 탈출시도 가능 </a:t>
            </a:r>
            <a:r>
              <a:rPr lang="en-US" altLang="ko-KR" sz="1400" dirty="0"/>
              <a:t>- 4%</a:t>
            </a:r>
            <a:r>
              <a:rPr lang="ko-KR" altLang="en-US" sz="1400" dirty="0"/>
              <a:t>확률로 탈출</a:t>
            </a:r>
            <a:r>
              <a:rPr lang="en-US" altLang="ko-KR" sz="1400" dirty="0"/>
              <a:t>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22%</a:t>
            </a:r>
            <a:r>
              <a:rPr lang="ko-KR" altLang="en-US" sz="1400" dirty="0"/>
              <a:t>감소</a:t>
            </a:r>
          </a:p>
          <a:p>
            <a:r>
              <a:rPr lang="ko-KR" altLang="en-US" sz="1400" dirty="0"/>
              <a:t>	갈고리에서 체력 전부 잃으면 사망</a:t>
            </a:r>
            <a:r>
              <a:rPr lang="en-US" altLang="ko-KR" sz="1400" dirty="0"/>
              <a:t>(</a:t>
            </a:r>
            <a:r>
              <a:rPr lang="ko-KR" altLang="en-US" sz="1400" dirty="0"/>
              <a:t>가시 이벤트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92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2D07F-6600-C196-9DDA-9410709EE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03EC9-A373-FB78-9470-0D4A2D808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9" y="316005"/>
            <a:ext cx="3128682" cy="38352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필요한 그래픽 리소스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850F8-EAE6-4676-6C60-EF262B0F4A1F}"/>
              </a:ext>
            </a:extLst>
          </p:cNvPr>
          <p:cNvSpPr txBox="1"/>
          <p:nvPr/>
        </p:nvSpPr>
        <p:spPr>
          <a:xfrm>
            <a:off x="1120588" y="1498647"/>
            <a:ext cx="9950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 특수 능력 방대하게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캐릭터 모델링 끝내야 </a:t>
            </a:r>
          </a:p>
          <a:p>
            <a:r>
              <a:rPr lang="en-US" altLang="ko-KR" sz="1400" dirty="0"/>
              <a:t>- 10</a:t>
            </a:r>
            <a:r>
              <a:rPr lang="ko-KR" altLang="en-US" sz="1400" dirty="0"/>
              <a:t>월달에는 맵 디자인 해야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이번달은 최대한 게임 컨텐츠를 늘려야 </a:t>
            </a:r>
            <a:r>
              <a:rPr lang="ko-KR" altLang="en-US" sz="1400" dirty="0" err="1"/>
              <a:t>할듯</a:t>
            </a:r>
            <a:r>
              <a:rPr lang="en-US" altLang="ko-KR" sz="1400" dirty="0"/>
              <a:t>!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DB </a:t>
            </a:r>
            <a:r>
              <a:rPr lang="ko-KR" altLang="en-US" sz="1400" dirty="0"/>
              <a:t>완성하고 동기화 처리 하고 시야처리까지 할 듯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넷 통신을 완성 </a:t>
            </a:r>
            <a:r>
              <a:rPr lang="ko-KR" altLang="en-US" sz="1400" dirty="0" err="1"/>
              <a:t>시켜놔야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서버쪽</a:t>
            </a:r>
            <a:r>
              <a:rPr lang="ko-KR" altLang="en-US" sz="1400" dirty="0"/>
              <a:t> 통신 맞춰갈 수 </a:t>
            </a:r>
            <a:r>
              <a:rPr lang="ko-KR" altLang="en-US" sz="1400" dirty="0" err="1"/>
              <a:t>있을듯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스킬트리</a:t>
            </a:r>
            <a:r>
              <a:rPr lang="en-US" altLang="ko-KR" sz="1400" dirty="0"/>
              <a:t>? - </a:t>
            </a:r>
            <a:r>
              <a:rPr lang="ko-KR" altLang="en-US" sz="1400" dirty="0"/>
              <a:t>단발성이다 보니까 플레이 한 번당 휘발성으로 스킬 올릴 수 있게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토템이 있던지</a:t>
            </a:r>
            <a:r>
              <a:rPr lang="en-US" altLang="ko-KR" sz="1400" dirty="0"/>
              <a:t>? </a:t>
            </a:r>
            <a:r>
              <a:rPr lang="ko-KR" altLang="en-US" sz="1400" dirty="0" err="1"/>
              <a:t>하는거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어떤지</a:t>
            </a:r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- </a:t>
            </a:r>
            <a:r>
              <a:rPr lang="ko-KR" altLang="en-US" sz="1400" dirty="0"/>
              <a:t>제단 진행도에 따라 스킬 해제</a:t>
            </a:r>
            <a:r>
              <a:rPr lang="en-US" altLang="ko-KR" sz="1400" dirty="0"/>
              <a:t>?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무기고 열쇠를 얻어야 총을 쓸 수 있다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신도측 스킬 </a:t>
            </a:r>
            <a:r>
              <a:rPr lang="ko-KR" altLang="en-US" sz="1400" dirty="0" err="1"/>
              <a:t>확정지어야</a:t>
            </a:r>
            <a:r>
              <a:rPr lang="ko-KR" altLang="en-US" sz="1400" dirty="0"/>
              <a:t> 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- </a:t>
            </a:r>
            <a:r>
              <a:rPr lang="ko-KR" altLang="en-US" sz="1400" dirty="0"/>
              <a:t>나무를 자라나게 하는 능력 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- </a:t>
            </a:r>
            <a:r>
              <a:rPr lang="ko-KR" altLang="en-US" sz="1400" dirty="0"/>
              <a:t>까마귀로 시야 방해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- </a:t>
            </a:r>
            <a:r>
              <a:rPr lang="ko-KR" altLang="en-US" sz="1400" dirty="0"/>
              <a:t>유체이탈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신도들 체력 회복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기어가는 애니메이션 추가 필요 </a:t>
            </a:r>
            <a:r>
              <a:rPr lang="en-US" altLang="ko-KR" sz="1400" dirty="0"/>
              <a:t>- </a:t>
            </a:r>
            <a:r>
              <a:rPr lang="ko-KR" altLang="en-US" sz="1400" dirty="0"/>
              <a:t>이건 나중에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캐릭터 추가 필요 </a:t>
            </a:r>
            <a:r>
              <a:rPr lang="en-US" altLang="ko-KR" sz="1400" dirty="0"/>
              <a:t>-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투명화 스킬</a:t>
            </a:r>
            <a:r>
              <a:rPr lang="en-US" altLang="ko-KR" sz="1400" dirty="0"/>
              <a:t>?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이동속도 증가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일단 전반적으로 볼륨을 늘려야 함</a:t>
            </a:r>
          </a:p>
        </p:txBody>
      </p:sp>
    </p:spTree>
    <p:extLst>
      <p:ext uri="{BB962C8B-B14F-4D97-AF65-F5344CB8AC3E}">
        <p14:creationId xmlns:p14="http://schemas.microsoft.com/office/powerpoint/2010/main" val="136037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4B3F0-E9A5-0D87-890B-51CEE9D39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7900F6-C0FD-408E-3BC6-8FD3776AF2F3}"/>
              </a:ext>
            </a:extLst>
          </p:cNvPr>
          <p:cNvGrpSpPr/>
          <p:nvPr/>
        </p:nvGrpSpPr>
        <p:grpSpPr>
          <a:xfrm>
            <a:off x="2337921" y="1113118"/>
            <a:ext cx="7690574" cy="5543176"/>
            <a:chOff x="2317750" y="50800"/>
            <a:chExt cx="8607422" cy="63114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AA4632-72D4-E117-D06A-825D342C4AB5}"/>
                </a:ext>
              </a:extLst>
            </p:cNvPr>
            <p:cNvSpPr/>
            <p:nvPr/>
          </p:nvSpPr>
          <p:spPr>
            <a:xfrm>
              <a:off x="2317750" y="50800"/>
              <a:ext cx="7556500" cy="57594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F9D3C25-4EB0-74E0-15AF-3261AD7038CD}"/>
                </a:ext>
              </a:extLst>
            </p:cNvPr>
            <p:cNvSpPr/>
            <p:nvPr/>
          </p:nvSpPr>
          <p:spPr>
            <a:xfrm>
              <a:off x="3673475" y="603247"/>
              <a:ext cx="4845050" cy="465772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92A9A7-3D8A-22AF-8FBD-C45F6C88E5FE}"/>
                </a:ext>
              </a:extLst>
            </p:cNvPr>
            <p:cNvSpPr/>
            <p:nvPr/>
          </p:nvSpPr>
          <p:spPr>
            <a:xfrm>
              <a:off x="4762500" y="1162049"/>
              <a:ext cx="2768600" cy="35369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461A3DB-0B97-651A-08BC-8D353D4D22CE}"/>
                </a:ext>
              </a:extLst>
            </p:cNvPr>
            <p:cNvCxnSpPr>
              <a:cxnSpLocks/>
            </p:cNvCxnSpPr>
            <p:nvPr/>
          </p:nvCxnSpPr>
          <p:spPr>
            <a:xfrm>
              <a:off x="2317750" y="5991225"/>
              <a:ext cx="75565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31325E8-3545-E6D7-054D-D631740B0D1C}"/>
                </a:ext>
              </a:extLst>
            </p:cNvPr>
            <p:cNvCxnSpPr>
              <a:cxnSpLocks/>
            </p:cNvCxnSpPr>
            <p:nvPr/>
          </p:nvCxnSpPr>
          <p:spPr>
            <a:xfrm>
              <a:off x="2317750" y="5810250"/>
              <a:ext cx="0" cy="3619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8BB6C7C-D375-54AC-9C50-01C25C07CB95}"/>
                </a:ext>
              </a:extLst>
            </p:cNvPr>
            <p:cNvCxnSpPr>
              <a:cxnSpLocks/>
            </p:cNvCxnSpPr>
            <p:nvPr/>
          </p:nvCxnSpPr>
          <p:spPr>
            <a:xfrm>
              <a:off x="9874250" y="5811838"/>
              <a:ext cx="0" cy="36036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7EDF41F-A1F1-DF1C-7705-A6339EA0AC8D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050" y="50800"/>
              <a:ext cx="0" cy="57594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45A43E8-F0E9-E919-06DD-71874C243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4250" y="5810250"/>
              <a:ext cx="36195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9FAABC5-0F11-6D9F-784A-B9C30BFF1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1075" y="50800"/>
              <a:ext cx="36195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A949D9-35F9-CDDE-B03A-C482C7EC95F1}"/>
                </a:ext>
              </a:extLst>
            </p:cNvPr>
            <p:cNvSpPr txBox="1"/>
            <p:nvPr/>
          </p:nvSpPr>
          <p:spPr>
            <a:xfrm>
              <a:off x="5718175" y="6054486"/>
              <a:ext cx="857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320(m)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35EA2D-FA34-6F61-D981-AFFFD653C33E}"/>
                </a:ext>
              </a:extLst>
            </p:cNvPr>
            <p:cNvSpPr txBox="1"/>
            <p:nvPr/>
          </p:nvSpPr>
          <p:spPr>
            <a:xfrm>
              <a:off x="10067923" y="2745859"/>
              <a:ext cx="857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300(m)</a:t>
              </a:r>
              <a:endParaRPr lang="ko-KR" altLang="en-US" sz="1400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EFD79B7-D22F-8831-2C50-7941B9E8D9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1100" y="1162049"/>
              <a:ext cx="40798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3FB5548-4BD7-F273-0EAE-A9D0D116A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1100" y="4698723"/>
              <a:ext cx="40798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493A646-F8FF-6F03-1C98-EE52E8487205}"/>
                </a:ext>
              </a:extLst>
            </p:cNvPr>
            <p:cNvSpPr/>
            <p:nvPr/>
          </p:nvSpPr>
          <p:spPr>
            <a:xfrm rot="5400000">
              <a:off x="5264406" y="989131"/>
              <a:ext cx="1764785" cy="39528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0FD1C4-955C-7178-AC54-7AF50F753841}"/>
                </a:ext>
              </a:extLst>
            </p:cNvPr>
            <p:cNvSpPr txBox="1"/>
            <p:nvPr/>
          </p:nvSpPr>
          <p:spPr>
            <a:xfrm>
              <a:off x="5775327" y="2965568"/>
              <a:ext cx="857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170(m)</a:t>
              </a:r>
              <a:endParaRPr lang="ko-KR" altLang="en-US" sz="14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D63C45A-597C-CCE1-B702-75263B49A0C4}"/>
                </a:ext>
              </a:extLst>
            </p:cNvPr>
            <p:cNvCxnSpPr>
              <a:cxnSpLocks/>
            </p:cNvCxnSpPr>
            <p:nvPr/>
          </p:nvCxnSpPr>
          <p:spPr>
            <a:xfrm>
              <a:off x="7704136" y="1162049"/>
              <a:ext cx="15877" cy="353667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0ED125-8778-75D2-47A2-FFAF12A5C18E}"/>
                </a:ext>
              </a:extLst>
            </p:cNvPr>
            <p:cNvSpPr txBox="1"/>
            <p:nvPr/>
          </p:nvSpPr>
          <p:spPr>
            <a:xfrm>
              <a:off x="7654926" y="2320013"/>
              <a:ext cx="857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160(m)</a:t>
              </a:r>
              <a:endParaRPr lang="ko-KR" altLang="en-US" sz="1400" dirty="0"/>
            </a:p>
          </p:txBody>
        </p:sp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3AD1A2F9-B5F6-87B0-DBA7-8475B6096957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4170361" y="2965568"/>
              <a:ext cx="3952875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5B0DA53-3DFB-20AA-7152-8967C1C8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2500" y="1398330"/>
              <a:ext cx="27686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4E8C03-AE95-8388-DC25-E621D0ED9A41}"/>
                </a:ext>
              </a:extLst>
            </p:cNvPr>
            <p:cNvSpPr txBox="1"/>
            <p:nvPr/>
          </p:nvSpPr>
          <p:spPr>
            <a:xfrm>
              <a:off x="5775326" y="1398330"/>
              <a:ext cx="857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120(m)</a:t>
              </a:r>
              <a:endParaRPr lang="ko-KR" altLang="en-US" sz="1400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E01052C-1FB8-792B-7609-0BD669645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4051" y="2083176"/>
              <a:ext cx="0" cy="17647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95B50E-0395-5C64-F61F-8428A06A3E29}"/>
                </a:ext>
              </a:extLst>
            </p:cNvPr>
            <p:cNvSpPr txBox="1"/>
            <p:nvPr/>
          </p:nvSpPr>
          <p:spPr>
            <a:xfrm>
              <a:off x="4400550" y="2383214"/>
              <a:ext cx="857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80(m)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8AF0BA-887A-CB4E-8B07-DB0D69117CED}"/>
                </a:ext>
              </a:extLst>
            </p:cNvPr>
            <p:cNvSpPr txBox="1"/>
            <p:nvPr/>
          </p:nvSpPr>
          <p:spPr>
            <a:xfrm>
              <a:off x="2439195" y="5309968"/>
              <a:ext cx="1561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랜드스케이프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E7EF91-04B6-AA64-C720-041A5175A862}"/>
                </a:ext>
              </a:extLst>
            </p:cNvPr>
            <p:cNvSpPr txBox="1"/>
            <p:nvPr/>
          </p:nvSpPr>
          <p:spPr>
            <a:xfrm>
              <a:off x="5553077" y="3753268"/>
              <a:ext cx="1191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게임 필드</a:t>
              </a: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38D0B31B-A057-C49B-91FE-4F64203B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9" y="316005"/>
            <a:ext cx="3128682" cy="38352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맵 크기 지정</a:t>
            </a:r>
          </a:p>
        </p:txBody>
      </p:sp>
    </p:spTree>
    <p:extLst>
      <p:ext uri="{BB962C8B-B14F-4D97-AF65-F5344CB8AC3E}">
        <p14:creationId xmlns:p14="http://schemas.microsoft.com/office/powerpoint/2010/main" val="274980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기획서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6A05A-D8C6-1230-D244-568598384779}"/>
              </a:ext>
            </a:extLst>
          </p:cNvPr>
          <p:cNvSpPr txBox="1"/>
          <p:nvPr/>
        </p:nvSpPr>
        <p:spPr>
          <a:xfrm>
            <a:off x="488950" y="1219200"/>
            <a:ext cx="1012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주민과 경찰 전투</a:t>
            </a:r>
            <a:endParaRPr lang="en-US" altLang="ko-KR" dirty="0"/>
          </a:p>
          <a:p>
            <a:r>
              <a:rPr lang="ko-KR" altLang="en-US" dirty="0"/>
              <a:t>주민 </a:t>
            </a:r>
            <a:r>
              <a:rPr lang="en-US" altLang="ko-KR" dirty="0"/>
              <a:t>– </a:t>
            </a:r>
            <a:r>
              <a:rPr lang="ko-KR" altLang="en-US" dirty="0"/>
              <a:t>초능력 사용</a:t>
            </a:r>
            <a:endParaRPr lang="en-US" altLang="ko-KR" dirty="0"/>
          </a:p>
          <a:p>
            <a:r>
              <a:rPr lang="ko-KR" altLang="en-US" dirty="0"/>
              <a:t>경찰 </a:t>
            </a:r>
            <a:r>
              <a:rPr lang="en-US" altLang="ko-KR" dirty="0"/>
              <a:t>– </a:t>
            </a:r>
            <a:r>
              <a:rPr lang="ko-KR" altLang="en-US" dirty="0"/>
              <a:t>물리적인 무기 사용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78FA4-CDFA-A93C-14C3-27E93BD230E9}"/>
              </a:ext>
            </a:extLst>
          </p:cNvPr>
          <p:cNvSpPr txBox="1"/>
          <p:nvPr/>
        </p:nvSpPr>
        <p:spPr>
          <a:xfrm>
            <a:off x="488950" y="2406650"/>
            <a:ext cx="10128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능력 정리</a:t>
            </a:r>
            <a:r>
              <a:rPr lang="en-US" altLang="ko-KR" dirty="0"/>
              <a:t>(</a:t>
            </a:r>
            <a:r>
              <a:rPr lang="ko-KR" altLang="en-US" dirty="0" err="1"/>
              <a:t>추가할만</a:t>
            </a:r>
            <a:r>
              <a:rPr lang="ko-KR" altLang="en-US" dirty="0"/>
              <a:t> 한 능력 정리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패링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총알 막기</a:t>
            </a:r>
            <a:r>
              <a:rPr lang="en-US" altLang="ko-KR" dirty="0"/>
              <a:t>(</a:t>
            </a:r>
            <a:r>
              <a:rPr lang="ko-KR" altLang="en-US" dirty="0" err="1"/>
              <a:t>염동력</a:t>
            </a:r>
            <a:r>
              <a:rPr lang="ko-KR" altLang="en-US" dirty="0"/>
              <a:t> 비슷한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회피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속도 상승</a:t>
            </a:r>
            <a:r>
              <a:rPr lang="en-US" altLang="ko-KR" dirty="0"/>
              <a:t>(</a:t>
            </a:r>
            <a:r>
              <a:rPr lang="ko-KR" altLang="en-US" dirty="0"/>
              <a:t>일시적</a:t>
            </a:r>
            <a:r>
              <a:rPr lang="en-US" altLang="ko-KR" dirty="0"/>
              <a:t>)</a:t>
            </a:r>
            <a:endParaRPr lang="en-US" altLang="ko-KR" b="1" dirty="0"/>
          </a:p>
          <a:p>
            <a:r>
              <a:rPr lang="ko-KR" altLang="en-US" dirty="0"/>
              <a:t>경찰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 정리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권총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테이저건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몽둥이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고무탄</a:t>
            </a:r>
            <a:r>
              <a:rPr lang="ko-KR" altLang="en-US" dirty="0"/>
              <a:t> 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4058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기획서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A9D95-A146-7503-8C4B-5745F4A6A107}"/>
              </a:ext>
            </a:extLst>
          </p:cNvPr>
          <p:cNvSpPr txBox="1"/>
          <p:nvPr/>
        </p:nvSpPr>
        <p:spPr>
          <a:xfrm>
            <a:off x="907773" y="2690336"/>
            <a:ext cx="935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경찰의 공격에 대응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주민 측의 능동적인 공격은 게임의 기본 구조를 크게 해치므로</a:t>
            </a:r>
            <a:r>
              <a:rPr lang="en-US" altLang="ko-KR" dirty="0"/>
              <a:t>, </a:t>
            </a:r>
            <a:r>
              <a:rPr lang="ko-KR" altLang="en-US" dirty="0"/>
              <a:t>경찰의 공격에 수동적인 대응만 할 수 있도록 하여 게임의 기본 구조를 지킨다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근거리 공격은 회피</a:t>
            </a:r>
            <a:r>
              <a:rPr lang="en-US" altLang="ko-KR" dirty="0"/>
              <a:t>, </a:t>
            </a:r>
            <a:r>
              <a:rPr lang="ko-KR" altLang="en-US" dirty="0"/>
              <a:t>원거리 공격은 타이밍에 맞춰 막기 혹은 순간적으로 속도를 높여 조준을 어렵게 하는 방향으로 회피할 수 있도록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147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09FB7-7A9E-F725-C44C-F835BB3F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0E5A2-642B-DF3A-7003-3A65576E8ACF}"/>
              </a:ext>
            </a:extLst>
          </p:cNvPr>
          <p:cNvSpPr txBox="1"/>
          <p:nvPr/>
        </p:nvSpPr>
        <p:spPr>
          <a:xfrm>
            <a:off x="374650" y="354568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기획서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C056E-77AF-55AF-352F-1564943E358C}"/>
              </a:ext>
            </a:extLst>
          </p:cNvPr>
          <p:cNvSpPr txBox="1"/>
          <p:nvPr/>
        </p:nvSpPr>
        <p:spPr>
          <a:xfrm>
            <a:off x="795682" y="1013936"/>
            <a:ext cx="93560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시점은 </a:t>
            </a:r>
            <a:r>
              <a:rPr lang="en-US" altLang="ko-KR" sz="1400" dirty="0"/>
              <a:t>3</a:t>
            </a:r>
            <a:r>
              <a:rPr lang="ko-KR" altLang="en-US" sz="1400" dirty="0"/>
              <a:t>인칭 통일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경찰 </a:t>
            </a:r>
            <a:r>
              <a:rPr lang="en-US" altLang="ko-KR" sz="1400" dirty="0"/>
              <a:t>- </a:t>
            </a:r>
            <a:r>
              <a:rPr lang="ko-KR" altLang="en-US" sz="1400" dirty="0"/>
              <a:t>스킬 없음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스태미나</a:t>
            </a:r>
            <a:r>
              <a:rPr lang="en-US" altLang="ko-KR" sz="1400" dirty="0"/>
              <a:t>, </a:t>
            </a:r>
            <a:r>
              <a:rPr lang="ko-KR" altLang="en-US" sz="1400" dirty="0"/>
              <a:t>소모성 아이템</a:t>
            </a:r>
            <a:r>
              <a:rPr lang="en-US" altLang="ko-KR" sz="1400" dirty="0"/>
              <a:t>? , </a:t>
            </a:r>
            <a:r>
              <a:rPr lang="ko-KR" altLang="en-US" sz="1400" dirty="0"/>
              <a:t>이동속도</a:t>
            </a:r>
            <a:r>
              <a:rPr lang="en-US" altLang="ko-KR" sz="1400" dirty="0"/>
              <a:t>, </a:t>
            </a:r>
            <a:r>
              <a:rPr lang="ko-KR" altLang="en-US" sz="1400" dirty="0"/>
              <a:t>의식 진행도</a:t>
            </a:r>
          </a:p>
          <a:p>
            <a:endParaRPr lang="ko-KR" altLang="en-US" sz="1400" dirty="0"/>
          </a:p>
          <a:p>
            <a:r>
              <a:rPr lang="ko-KR" altLang="en-US" sz="1400" dirty="0"/>
              <a:t>광신도 </a:t>
            </a:r>
            <a:r>
              <a:rPr lang="en-US" altLang="ko-KR" sz="1400" dirty="0"/>
              <a:t>– </a:t>
            </a:r>
            <a:r>
              <a:rPr lang="ko-KR" altLang="en-US" sz="1400" dirty="0"/>
              <a:t>스킬 있음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스킬 </a:t>
            </a:r>
            <a:r>
              <a:rPr lang="ko-KR" altLang="en-US" sz="1400" dirty="0" err="1"/>
              <a:t>쿨타임</a:t>
            </a:r>
            <a:r>
              <a:rPr lang="en-US" altLang="ko-KR" sz="1400" dirty="0"/>
              <a:t>, </a:t>
            </a:r>
            <a:r>
              <a:rPr lang="ko-KR" altLang="en-US" sz="1400" dirty="0"/>
              <a:t>스태미나</a:t>
            </a:r>
            <a:r>
              <a:rPr lang="en-US" altLang="ko-KR" sz="1400" dirty="0"/>
              <a:t>, </a:t>
            </a:r>
            <a:r>
              <a:rPr lang="ko-KR" altLang="en-US" sz="1400" dirty="0"/>
              <a:t>소모성 아이템</a:t>
            </a:r>
            <a:r>
              <a:rPr lang="en-US" altLang="ko-KR" sz="1400" dirty="0"/>
              <a:t>, </a:t>
            </a:r>
            <a:r>
              <a:rPr lang="ko-KR" altLang="en-US" sz="1400" dirty="0"/>
              <a:t>이동속도</a:t>
            </a:r>
            <a:r>
              <a:rPr lang="en-US" altLang="ko-KR" sz="1400" dirty="0"/>
              <a:t>, </a:t>
            </a:r>
            <a:r>
              <a:rPr lang="ko-KR" altLang="en-US" sz="1400" dirty="0"/>
              <a:t>의식 진행도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규칙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총알 </a:t>
            </a:r>
            <a:r>
              <a:rPr lang="ko-KR" altLang="en-US" sz="1400" dirty="0" err="1"/>
              <a:t>갯수를</a:t>
            </a:r>
            <a:r>
              <a:rPr lang="ko-KR" altLang="en-US" sz="1400" dirty="0"/>
              <a:t> 제한을 두고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테이저건이나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삼단봉</a:t>
            </a:r>
            <a:r>
              <a:rPr lang="ko-KR" altLang="en-US" sz="1400" dirty="0"/>
              <a:t> 같은 무기 위주로 플레이 할 수 있도록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광신도는 일정 횟수 이상 그로기 상태가 되어 격리될 시 즉시 사망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경찰은 의식 진행도가 올라갈수록 </a:t>
            </a:r>
            <a:r>
              <a:rPr lang="ko-KR" altLang="en-US" sz="1400" dirty="0" err="1"/>
              <a:t>디버프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광신도 캐릭터는 각자 </a:t>
            </a:r>
            <a:r>
              <a:rPr lang="ko-KR" altLang="en-US" sz="1400" dirty="0" err="1"/>
              <a:t>하나씩의</a:t>
            </a:r>
            <a:r>
              <a:rPr lang="ko-KR" altLang="en-US" sz="1400" dirty="0"/>
              <a:t> 고유 스킬을 가짐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경찰 캐릭터는 한 번에 최대 두 가지의 무기 소지 가능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광신도 캐릭터는 한 번에 최대 한 가지의 아이템 소지 가능</a:t>
            </a:r>
            <a:r>
              <a:rPr lang="en-US" altLang="ko-KR" sz="1400" dirty="0"/>
              <a:t>(</a:t>
            </a:r>
            <a:r>
              <a:rPr lang="ko-KR" altLang="en-US" sz="1400" dirty="0"/>
              <a:t>무기 소지는 불가능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제단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경찰이 제단 파괴 가능</a:t>
            </a:r>
            <a:r>
              <a:rPr lang="en-US" altLang="ko-KR" sz="1400" dirty="0"/>
              <a:t>? &gt; </a:t>
            </a:r>
            <a:r>
              <a:rPr lang="ko-KR" altLang="en-US" sz="1400" dirty="0"/>
              <a:t>그렇게 하자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경찰이 제단을 모두 파괴하면 경찰승리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274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/ </a:t>
            </a:r>
            <a:r>
              <a:rPr lang="ko-KR" altLang="en-US" dirty="0"/>
              <a:t>서버 요청사항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1151F-D4AD-3C50-E58C-A679785A2BAF}"/>
              </a:ext>
            </a:extLst>
          </p:cNvPr>
          <p:cNvSpPr txBox="1"/>
          <p:nvPr/>
        </p:nvSpPr>
        <p:spPr>
          <a:xfrm>
            <a:off x="1479550" y="1746250"/>
            <a:ext cx="923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변동 가능한 데이터</a:t>
            </a:r>
            <a:r>
              <a:rPr lang="en-US" altLang="ko-KR" dirty="0"/>
              <a:t>(</a:t>
            </a:r>
            <a:r>
              <a:rPr lang="ko-KR" altLang="en-US" dirty="0"/>
              <a:t>속도</a:t>
            </a:r>
            <a:r>
              <a:rPr lang="en-US" altLang="ko-KR" dirty="0"/>
              <a:t> / </a:t>
            </a:r>
            <a:r>
              <a:rPr lang="ko-KR" altLang="en-US" dirty="0"/>
              <a:t>데미지 등</a:t>
            </a:r>
            <a:r>
              <a:rPr lang="en-US" altLang="ko-KR" dirty="0"/>
              <a:t>)</a:t>
            </a:r>
            <a:r>
              <a:rPr lang="ko-KR" altLang="en-US" dirty="0"/>
              <a:t>을 쉽게 바꿀 수 있도록</a:t>
            </a:r>
            <a:r>
              <a:rPr lang="en-US" altLang="ko-KR" dirty="0"/>
              <a:t>…</a:t>
            </a:r>
            <a:r>
              <a:rPr lang="ko-KR" altLang="en-US" dirty="0"/>
              <a:t>방법 생각해 볼 필요 있음</a:t>
            </a:r>
            <a:endParaRPr lang="en-US" altLang="ko-KR" dirty="0"/>
          </a:p>
          <a:p>
            <a:r>
              <a:rPr lang="ko-KR" altLang="en-US" dirty="0"/>
              <a:t>추후 요청사항 있을 시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2164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660DF-22EE-0BFA-97D0-D9CE7E9A6A35}"/>
              </a:ext>
            </a:extLst>
          </p:cNvPr>
          <p:cNvSpPr txBox="1"/>
          <p:nvPr/>
        </p:nvSpPr>
        <p:spPr>
          <a:xfrm>
            <a:off x="6096000" y="5949950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매칭 시작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AE0F84C-2286-9A4D-E1E3-65D172F80ECC}"/>
              </a:ext>
            </a:extLst>
          </p:cNvPr>
          <p:cNvSpPr/>
          <p:nvPr/>
        </p:nvSpPr>
        <p:spPr>
          <a:xfrm>
            <a:off x="5965825" y="1631950"/>
            <a:ext cx="1485900" cy="35941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AF2BF9-9DA9-8E52-AD44-FB3C6C810941}"/>
              </a:ext>
            </a:extLst>
          </p:cNvPr>
          <p:cNvSpPr/>
          <p:nvPr/>
        </p:nvSpPr>
        <p:spPr>
          <a:xfrm>
            <a:off x="0" y="0"/>
            <a:ext cx="165735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8E49A-5ACF-0AC7-8F1F-F10ADCED8B76}"/>
              </a:ext>
            </a:extLst>
          </p:cNvPr>
          <p:cNvSpPr txBox="1"/>
          <p:nvPr/>
        </p:nvSpPr>
        <p:spPr>
          <a:xfrm>
            <a:off x="504825" y="205105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8AC1C-4D1D-ADDE-A29A-FBE02ABEBBB4}"/>
              </a:ext>
            </a:extLst>
          </p:cNvPr>
          <p:cNvSpPr txBox="1"/>
          <p:nvPr/>
        </p:nvSpPr>
        <p:spPr>
          <a:xfrm>
            <a:off x="349250" y="3669694"/>
            <a:ext cx="95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광신도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C214E0-A424-79BA-12AB-024CD1E03162}"/>
              </a:ext>
            </a:extLst>
          </p:cNvPr>
          <p:cNvSpPr/>
          <p:nvPr/>
        </p:nvSpPr>
        <p:spPr>
          <a:xfrm>
            <a:off x="6435725" y="139700"/>
            <a:ext cx="546100" cy="565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68AC44-3225-97A7-5BAF-7424EF81E0CD}"/>
              </a:ext>
            </a:extLst>
          </p:cNvPr>
          <p:cNvSpPr/>
          <p:nvPr/>
        </p:nvSpPr>
        <p:spPr>
          <a:xfrm>
            <a:off x="5676900" y="139700"/>
            <a:ext cx="546100" cy="565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F33F1A-1228-70F8-B064-3C2FBF0893BD}"/>
              </a:ext>
            </a:extLst>
          </p:cNvPr>
          <p:cNvSpPr/>
          <p:nvPr/>
        </p:nvSpPr>
        <p:spPr>
          <a:xfrm>
            <a:off x="7178675" y="139700"/>
            <a:ext cx="546100" cy="565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54BD9-8B6A-1E7C-E0F2-B0A4C496F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49E301-1B25-E12A-B790-EBEBBB2F6606}"/>
              </a:ext>
            </a:extLst>
          </p:cNvPr>
          <p:cNvSpPr txBox="1"/>
          <p:nvPr/>
        </p:nvSpPr>
        <p:spPr>
          <a:xfrm>
            <a:off x="374650" y="354568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/ </a:t>
            </a:r>
            <a:r>
              <a:rPr lang="ko-KR" altLang="en-US" dirty="0"/>
              <a:t>서버 요청사항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5E611-F1D5-B46B-3EFF-A5926223B5C6}"/>
              </a:ext>
            </a:extLst>
          </p:cNvPr>
          <p:cNvSpPr txBox="1"/>
          <p:nvPr/>
        </p:nvSpPr>
        <p:spPr>
          <a:xfrm>
            <a:off x="1479550" y="1746250"/>
            <a:ext cx="9232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의식 시스템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초 </a:t>
            </a:r>
            <a:r>
              <a:rPr lang="en-US" altLang="ko-KR" dirty="0"/>
              <a:t>-&gt; </a:t>
            </a:r>
            <a:r>
              <a:rPr lang="ko-KR" altLang="en-US" dirty="0" err="1"/>
              <a:t>데바데</a:t>
            </a:r>
            <a:r>
              <a:rPr lang="ko-KR" altLang="en-US" dirty="0"/>
              <a:t> 처럼 지속해서 할 수 있도록</a:t>
            </a:r>
            <a:r>
              <a:rPr lang="en-US" altLang="ko-KR" dirty="0"/>
              <a:t>, </a:t>
            </a:r>
            <a:r>
              <a:rPr lang="ko-KR" altLang="en-US" dirty="0"/>
              <a:t>중간에 취소 가능</a:t>
            </a:r>
          </a:p>
          <a:p>
            <a:r>
              <a:rPr lang="ko-KR" altLang="en-US" dirty="0"/>
              <a:t>하는 동안 환경변화</a:t>
            </a:r>
            <a:r>
              <a:rPr lang="en-US" altLang="ko-KR" dirty="0"/>
              <a:t>(</a:t>
            </a:r>
            <a:r>
              <a:rPr lang="ko-KR" altLang="en-US" dirty="0"/>
              <a:t>제단 중심 이펙트 </a:t>
            </a:r>
            <a:r>
              <a:rPr lang="en-US" altLang="ko-KR" dirty="0"/>
              <a:t>or </a:t>
            </a:r>
            <a:r>
              <a:rPr lang="ko-KR" altLang="en-US" dirty="0"/>
              <a:t>가로등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중간에 피격 시 취소 이펙트</a:t>
            </a:r>
          </a:p>
          <a:p>
            <a:r>
              <a:rPr lang="ko-KR" altLang="en-US" dirty="0"/>
              <a:t>진행하며 </a:t>
            </a:r>
            <a:r>
              <a:rPr lang="en-US" altLang="ko-KR" dirty="0"/>
              <a:t>2</a:t>
            </a:r>
            <a:r>
              <a:rPr lang="ko-KR" altLang="en-US" dirty="0"/>
              <a:t>단계에 걸쳐 </a:t>
            </a:r>
            <a:r>
              <a:rPr lang="ko-KR" altLang="en-US" dirty="0" err="1"/>
              <a:t>카메라셰이크</a:t>
            </a:r>
            <a:r>
              <a:rPr lang="en-US" altLang="ko-KR" dirty="0"/>
              <a:t>+</a:t>
            </a:r>
            <a:r>
              <a:rPr lang="ko-KR" altLang="en-US" dirty="0"/>
              <a:t>오브젝트 붕괴로 연출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완성 시 맵 중앙 포탈 소환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경찰 기능 </a:t>
            </a:r>
            <a:r>
              <a:rPr lang="en-US" altLang="ko-KR" dirty="0"/>
              <a:t>: </a:t>
            </a:r>
            <a:r>
              <a:rPr lang="ko-KR" altLang="en-US" dirty="0" err="1"/>
              <a:t>들쳐매기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감금 기능 </a:t>
            </a:r>
            <a:r>
              <a:rPr lang="en-US" altLang="ko-KR" dirty="0"/>
              <a:t>-&gt; </a:t>
            </a:r>
            <a:r>
              <a:rPr lang="ko-KR" altLang="en-US" dirty="0"/>
              <a:t>애니메이션 </a:t>
            </a:r>
            <a:r>
              <a:rPr lang="ko-KR" altLang="en-US" dirty="0" err="1"/>
              <a:t>블렌딩으로</a:t>
            </a:r>
            <a:r>
              <a:rPr lang="ko-KR" altLang="en-US" dirty="0"/>
              <a:t> 양측의 자연스러운 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신도 스킬 </a:t>
            </a:r>
            <a:r>
              <a:rPr lang="en-US" altLang="ko-KR" dirty="0"/>
              <a:t>- </a:t>
            </a:r>
            <a:r>
              <a:rPr lang="ko-KR" altLang="en-US" dirty="0"/>
              <a:t>장애물생성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지정된 곳에 나무 생성 </a:t>
            </a:r>
            <a:r>
              <a:rPr lang="en-US" altLang="ko-KR" dirty="0"/>
              <a:t>+ </a:t>
            </a:r>
            <a:r>
              <a:rPr lang="ko-KR" altLang="en-US" dirty="0"/>
              <a:t>주변 오브젝트로 </a:t>
            </a:r>
            <a:r>
              <a:rPr lang="ko-KR" altLang="en-US" dirty="0" err="1"/>
              <a:t>뻗어나가며</a:t>
            </a:r>
            <a:r>
              <a:rPr lang="ko-KR" altLang="en-US" dirty="0"/>
              <a:t> 재질 </a:t>
            </a:r>
            <a:r>
              <a:rPr lang="ko-KR" altLang="en-US" dirty="0" err="1"/>
              <a:t>블렌딩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구현 가능할 시 먼저 진행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스킬 사용시 캐릭터 및 카메라 회전 보정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94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레퍼런스 게임 분석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클라이언트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1E0DF-B08E-B015-F3B4-10DB5E292EE4}"/>
              </a:ext>
            </a:extLst>
          </p:cNvPr>
          <p:cNvSpPr txBox="1"/>
          <p:nvPr/>
        </p:nvSpPr>
        <p:spPr>
          <a:xfrm>
            <a:off x="858043" y="1551563"/>
            <a:ext cx="91424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맵</a:t>
            </a:r>
          </a:p>
          <a:p>
            <a:r>
              <a:rPr lang="ko-KR" altLang="en-US" sz="1400" dirty="0"/>
              <a:t>발전기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</a:t>
            </a:r>
            <a:r>
              <a:rPr lang="en-US" altLang="ko-KR" sz="1400" dirty="0"/>
              <a:t>7</a:t>
            </a:r>
            <a:r>
              <a:rPr lang="ko-KR" altLang="en-US" sz="1400" dirty="0" err="1"/>
              <a:t>개배치</a:t>
            </a:r>
            <a:r>
              <a:rPr lang="en-US" altLang="ko-KR" sz="1400" dirty="0"/>
              <a:t>, 5</a:t>
            </a:r>
            <a:r>
              <a:rPr lang="ko-KR" altLang="en-US" sz="1400" dirty="0"/>
              <a:t>개의 발전기 수리 시 출구 열림</a:t>
            </a:r>
          </a:p>
          <a:p>
            <a:r>
              <a:rPr lang="ko-KR" altLang="en-US" sz="1400" dirty="0"/>
              <a:t>		협업 시 수리속도 </a:t>
            </a:r>
            <a:r>
              <a:rPr lang="ko-KR" altLang="en-US" sz="1400" dirty="0" err="1"/>
              <a:t>빨라짐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en-US" altLang="ko-KR" sz="1400" dirty="0" err="1"/>
              <a:t>qte</a:t>
            </a:r>
            <a:r>
              <a:rPr lang="ko-KR" altLang="en-US" sz="1400" dirty="0"/>
              <a:t>성공 시 </a:t>
            </a:r>
            <a:r>
              <a:rPr lang="en-US" altLang="ko-KR" sz="1400" dirty="0"/>
              <a:t>1%</a:t>
            </a:r>
            <a:r>
              <a:rPr lang="ko-KR" altLang="en-US" sz="1400" dirty="0"/>
              <a:t>보너스</a:t>
            </a:r>
            <a:r>
              <a:rPr lang="en-US" altLang="ko-KR" sz="1400" dirty="0"/>
              <a:t>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10% </a:t>
            </a:r>
            <a:r>
              <a:rPr lang="ko-KR" altLang="en-US" sz="1400" dirty="0"/>
              <a:t>깎임</a:t>
            </a:r>
          </a:p>
          <a:p>
            <a:r>
              <a:rPr lang="ko-KR" altLang="en-US" sz="1400" dirty="0"/>
              <a:t>	술래는 발전기 손상시킬 수 있음</a:t>
            </a:r>
          </a:p>
          <a:p>
            <a:r>
              <a:rPr lang="ko-KR" altLang="en-US" sz="1400" dirty="0"/>
              <a:t>갈고리 </a:t>
            </a:r>
            <a:r>
              <a:rPr lang="en-US" altLang="ko-KR" sz="1400" dirty="0"/>
              <a:t>: </a:t>
            </a:r>
            <a:r>
              <a:rPr lang="ko-KR" altLang="en-US" sz="1400" dirty="0"/>
              <a:t>맵 곳곳에 랜덤배치</a:t>
            </a:r>
          </a:p>
          <a:p>
            <a:r>
              <a:rPr lang="ko-KR" altLang="en-US" sz="1400" dirty="0"/>
              <a:t>	생존자의 체력에 따라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100%~51% : </a:t>
            </a:r>
            <a:r>
              <a:rPr lang="ko-KR" altLang="en-US" sz="1400" dirty="0"/>
              <a:t>탈출시도 가능 </a:t>
            </a:r>
            <a:r>
              <a:rPr lang="en-US" altLang="ko-KR" sz="1400" dirty="0"/>
              <a:t>- 4%, </a:t>
            </a:r>
            <a:r>
              <a:rPr lang="ko-KR" altLang="en-US" sz="1400" dirty="0"/>
              <a:t>실패 시 체력감소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50%~1% : </a:t>
            </a:r>
            <a:r>
              <a:rPr lang="ko-KR" altLang="en-US" sz="1400" dirty="0" err="1"/>
              <a:t>스킬체크</a:t>
            </a:r>
            <a:r>
              <a:rPr lang="ko-KR" altLang="en-US" sz="1400" dirty="0"/>
              <a:t> 수행하며 저항 가능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0% : </a:t>
            </a:r>
            <a:r>
              <a:rPr lang="ko-KR" altLang="en-US" sz="1400" dirty="0"/>
              <a:t>체력 감소 </a:t>
            </a:r>
            <a:r>
              <a:rPr lang="en-US" altLang="ko-KR" sz="1400" dirty="0"/>
              <a:t>or </a:t>
            </a:r>
            <a:r>
              <a:rPr lang="ko-KR" altLang="en-US" sz="1400" dirty="0" err="1"/>
              <a:t>스킬체크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연속실패 </a:t>
            </a:r>
            <a:r>
              <a:rPr lang="en-US" altLang="ko-KR" sz="1400" dirty="0"/>
              <a:t>or </a:t>
            </a:r>
            <a:r>
              <a:rPr lang="ko-KR" altLang="en-US" sz="1400" dirty="0"/>
              <a:t>유일한 생존자일때 걸렸을 때 </a:t>
            </a:r>
          </a:p>
          <a:p>
            <a:r>
              <a:rPr lang="ko-KR" altLang="en-US" sz="1400" dirty="0"/>
              <a:t>상자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 생성</a:t>
            </a:r>
            <a:r>
              <a:rPr lang="en-US" altLang="ko-KR" sz="1400" dirty="0"/>
              <a:t>, (</a:t>
            </a:r>
            <a:r>
              <a:rPr lang="ko-KR" altLang="en-US" sz="1400" dirty="0"/>
              <a:t>하나는 지하실</a:t>
            </a:r>
            <a:r>
              <a:rPr lang="en-US" altLang="ko-KR" sz="1400" dirty="0"/>
              <a:t>). </a:t>
            </a:r>
            <a:r>
              <a:rPr lang="ko-KR" altLang="en-US" sz="1400" dirty="0"/>
              <a:t>각종 아이템</a:t>
            </a:r>
          </a:p>
          <a:p>
            <a:r>
              <a:rPr lang="ko-KR" altLang="en-US" sz="1400" dirty="0"/>
              <a:t>판자 </a:t>
            </a:r>
            <a:r>
              <a:rPr lang="en-US" altLang="ko-KR" sz="1400" dirty="0"/>
              <a:t>: </a:t>
            </a:r>
            <a:r>
              <a:rPr lang="ko-KR" altLang="en-US" sz="1400" dirty="0"/>
              <a:t>살인마를 </a:t>
            </a:r>
            <a:r>
              <a:rPr lang="ko-KR" altLang="en-US" sz="1400" dirty="0" err="1"/>
              <a:t>기절시킬</a:t>
            </a:r>
            <a:r>
              <a:rPr lang="ko-KR" altLang="en-US" sz="1400" dirty="0"/>
              <a:t> 수 있는 수단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세워져있는</a:t>
            </a:r>
            <a:r>
              <a:rPr lang="ko-KR" altLang="en-US" sz="1400" dirty="0"/>
              <a:t> 상태로 배치</a:t>
            </a:r>
          </a:p>
          <a:p>
            <a:r>
              <a:rPr lang="ko-KR" altLang="en-US" sz="1400" dirty="0"/>
              <a:t>	생존자는 판자를 쓰러뜨려 길을 막을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이 때 살인마가 근접한 상태라면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뒤로밀치며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초 기절</a:t>
            </a:r>
          </a:p>
          <a:p>
            <a:r>
              <a:rPr lang="ko-KR" altLang="en-US" sz="1400" dirty="0"/>
              <a:t>지하실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맵당</a:t>
            </a:r>
            <a:r>
              <a:rPr lang="ko-KR" altLang="en-US" sz="1400" dirty="0"/>
              <a:t> 하나 상자</a:t>
            </a:r>
            <a:r>
              <a:rPr lang="en-US" altLang="ko-KR" sz="1400" dirty="0"/>
              <a:t>, </a:t>
            </a:r>
            <a:r>
              <a:rPr lang="ko-KR" altLang="en-US" sz="1400" dirty="0"/>
              <a:t>갈고리</a:t>
            </a:r>
            <a:r>
              <a:rPr lang="en-US" altLang="ko-KR" sz="1400" dirty="0"/>
              <a:t>, </a:t>
            </a:r>
            <a:r>
              <a:rPr lang="ko-KR" altLang="en-US" sz="1400" dirty="0"/>
              <a:t>캐비닛  </a:t>
            </a:r>
          </a:p>
          <a:p>
            <a:r>
              <a:rPr lang="ko-KR" altLang="en-US" sz="1400" dirty="0"/>
              <a:t>캐비닛 </a:t>
            </a:r>
            <a:r>
              <a:rPr lang="en-US" altLang="ko-KR" sz="1400" dirty="0"/>
              <a:t>: </a:t>
            </a:r>
            <a:r>
              <a:rPr lang="ko-KR" altLang="en-US" sz="1400" dirty="0"/>
              <a:t>숨을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창문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파쿠르할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부술 수 있는 벽 </a:t>
            </a:r>
            <a:r>
              <a:rPr lang="en-US" altLang="ko-KR" sz="1400" dirty="0"/>
              <a:t>: </a:t>
            </a:r>
            <a:r>
              <a:rPr lang="ko-KR" altLang="en-US" sz="1400" dirty="0"/>
              <a:t>부술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26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레퍼런스 게임 분석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B68D6-B16E-D8CC-D77F-F969C1BCCA9B}"/>
              </a:ext>
            </a:extLst>
          </p:cNvPr>
          <p:cNvSpPr txBox="1"/>
          <p:nvPr/>
        </p:nvSpPr>
        <p:spPr>
          <a:xfrm>
            <a:off x="844550" y="1200150"/>
            <a:ext cx="94107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네트워크 통신</a:t>
            </a:r>
          </a:p>
          <a:p>
            <a:r>
              <a:rPr lang="en-US" altLang="ko-KR" sz="1400" dirty="0"/>
              <a:t>- IOCP </a:t>
            </a:r>
            <a:r>
              <a:rPr lang="ko-KR" altLang="en-US" sz="1400" dirty="0"/>
              <a:t>모델 </a:t>
            </a:r>
            <a:r>
              <a:rPr lang="en-US" altLang="ko-KR" sz="1400" dirty="0"/>
              <a:t>: </a:t>
            </a:r>
            <a:r>
              <a:rPr lang="ko-KR" altLang="en-US" sz="1400" dirty="0"/>
              <a:t>비동기 입출력을 사용하여 높은 성능과 확장성을 제공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게임 상태 관리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게임 로비 구현</a:t>
            </a:r>
          </a:p>
          <a:p>
            <a:endParaRPr lang="ko-KR" altLang="en-US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실시간 동기화</a:t>
            </a:r>
          </a:p>
          <a:p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각 클라이언트에서 발생하는 게임 상태 변화를 서버가 수집하고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다른 클라이언트에 전파</a:t>
            </a:r>
          </a:p>
          <a:p>
            <a:endParaRPr lang="ko-KR" altLang="en-US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이벤트 처리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행동 처리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플레이어의 모든 행동</a:t>
            </a:r>
            <a:r>
              <a:rPr lang="en-US" altLang="ko-KR" sz="1400" dirty="0"/>
              <a:t>(</a:t>
            </a:r>
            <a:r>
              <a:rPr lang="ko-KR" altLang="en-US" sz="1400" dirty="0"/>
              <a:t>이동</a:t>
            </a:r>
            <a:r>
              <a:rPr lang="en-US" altLang="ko-KR" sz="1400" dirty="0"/>
              <a:t>,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상호작용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서버가 처리하고 이를 다른 플레이어들에게 전송</a:t>
            </a:r>
          </a:p>
          <a:p>
            <a:r>
              <a:rPr lang="ko-KR" altLang="en-US" sz="1400" dirty="0"/>
              <a:t>각 행동에 대한 서버 로직을 구현</a:t>
            </a:r>
          </a:p>
          <a:p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상호작용 처리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플레이어 간의 상호작용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치유</a:t>
            </a:r>
            <a:r>
              <a:rPr lang="en-US" altLang="ko-KR" sz="1400" dirty="0"/>
              <a:t>, </a:t>
            </a:r>
            <a:r>
              <a:rPr lang="ko-KR" altLang="en-US" sz="1400" dirty="0"/>
              <a:t>구출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처리</a:t>
            </a:r>
          </a:p>
          <a:p>
            <a:r>
              <a:rPr lang="ko-KR" altLang="en-US" sz="1400" dirty="0"/>
              <a:t>상호작용에 따른 게임 상태 변화를 즉시 반영하고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모든 클라이언트에 동기화 </a:t>
            </a:r>
            <a:r>
              <a:rPr lang="en-US" altLang="ko-KR" sz="1400" dirty="0"/>
              <a:t>(</a:t>
            </a:r>
            <a:r>
              <a:rPr lang="ko-KR" altLang="en-US" sz="1400" dirty="0"/>
              <a:t>테스트를 통해 </a:t>
            </a:r>
            <a:r>
              <a:rPr lang="ko-KR" altLang="en-US" sz="1400" dirty="0" err="1"/>
              <a:t>알아봐야함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유저가 직접 살인마를 조종 </a:t>
            </a:r>
            <a:r>
              <a:rPr lang="en-US" altLang="ko-KR" sz="1400" dirty="0"/>
              <a:t>(AI </a:t>
            </a:r>
            <a:r>
              <a:rPr lang="ko-KR" altLang="en-US" sz="1400" dirty="0"/>
              <a:t>로직 연산 부담 감소</a:t>
            </a:r>
            <a:r>
              <a:rPr lang="en-US" altLang="ko-KR" sz="1400" dirty="0"/>
              <a:t>) 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결론 </a:t>
            </a:r>
            <a:r>
              <a:rPr lang="en-US" altLang="ko-KR" sz="1400" dirty="0"/>
              <a:t>-</a:t>
            </a:r>
          </a:p>
          <a:p>
            <a:r>
              <a:rPr lang="ko-KR" altLang="en-US" sz="1400" dirty="0"/>
              <a:t>실시간 동기화와 이벤트 처리는 멀티플레이어 서바이벌 게임서버에서 심도 있게 다루어야 할 핵심 요소</a:t>
            </a:r>
          </a:p>
        </p:txBody>
      </p:sp>
    </p:spTree>
    <p:extLst>
      <p:ext uri="{BB962C8B-B14F-4D97-AF65-F5344CB8AC3E}">
        <p14:creationId xmlns:p14="http://schemas.microsoft.com/office/powerpoint/2010/main" val="14912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B68D6-B16E-D8CC-D77F-F969C1BCCA9B}"/>
              </a:ext>
            </a:extLst>
          </p:cNvPr>
          <p:cNvSpPr txBox="1"/>
          <p:nvPr/>
        </p:nvSpPr>
        <p:spPr>
          <a:xfrm>
            <a:off x="833120" y="2413337"/>
            <a:ext cx="941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게임 컨셉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술래가 나머지 참여자들이 행하는 의식을 저지하는 게임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대 다 비대칭 서바이벌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레퍼런스 게임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데드</a:t>
            </a:r>
            <a:r>
              <a:rPr lang="ko-KR" altLang="en-US" sz="1400" dirty="0"/>
              <a:t> 바이 </a:t>
            </a:r>
            <a:r>
              <a:rPr lang="ko-KR" altLang="en-US" sz="1400" dirty="0" err="1"/>
              <a:t>데이라이트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</a:t>
            </a:r>
            <a:r>
              <a:rPr lang="en-US" altLang="ko-KR" sz="1400" dirty="0"/>
              <a:t>, 13</a:t>
            </a:r>
            <a:r>
              <a:rPr lang="ko-KR" altLang="en-US" sz="1400" dirty="0"/>
              <a:t>일의 금요일</a:t>
            </a:r>
            <a:r>
              <a:rPr lang="en-US" altLang="ko-KR" sz="1400" dirty="0"/>
              <a:t>: </a:t>
            </a:r>
            <a:r>
              <a:rPr lang="ko-KR" altLang="en-US" sz="1400" dirty="0"/>
              <a:t>더 게임 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/>
              <a:t>세계관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음산한 마을에 진입한 경찰관</a:t>
            </a:r>
            <a:r>
              <a:rPr lang="en-US" altLang="ko-KR" sz="1400" dirty="0"/>
              <a:t>(</a:t>
            </a:r>
            <a:r>
              <a:rPr lang="ko-KR" altLang="en-US" sz="1400" dirty="0"/>
              <a:t>술래</a:t>
            </a:r>
            <a:r>
              <a:rPr lang="en-US" altLang="ko-KR" sz="1400" dirty="0"/>
              <a:t>)</a:t>
            </a:r>
            <a:r>
              <a:rPr lang="ko-KR" altLang="en-US" sz="1400" dirty="0"/>
              <a:t>와 의식을 치르는 밀교 신자들 간의 서바이벌 </a:t>
            </a:r>
            <a:r>
              <a:rPr lang="ko-KR" altLang="en-US" sz="1400" dirty="0" err="1"/>
              <a:t>호러</a:t>
            </a:r>
            <a:r>
              <a:rPr lang="ko-KR" altLang="en-US" sz="1400" dirty="0"/>
              <a:t> 게임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경찰관은 밀교 신자들을 유치장 혹은 근처의 특정 오브젝트에 묶어놓을 수 있음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밀교 신자들은 협동하여 의식을 완성해야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1338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02C93-63D9-077C-C610-BBFB2AD3BDAD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기획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45C4-07BF-6640-91A9-44AB5987D910}"/>
              </a:ext>
            </a:extLst>
          </p:cNvPr>
          <p:cNvSpPr txBox="1"/>
          <p:nvPr/>
        </p:nvSpPr>
        <p:spPr>
          <a:xfrm>
            <a:off x="1460500" y="1892300"/>
            <a:ext cx="972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 디자인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중요 오브젝트 배치</a:t>
            </a:r>
            <a:r>
              <a:rPr lang="en-US" altLang="ko-KR" dirty="0"/>
              <a:t> &gt; </a:t>
            </a:r>
            <a:r>
              <a:rPr lang="ko-KR" altLang="en-US" dirty="0"/>
              <a:t>매 판마다 어떤 변화를 줄 것인가</a:t>
            </a:r>
            <a:r>
              <a:rPr lang="en-US" altLang="ko-KR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고정 지점을 중요 오브젝트 개수보다 많이 배치한 후 고정 지점에 랜덤하게 배치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오브젝트가 몰리게 배치되지 않는 것이 중요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45DAF-0677-8832-7DFA-330B50299141}"/>
              </a:ext>
            </a:extLst>
          </p:cNvPr>
          <p:cNvSpPr txBox="1"/>
          <p:nvPr/>
        </p:nvSpPr>
        <p:spPr>
          <a:xfrm>
            <a:off x="1460500" y="3092629"/>
            <a:ext cx="9721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게임의 재미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</a:t>
            </a:r>
            <a:r>
              <a:rPr lang="en-US" altLang="ko-KR" dirty="0"/>
              <a:t>(</a:t>
            </a:r>
            <a:r>
              <a:rPr lang="ko-KR" altLang="en-US" dirty="0"/>
              <a:t>생존자</a:t>
            </a:r>
            <a:r>
              <a:rPr lang="en-US" altLang="ko-KR" dirty="0"/>
              <a:t>) </a:t>
            </a:r>
            <a:r>
              <a:rPr lang="ko-KR" altLang="en-US" dirty="0"/>
              <a:t>측</a:t>
            </a:r>
            <a:r>
              <a:rPr lang="en-US" altLang="ko-KR" dirty="0"/>
              <a:t>: </a:t>
            </a:r>
            <a:r>
              <a:rPr lang="ko-KR" altLang="en-US" dirty="0"/>
              <a:t>술래를 피하고</a:t>
            </a:r>
            <a:r>
              <a:rPr lang="en-US" altLang="ko-KR" dirty="0"/>
              <a:t>, </a:t>
            </a:r>
            <a:r>
              <a:rPr lang="ko-KR" altLang="en-US" dirty="0"/>
              <a:t>협력하여 목표를 달성하는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</a:t>
            </a:r>
            <a:r>
              <a:rPr lang="en-US" altLang="ko-KR" dirty="0"/>
              <a:t>(</a:t>
            </a:r>
            <a:r>
              <a:rPr lang="ko-KR" altLang="en-US" dirty="0"/>
              <a:t>술래</a:t>
            </a:r>
            <a:r>
              <a:rPr lang="en-US" altLang="ko-KR" dirty="0"/>
              <a:t>) </a:t>
            </a:r>
            <a:r>
              <a:rPr lang="ko-KR" altLang="en-US" dirty="0"/>
              <a:t>측</a:t>
            </a:r>
            <a:r>
              <a:rPr lang="en-US" altLang="ko-KR" dirty="0"/>
              <a:t>: </a:t>
            </a:r>
            <a:r>
              <a:rPr lang="ko-KR" altLang="en-US" dirty="0"/>
              <a:t>상대 측 플레이어를 잡아 목표를 저지하는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레퍼런스 게임과의 차이점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생존자 측 플레이어가 한 명 더 적어 협력의 중요성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단독 생존의 가능성을 늘려 좀 더 캐주얼한 플레이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아이템 </a:t>
            </a:r>
            <a:r>
              <a:rPr lang="ko-KR" altLang="en-US" dirty="0" err="1"/>
              <a:t>파밍이</a:t>
            </a:r>
            <a:r>
              <a:rPr lang="ko-KR" altLang="en-US" dirty="0"/>
              <a:t> 가능하여 양 측에 좀 더 전략적이고 박진감 있는 플레이 경험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여러가지 선택지를 추가하여 게임에 좀 더 전략적인 요소를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생존자 측에 술래에게 대항 가능한 수단을 추가하여 술래에게도 긴장감 제공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36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02C93-63D9-077C-C610-BBFB2AD3BDAD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기획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45DAF-0677-8832-7DFA-330B50299141}"/>
              </a:ext>
            </a:extLst>
          </p:cNvPr>
          <p:cNvSpPr txBox="1"/>
          <p:nvPr/>
        </p:nvSpPr>
        <p:spPr>
          <a:xfrm>
            <a:off x="1235075" y="2011046"/>
            <a:ext cx="9721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게임의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주민</a:t>
            </a:r>
            <a:r>
              <a:rPr lang="en-US" altLang="ko-KR" dirty="0"/>
              <a:t>: </a:t>
            </a:r>
            <a:r>
              <a:rPr lang="ko-KR" altLang="en-US" dirty="0"/>
              <a:t>의식을 진행한다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경찰</a:t>
            </a:r>
            <a:r>
              <a:rPr lang="en-US" altLang="ko-KR" dirty="0"/>
              <a:t>: </a:t>
            </a:r>
            <a:r>
              <a:rPr lang="ko-KR" altLang="en-US" dirty="0"/>
              <a:t>의식 진행을 방해한다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시각화</a:t>
            </a:r>
            <a:r>
              <a:rPr lang="en-US" altLang="ko-KR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레퍼런스 게임에서의 경우</a:t>
            </a:r>
            <a:r>
              <a:rPr lang="en-US" altLang="ko-KR" dirty="0"/>
              <a:t>, </a:t>
            </a:r>
            <a:r>
              <a:rPr lang="ko-KR" altLang="en-US" dirty="0"/>
              <a:t>생존자는 발전기를 수리하여 진행도를 올리며</a:t>
            </a:r>
            <a:r>
              <a:rPr lang="en-US" altLang="ko-KR" dirty="0"/>
              <a:t>, </a:t>
            </a:r>
            <a:r>
              <a:rPr lang="ko-KR" altLang="en-US" dirty="0"/>
              <a:t>발전기는 수리될수록 사운드</a:t>
            </a:r>
            <a:r>
              <a:rPr lang="en-US" altLang="ko-KR" dirty="0"/>
              <a:t>, </a:t>
            </a:r>
            <a:r>
              <a:rPr lang="ko-KR" altLang="en-US" dirty="0" err="1"/>
              <a:t>비주얼적인</a:t>
            </a:r>
            <a:r>
              <a:rPr lang="ko-KR" altLang="en-US" dirty="0"/>
              <a:t> 측면에서 진행도를 간략히 보여줌</a:t>
            </a:r>
            <a:r>
              <a:rPr lang="en-US" altLang="ko-KR" dirty="0"/>
              <a:t>. / </a:t>
            </a:r>
            <a:r>
              <a:rPr lang="ko-KR" altLang="en-US" dirty="0"/>
              <a:t>살인마의 경우</a:t>
            </a:r>
            <a:r>
              <a:rPr lang="en-US" altLang="ko-KR" dirty="0"/>
              <a:t>, </a:t>
            </a:r>
            <a:r>
              <a:rPr lang="ko-KR" altLang="en-US" dirty="0"/>
              <a:t>생존자의 발전기를 부수거나 생존자를 살해하여 탈출을 저지</a:t>
            </a:r>
            <a:r>
              <a:rPr lang="en-US" altLang="ko-KR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경찰의 동기부여를 위해 시각화가 필수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의식의 진행도가 높아질수록 사운드와 시각 이펙트를 사용하여 긴장감 부여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주민의 동기부여를 위해서도 시각화 필요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의식의 진행도를 시각적으로 확인할 수 있도록 한다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2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컨텐츠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3EE4A1-B3A4-E9FF-C78E-36735E3D454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371600"/>
          <a:ext cx="8127999" cy="38997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2903665718"/>
                    </a:ext>
                  </a:extLst>
                </a:gridCol>
                <a:gridCol w="6449059">
                  <a:extLst>
                    <a:ext uri="{9D8B030D-6E8A-4147-A177-3AD203B41FA5}">
                      <a16:colId xmlns:a16="http://schemas.microsoft.com/office/drawing/2014/main" val="2514788107"/>
                    </a:ext>
                  </a:extLst>
                </a:gridCol>
              </a:tblGrid>
              <a:tr h="3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인원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1 vs 3 </a:t>
                      </a:r>
                      <a:r>
                        <a:rPr lang="ko-KR" altLang="en-US" b="0" dirty="0"/>
                        <a:t>비대칭 서바이벌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5471591"/>
                  </a:ext>
                </a:extLst>
              </a:tr>
              <a:tr h="74320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승리 조건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생존자 측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의식을 완성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술래 측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시간이 다 될 때까지 의식을 저지하기 혹은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             </a:t>
                      </a:r>
                      <a:r>
                        <a:rPr lang="ko-KR" altLang="en-US" dirty="0"/>
                        <a:t>상대를 다 게임오버 시키기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8658"/>
                  </a:ext>
                </a:extLst>
              </a:tr>
              <a:tr h="261963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플레이어의 목숨은 두 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추후 조정 가능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 err="1"/>
                        <a:t>맵의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위치에 오브젝트가 생성</a:t>
                      </a:r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플레이 시간은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조정 가능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시간 내에 의식을 완성시키지 못하면 술래 승리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목숨이 다 한 팀원은 상호작용 불가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관전만 가능</a:t>
                      </a:r>
                      <a:r>
                        <a:rPr lang="en-US" altLang="ko-KR" dirty="0"/>
                        <a:t>) 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6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30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술래</a:t>
            </a:r>
            <a:r>
              <a:rPr lang="en-US" altLang="ko-KR" dirty="0"/>
              <a:t>(</a:t>
            </a:r>
            <a:r>
              <a:rPr lang="ko-KR" altLang="en-US" dirty="0"/>
              <a:t>경찰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의류, 사람, 무기, 건물이(가) 표시된 사진&#10;&#10;자동 생성된 설명">
            <a:extLst>
              <a:ext uri="{FF2B5EF4-FFF2-40B4-BE49-F238E27FC236}">
                <a16:creationId xmlns:a16="http://schemas.microsoft.com/office/drawing/2014/main" id="{DDA9AF92-A7BE-CD2A-A874-0251B6FCA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1141416"/>
            <a:ext cx="3822705" cy="5247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3A5D04-2193-8FBC-C3DF-DF740C784BB9}"/>
              </a:ext>
            </a:extLst>
          </p:cNvPr>
          <p:cNvSpPr txBox="1"/>
          <p:nvPr/>
        </p:nvSpPr>
        <p:spPr>
          <a:xfrm>
            <a:off x="4768850" y="2551837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마을의 보안관으로</a:t>
            </a:r>
            <a:r>
              <a:rPr lang="en-US" altLang="ko-KR" dirty="0"/>
              <a:t>, </a:t>
            </a:r>
            <a:r>
              <a:rPr lang="ko-KR" altLang="en-US" dirty="0"/>
              <a:t>맵 곳곳의 오브젝트를 수사하여 생존자 측의 의식 완성을 저지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아이템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 err="1"/>
              <a:t>방어구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을 가지고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마을 랜덤 지점에 있는 경찰서 무기고에서 아이템 </a:t>
            </a:r>
            <a:r>
              <a:rPr lang="ko-KR" altLang="en-US" dirty="0" err="1"/>
              <a:t>파밍</a:t>
            </a:r>
            <a:r>
              <a:rPr lang="ko-KR" altLang="en-US" dirty="0"/>
              <a:t> 가능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열쇠는 </a:t>
            </a:r>
            <a:r>
              <a:rPr lang="ko-KR" altLang="en-US" dirty="0" err="1"/>
              <a:t>랜덤한</a:t>
            </a:r>
            <a:r>
              <a:rPr lang="ko-KR" altLang="en-US" dirty="0"/>
              <a:t> 위치에 있는 경찰관 시체에서 얻을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이동속도 </a:t>
            </a:r>
            <a:r>
              <a:rPr lang="en-US" altLang="ko-KR" dirty="0"/>
              <a:t>5.8m/s (</a:t>
            </a:r>
            <a:r>
              <a:rPr lang="ko-KR" altLang="en-US" dirty="0"/>
              <a:t>변동 가능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53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2326</Words>
  <Application>Microsoft Office PowerPoint</Application>
  <PresentationFormat>와이드스크린</PresentationFormat>
  <Paragraphs>366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컬트 기획문서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중점 연구 과제 설정</vt:lpstr>
      <vt:lpstr>중점 연구 과제 설정</vt:lpstr>
      <vt:lpstr>중점 연구 과제 설정</vt:lpstr>
      <vt:lpstr>필요한 그래픽 리소스</vt:lpstr>
      <vt:lpstr>필요한 그래픽 리소스</vt:lpstr>
      <vt:lpstr>필요한 그래픽 리소스</vt:lpstr>
      <vt:lpstr>필요한 그래픽 리소스</vt:lpstr>
      <vt:lpstr>맵 크기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Sungmin Kang</dc:creator>
  <cp:lastModifiedBy>Sungmin Kang</cp:lastModifiedBy>
  <cp:revision>3</cp:revision>
  <dcterms:created xsi:type="dcterms:W3CDTF">2025-10-12T15:12:34Z</dcterms:created>
  <dcterms:modified xsi:type="dcterms:W3CDTF">2025-10-12T15:54:21Z</dcterms:modified>
</cp:coreProperties>
</file>