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28C4594-B853-417C-B021-4F3A226778C2}" type="datetimeFigureOut">
              <a:rPr lang="en-IN" smtClean="0"/>
              <a:t>04-01-2017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696A8-2121-46A6-9922-A1DD52EC4F77}" type="slidenum">
              <a:rPr lang="en-IN" smtClean="0"/>
              <a:t>‹#›</a:t>
            </a:fld>
            <a:endParaRPr lang="en-IN"/>
          </a:p>
        </p:txBody>
      </p:sp>
    </p:spTree>
    <p:extLst>
      <p:ext uri="{BB962C8B-B14F-4D97-AF65-F5344CB8AC3E}">
        <p14:creationId xmlns:p14="http://schemas.microsoft.com/office/powerpoint/2010/main" val="4155883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8C4594-B853-417C-B021-4F3A226778C2}" type="datetimeFigureOut">
              <a:rPr lang="en-IN" smtClean="0"/>
              <a:t>04-01-2017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696A8-2121-46A6-9922-A1DD52EC4F77}" type="slidenum">
              <a:rPr lang="en-IN" smtClean="0"/>
              <a:t>‹#›</a:t>
            </a:fld>
            <a:endParaRPr lang="en-IN"/>
          </a:p>
        </p:txBody>
      </p:sp>
    </p:spTree>
    <p:extLst>
      <p:ext uri="{BB962C8B-B14F-4D97-AF65-F5344CB8AC3E}">
        <p14:creationId xmlns:p14="http://schemas.microsoft.com/office/powerpoint/2010/main" val="351039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8C4594-B853-417C-B021-4F3A226778C2}" type="datetimeFigureOut">
              <a:rPr lang="en-IN" smtClean="0"/>
              <a:t>04-01-2017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696A8-2121-46A6-9922-A1DD52EC4F77}" type="slidenum">
              <a:rPr lang="en-IN" smtClean="0"/>
              <a:t>‹#›</a:t>
            </a:fld>
            <a:endParaRPr lang="en-IN"/>
          </a:p>
        </p:txBody>
      </p:sp>
    </p:spTree>
    <p:extLst>
      <p:ext uri="{BB962C8B-B14F-4D97-AF65-F5344CB8AC3E}">
        <p14:creationId xmlns:p14="http://schemas.microsoft.com/office/powerpoint/2010/main" val="3732865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8C4594-B853-417C-B021-4F3A226778C2}" type="datetimeFigureOut">
              <a:rPr lang="en-IN" smtClean="0"/>
              <a:t>04-01-2017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696A8-2121-46A6-9922-A1DD52EC4F77}" type="slidenum">
              <a:rPr lang="en-IN" smtClean="0"/>
              <a:t>‹#›</a:t>
            </a:fld>
            <a:endParaRPr lang="en-IN"/>
          </a:p>
        </p:txBody>
      </p:sp>
    </p:spTree>
    <p:extLst>
      <p:ext uri="{BB962C8B-B14F-4D97-AF65-F5344CB8AC3E}">
        <p14:creationId xmlns:p14="http://schemas.microsoft.com/office/powerpoint/2010/main" val="56070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8C4594-B853-417C-B021-4F3A226778C2}" type="datetimeFigureOut">
              <a:rPr lang="en-IN" smtClean="0"/>
              <a:t>04-01-2017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696A8-2121-46A6-9922-A1DD52EC4F77}" type="slidenum">
              <a:rPr lang="en-IN" smtClean="0"/>
              <a:t>‹#›</a:t>
            </a:fld>
            <a:endParaRPr lang="en-IN"/>
          </a:p>
        </p:txBody>
      </p:sp>
    </p:spTree>
    <p:extLst>
      <p:ext uri="{BB962C8B-B14F-4D97-AF65-F5344CB8AC3E}">
        <p14:creationId xmlns:p14="http://schemas.microsoft.com/office/powerpoint/2010/main" val="1456684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28C4594-B853-417C-B021-4F3A226778C2}" type="datetimeFigureOut">
              <a:rPr lang="en-IN" smtClean="0"/>
              <a:t>04-01-2017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F696A8-2121-46A6-9922-A1DD52EC4F77}" type="slidenum">
              <a:rPr lang="en-IN" smtClean="0"/>
              <a:t>‹#›</a:t>
            </a:fld>
            <a:endParaRPr lang="en-IN"/>
          </a:p>
        </p:txBody>
      </p:sp>
    </p:spTree>
    <p:extLst>
      <p:ext uri="{BB962C8B-B14F-4D97-AF65-F5344CB8AC3E}">
        <p14:creationId xmlns:p14="http://schemas.microsoft.com/office/powerpoint/2010/main" val="5953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28C4594-B853-417C-B021-4F3A226778C2}" type="datetimeFigureOut">
              <a:rPr lang="en-IN" smtClean="0"/>
              <a:t>04-01-2017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F696A8-2121-46A6-9922-A1DD52EC4F77}" type="slidenum">
              <a:rPr lang="en-IN" smtClean="0"/>
              <a:t>‹#›</a:t>
            </a:fld>
            <a:endParaRPr lang="en-IN"/>
          </a:p>
        </p:txBody>
      </p:sp>
    </p:spTree>
    <p:extLst>
      <p:ext uri="{BB962C8B-B14F-4D97-AF65-F5344CB8AC3E}">
        <p14:creationId xmlns:p14="http://schemas.microsoft.com/office/powerpoint/2010/main" val="183268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28C4594-B853-417C-B021-4F3A226778C2}" type="datetimeFigureOut">
              <a:rPr lang="en-IN" smtClean="0"/>
              <a:t>04-01-2017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F696A8-2121-46A6-9922-A1DD52EC4F77}" type="slidenum">
              <a:rPr lang="en-IN" smtClean="0"/>
              <a:t>‹#›</a:t>
            </a:fld>
            <a:endParaRPr lang="en-IN"/>
          </a:p>
        </p:txBody>
      </p:sp>
    </p:spTree>
    <p:extLst>
      <p:ext uri="{BB962C8B-B14F-4D97-AF65-F5344CB8AC3E}">
        <p14:creationId xmlns:p14="http://schemas.microsoft.com/office/powerpoint/2010/main" val="3922196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C4594-B853-417C-B021-4F3A226778C2}" type="datetimeFigureOut">
              <a:rPr lang="en-IN" smtClean="0"/>
              <a:t>04-01-2017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F696A8-2121-46A6-9922-A1DD52EC4F77}" type="slidenum">
              <a:rPr lang="en-IN" smtClean="0"/>
              <a:t>‹#›</a:t>
            </a:fld>
            <a:endParaRPr lang="en-IN"/>
          </a:p>
        </p:txBody>
      </p:sp>
    </p:spTree>
    <p:extLst>
      <p:ext uri="{BB962C8B-B14F-4D97-AF65-F5344CB8AC3E}">
        <p14:creationId xmlns:p14="http://schemas.microsoft.com/office/powerpoint/2010/main" val="832802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8C4594-B853-417C-B021-4F3A226778C2}" type="datetimeFigureOut">
              <a:rPr lang="en-IN" smtClean="0"/>
              <a:t>04-01-2017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F696A8-2121-46A6-9922-A1DD52EC4F77}" type="slidenum">
              <a:rPr lang="en-IN" smtClean="0"/>
              <a:t>‹#›</a:t>
            </a:fld>
            <a:endParaRPr lang="en-IN"/>
          </a:p>
        </p:txBody>
      </p:sp>
    </p:spTree>
    <p:extLst>
      <p:ext uri="{BB962C8B-B14F-4D97-AF65-F5344CB8AC3E}">
        <p14:creationId xmlns:p14="http://schemas.microsoft.com/office/powerpoint/2010/main" val="190305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8C4594-B853-417C-B021-4F3A226778C2}" type="datetimeFigureOut">
              <a:rPr lang="en-IN" smtClean="0"/>
              <a:t>04-01-2017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F696A8-2121-46A6-9922-A1DD52EC4F77}" type="slidenum">
              <a:rPr lang="en-IN" smtClean="0"/>
              <a:t>‹#›</a:t>
            </a:fld>
            <a:endParaRPr lang="en-IN"/>
          </a:p>
        </p:txBody>
      </p:sp>
    </p:spTree>
    <p:extLst>
      <p:ext uri="{BB962C8B-B14F-4D97-AF65-F5344CB8AC3E}">
        <p14:creationId xmlns:p14="http://schemas.microsoft.com/office/powerpoint/2010/main" val="2486937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C4594-B853-417C-B021-4F3A226778C2}" type="datetimeFigureOut">
              <a:rPr lang="en-IN" smtClean="0"/>
              <a:t>04-01-2017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696A8-2121-46A6-9922-A1DD52EC4F77}" type="slidenum">
              <a:rPr lang="en-IN" smtClean="0"/>
              <a:t>‹#›</a:t>
            </a:fld>
            <a:endParaRPr lang="en-IN"/>
          </a:p>
        </p:txBody>
      </p:sp>
    </p:spTree>
    <p:extLst>
      <p:ext uri="{BB962C8B-B14F-4D97-AF65-F5344CB8AC3E}">
        <p14:creationId xmlns:p14="http://schemas.microsoft.com/office/powerpoint/2010/main" val="3940716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udacity.com/course/ud82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analyticsvidhya.com/wp-content/uploads/2015/02/Data_exploration_8.png"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eb.inter.nl.net/users/S.van.Buuren/mi/hmtl/mice.htm" TargetMode="External"/><Relationship Id="rId2" Type="http://schemas.openxmlformats.org/officeDocument/2006/relationships/hyperlink" Target="http://gking.harvard.edu/amelia/"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cran.us.r-project.org/web/packages/mitools/index.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nalyticsvidhya.com/blog/2016/01/guide-data-exploration/#two" TargetMode="External"/><Relationship Id="rId2" Type="http://schemas.openxmlformats.org/officeDocument/2006/relationships/hyperlink" Target="https://www.analyticsvidhya.com/blog/2016/01/guide-data-exploration/#one" TargetMode="External"/><Relationship Id="rId1" Type="http://schemas.openxmlformats.org/officeDocument/2006/relationships/slideLayout" Target="../slideLayouts/slideLayout2.xml"/><Relationship Id="rId4" Type="http://schemas.openxmlformats.org/officeDocument/2006/relationships/hyperlink" Target="https://www.analyticsvidhya.com/blog/2016/01/guide-data-exploration/#thre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nalyticsvidhya.com/blog/2016/01/guide-data-exploration/#four"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analyticsvidhya.com/blog/2015/02/7-steps-data-exploration-preparation-building-model-part-2/"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analyticsvidhya.com/blog/2015/02/7-steps-data-exploration-preparation-building-model-part-2/" TargetMode="External"/><Relationship Id="rId2" Type="http://schemas.openxmlformats.org/officeDocument/2006/relationships/hyperlink" Target="https://www.analyticsvidhya.com/blog/2015/02/data-exploration-preparation-model/" TargetMode="External"/><Relationship Id="rId1" Type="http://schemas.openxmlformats.org/officeDocument/2006/relationships/slideLayout" Target="../slideLayouts/slideLayout2.xml"/><Relationship Id="rId4" Type="http://schemas.openxmlformats.org/officeDocument/2006/relationships/hyperlink" Target="https://www.analyticsvidhya.com/blog/2015/02/outliers-detection-treatment-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www.kaggle.com/c/titanic-gettingStarted/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048"/>
            <a:ext cx="9144000" cy="2387600"/>
          </a:xfrm>
        </p:spPr>
        <p:txBody>
          <a:bodyPr>
            <a:normAutofit fontScale="90000"/>
          </a:bodyPr>
          <a:lstStyle/>
          <a:p>
            <a:r>
              <a:rPr lang="en-IN" dirty="0"/>
              <a:t>A Comprehensive Guide to Data Exploration</a:t>
            </a:r>
            <a:br>
              <a:rPr lang="en-IN" dirty="0"/>
            </a:br>
            <a:endParaRPr lang="en-IN" dirty="0"/>
          </a:p>
        </p:txBody>
      </p:sp>
      <p:sp>
        <p:nvSpPr>
          <p:cNvPr id="3" name="Subtitle 2"/>
          <p:cNvSpPr>
            <a:spLocks noGrp="1"/>
          </p:cNvSpPr>
          <p:nvPr>
            <p:ph type="subTitle" idx="1"/>
          </p:nvPr>
        </p:nvSpPr>
        <p:spPr>
          <a:xfrm>
            <a:off x="1524000" y="1936522"/>
            <a:ext cx="9144000" cy="436562"/>
          </a:xfrm>
        </p:spPr>
        <p:txBody>
          <a:bodyPr/>
          <a:lstStyle/>
          <a:p>
            <a:r>
              <a:rPr lang="en-IN" dirty="0" smtClean="0"/>
              <a:t>Milan Joshi</a:t>
            </a:r>
            <a:endParaRPr lang="en-IN" dirty="0"/>
          </a:p>
        </p:txBody>
      </p:sp>
      <p:pic>
        <p:nvPicPr>
          <p:cNvPr id="7" name="Picture 2" descr="http://fintechnews.ch/wp-content/uploads/2016/09/Startup-of-The-Month-Veezoo-Data-Exploration-And-Visualization-1440x564_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682648"/>
            <a:ext cx="9361714" cy="34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353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a:t>
            </a:r>
            <a:endParaRPr lang="en-IN" dirty="0"/>
          </a:p>
        </p:txBody>
      </p:sp>
      <p:pic>
        <p:nvPicPr>
          <p:cNvPr id="6" name="Picture 2" descr="https://www.analyticsvidhya.com/wp-content/uploads/2015/02/Data_exploration_1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4514" y="1872343"/>
            <a:ext cx="9590315" cy="4397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883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variables </a:t>
            </a:r>
            <a:r>
              <a:rPr lang="en-IN" dirty="0"/>
              <a:t>have been defined in different category:</a:t>
            </a:r>
          </a:p>
        </p:txBody>
      </p:sp>
      <p:pic>
        <p:nvPicPr>
          <p:cNvPr id="3074" name="Picture 2" descr="https://www.analyticsvidhya.com/wp-content/uploads/2015/02/Data_exploration_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5514" y="1850571"/>
            <a:ext cx="8022770" cy="4702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8523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Uni-variate</a:t>
            </a:r>
            <a:r>
              <a:rPr lang="en-IN" dirty="0" smtClean="0"/>
              <a:t> </a:t>
            </a:r>
            <a:r>
              <a:rPr lang="en-IN" dirty="0"/>
              <a:t>Analysis</a:t>
            </a:r>
            <a:br>
              <a:rPr lang="en-IN" dirty="0"/>
            </a:br>
            <a:endParaRPr lang="en-IN" dirty="0"/>
          </a:p>
        </p:txBody>
      </p:sp>
      <p:sp>
        <p:nvSpPr>
          <p:cNvPr id="3" name="Content Placeholder 2"/>
          <p:cNvSpPr>
            <a:spLocks noGrp="1"/>
          </p:cNvSpPr>
          <p:nvPr>
            <p:ph idx="1"/>
          </p:nvPr>
        </p:nvSpPr>
        <p:spPr/>
        <p:txBody>
          <a:bodyPr/>
          <a:lstStyle/>
          <a:p>
            <a:r>
              <a:rPr lang="en-IN" dirty="0"/>
              <a:t>At this stage, we explore variables one by one. </a:t>
            </a:r>
            <a:endParaRPr lang="en-IN" dirty="0" smtClean="0"/>
          </a:p>
          <a:p>
            <a:r>
              <a:rPr lang="en-IN" dirty="0" smtClean="0"/>
              <a:t>Method </a:t>
            </a:r>
            <a:r>
              <a:rPr lang="en-IN" dirty="0"/>
              <a:t>to perform </a:t>
            </a:r>
            <a:r>
              <a:rPr lang="en-IN" dirty="0" err="1"/>
              <a:t>uni-variate</a:t>
            </a:r>
            <a:r>
              <a:rPr lang="en-IN" dirty="0"/>
              <a:t> analysis will depend on whether the variable type is categorical or continuous. </a:t>
            </a:r>
            <a:endParaRPr lang="en-IN" dirty="0" smtClean="0"/>
          </a:p>
          <a:p>
            <a:r>
              <a:rPr lang="en-IN" dirty="0" smtClean="0"/>
              <a:t>Let’s </a:t>
            </a:r>
            <a:r>
              <a:rPr lang="en-IN" dirty="0"/>
              <a:t>look at these methods and statistical measures for categorical and continuous variables individually:</a:t>
            </a:r>
          </a:p>
        </p:txBody>
      </p:sp>
    </p:spTree>
    <p:extLst>
      <p:ext uri="{BB962C8B-B14F-4D97-AF65-F5344CB8AC3E}">
        <p14:creationId xmlns:p14="http://schemas.microsoft.com/office/powerpoint/2010/main" val="3904459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0343"/>
            <a:ext cx="10515600" cy="580345"/>
          </a:xfrm>
        </p:spPr>
        <p:txBody>
          <a:bodyPr>
            <a:normAutofit fontScale="90000"/>
          </a:bodyPr>
          <a:lstStyle/>
          <a:p>
            <a:r>
              <a:rPr lang="en-IN" b="1" dirty="0" smtClean="0"/>
              <a:t>Continuous Variables:-</a:t>
            </a:r>
            <a:endParaRPr lang="en-IN" dirty="0"/>
          </a:p>
        </p:txBody>
      </p:sp>
      <p:sp>
        <p:nvSpPr>
          <p:cNvPr id="3" name="Content Placeholder 2"/>
          <p:cNvSpPr>
            <a:spLocks noGrp="1"/>
          </p:cNvSpPr>
          <p:nvPr>
            <p:ph idx="1"/>
          </p:nvPr>
        </p:nvSpPr>
        <p:spPr>
          <a:xfrm>
            <a:off x="838200" y="1673224"/>
            <a:ext cx="10515600" cy="5051149"/>
          </a:xfrm>
        </p:spPr>
        <p:txBody>
          <a:bodyPr/>
          <a:lstStyle/>
          <a:p>
            <a:r>
              <a:rPr lang="en-IN" dirty="0"/>
              <a:t> In case of continuous variables, we need to understand the central tendency and spread of the variable. These are measured using </a:t>
            </a:r>
            <a:r>
              <a:rPr lang="en-IN" dirty="0" smtClean="0"/>
              <a:t>various </a:t>
            </a:r>
            <a:r>
              <a:rPr lang="en-IN" dirty="0"/>
              <a:t>statistical metrics visualization methods as shown below</a:t>
            </a:r>
            <a:r>
              <a:rPr lang="en-IN" dirty="0" smtClean="0"/>
              <a:t>:</a:t>
            </a:r>
          </a:p>
          <a:p>
            <a:endParaRPr lang="en-IN" dirty="0"/>
          </a:p>
        </p:txBody>
      </p:sp>
      <p:pic>
        <p:nvPicPr>
          <p:cNvPr id="5122" name="Picture 2" descr="https://www.analyticsvidhya.com/wp-content/uploads/2015/02/Data_exploration_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37114"/>
            <a:ext cx="10210800" cy="2775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232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Note:</a:t>
            </a:r>
            <a:endParaRPr lang="en-IN" dirty="0"/>
          </a:p>
        </p:txBody>
      </p:sp>
      <p:sp>
        <p:nvSpPr>
          <p:cNvPr id="3" name="Content Placeholder 2"/>
          <p:cNvSpPr>
            <a:spLocks noGrp="1"/>
          </p:cNvSpPr>
          <p:nvPr>
            <p:ph idx="1"/>
          </p:nvPr>
        </p:nvSpPr>
        <p:spPr/>
        <p:txBody>
          <a:bodyPr/>
          <a:lstStyle/>
          <a:p>
            <a:r>
              <a:rPr lang="en-IN" dirty="0"/>
              <a:t> </a:t>
            </a:r>
            <a:r>
              <a:rPr lang="en-IN" dirty="0" err="1"/>
              <a:t>Univariate</a:t>
            </a:r>
            <a:r>
              <a:rPr lang="en-IN" dirty="0"/>
              <a:t> analysis is also used to highlight missing and outlier values. </a:t>
            </a:r>
            <a:endParaRPr lang="en-IN" dirty="0" smtClean="0"/>
          </a:p>
          <a:p>
            <a:r>
              <a:rPr lang="en-IN" dirty="0" smtClean="0"/>
              <a:t>In </a:t>
            </a:r>
            <a:r>
              <a:rPr lang="en-IN" dirty="0"/>
              <a:t>the upcoming </a:t>
            </a:r>
            <a:r>
              <a:rPr lang="en-IN" dirty="0" smtClean="0"/>
              <a:t>Lectures, </a:t>
            </a:r>
            <a:r>
              <a:rPr lang="en-IN" dirty="0"/>
              <a:t>we will look at methods to handle missing and outlier values. </a:t>
            </a:r>
            <a:endParaRPr lang="en-IN" dirty="0" smtClean="0"/>
          </a:p>
          <a:p>
            <a:r>
              <a:rPr lang="en-IN" dirty="0" smtClean="0"/>
              <a:t>To </a:t>
            </a:r>
            <a:r>
              <a:rPr lang="en-IN" dirty="0"/>
              <a:t>know more about these methods, you can refer course </a:t>
            </a:r>
            <a:r>
              <a:rPr lang="en-IN" dirty="0">
                <a:hlinkClick r:id="rId2"/>
              </a:rPr>
              <a:t>descriptive statistics from </a:t>
            </a:r>
            <a:r>
              <a:rPr lang="en-IN" dirty="0" err="1">
                <a:hlinkClick r:id="rId2"/>
              </a:rPr>
              <a:t>Udacity</a:t>
            </a:r>
            <a:r>
              <a:rPr lang="en-IN" dirty="0"/>
              <a:t>.</a:t>
            </a:r>
          </a:p>
        </p:txBody>
      </p:sp>
    </p:spTree>
    <p:extLst>
      <p:ext uri="{BB962C8B-B14F-4D97-AF65-F5344CB8AC3E}">
        <p14:creationId xmlns:p14="http://schemas.microsoft.com/office/powerpoint/2010/main" val="1740458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Categorical Variables:-</a:t>
            </a:r>
            <a:endParaRPr lang="en-IN" dirty="0"/>
          </a:p>
        </p:txBody>
      </p:sp>
      <p:sp>
        <p:nvSpPr>
          <p:cNvPr id="3" name="Content Placeholder 2"/>
          <p:cNvSpPr>
            <a:spLocks noGrp="1"/>
          </p:cNvSpPr>
          <p:nvPr>
            <p:ph idx="1"/>
          </p:nvPr>
        </p:nvSpPr>
        <p:spPr/>
        <p:txBody>
          <a:bodyPr/>
          <a:lstStyle/>
          <a:p>
            <a:r>
              <a:rPr lang="en-IN" b="1" dirty="0"/>
              <a:t> </a:t>
            </a:r>
            <a:r>
              <a:rPr lang="en-IN" dirty="0"/>
              <a:t>For categorical variables, we’ll use frequency table to understand distribution of each category. </a:t>
            </a:r>
            <a:endParaRPr lang="en-IN" dirty="0" smtClean="0"/>
          </a:p>
          <a:p>
            <a:r>
              <a:rPr lang="en-IN" dirty="0" smtClean="0"/>
              <a:t>We </a:t>
            </a:r>
            <a:r>
              <a:rPr lang="en-IN" dirty="0"/>
              <a:t>can also read as percentage of values under each category</a:t>
            </a:r>
            <a:r>
              <a:rPr lang="en-IN" dirty="0" smtClean="0"/>
              <a:t>.</a:t>
            </a:r>
          </a:p>
          <a:p>
            <a:r>
              <a:rPr lang="en-IN" dirty="0" smtClean="0"/>
              <a:t> </a:t>
            </a:r>
            <a:r>
              <a:rPr lang="en-IN" dirty="0"/>
              <a:t>It can be </a:t>
            </a:r>
            <a:r>
              <a:rPr lang="en-IN" dirty="0" err="1"/>
              <a:t>be</a:t>
            </a:r>
            <a:r>
              <a:rPr lang="en-IN" dirty="0"/>
              <a:t> measured using two metrics, </a:t>
            </a:r>
            <a:r>
              <a:rPr lang="en-IN" b="1" dirty="0"/>
              <a:t>Count</a:t>
            </a:r>
            <a:r>
              <a:rPr lang="en-IN" dirty="0"/>
              <a:t> and </a:t>
            </a:r>
            <a:r>
              <a:rPr lang="en-IN" b="1" dirty="0"/>
              <a:t>Count%</a:t>
            </a:r>
            <a:r>
              <a:rPr lang="en-IN" dirty="0"/>
              <a:t> against each category. </a:t>
            </a:r>
            <a:endParaRPr lang="en-IN" dirty="0" smtClean="0"/>
          </a:p>
          <a:p>
            <a:r>
              <a:rPr lang="en-IN" dirty="0" smtClean="0"/>
              <a:t>Bar </a:t>
            </a:r>
            <a:r>
              <a:rPr lang="en-IN" dirty="0"/>
              <a:t>chart can be used as visualization.</a:t>
            </a:r>
          </a:p>
        </p:txBody>
      </p:sp>
    </p:spTree>
    <p:extLst>
      <p:ext uri="{BB962C8B-B14F-4D97-AF65-F5344CB8AC3E}">
        <p14:creationId xmlns:p14="http://schemas.microsoft.com/office/powerpoint/2010/main" val="1986119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a:t>
            </a:r>
            <a:r>
              <a:rPr lang="en-IN" dirty="0" err="1"/>
              <a:t>variate</a:t>
            </a:r>
            <a:r>
              <a:rPr lang="en-IN" dirty="0"/>
              <a:t> Analysis</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t>Bi-</a:t>
            </a:r>
            <a:r>
              <a:rPr lang="en-IN" dirty="0" err="1"/>
              <a:t>variate</a:t>
            </a:r>
            <a:r>
              <a:rPr lang="en-IN" dirty="0"/>
              <a:t> Analysis finds out the relationship between two variables. </a:t>
            </a:r>
            <a:endParaRPr lang="en-IN" dirty="0" smtClean="0"/>
          </a:p>
          <a:p>
            <a:r>
              <a:rPr lang="en-IN" dirty="0" smtClean="0"/>
              <a:t>Here</a:t>
            </a:r>
            <a:r>
              <a:rPr lang="en-IN" dirty="0"/>
              <a:t>, we look for association and disassociation between variables at a pre-defined significance level. </a:t>
            </a:r>
            <a:endParaRPr lang="en-IN" dirty="0" smtClean="0"/>
          </a:p>
          <a:p>
            <a:r>
              <a:rPr lang="en-IN" dirty="0" smtClean="0"/>
              <a:t>We </a:t>
            </a:r>
            <a:r>
              <a:rPr lang="en-IN" dirty="0"/>
              <a:t>can perform bi-</a:t>
            </a:r>
            <a:r>
              <a:rPr lang="en-IN" dirty="0" err="1"/>
              <a:t>variate</a:t>
            </a:r>
            <a:r>
              <a:rPr lang="en-IN" dirty="0"/>
              <a:t> analysis for any combination of categorical and continuous variables. </a:t>
            </a:r>
            <a:endParaRPr lang="en-IN" dirty="0" smtClean="0"/>
          </a:p>
          <a:p>
            <a:r>
              <a:rPr lang="en-IN" dirty="0" smtClean="0"/>
              <a:t>The </a:t>
            </a:r>
            <a:r>
              <a:rPr lang="en-IN" dirty="0"/>
              <a:t>combination can be: Categorical &amp; Categorical, Categorical &amp; Continuous and Continuous &amp; Continuous. </a:t>
            </a:r>
            <a:endParaRPr lang="en-IN" dirty="0" smtClean="0"/>
          </a:p>
          <a:p>
            <a:r>
              <a:rPr lang="en-IN" dirty="0" smtClean="0"/>
              <a:t>Different </a:t>
            </a:r>
            <a:r>
              <a:rPr lang="en-IN" dirty="0"/>
              <a:t>methods are used to tackle these combinations during analysis process.</a:t>
            </a:r>
          </a:p>
          <a:p>
            <a:r>
              <a:rPr lang="en-IN" dirty="0"/>
              <a:t>Let’s understand the possible combinations in detail:</a:t>
            </a:r>
          </a:p>
          <a:p>
            <a:endParaRPr lang="en-IN" dirty="0"/>
          </a:p>
        </p:txBody>
      </p:sp>
    </p:spTree>
    <p:extLst>
      <p:ext uri="{BB962C8B-B14F-4D97-AF65-F5344CB8AC3E}">
        <p14:creationId xmlns:p14="http://schemas.microsoft.com/office/powerpoint/2010/main" val="34059602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Continuous &amp; Continuous:</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b="1" dirty="0"/>
              <a:t> </a:t>
            </a:r>
            <a:r>
              <a:rPr lang="en-IN" dirty="0"/>
              <a:t>While doing bi-</a:t>
            </a:r>
            <a:r>
              <a:rPr lang="en-IN" dirty="0" err="1"/>
              <a:t>variate</a:t>
            </a:r>
            <a:r>
              <a:rPr lang="en-IN" dirty="0"/>
              <a:t> analysis between two continuous variables, we should look at scatter plot</a:t>
            </a:r>
            <a:r>
              <a:rPr lang="en-IN" dirty="0" smtClean="0"/>
              <a:t>.</a:t>
            </a:r>
          </a:p>
          <a:p>
            <a:r>
              <a:rPr lang="en-IN" dirty="0" smtClean="0"/>
              <a:t> </a:t>
            </a:r>
            <a:r>
              <a:rPr lang="en-IN" dirty="0"/>
              <a:t>It is a nifty way to find out the relationship between two variables. </a:t>
            </a:r>
            <a:endParaRPr lang="en-IN" dirty="0" smtClean="0"/>
          </a:p>
          <a:p>
            <a:r>
              <a:rPr lang="en-IN" dirty="0" smtClean="0"/>
              <a:t>The </a:t>
            </a:r>
            <a:r>
              <a:rPr lang="en-IN" dirty="0"/>
              <a:t>pattern of scatter plot indicates the relationship between variables. The relationship can be linear or non-linear.</a:t>
            </a:r>
          </a:p>
        </p:txBody>
      </p:sp>
    </p:spTree>
    <p:extLst>
      <p:ext uri="{BB962C8B-B14F-4D97-AF65-F5344CB8AC3E}">
        <p14:creationId xmlns:p14="http://schemas.microsoft.com/office/powerpoint/2010/main" val="2733807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Continuous &amp; Continuous</a:t>
            </a:r>
            <a:endParaRPr lang="en-IN" dirty="0"/>
          </a:p>
        </p:txBody>
      </p:sp>
      <p:pic>
        <p:nvPicPr>
          <p:cNvPr id="6146" name="Picture 2" descr="https://www.analyticsvidhya.com/wp-content/uploads/2015/02/Data_exploration_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7995" y="1825625"/>
            <a:ext cx="565601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859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Correlation</a:t>
            </a:r>
            <a:endParaRPr lang="en-IN" dirty="0"/>
          </a:p>
        </p:txBody>
      </p:sp>
      <p:sp>
        <p:nvSpPr>
          <p:cNvPr id="3" name="Content Placeholder 2"/>
          <p:cNvSpPr>
            <a:spLocks noGrp="1"/>
          </p:cNvSpPr>
          <p:nvPr>
            <p:ph idx="1"/>
          </p:nvPr>
        </p:nvSpPr>
        <p:spPr/>
        <p:txBody>
          <a:bodyPr>
            <a:normAutofit/>
          </a:bodyPr>
          <a:lstStyle/>
          <a:p>
            <a:r>
              <a:rPr lang="en-IN" dirty="0"/>
              <a:t>Scatter plot shows the relationship between two variable but does not indicates the strength of relationship amongst them. </a:t>
            </a:r>
            <a:endParaRPr lang="en-IN" dirty="0" smtClean="0"/>
          </a:p>
          <a:p>
            <a:r>
              <a:rPr lang="en-IN" dirty="0" smtClean="0"/>
              <a:t>To </a:t>
            </a:r>
            <a:r>
              <a:rPr lang="en-IN" dirty="0"/>
              <a:t>find the strength of the relationship, we use Correlation. Correlation varies between -1 and +1.</a:t>
            </a:r>
          </a:p>
          <a:p>
            <a:r>
              <a:rPr lang="en-IN" dirty="0"/>
              <a:t>-1: perfect negative linear correlation</a:t>
            </a:r>
          </a:p>
          <a:p>
            <a:r>
              <a:rPr lang="en-IN" dirty="0"/>
              <a:t>+1:perfect positive linear </a:t>
            </a:r>
            <a:r>
              <a:rPr lang="en-IN" dirty="0" smtClean="0"/>
              <a:t>correlation</a:t>
            </a:r>
            <a:endParaRPr lang="en-IN" dirty="0"/>
          </a:p>
          <a:p>
            <a:r>
              <a:rPr lang="en-IN" dirty="0"/>
              <a:t>0: No correlation</a:t>
            </a:r>
          </a:p>
          <a:p>
            <a:r>
              <a:rPr lang="en-IN" dirty="0"/>
              <a:t>Correlation can be derived using following formula:</a:t>
            </a:r>
          </a:p>
          <a:p>
            <a:r>
              <a:rPr lang="en-IN" b="1" dirty="0"/>
              <a:t>Correlation = Covariance(X,Y) / SQRT( </a:t>
            </a:r>
            <a:r>
              <a:rPr lang="en-IN" b="1" dirty="0" err="1"/>
              <a:t>Var</a:t>
            </a:r>
            <a:r>
              <a:rPr lang="en-IN" b="1" dirty="0"/>
              <a:t>(X)* </a:t>
            </a:r>
            <a:r>
              <a:rPr lang="en-IN" b="1" dirty="0" err="1"/>
              <a:t>Var</a:t>
            </a:r>
            <a:r>
              <a:rPr lang="en-IN" b="1" dirty="0"/>
              <a:t>(Y))</a:t>
            </a:r>
            <a:endParaRPr lang="en-IN" dirty="0"/>
          </a:p>
          <a:p>
            <a:endParaRPr lang="en-IN" dirty="0"/>
          </a:p>
        </p:txBody>
      </p:sp>
    </p:spTree>
    <p:extLst>
      <p:ext uri="{BB962C8B-B14F-4D97-AF65-F5344CB8AC3E}">
        <p14:creationId xmlns:p14="http://schemas.microsoft.com/office/powerpoint/2010/main" val="1129215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Introduction</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There are </a:t>
            </a:r>
            <a:r>
              <a:rPr lang="en-IN" dirty="0" smtClean="0"/>
              <a:t>no </a:t>
            </a:r>
            <a:r>
              <a:rPr lang="en-IN" dirty="0"/>
              <a:t>shortcuts for data </a:t>
            </a:r>
            <a:r>
              <a:rPr lang="en-IN" dirty="0" smtClean="0"/>
              <a:t>exploration.</a:t>
            </a:r>
          </a:p>
          <a:p>
            <a:r>
              <a:rPr lang="en-IN" dirty="0"/>
              <a:t>If you are in a state of mind, that machine learning can sail you away from every data storm, trust me, it won’t. </a:t>
            </a:r>
            <a:endParaRPr lang="en-IN" dirty="0" smtClean="0"/>
          </a:p>
          <a:p>
            <a:r>
              <a:rPr lang="en-IN" dirty="0" smtClean="0"/>
              <a:t>After </a:t>
            </a:r>
            <a:r>
              <a:rPr lang="en-IN" dirty="0"/>
              <a:t>some point of time, you’ll realize that you are struggling at improving model’s accuracy</a:t>
            </a:r>
            <a:r>
              <a:rPr lang="en-IN" dirty="0" smtClean="0"/>
              <a:t>.</a:t>
            </a:r>
          </a:p>
          <a:p>
            <a:r>
              <a:rPr lang="en-IN" dirty="0"/>
              <a:t>In such situation, data exploration techniques will come to your rescue</a:t>
            </a:r>
            <a:r>
              <a:rPr lang="en-IN" dirty="0" smtClean="0"/>
              <a:t>.</a:t>
            </a:r>
          </a:p>
          <a:p>
            <a:r>
              <a:rPr lang="en-IN" dirty="0"/>
              <a:t>I can confidently say this, because I’ve been through such situations, a lot.</a:t>
            </a:r>
          </a:p>
        </p:txBody>
      </p:sp>
    </p:spTree>
    <p:extLst>
      <p:ext uri="{BB962C8B-B14F-4D97-AF65-F5344CB8AC3E}">
        <p14:creationId xmlns:p14="http://schemas.microsoft.com/office/powerpoint/2010/main" val="377245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Correlation</a:t>
            </a:r>
            <a:endParaRPr lang="en-IN" dirty="0"/>
          </a:p>
        </p:txBody>
      </p:sp>
      <p:sp>
        <p:nvSpPr>
          <p:cNvPr id="3" name="Content Placeholder 2"/>
          <p:cNvSpPr>
            <a:spLocks noGrp="1"/>
          </p:cNvSpPr>
          <p:nvPr>
            <p:ph idx="1"/>
          </p:nvPr>
        </p:nvSpPr>
        <p:spPr/>
        <p:txBody>
          <a:bodyPr/>
          <a:lstStyle/>
          <a:p>
            <a:r>
              <a:rPr lang="en-IN" dirty="0"/>
              <a:t>Various tools have function or functionality to identify correlation between variables</a:t>
            </a:r>
            <a:r>
              <a:rPr lang="en-IN" dirty="0" smtClean="0"/>
              <a:t>.</a:t>
            </a:r>
          </a:p>
          <a:p>
            <a:r>
              <a:rPr lang="en-IN" dirty="0" smtClean="0"/>
              <a:t> </a:t>
            </a:r>
            <a:r>
              <a:rPr lang="en-IN" dirty="0"/>
              <a:t>In Excel, function CORREL() is used to return the correlation between two variables and </a:t>
            </a:r>
            <a:endParaRPr lang="en-IN" dirty="0" smtClean="0"/>
          </a:p>
          <a:p>
            <a:r>
              <a:rPr lang="en-IN" dirty="0" smtClean="0"/>
              <a:t>SAS </a:t>
            </a:r>
            <a:r>
              <a:rPr lang="en-IN" dirty="0"/>
              <a:t>uses procedure PROC CORR to identify the correlation. </a:t>
            </a:r>
            <a:endParaRPr lang="en-IN" dirty="0" smtClean="0"/>
          </a:p>
          <a:p>
            <a:r>
              <a:rPr lang="en-IN" dirty="0" smtClean="0"/>
              <a:t>These </a:t>
            </a:r>
            <a:r>
              <a:rPr lang="en-IN" dirty="0"/>
              <a:t>function returns Pearson Correlation value to identify the relationship between two variables:</a:t>
            </a:r>
          </a:p>
        </p:txBody>
      </p:sp>
    </p:spTree>
    <p:extLst>
      <p:ext uri="{BB962C8B-B14F-4D97-AF65-F5344CB8AC3E}">
        <p14:creationId xmlns:p14="http://schemas.microsoft.com/office/powerpoint/2010/main" val="4049886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Correlation</a:t>
            </a:r>
            <a:endParaRPr lang="en-IN" dirty="0"/>
          </a:p>
        </p:txBody>
      </p:sp>
      <p:pic>
        <p:nvPicPr>
          <p:cNvPr id="7170" name="Picture 2" descr="https://www.analyticsvidhya.com/wp-content/uploads/2015/02/Data_exploration_5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1" y="1578428"/>
            <a:ext cx="9405256"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5457148"/>
            <a:ext cx="9448800" cy="369332"/>
          </a:xfrm>
          <a:prstGeom prst="rect">
            <a:avLst/>
          </a:prstGeom>
        </p:spPr>
        <p:txBody>
          <a:bodyPr wrap="square">
            <a:spAutoFit/>
          </a:bodyPr>
          <a:lstStyle/>
          <a:p>
            <a:r>
              <a:rPr lang="en-IN" b="0" i="0" dirty="0" smtClean="0">
                <a:solidFill>
                  <a:srgbClr val="080E14"/>
                </a:solidFill>
                <a:effectLst/>
                <a:latin typeface="Raleway"/>
              </a:rPr>
              <a:t>we have good positive relationship(0.65) between two variables X and Y.</a:t>
            </a:r>
            <a:endParaRPr lang="en-IN" dirty="0"/>
          </a:p>
        </p:txBody>
      </p:sp>
    </p:spTree>
    <p:extLst>
      <p:ext uri="{BB962C8B-B14F-4D97-AF65-F5344CB8AC3E}">
        <p14:creationId xmlns:p14="http://schemas.microsoft.com/office/powerpoint/2010/main" val="612275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Categorical &amp; Categorical:</a:t>
            </a:r>
            <a:endParaRPr lang="en-IN" dirty="0"/>
          </a:p>
        </p:txBody>
      </p:sp>
      <p:sp>
        <p:nvSpPr>
          <p:cNvPr id="3" name="Content Placeholder 2"/>
          <p:cNvSpPr>
            <a:spLocks noGrp="1"/>
          </p:cNvSpPr>
          <p:nvPr>
            <p:ph idx="1"/>
          </p:nvPr>
        </p:nvSpPr>
        <p:spPr/>
        <p:txBody>
          <a:bodyPr/>
          <a:lstStyle/>
          <a:p>
            <a:r>
              <a:rPr lang="en-IN" b="1" dirty="0"/>
              <a:t>Two-way table:</a:t>
            </a:r>
            <a:r>
              <a:rPr lang="en-IN" dirty="0"/>
              <a:t> We can start </a:t>
            </a:r>
            <a:r>
              <a:rPr lang="en-IN" dirty="0" err="1"/>
              <a:t>analyzing</a:t>
            </a:r>
            <a:r>
              <a:rPr lang="en-IN" dirty="0"/>
              <a:t> the relationship by creating a two-way table of count and count%. </a:t>
            </a:r>
            <a:endParaRPr lang="en-IN" dirty="0" smtClean="0"/>
          </a:p>
          <a:p>
            <a:r>
              <a:rPr lang="en-IN" dirty="0" smtClean="0"/>
              <a:t>The </a:t>
            </a:r>
            <a:r>
              <a:rPr lang="en-IN" dirty="0"/>
              <a:t>rows represents the category of one variable and the columns represent the categories of the other variable. </a:t>
            </a:r>
            <a:endParaRPr lang="en-IN" dirty="0" smtClean="0"/>
          </a:p>
          <a:p>
            <a:r>
              <a:rPr lang="en-IN" dirty="0" smtClean="0"/>
              <a:t>We </a:t>
            </a:r>
            <a:r>
              <a:rPr lang="en-IN" dirty="0"/>
              <a:t>show count or count% of observations available in each combination of row and column categories.</a:t>
            </a:r>
          </a:p>
          <a:p>
            <a:endParaRPr lang="en-IN" dirty="0"/>
          </a:p>
        </p:txBody>
      </p:sp>
    </p:spTree>
    <p:extLst>
      <p:ext uri="{BB962C8B-B14F-4D97-AF65-F5344CB8AC3E}">
        <p14:creationId xmlns:p14="http://schemas.microsoft.com/office/powerpoint/2010/main" val="21619534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5657"/>
            <a:ext cx="10515600" cy="515031"/>
          </a:xfrm>
        </p:spPr>
        <p:txBody>
          <a:bodyPr>
            <a:normAutofit fontScale="90000"/>
          </a:bodyPr>
          <a:lstStyle/>
          <a:p>
            <a:r>
              <a:rPr lang="en-IN" b="1" dirty="0" smtClean="0"/>
              <a:t>Stacked Column Chart:</a:t>
            </a:r>
            <a:endParaRPr lang="en-IN" dirty="0"/>
          </a:p>
        </p:txBody>
      </p:sp>
      <p:sp>
        <p:nvSpPr>
          <p:cNvPr id="3" name="Content Placeholder 2"/>
          <p:cNvSpPr>
            <a:spLocks noGrp="1"/>
          </p:cNvSpPr>
          <p:nvPr>
            <p:ph idx="1"/>
          </p:nvPr>
        </p:nvSpPr>
        <p:spPr/>
        <p:txBody>
          <a:bodyPr/>
          <a:lstStyle/>
          <a:p>
            <a:r>
              <a:rPr lang="en-IN" b="1" dirty="0"/>
              <a:t> </a:t>
            </a:r>
            <a:r>
              <a:rPr lang="en-IN" dirty="0"/>
              <a:t>This method is more of a visual form of Two-way table.</a:t>
            </a:r>
          </a:p>
          <a:p>
            <a:endParaRPr lang="en-IN" dirty="0"/>
          </a:p>
        </p:txBody>
      </p:sp>
      <p:pic>
        <p:nvPicPr>
          <p:cNvPr id="8194" name="Picture 2" descr="https://www.analyticsvidhya.com/wp-content/uploads/2015/02/Data_exploration_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89690"/>
            <a:ext cx="10668000" cy="3012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863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Chi-Square Test:</a:t>
            </a:r>
            <a:endParaRPr lang="en-IN" dirty="0"/>
          </a:p>
        </p:txBody>
      </p:sp>
      <p:sp>
        <p:nvSpPr>
          <p:cNvPr id="3" name="Content Placeholder 2"/>
          <p:cNvSpPr>
            <a:spLocks noGrp="1"/>
          </p:cNvSpPr>
          <p:nvPr>
            <p:ph idx="1"/>
          </p:nvPr>
        </p:nvSpPr>
        <p:spPr/>
        <p:txBody>
          <a:bodyPr>
            <a:normAutofit fontScale="92500"/>
          </a:bodyPr>
          <a:lstStyle/>
          <a:p>
            <a:r>
              <a:rPr lang="en-IN" dirty="0"/>
              <a:t> This test is used to derive the statistical significance of relationship between the variables. </a:t>
            </a:r>
            <a:endParaRPr lang="en-IN" dirty="0" smtClean="0"/>
          </a:p>
          <a:p>
            <a:r>
              <a:rPr lang="en-IN" dirty="0" smtClean="0"/>
              <a:t>Also</a:t>
            </a:r>
            <a:r>
              <a:rPr lang="en-IN" dirty="0"/>
              <a:t>, it tests whether the evidence in the sample is strong enough to generalize that the relationship for a larger population as well</a:t>
            </a:r>
            <a:r>
              <a:rPr lang="en-IN" dirty="0" smtClean="0"/>
              <a:t>.</a:t>
            </a:r>
          </a:p>
          <a:p>
            <a:r>
              <a:rPr lang="en-IN" dirty="0" smtClean="0"/>
              <a:t> </a:t>
            </a:r>
            <a:r>
              <a:rPr lang="en-IN" dirty="0"/>
              <a:t>Chi-square is based on the difference between the expected and observed frequencies in one or more categories in the two-way table. </a:t>
            </a:r>
            <a:endParaRPr lang="en-IN" dirty="0" smtClean="0"/>
          </a:p>
          <a:p>
            <a:r>
              <a:rPr lang="en-IN" dirty="0" smtClean="0"/>
              <a:t>It </a:t>
            </a:r>
            <a:r>
              <a:rPr lang="en-IN" dirty="0"/>
              <a:t>returns probability for the computed chi-square distribution with the degree of freedom.</a:t>
            </a:r>
          </a:p>
          <a:p>
            <a:r>
              <a:rPr lang="en-IN" dirty="0"/>
              <a:t>Probability of 0: It indicates that both categorical variable are dependent</a:t>
            </a:r>
          </a:p>
          <a:p>
            <a:r>
              <a:rPr lang="en-IN" dirty="0"/>
              <a:t>Probability of 1: It shows that both variables are independent.</a:t>
            </a:r>
          </a:p>
          <a:p>
            <a:endParaRPr lang="en-IN" dirty="0"/>
          </a:p>
        </p:txBody>
      </p:sp>
    </p:spTree>
    <p:extLst>
      <p:ext uri="{BB962C8B-B14F-4D97-AF65-F5344CB8AC3E}">
        <p14:creationId xmlns:p14="http://schemas.microsoft.com/office/powerpoint/2010/main" val="17601632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71"/>
            <a:ext cx="10515600" cy="743631"/>
          </a:xfrm>
        </p:spPr>
        <p:txBody>
          <a:bodyPr/>
          <a:lstStyle/>
          <a:p>
            <a:r>
              <a:rPr lang="en-IN" b="1" dirty="0" smtClean="0"/>
              <a:t>Chi-Square Test:</a:t>
            </a:r>
            <a:endParaRPr lang="en-IN" dirty="0"/>
          </a:p>
        </p:txBody>
      </p:sp>
      <p:sp>
        <p:nvSpPr>
          <p:cNvPr id="3" name="Content Placeholder 2"/>
          <p:cNvSpPr>
            <a:spLocks noGrp="1"/>
          </p:cNvSpPr>
          <p:nvPr>
            <p:ph idx="1"/>
          </p:nvPr>
        </p:nvSpPr>
        <p:spPr>
          <a:xfrm>
            <a:off x="838200" y="1469571"/>
            <a:ext cx="10515600" cy="4750935"/>
          </a:xfrm>
        </p:spPr>
        <p:txBody>
          <a:bodyPr/>
          <a:lstStyle/>
          <a:p>
            <a:r>
              <a:rPr lang="en-IN" dirty="0"/>
              <a:t>Probability less than 0.05: It indicates that the relationship between the variables is significant at 95% confidence. </a:t>
            </a:r>
            <a:endParaRPr lang="en-IN" dirty="0" smtClean="0"/>
          </a:p>
          <a:p>
            <a:r>
              <a:rPr lang="en-IN" dirty="0" smtClean="0"/>
              <a:t>The </a:t>
            </a:r>
            <a:r>
              <a:rPr lang="en-IN" dirty="0"/>
              <a:t>chi-square test statistic for a test of independence of two categorical variables is found by</a:t>
            </a:r>
            <a:r>
              <a:rPr lang="en-IN" dirty="0" smtClean="0"/>
              <a:t>:</a:t>
            </a:r>
          </a:p>
          <a:p>
            <a:endParaRPr lang="en-IN" dirty="0"/>
          </a:p>
        </p:txBody>
      </p:sp>
      <p:pic>
        <p:nvPicPr>
          <p:cNvPr id="9218" name="Picture 2" descr="https://www.analyticsvidhya.com/wp-content/uploads/2015/02/Data_exploration_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4714" y="3494314"/>
            <a:ext cx="3461657" cy="6640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17170" y="4236105"/>
            <a:ext cx="7826829" cy="1200329"/>
          </a:xfrm>
          <a:prstGeom prst="rect">
            <a:avLst/>
          </a:prstGeom>
        </p:spPr>
        <p:txBody>
          <a:bodyPr wrap="square">
            <a:spAutoFit/>
          </a:bodyPr>
          <a:lstStyle/>
          <a:p>
            <a:r>
              <a:rPr lang="en-IN" b="0" i="0" dirty="0" smtClean="0">
                <a:solidFill>
                  <a:srgbClr val="080E14"/>
                </a:solidFill>
                <a:effectLst/>
                <a:latin typeface="Times New Roman" panose="02020603050405020304" pitchFamily="18" charset="0"/>
                <a:cs typeface="Times New Roman" panose="02020603050405020304" pitchFamily="18" charset="0"/>
              </a:rPr>
              <a:t>where </a:t>
            </a:r>
            <a:r>
              <a:rPr lang="en-IN" b="0" i="1" dirty="0" smtClean="0">
                <a:solidFill>
                  <a:srgbClr val="080E14"/>
                </a:solidFill>
                <a:effectLst/>
                <a:latin typeface="Times New Roman" panose="02020603050405020304" pitchFamily="18" charset="0"/>
                <a:cs typeface="Times New Roman" panose="02020603050405020304" pitchFamily="18" charset="0"/>
              </a:rPr>
              <a:t>O</a:t>
            </a:r>
            <a:r>
              <a:rPr lang="en-IN" b="0" i="0" dirty="0" smtClean="0">
                <a:solidFill>
                  <a:srgbClr val="080E14"/>
                </a:solidFill>
                <a:effectLst/>
                <a:latin typeface="Times New Roman" panose="02020603050405020304" pitchFamily="18" charset="0"/>
                <a:cs typeface="Times New Roman" panose="02020603050405020304" pitchFamily="18" charset="0"/>
              </a:rPr>
              <a:t> represents the observed frequency. </a:t>
            </a:r>
            <a:r>
              <a:rPr lang="en-IN" b="0" i="1" dirty="0" smtClean="0">
                <a:solidFill>
                  <a:srgbClr val="080E14"/>
                </a:solidFill>
                <a:effectLst/>
                <a:latin typeface="Times New Roman" panose="02020603050405020304" pitchFamily="18" charset="0"/>
                <a:cs typeface="Times New Roman" panose="02020603050405020304" pitchFamily="18" charset="0"/>
              </a:rPr>
              <a:t>E</a:t>
            </a:r>
            <a:r>
              <a:rPr lang="en-IN" b="0" i="0" dirty="0" smtClean="0">
                <a:solidFill>
                  <a:srgbClr val="080E14"/>
                </a:solidFill>
                <a:effectLst/>
                <a:latin typeface="Times New Roman" panose="02020603050405020304" pitchFamily="18" charset="0"/>
                <a:cs typeface="Times New Roman" panose="02020603050405020304" pitchFamily="18" charset="0"/>
              </a:rPr>
              <a:t> is the expected frequency under the null hypothesis and computed by:</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b="0" i="0" u="sng" dirty="0" smtClean="0">
                <a:solidFill>
                  <a:srgbClr val="0000FF"/>
                </a:solidFill>
                <a:effectLst/>
                <a:latin typeface="Raleway"/>
                <a:hlinkClick r:id="rId3"/>
              </a:rPr>
              <a:t/>
            </a:r>
            <a:br>
              <a:rPr lang="en-IN" b="0" i="0" u="sng" dirty="0" smtClean="0">
                <a:solidFill>
                  <a:srgbClr val="0000FF"/>
                </a:solidFill>
                <a:effectLst/>
                <a:latin typeface="Raleway"/>
                <a:hlinkClick r:id="rId3"/>
              </a:rPr>
            </a:br>
            <a:endParaRPr lang="en-IN" dirty="0"/>
          </a:p>
        </p:txBody>
      </p:sp>
      <p:pic>
        <p:nvPicPr>
          <p:cNvPr id="9220" name="Picture 4" descr="https://www.analyticsvidhya.com/wp-content/uploads/2015/02/Data_exploration_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619" y="5652924"/>
            <a:ext cx="3304495" cy="632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8741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Chi square table</a:t>
            </a:r>
            <a:endParaRPr lang="en-IN" dirty="0"/>
          </a:p>
        </p:txBody>
      </p:sp>
      <p:sp>
        <p:nvSpPr>
          <p:cNvPr id="3" name="Content Placeholder 2"/>
          <p:cNvSpPr>
            <a:spLocks noGrp="1"/>
          </p:cNvSpPr>
          <p:nvPr>
            <p:ph idx="1"/>
          </p:nvPr>
        </p:nvSpPr>
        <p:spPr/>
        <p:txBody>
          <a:bodyPr/>
          <a:lstStyle/>
          <a:p>
            <a:r>
              <a:rPr lang="en-IN" dirty="0" smtClean="0"/>
              <a:t>From </a:t>
            </a:r>
            <a:r>
              <a:rPr lang="en-IN" dirty="0"/>
              <a:t>previous two-way table, the expected count for product category 1 to be of small size is  0.22. </a:t>
            </a:r>
            <a:endParaRPr lang="en-IN" dirty="0" smtClean="0"/>
          </a:p>
          <a:p>
            <a:r>
              <a:rPr lang="en-IN" dirty="0" smtClean="0"/>
              <a:t>It </a:t>
            </a:r>
            <a:r>
              <a:rPr lang="en-IN" dirty="0"/>
              <a:t>is derived by taking the row total for Size (9) times the column total for Product category (2) then dividing by the sample size (81). </a:t>
            </a:r>
            <a:endParaRPr lang="en-IN" dirty="0" smtClean="0"/>
          </a:p>
          <a:p>
            <a:r>
              <a:rPr lang="en-IN" dirty="0" smtClean="0"/>
              <a:t>This </a:t>
            </a:r>
            <a:r>
              <a:rPr lang="en-IN" dirty="0"/>
              <a:t>is procedure is conducted for each cell. </a:t>
            </a:r>
            <a:endParaRPr lang="en-IN" dirty="0" smtClean="0"/>
          </a:p>
          <a:p>
            <a:r>
              <a:rPr lang="en-IN" dirty="0" smtClean="0"/>
              <a:t>Statistical </a:t>
            </a:r>
            <a:r>
              <a:rPr lang="en-IN" dirty="0"/>
              <a:t>Measures used to </a:t>
            </a:r>
            <a:r>
              <a:rPr lang="en-IN" dirty="0" err="1"/>
              <a:t>analyze</a:t>
            </a:r>
            <a:r>
              <a:rPr lang="en-IN" dirty="0"/>
              <a:t> the power of relationship are:</a:t>
            </a:r>
          </a:p>
        </p:txBody>
      </p:sp>
    </p:spTree>
    <p:extLst>
      <p:ext uri="{BB962C8B-B14F-4D97-AF65-F5344CB8AC3E}">
        <p14:creationId xmlns:p14="http://schemas.microsoft.com/office/powerpoint/2010/main" val="36025109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Categorical &amp; Continuous</a:t>
            </a:r>
            <a:endParaRPr lang="en-IN" dirty="0"/>
          </a:p>
        </p:txBody>
      </p:sp>
      <p:sp>
        <p:nvSpPr>
          <p:cNvPr id="3" name="Content Placeholder 2"/>
          <p:cNvSpPr>
            <a:spLocks noGrp="1"/>
          </p:cNvSpPr>
          <p:nvPr>
            <p:ph idx="1"/>
          </p:nvPr>
        </p:nvSpPr>
        <p:spPr/>
        <p:txBody>
          <a:bodyPr/>
          <a:lstStyle/>
          <a:p>
            <a:r>
              <a:rPr lang="en-IN" b="1" dirty="0" smtClean="0"/>
              <a:t>:</a:t>
            </a:r>
            <a:r>
              <a:rPr lang="en-IN" b="1" dirty="0"/>
              <a:t> </a:t>
            </a:r>
            <a:r>
              <a:rPr lang="en-IN" dirty="0"/>
              <a:t>While exploring relation between categorical and continuous </a:t>
            </a:r>
            <a:r>
              <a:rPr lang="en-IN" dirty="0" smtClean="0"/>
              <a:t>variables.</a:t>
            </a:r>
          </a:p>
          <a:p>
            <a:r>
              <a:rPr lang="en-IN" dirty="0" smtClean="0"/>
              <a:t>we </a:t>
            </a:r>
            <a:r>
              <a:rPr lang="en-IN" dirty="0"/>
              <a:t>can draw box plots for each level of categorical variables. </a:t>
            </a:r>
            <a:endParaRPr lang="en-IN" dirty="0" smtClean="0"/>
          </a:p>
          <a:p>
            <a:r>
              <a:rPr lang="en-IN" dirty="0" smtClean="0"/>
              <a:t>If </a:t>
            </a:r>
            <a:r>
              <a:rPr lang="en-IN" dirty="0"/>
              <a:t>levels are small in number, it will not show the statistical significance. </a:t>
            </a:r>
            <a:endParaRPr lang="en-IN" dirty="0" smtClean="0"/>
          </a:p>
          <a:p>
            <a:r>
              <a:rPr lang="en-IN" dirty="0" smtClean="0"/>
              <a:t>To </a:t>
            </a:r>
            <a:r>
              <a:rPr lang="en-IN" dirty="0"/>
              <a:t>look at the statistical significance we can perform Z-test, T-test or ANOVA.</a:t>
            </a:r>
          </a:p>
        </p:txBody>
      </p:sp>
    </p:spTree>
    <p:extLst>
      <p:ext uri="{BB962C8B-B14F-4D97-AF65-F5344CB8AC3E}">
        <p14:creationId xmlns:p14="http://schemas.microsoft.com/office/powerpoint/2010/main" val="35133315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5029"/>
            <a:ext cx="10515600" cy="645659"/>
          </a:xfrm>
        </p:spPr>
        <p:txBody>
          <a:bodyPr>
            <a:normAutofit fontScale="90000"/>
          </a:bodyPr>
          <a:lstStyle/>
          <a:p>
            <a:r>
              <a:rPr lang="en-IN" b="1" dirty="0" smtClean="0"/>
              <a:t>Z-Test/ T-Test:-</a:t>
            </a:r>
            <a:endParaRPr lang="en-IN" dirty="0"/>
          </a:p>
        </p:txBody>
      </p:sp>
      <p:sp>
        <p:nvSpPr>
          <p:cNvPr id="3" name="Content Placeholder 2"/>
          <p:cNvSpPr>
            <a:spLocks noGrp="1"/>
          </p:cNvSpPr>
          <p:nvPr>
            <p:ph idx="1"/>
          </p:nvPr>
        </p:nvSpPr>
        <p:spPr/>
        <p:txBody>
          <a:bodyPr/>
          <a:lstStyle/>
          <a:p>
            <a:r>
              <a:rPr lang="en-IN" dirty="0"/>
              <a:t> Either test assess whether mean of two groups are statistically different from each other or not</a:t>
            </a:r>
            <a:r>
              <a:rPr lang="en-IN" dirty="0" smtClean="0"/>
              <a:t>.</a:t>
            </a:r>
          </a:p>
          <a:p>
            <a:endParaRPr lang="en-IN" dirty="0"/>
          </a:p>
        </p:txBody>
      </p:sp>
      <p:pic>
        <p:nvPicPr>
          <p:cNvPr id="10242" name="Picture 2" descr="https://www.analyticsvidhya.com/wp-content/uploads/2015/02/ztestformula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461" y="3023733"/>
            <a:ext cx="3229882" cy="2332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0770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2771"/>
            <a:ext cx="10515600" cy="438831"/>
          </a:xfrm>
        </p:spPr>
        <p:txBody>
          <a:bodyPr>
            <a:normAutofit fontScale="90000"/>
          </a:bodyPr>
          <a:lstStyle/>
          <a:p>
            <a:r>
              <a:rPr lang="en-IN" b="1" dirty="0" smtClean="0"/>
              <a:t>Z-Test/ T-Test</a:t>
            </a:r>
            <a:endParaRPr lang="en-IN" dirty="0"/>
          </a:p>
        </p:txBody>
      </p:sp>
      <p:sp>
        <p:nvSpPr>
          <p:cNvPr id="3" name="Content Placeholder 2"/>
          <p:cNvSpPr>
            <a:spLocks noGrp="1"/>
          </p:cNvSpPr>
          <p:nvPr>
            <p:ph idx="1"/>
          </p:nvPr>
        </p:nvSpPr>
        <p:spPr>
          <a:xfrm>
            <a:off x="838200" y="1564368"/>
            <a:ext cx="10515600" cy="4351338"/>
          </a:xfrm>
        </p:spPr>
        <p:txBody>
          <a:bodyPr/>
          <a:lstStyle/>
          <a:p>
            <a:r>
              <a:rPr lang="en-IN" dirty="0"/>
              <a:t>If the probability of Z is small then the difference of two averages is more significant. </a:t>
            </a:r>
            <a:endParaRPr lang="en-IN" dirty="0" smtClean="0"/>
          </a:p>
          <a:p>
            <a:r>
              <a:rPr lang="en-IN" dirty="0" smtClean="0"/>
              <a:t>The </a:t>
            </a:r>
            <a:r>
              <a:rPr lang="en-IN" dirty="0"/>
              <a:t>T-test is very similar to Z-test but it is used when number of observation </a:t>
            </a:r>
            <a:r>
              <a:rPr lang="en-IN" dirty="0" smtClean="0"/>
              <a:t>for </a:t>
            </a:r>
            <a:r>
              <a:rPr lang="en-IN" dirty="0"/>
              <a:t>both categories is less than </a:t>
            </a:r>
            <a:r>
              <a:rPr lang="en-IN" dirty="0" smtClean="0"/>
              <a:t>30.</a:t>
            </a:r>
          </a:p>
          <a:p>
            <a:endParaRPr lang="en-IN" dirty="0"/>
          </a:p>
        </p:txBody>
      </p:sp>
      <p:pic>
        <p:nvPicPr>
          <p:cNvPr id="11266" name="Picture 2" descr="https://www.analyticsvidhya.com/wp-content/uploads/2015/02/t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95423"/>
            <a:ext cx="9078685" cy="2954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377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Introduction</a:t>
            </a:r>
            <a:endParaRPr lang="en-IN" dirty="0"/>
          </a:p>
        </p:txBody>
      </p:sp>
      <p:sp>
        <p:nvSpPr>
          <p:cNvPr id="3" name="Content Placeholder 2"/>
          <p:cNvSpPr>
            <a:spLocks noGrp="1"/>
          </p:cNvSpPr>
          <p:nvPr>
            <p:ph idx="1"/>
          </p:nvPr>
        </p:nvSpPr>
        <p:spPr/>
        <p:txBody>
          <a:bodyPr>
            <a:normAutofit/>
          </a:bodyPr>
          <a:lstStyle/>
          <a:p>
            <a:r>
              <a:rPr lang="en-IN" dirty="0"/>
              <a:t>I have been </a:t>
            </a:r>
            <a:r>
              <a:rPr lang="en-IN" dirty="0" smtClean="0"/>
              <a:t>into data </a:t>
            </a:r>
            <a:r>
              <a:rPr lang="en-IN" dirty="0"/>
              <a:t>Analytics </a:t>
            </a:r>
            <a:r>
              <a:rPr lang="en-IN" dirty="0" smtClean="0"/>
              <a:t>for </a:t>
            </a:r>
            <a:r>
              <a:rPr lang="en-IN" dirty="0"/>
              <a:t>close to three years now. </a:t>
            </a:r>
            <a:endParaRPr lang="en-IN" dirty="0" smtClean="0"/>
          </a:p>
          <a:p>
            <a:r>
              <a:rPr lang="en-IN" dirty="0" smtClean="0"/>
              <a:t>In </a:t>
            </a:r>
            <a:r>
              <a:rPr lang="en-IN" dirty="0"/>
              <a:t>my initial days, one of my mentor suggested me to spend significant time on exploration and </a:t>
            </a:r>
            <a:r>
              <a:rPr lang="en-IN" dirty="0" smtClean="0"/>
              <a:t>analysing </a:t>
            </a:r>
            <a:r>
              <a:rPr lang="en-IN" dirty="0"/>
              <a:t>data. Following his advice has served me well</a:t>
            </a:r>
            <a:r>
              <a:rPr lang="en-IN" dirty="0" smtClean="0"/>
              <a:t>.</a:t>
            </a:r>
          </a:p>
          <a:p>
            <a:r>
              <a:rPr lang="en-IN" dirty="0" smtClean="0"/>
              <a:t>This tutorial </a:t>
            </a:r>
            <a:r>
              <a:rPr lang="en-IN" dirty="0"/>
              <a:t>to help you understand the underlying techniques of data exploration. </a:t>
            </a:r>
            <a:endParaRPr lang="en-IN" dirty="0" smtClean="0"/>
          </a:p>
          <a:p>
            <a:r>
              <a:rPr lang="en-IN" dirty="0" smtClean="0"/>
              <a:t>I’ve </a:t>
            </a:r>
            <a:r>
              <a:rPr lang="en-IN" dirty="0"/>
              <a:t>tried my best to explain these concepts in the simplest manner</a:t>
            </a:r>
            <a:r>
              <a:rPr lang="en-IN" dirty="0" smtClean="0"/>
              <a:t>.</a:t>
            </a:r>
          </a:p>
          <a:p>
            <a:r>
              <a:rPr lang="en-IN" dirty="0" smtClean="0"/>
              <a:t> </a:t>
            </a:r>
            <a:r>
              <a:rPr lang="en-IN" dirty="0"/>
              <a:t>For better understanding, I’ve taken up few examples to demonstrate the complicated concepts.</a:t>
            </a:r>
          </a:p>
        </p:txBody>
      </p:sp>
    </p:spTree>
    <p:extLst>
      <p:ext uri="{BB962C8B-B14F-4D97-AF65-F5344CB8AC3E}">
        <p14:creationId xmlns:p14="http://schemas.microsoft.com/office/powerpoint/2010/main" val="193867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3">
                                            <p:txEl>
                                              <p:pRg st="0" end="0"/>
                                            </p:txEl>
                                          </p:spTgt>
                                        </p:tgtEl>
                                        <p:attrNameLst>
                                          <p:attrName>style.color</p:attrName>
                                        </p:attrNameLst>
                                      </p:cBhvr>
                                      <p:to>
                                        <a:schemeClr val="bg1"/>
                                      </p:to>
                                    </p:animClr>
                                    <p:animClr clrSpc="rgb" dir="cw">
                                      <p:cBhvr>
                                        <p:cTn id="7" dur="250" autoRev="1" fill="remove"/>
                                        <p:tgtEl>
                                          <p:spTgt spid="3">
                                            <p:txEl>
                                              <p:pRg st="0" end="0"/>
                                            </p:txEl>
                                          </p:spTgt>
                                        </p:tgtEl>
                                        <p:attrNameLst>
                                          <p:attrName>fillcolor</p:attrName>
                                        </p:attrNameLst>
                                      </p:cBhvr>
                                      <p:to>
                                        <a:schemeClr val="bg1"/>
                                      </p:to>
                                    </p:animClr>
                                    <p:set>
                                      <p:cBhvr>
                                        <p:cTn id="8" dur="250" autoRev="1" fill="remove"/>
                                        <p:tgtEl>
                                          <p:spTgt spid="3">
                                            <p:txEl>
                                              <p:pRg st="0" end="0"/>
                                            </p:txEl>
                                          </p:spTgt>
                                        </p:tgtEl>
                                        <p:attrNameLst>
                                          <p:attrName>fill.type</p:attrName>
                                        </p:attrNameLst>
                                      </p:cBhvr>
                                      <p:to>
                                        <p:strVal val="solid"/>
                                      </p:to>
                                    </p:set>
                                    <p:set>
                                      <p:cBhvr>
                                        <p:cTn id="9" dur="250" autoRev="1" fill="remove"/>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3">
                                            <p:txEl>
                                              <p:pRg st="1" end="1"/>
                                            </p:txEl>
                                          </p:spTgt>
                                        </p:tgtEl>
                                        <p:attrNameLst>
                                          <p:attrName>style.color</p:attrName>
                                        </p:attrNameLst>
                                      </p:cBhvr>
                                      <p:to>
                                        <a:schemeClr val="bg1"/>
                                      </p:to>
                                    </p:animClr>
                                    <p:animClr clrSpc="rgb" dir="cw">
                                      <p:cBhvr>
                                        <p:cTn id="14" dur="250" autoRev="1" fill="remove"/>
                                        <p:tgtEl>
                                          <p:spTgt spid="3">
                                            <p:txEl>
                                              <p:pRg st="1" end="1"/>
                                            </p:txEl>
                                          </p:spTgt>
                                        </p:tgtEl>
                                        <p:attrNameLst>
                                          <p:attrName>fillcolor</p:attrName>
                                        </p:attrNameLst>
                                      </p:cBhvr>
                                      <p:to>
                                        <a:schemeClr val="bg1"/>
                                      </p:to>
                                    </p:animClr>
                                    <p:set>
                                      <p:cBhvr>
                                        <p:cTn id="15" dur="250" autoRev="1" fill="remove"/>
                                        <p:tgtEl>
                                          <p:spTgt spid="3">
                                            <p:txEl>
                                              <p:pRg st="1" end="1"/>
                                            </p:txEl>
                                          </p:spTgt>
                                        </p:tgtEl>
                                        <p:attrNameLst>
                                          <p:attrName>fill.type</p:attrName>
                                        </p:attrNameLst>
                                      </p:cBhvr>
                                      <p:to>
                                        <p:strVal val="solid"/>
                                      </p:to>
                                    </p:set>
                                    <p:set>
                                      <p:cBhvr>
                                        <p:cTn id="16" dur="250" autoRev="1" fill="remove"/>
                                        <p:tgtEl>
                                          <p:spTgt spid="3">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0" nodeType="clickEffect">
                                  <p:stCondLst>
                                    <p:cond delay="0"/>
                                  </p:stCondLst>
                                  <p:childTnLst>
                                    <p:animClr clrSpc="rgb" dir="cw">
                                      <p:cBhvr override="childStyle">
                                        <p:cTn id="20" dur="250" autoRev="1" fill="remove"/>
                                        <p:tgtEl>
                                          <p:spTgt spid="3">
                                            <p:txEl>
                                              <p:pRg st="2" end="2"/>
                                            </p:txEl>
                                          </p:spTgt>
                                        </p:tgtEl>
                                        <p:attrNameLst>
                                          <p:attrName>style.color</p:attrName>
                                        </p:attrNameLst>
                                      </p:cBhvr>
                                      <p:to>
                                        <a:schemeClr val="bg1"/>
                                      </p:to>
                                    </p:animClr>
                                    <p:animClr clrSpc="rgb" dir="cw">
                                      <p:cBhvr>
                                        <p:cTn id="21" dur="250" autoRev="1" fill="remove"/>
                                        <p:tgtEl>
                                          <p:spTgt spid="3">
                                            <p:txEl>
                                              <p:pRg st="2" end="2"/>
                                            </p:txEl>
                                          </p:spTgt>
                                        </p:tgtEl>
                                        <p:attrNameLst>
                                          <p:attrName>fillcolor</p:attrName>
                                        </p:attrNameLst>
                                      </p:cBhvr>
                                      <p:to>
                                        <a:schemeClr val="bg1"/>
                                      </p:to>
                                    </p:animClr>
                                    <p:set>
                                      <p:cBhvr>
                                        <p:cTn id="22" dur="250" autoRev="1" fill="remove"/>
                                        <p:tgtEl>
                                          <p:spTgt spid="3">
                                            <p:txEl>
                                              <p:pRg st="2" end="2"/>
                                            </p:txEl>
                                          </p:spTgt>
                                        </p:tgtEl>
                                        <p:attrNameLst>
                                          <p:attrName>fill.type</p:attrName>
                                        </p:attrNameLst>
                                      </p:cBhvr>
                                      <p:to>
                                        <p:strVal val="solid"/>
                                      </p:to>
                                    </p:set>
                                    <p:set>
                                      <p:cBhvr>
                                        <p:cTn id="23" dur="250" autoRev="1" fill="remove"/>
                                        <p:tgtEl>
                                          <p:spTgt spid="3">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27" presetClass="emph" presetSubtype="0" fill="remove" grpId="0" nodeType="clickEffect">
                                  <p:stCondLst>
                                    <p:cond delay="0"/>
                                  </p:stCondLst>
                                  <p:childTnLst>
                                    <p:animClr clrSpc="rgb" dir="cw">
                                      <p:cBhvr override="childStyle">
                                        <p:cTn id="27" dur="250" autoRev="1" fill="remove"/>
                                        <p:tgtEl>
                                          <p:spTgt spid="3">
                                            <p:txEl>
                                              <p:pRg st="3" end="3"/>
                                            </p:txEl>
                                          </p:spTgt>
                                        </p:tgtEl>
                                        <p:attrNameLst>
                                          <p:attrName>style.color</p:attrName>
                                        </p:attrNameLst>
                                      </p:cBhvr>
                                      <p:to>
                                        <a:schemeClr val="bg1"/>
                                      </p:to>
                                    </p:animClr>
                                    <p:animClr clrSpc="rgb" dir="cw">
                                      <p:cBhvr>
                                        <p:cTn id="28" dur="250" autoRev="1" fill="remove"/>
                                        <p:tgtEl>
                                          <p:spTgt spid="3">
                                            <p:txEl>
                                              <p:pRg st="3" end="3"/>
                                            </p:txEl>
                                          </p:spTgt>
                                        </p:tgtEl>
                                        <p:attrNameLst>
                                          <p:attrName>fillcolor</p:attrName>
                                        </p:attrNameLst>
                                      </p:cBhvr>
                                      <p:to>
                                        <a:schemeClr val="bg1"/>
                                      </p:to>
                                    </p:animClr>
                                    <p:set>
                                      <p:cBhvr>
                                        <p:cTn id="29" dur="250" autoRev="1" fill="remove"/>
                                        <p:tgtEl>
                                          <p:spTgt spid="3">
                                            <p:txEl>
                                              <p:pRg st="3" end="3"/>
                                            </p:txEl>
                                          </p:spTgt>
                                        </p:tgtEl>
                                        <p:attrNameLst>
                                          <p:attrName>fill.type</p:attrName>
                                        </p:attrNameLst>
                                      </p:cBhvr>
                                      <p:to>
                                        <p:strVal val="solid"/>
                                      </p:to>
                                    </p:set>
                                    <p:set>
                                      <p:cBhvr>
                                        <p:cTn id="30" dur="250" autoRev="1" fill="remove"/>
                                        <p:tgtEl>
                                          <p:spTgt spid="3">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27" presetClass="emph" presetSubtype="0" fill="remove" grpId="0" nodeType="clickEffect">
                                  <p:stCondLst>
                                    <p:cond delay="0"/>
                                  </p:stCondLst>
                                  <p:childTnLst>
                                    <p:animClr clrSpc="rgb" dir="cw">
                                      <p:cBhvr override="childStyle">
                                        <p:cTn id="34" dur="250" autoRev="1" fill="remove"/>
                                        <p:tgtEl>
                                          <p:spTgt spid="3">
                                            <p:txEl>
                                              <p:pRg st="4" end="4"/>
                                            </p:txEl>
                                          </p:spTgt>
                                        </p:tgtEl>
                                        <p:attrNameLst>
                                          <p:attrName>style.color</p:attrName>
                                        </p:attrNameLst>
                                      </p:cBhvr>
                                      <p:to>
                                        <a:schemeClr val="bg1"/>
                                      </p:to>
                                    </p:animClr>
                                    <p:animClr clrSpc="rgb" dir="cw">
                                      <p:cBhvr>
                                        <p:cTn id="35" dur="250" autoRev="1" fill="remove"/>
                                        <p:tgtEl>
                                          <p:spTgt spid="3">
                                            <p:txEl>
                                              <p:pRg st="4" end="4"/>
                                            </p:txEl>
                                          </p:spTgt>
                                        </p:tgtEl>
                                        <p:attrNameLst>
                                          <p:attrName>fillcolor</p:attrName>
                                        </p:attrNameLst>
                                      </p:cBhvr>
                                      <p:to>
                                        <a:schemeClr val="bg1"/>
                                      </p:to>
                                    </p:animClr>
                                    <p:set>
                                      <p:cBhvr>
                                        <p:cTn id="36" dur="250" autoRev="1" fill="remove"/>
                                        <p:tgtEl>
                                          <p:spTgt spid="3">
                                            <p:txEl>
                                              <p:pRg st="4" end="4"/>
                                            </p:txEl>
                                          </p:spTgt>
                                        </p:tgtEl>
                                        <p:attrNameLst>
                                          <p:attrName>fill.type</p:attrName>
                                        </p:attrNameLst>
                                      </p:cBhvr>
                                      <p:to>
                                        <p:strVal val="solid"/>
                                      </p:to>
                                    </p:set>
                                    <p:set>
                                      <p:cBhvr>
                                        <p:cTn id="37" dur="250" autoRev="1" fill="remove"/>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ANOVA:- </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It </a:t>
            </a:r>
            <a:r>
              <a:rPr lang="en-IN" dirty="0"/>
              <a:t>assesses whether the average of more than two groups is statistically different</a:t>
            </a:r>
            <a:r>
              <a:rPr lang="en-IN" dirty="0" smtClean="0"/>
              <a:t>.</a:t>
            </a:r>
          </a:p>
          <a:p>
            <a:endParaRPr lang="en-IN" dirty="0" smtClean="0"/>
          </a:p>
          <a:p>
            <a:r>
              <a:rPr lang="en-IN" b="1" dirty="0"/>
              <a:t>Example:</a:t>
            </a:r>
            <a:r>
              <a:rPr lang="en-IN" dirty="0"/>
              <a:t> Suppose, we want to test the effect of five different exercises. For this, we recruit 20 men and assign one type of exercise to 4 men (5 groups). Their weights are recorded after a few weeks</a:t>
            </a:r>
            <a:r>
              <a:rPr lang="en-IN" dirty="0" smtClean="0"/>
              <a:t>.</a:t>
            </a:r>
          </a:p>
          <a:p>
            <a:r>
              <a:rPr lang="en-IN" dirty="0"/>
              <a:t> We need to find out whether the effect of these exercises on them is significantly different or not. This can be done by comparing the weights of the 5 groups of 4 men each.</a:t>
            </a:r>
          </a:p>
          <a:p>
            <a:r>
              <a:rPr lang="en-IN" dirty="0"/>
              <a:t>Till here, we have understood the first three stages of Data Exploration, Variable Identification, </a:t>
            </a:r>
            <a:r>
              <a:rPr lang="en-IN" dirty="0" err="1"/>
              <a:t>Uni-Variate</a:t>
            </a:r>
            <a:r>
              <a:rPr lang="en-IN" dirty="0"/>
              <a:t> and Bi-</a:t>
            </a:r>
            <a:r>
              <a:rPr lang="en-IN" dirty="0" err="1"/>
              <a:t>Variate</a:t>
            </a:r>
            <a:r>
              <a:rPr lang="en-IN" dirty="0"/>
              <a:t> analysis. We also looked at various statistical and visual methods to identify the relationship between variables. </a:t>
            </a:r>
          </a:p>
          <a:p>
            <a:r>
              <a:rPr lang="en-IN" dirty="0"/>
              <a:t>Now, we will look at the methods of Missing values Treatment. More importantly, we will also look at why missing values occur in our data and why treating them is necessary.</a:t>
            </a:r>
          </a:p>
          <a:p>
            <a:endParaRPr lang="en-IN" dirty="0"/>
          </a:p>
          <a:p>
            <a:endParaRPr lang="en-IN" dirty="0"/>
          </a:p>
        </p:txBody>
      </p:sp>
    </p:spTree>
    <p:extLst>
      <p:ext uri="{BB962C8B-B14F-4D97-AF65-F5344CB8AC3E}">
        <p14:creationId xmlns:p14="http://schemas.microsoft.com/office/powerpoint/2010/main" val="29572054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Missing Value Treatment</a:t>
            </a:r>
            <a:br>
              <a:rPr lang="en-IN" dirty="0"/>
            </a:br>
            <a:endParaRPr lang="en-IN" dirty="0"/>
          </a:p>
        </p:txBody>
      </p:sp>
      <p:sp>
        <p:nvSpPr>
          <p:cNvPr id="3" name="Content Placeholder 2"/>
          <p:cNvSpPr>
            <a:spLocks noGrp="1"/>
          </p:cNvSpPr>
          <p:nvPr>
            <p:ph idx="1"/>
          </p:nvPr>
        </p:nvSpPr>
        <p:spPr/>
        <p:txBody>
          <a:bodyPr/>
          <a:lstStyle/>
          <a:p>
            <a:r>
              <a:rPr lang="en-IN" dirty="0"/>
              <a:t>Missing data in the training data set can reduce the power / fit of a model or can lead to a biased model because we have not analysed the </a:t>
            </a:r>
            <a:r>
              <a:rPr lang="en-IN" dirty="0" err="1"/>
              <a:t>behavior</a:t>
            </a:r>
            <a:r>
              <a:rPr lang="en-IN" dirty="0"/>
              <a:t> and relationship with other variables correctly. It can lead to wrong prediction or classification.</a:t>
            </a:r>
          </a:p>
        </p:txBody>
      </p:sp>
    </p:spTree>
    <p:extLst>
      <p:ext uri="{BB962C8B-B14F-4D97-AF65-F5344CB8AC3E}">
        <p14:creationId xmlns:p14="http://schemas.microsoft.com/office/powerpoint/2010/main" val="16480388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Missing….</a:t>
            </a:r>
            <a:endParaRPr lang="en-IN" dirty="0"/>
          </a:p>
        </p:txBody>
      </p:sp>
      <p:pic>
        <p:nvPicPr>
          <p:cNvPr id="12290" name="Picture 2" descr="https://www.analyticsvidhya.com/wp-content/uploads/2015/02/Data_Exploration_2_1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6542" y="2111829"/>
            <a:ext cx="9394371" cy="408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9048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Missing….</a:t>
            </a:r>
            <a:endParaRPr lang="en-IN" dirty="0"/>
          </a:p>
        </p:txBody>
      </p:sp>
      <p:sp>
        <p:nvSpPr>
          <p:cNvPr id="3" name="Content Placeholder 2"/>
          <p:cNvSpPr>
            <a:spLocks noGrp="1"/>
          </p:cNvSpPr>
          <p:nvPr>
            <p:ph idx="1"/>
          </p:nvPr>
        </p:nvSpPr>
        <p:spPr/>
        <p:txBody>
          <a:bodyPr/>
          <a:lstStyle/>
          <a:p>
            <a:r>
              <a:rPr lang="en-IN" dirty="0"/>
              <a:t>Notice the missing values in the image shown above</a:t>
            </a:r>
            <a:r>
              <a:rPr lang="en-IN" dirty="0" smtClean="0"/>
              <a:t>:</a:t>
            </a:r>
          </a:p>
          <a:p>
            <a:r>
              <a:rPr lang="en-IN" dirty="0" smtClean="0"/>
              <a:t> </a:t>
            </a:r>
            <a:r>
              <a:rPr lang="en-IN" dirty="0"/>
              <a:t>In the left scenario, we have not treated missing values. </a:t>
            </a:r>
            <a:endParaRPr lang="en-IN" dirty="0" smtClean="0"/>
          </a:p>
          <a:p>
            <a:r>
              <a:rPr lang="en-IN" dirty="0" smtClean="0"/>
              <a:t>The </a:t>
            </a:r>
            <a:r>
              <a:rPr lang="en-IN" dirty="0"/>
              <a:t>inference from this data set is that the chances of playing cricket by males is higher than females. </a:t>
            </a:r>
            <a:endParaRPr lang="en-IN" dirty="0" smtClean="0"/>
          </a:p>
          <a:p>
            <a:r>
              <a:rPr lang="en-IN" dirty="0" smtClean="0"/>
              <a:t>On </a:t>
            </a:r>
            <a:r>
              <a:rPr lang="en-IN" dirty="0"/>
              <a:t>the other hand, if you look at the second table, which shows data after treatment of missing values (based on gender), we can see that females have higher chances of playing cricket compared to males.</a:t>
            </a:r>
          </a:p>
        </p:txBody>
      </p:sp>
    </p:spTree>
    <p:extLst>
      <p:ext uri="{BB962C8B-B14F-4D97-AF65-F5344CB8AC3E}">
        <p14:creationId xmlns:p14="http://schemas.microsoft.com/office/powerpoint/2010/main" val="15260849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my data has missing values?</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t>We looked at the importance of treatment of missing values in a dataset. </a:t>
            </a:r>
            <a:endParaRPr lang="en-IN" dirty="0" smtClean="0"/>
          </a:p>
          <a:p>
            <a:r>
              <a:rPr lang="en-IN" dirty="0" smtClean="0"/>
              <a:t>Now</a:t>
            </a:r>
            <a:r>
              <a:rPr lang="en-IN" dirty="0"/>
              <a:t>, let’s identify the reasons for occurrence of these missing values. They may occur at two stages</a:t>
            </a:r>
            <a:r>
              <a:rPr lang="en-IN" dirty="0" smtClean="0"/>
              <a:t>:</a:t>
            </a:r>
          </a:p>
          <a:p>
            <a:r>
              <a:rPr lang="en-IN" b="1" dirty="0"/>
              <a:t>Data Extraction</a:t>
            </a:r>
            <a:r>
              <a:rPr lang="en-IN" dirty="0"/>
              <a:t>: It is possible that there are problems with extraction process. In such cases, we should double-check for correct data with data guardians. Some hashing procedures can also be used to make sure data extraction is correct. Errors at data extraction stage are typically easy to find and can be corrected easily as well.</a:t>
            </a:r>
          </a:p>
          <a:p>
            <a:r>
              <a:rPr lang="en-IN" b="1" dirty="0"/>
              <a:t>Data collection</a:t>
            </a:r>
            <a:r>
              <a:rPr lang="en-IN" dirty="0"/>
              <a:t>: These errors occur at time of data collection and are harder to correct. They can be categorized in four types:</a:t>
            </a:r>
          </a:p>
          <a:p>
            <a:endParaRPr lang="en-IN" dirty="0"/>
          </a:p>
        </p:txBody>
      </p:sp>
    </p:spTree>
    <p:extLst>
      <p:ext uri="{BB962C8B-B14F-4D97-AF65-F5344CB8AC3E}">
        <p14:creationId xmlns:p14="http://schemas.microsoft.com/office/powerpoint/2010/main" val="7035611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Missing…</a:t>
            </a:r>
            <a:endParaRPr lang="en-IN" dirty="0"/>
          </a:p>
        </p:txBody>
      </p:sp>
      <p:sp>
        <p:nvSpPr>
          <p:cNvPr id="3" name="Content Placeholder 2"/>
          <p:cNvSpPr>
            <a:spLocks noGrp="1"/>
          </p:cNvSpPr>
          <p:nvPr>
            <p:ph idx="1"/>
          </p:nvPr>
        </p:nvSpPr>
        <p:spPr/>
        <p:txBody>
          <a:bodyPr/>
          <a:lstStyle/>
          <a:p>
            <a:r>
              <a:rPr lang="en-IN" b="1" dirty="0"/>
              <a:t>Missing completely at random:</a:t>
            </a:r>
            <a:r>
              <a:rPr lang="en-IN" dirty="0"/>
              <a:t> This is a case when the probability of missing variable is same for all observations. For example: respondents of data collection process decide that they will declare their earning after tossing a fair coin. If an head occurs, respondent declares his / her earnings &amp; vice versa. Here each observation has equal chance of missing value.</a:t>
            </a:r>
          </a:p>
          <a:p>
            <a:r>
              <a:rPr lang="en-IN" b="1" dirty="0"/>
              <a:t>Missing at random: </a:t>
            </a:r>
            <a:r>
              <a:rPr lang="en-IN" dirty="0"/>
              <a:t>This is a case when variable is missing at random and missing ratio varies for different values / level of other input variables. For example: We are collecting data for age and female has higher missing value compare to male.</a:t>
            </a:r>
          </a:p>
          <a:p>
            <a:endParaRPr lang="en-IN" dirty="0"/>
          </a:p>
        </p:txBody>
      </p:sp>
    </p:spTree>
    <p:extLst>
      <p:ext uri="{BB962C8B-B14F-4D97-AF65-F5344CB8AC3E}">
        <p14:creationId xmlns:p14="http://schemas.microsoft.com/office/powerpoint/2010/main" val="27472087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Missing…</a:t>
            </a:r>
            <a:endParaRPr lang="en-IN" dirty="0"/>
          </a:p>
        </p:txBody>
      </p:sp>
      <p:sp>
        <p:nvSpPr>
          <p:cNvPr id="3" name="Content Placeholder 2"/>
          <p:cNvSpPr>
            <a:spLocks noGrp="1"/>
          </p:cNvSpPr>
          <p:nvPr>
            <p:ph idx="1"/>
          </p:nvPr>
        </p:nvSpPr>
        <p:spPr/>
        <p:txBody>
          <a:bodyPr/>
          <a:lstStyle/>
          <a:p>
            <a:r>
              <a:rPr lang="en-IN" b="1" dirty="0"/>
              <a:t>Missing that depends on unobserved predictors:</a:t>
            </a:r>
            <a:r>
              <a:rPr lang="en-IN" dirty="0"/>
              <a:t> This is a case when the missing values are not random and are related to the unobserved input variable. For example: In a medical study, if a particular diagnostic causes discomfort, then there is higher chance of drop out from the study. This missing value is not at random unless we have included “discomfort” as an input variable for all patients.</a:t>
            </a:r>
          </a:p>
          <a:p>
            <a:r>
              <a:rPr lang="en-IN" b="1" dirty="0"/>
              <a:t>Missing that depends on the missing value itself: </a:t>
            </a:r>
            <a:r>
              <a:rPr lang="en-IN" dirty="0"/>
              <a:t>This is a case when the probability of missing value is directly correlated with missing value itself. For example: People with higher or lower income are likely to provide non-response to their earning.</a:t>
            </a:r>
          </a:p>
          <a:p>
            <a:endParaRPr lang="en-IN" dirty="0"/>
          </a:p>
        </p:txBody>
      </p:sp>
    </p:spTree>
    <p:extLst>
      <p:ext uri="{BB962C8B-B14F-4D97-AF65-F5344CB8AC3E}">
        <p14:creationId xmlns:p14="http://schemas.microsoft.com/office/powerpoint/2010/main" val="18197482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Which are the methods to treat missing values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b="1" dirty="0"/>
              <a:t>Deletion: </a:t>
            </a:r>
            <a:r>
              <a:rPr lang="en-IN" dirty="0"/>
              <a:t> It is of two types: List Wise Deletion and Pair Wise Deletion</a:t>
            </a:r>
            <a:r>
              <a:rPr lang="en-IN" dirty="0" smtClean="0"/>
              <a:t>.</a:t>
            </a:r>
          </a:p>
          <a:p>
            <a:r>
              <a:rPr lang="en-IN" dirty="0" smtClean="0"/>
              <a:t>In </a:t>
            </a:r>
            <a:r>
              <a:rPr lang="en-IN" dirty="0"/>
              <a:t>list wise deletion, we delete observations where any of the variable is missing. </a:t>
            </a:r>
            <a:endParaRPr lang="en-IN" dirty="0" smtClean="0"/>
          </a:p>
          <a:p>
            <a:r>
              <a:rPr lang="en-IN" dirty="0" smtClean="0"/>
              <a:t>Simplicity </a:t>
            </a:r>
            <a:r>
              <a:rPr lang="en-IN" dirty="0"/>
              <a:t>is one of the major advantage of this method, but this method reduces the power of model because it reduces the sample size.</a:t>
            </a:r>
          </a:p>
          <a:p>
            <a:r>
              <a:rPr lang="en-IN" dirty="0"/>
              <a:t>In pair wise deletion, we perform analysis with all cases in which the variables of interest are present</a:t>
            </a:r>
            <a:r>
              <a:rPr lang="en-IN" dirty="0" smtClean="0"/>
              <a:t>.</a:t>
            </a:r>
          </a:p>
          <a:p>
            <a:r>
              <a:rPr lang="en-IN" dirty="0" smtClean="0"/>
              <a:t> </a:t>
            </a:r>
            <a:r>
              <a:rPr lang="en-IN" dirty="0"/>
              <a:t>Advantage of this method is, it keeps as many cases available for analysis. One of the disadvantage of this method, it uses different sample size for different variables.</a:t>
            </a:r>
            <a:br>
              <a:rPr lang="en-IN" dirty="0"/>
            </a:br>
            <a:endParaRPr lang="en-IN" dirty="0"/>
          </a:p>
          <a:p>
            <a:endParaRPr lang="en-IN" dirty="0"/>
          </a:p>
        </p:txBody>
      </p:sp>
    </p:spTree>
    <p:extLst>
      <p:ext uri="{BB962C8B-B14F-4D97-AF65-F5344CB8AC3E}">
        <p14:creationId xmlns:p14="http://schemas.microsoft.com/office/powerpoint/2010/main" val="38152233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Missing values…</a:t>
            </a:r>
            <a:r>
              <a:rPr lang="en-IN" dirty="0"/>
              <a:t> </a:t>
            </a:r>
            <a:r>
              <a:rPr lang="en-IN" b="1" u="sng" dirty="0">
                <a:hlinkClick r:id="rId2"/>
              </a:rPr>
              <a:t>Amelia II</a:t>
            </a:r>
            <a:r>
              <a:rPr lang="en-IN" dirty="0"/>
              <a:t>, </a:t>
            </a:r>
            <a:r>
              <a:rPr lang="en-IN" b="1" u="sng" dirty="0">
                <a:hlinkClick r:id="rId3"/>
              </a:rPr>
              <a:t>Mice</a:t>
            </a:r>
            <a:r>
              <a:rPr lang="en-IN" dirty="0"/>
              <a:t>, and </a:t>
            </a:r>
            <a:r>
              <a:rPr lang="en-IN" b="1" u="sng" dirty="0" err="1">
                <a:hlinkClick r:id="rId4"/>
              </a:rPr>
              <a:t>mitools</a:t>
            </a:r>
            <a:r>
              <a:rPr lang="en-IN" dirty="0"/>
              <a:t>.</a:t>
            </a:r>
          </a:p>
        </p:txBody>
      </p:sp>
      <p:pic>
        <p:nvPicPr>
          <p:cNvPr id="13314" name="Picture 2" descr="https://www.analyticsvidhya.com/wp-content/uploads/2015/02/Data_Exploration_2_2.png"/>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1839685" y="2481943"/>
            <a:ext cx="8164285" cy="357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7269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Missing Values…</a:t>
            </a:r>
            <a:endParaRPr lang="en-IN" dirty="0"/>
          </a:p>
        </p:txBody>
      </p:sp>
      <p:sp>
        <p:nvSpPr>
          <p:cNvPr id="3" name="Content Placeholder 2"/>
          <p:cNvSpPr>
            <a:spLocks noGrp="1"/>
          </p:cNvSpPr>
          <p:nvPr>
            <p:ph idx="1"/>
          </p:nvPr>
        </p:nvSpPr>
        <p:spPr/>
        <p:txBody>
          <a:bodyPr>
            <a:normAutofit fontScale="92500" lnSpcReduction="20000"/>
          </a:bodyPr>
          <a:lstStyle/>
          <a:p>
            <a:r>
              <a:rPr lang="en-IN" dirty="0"/>
              <a:t>Deletion methods are used when the nature of missing data is “</a:t>
            </a:r>
            <a:r>
              <a:rPr lang="en-IN" b="1" dirty="0"/>
              <a:t>Missing completely at random</a:t>
            </a:r>
            <a:r>
              <a:rPr lang="en-IN" dirty="0"/>
              <a:t>” else non random missing values can bias the model output</a:t>
            </a:r>
            <a:r>
              <a:rPr lang="en-IN" dirty="0" smtClean="0"/>
              <a:t>.</a:t>
            </a:r>
          </a:p>
          <a:p>
            <a:r>
              <a:rPr lang="en-IN" b="1" dirty="0"/>
              <a:t>Mean/ Mode/ Median Imputation: </a:t>
            </a:r>
            <a:r>
              <a:rPr lang="en-IN" dirty="0"/>
              <a:t>Imputation is a method to fill in the missing values with estimated ones. </a:t>
            </a:r>
            <a:endParaRPr lang="en-IN" dirty="0" smtClean="0"/>
          </a:p>
          <a:p>
            <a:r>
              <a:rPr lang="en-IN" dirty="0" smtClean="0"/>
              <a:t>The </a:t>
            </a:r>
            <a:r>
              <a:rPr lang="en-IN" dirty="0"/>
              <a:t>objective is to employ known relationships that can be identified in the valid values of the data set to assist in estimating the missing values</a:t>
            </a:r>
            <a:r>
              <a:rPr lang="en-IN" dirty="0" smtClean="0"/>
              <a:t>.</a:t>
            </a:r>
          </a:p>
          <a:p>
            <a:r>
              <a:rPr lang="en-IN" dirty="0" smtClean="0"/>
              <a:t> </a:t>
            </a:r>
            <a:r>
              <a:rPr lang="en-IN" dirty="0"/>
              <a:t>Mean / Mode / Median imputation is one of the most frequently used methods. </a:t>
            </a:r>
            <a:endParaRPr lang="en-IN" dirty="0" smtClean="0"/>
          </a:p>
          <a:p>
            <a:r>
              <a:rPr lang="en-IN" dirty="0" smtClean="0"/>
              <a:t>It </a:t>
            </a:r>
            <a:r>
              <a:rPr lang="en-IN" dirty="0"/>
              <a:t>consists of replacing the missing data for a given attribute by the mean or median (quantitative attribute) or mode (qualitative attribute) of all known values of that variable. </a:t>
            </a:r>
            <a:endParaRPr lang="en-IN" dirty="0" smtClean="0"/>
          </a:p>
          <a:p>
            <a:r>
              <a:rPr lang="en-IN" dirty="0" smtClean="0"/>
              <a:t>It </a:t>
            </a:r>
            <a:r>
              <a:rPr lang="en-IN" dirty="0"/>
              <a:t>can be of two types:-</a:t>
            </a:r>
          </a:p>
          <a:p>
            <a:endParaRPr lang="en-IN" dirty="0"/>
          </a:p>
        </p:txBody>
      </p:sp>
    </p:spTree>
    <p:extLst>
      <p:ext uri="{BB962C8B-B14F-4D97-AF65-F5344CB8AC3E}">
        <p14:creationId xmlns:p14="http://schemas.microsoft.com/office/powerpoint/2010/main" val="3171479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a:t>
            </a:r>
            <a:br>
              <a:rPr lang="en-IN"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hlinkClick r:id="rId2"/>
              </a:rPr>
              <a:t>Steps </a:t>
            </a:r>
            <a:r>
              <a:rPr lang="en-IN" b="1" dirty="0">
                <a:hlinkClick r:id="rId2"/>
              </a:rPr>
              <a:t>of Data Exploration and Preparation</a:t>
            </a:r>
            <a:endParaRPr lang="en-IN" dirty="0"/>
          </a:p>
          <a:p>
            <a:r>
              <a:rPr lang="en-IN" b="1" dirty="0">
                <a:hlinkClick r:id="rId3"/>
              </a:rPr>
              <a:t>Missing Value Treatment</a:t>
            </a:r>
            <a:endParaRPr lang="en-IN" dirty="0"/>
          </a:p>
          <a:p>
            <a:pPr lvl="1"/>
            <a:r>
              <a:rPr lang="en-IN" dirty="0"/>
              <a:t>Why missing value treatment is required ?</a:t>
            </a:r>
          </a:p>
          <a:p>
            <a:pPr lvl="1"/>
            <a:r>
              <a:rPr lang="en-IN" dirty="0"/>
              <a:t>Why data has missing values?</a:t>
            </a:r>
          </a:p>
          <a:p>
            <a:pPr lvl="1"/>
            <a:r>
              <a:rPr lang="en-IN" dirty="0"/>
              <a:t>Which are the methods to treat missing value ?</a:t>
            </a:r>
          </a:p>
          <a:p>
            <a:r>
              <a:rPr lang="en-IN" b="1" dirty="0" smtClean="0">
                <a:hlinkClick r:id="rId4"/>
              </a:rPr>
              <a:t>Techniques of Outlier Detection and Treatment</a:t>
            </a:r>
            <a:endParaRPr lang="en-IN" dirty="0" smtClean="0"/>
          </a:p>
          <a:p>
            <a:pPr lvl="1"/>
            <a:r>
              <a:rPr lang="en-IN" dirty="0" smtClean="0"/>
              <a:t>What is an outlier?</a:t>
            </a:r>
          </a:p>
          <a:p>
            <a:pPr lvl="1"/>
            <a:r>
              <a:rPr lang="en-IN" dirty="0" smtClean="0"/>
              <a:t>What are the types of outliers ?</a:t>
            </a:r>
          </a:p>
          <a:p>
            <a:pPr lvl="1"/>
            <a:r>
              <a:rPr lang="en-IN" dirty="0" smtClean="0"/>
              <a:t>What are the causes of outliers ?</a:t>
            </a:r>
          </a:p>
          <a:p>
            <a:pPr lvl="1"/>
            <a:r>
              <a:rPr lang="en-IN" dirty="0" smtClean="0"/>
              <a:t>What is the impact of outliers on dataset ?</a:t>
            </a:r>
          </a:p>
          <a:p>
            <a:pPr lvl="1"/>
            <a:r>
              <a:rPr lang="en-IN" dirty="0" smtClean="0"/>
              <a:t>How to detect outlier ?</a:t>
            </a:r>
          </a:p>
          <a:p>
            <a:pPr lvl="1"/>
            <a:r>
              <a:rPr lang="en-IN" dirty="0" smtClean="0"/>
              <a:t>How to remove outlier ?</a:t>
            </a:r>
          </a:p>
          <a:p>
            <a:endParaRPr lang="en-IN" dirty="0"/>
          </a:p>
        </p:txBody>
      </p:sp>
    </p:spTree>
    <p:extLst>
      <p:ext uri="{BB962C8B-B14F-4D97-AF65-F5344CB8AC3E}">
        <p14:creationId xmlns:p14="http://schemas.microsoft.com/office/powerpoint/2010/main" val="32331220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Missing Values…</a:t>
            </a:r>
            <a:endParaRPr lang="en-IN" dirty="0"/>
          </a:p>
        </p:txBody>
      </p:sp>
      <p:sp>
        <p:nvSpPr>
          <p:cNvPr id="3" name="Content Placeholder 2"/>
          <p:cNvSpPr>
            <a:spLocks noGrp="1"/>
          </p:cNvSpPr>
          <p:nvPr>
            <p:ph idx="1"/>
          </p:nvPr>
        </p:nvSpPr>
        <p:spPr/>
        <p:txBody>
          <a:bodyPr>
            <a:normAutofit lnSpcReduction="10000"/>
          </a:bodyPr>
          <a:lstStyle/>
          <a:p>
            <a:r>
              <a:rPr lang="en-IN" b="1" dirty="0" smtClean="0"/>
              <a:t>Generalized </a:t>
            </a:r>
            <a:r>
              <a:rPr lang="en-IN" b="1" dirty="0"/>
              <a:t>Imputation:</a:t>
            </a:r>
            <a:r>
              <a:rPr lang="en-IN" dirty="0"/>
              <a:t> In this case, we calculate the mean or median for all non missing values of that variable then replace missing value with mean or median. </a:t>
            </a:r>
            <a:endParaRPr lang="en-IN" dirty="0" smtClean="0"/>
          </a:p>
          <a:p>
            <a:r>
              <a:rPr lang="en-IN" dirty="0" smtClean="0"/>
              <a:t>Like </a:t>
            </a:r>
            <a:r>
              <a:rPr lang="en-IN" dirty="0"/>
              <a:t>in above table, variable “</a:t>
            </a:r>
            <a:r>
              <a:rPr lang="en-IN" b="1" dirty="0"/>
              <a:t>Manpower”</a:t>
            </a:r>
            <a:r>
              <a:rPr lang="en-IN" dirty="0"/>
              <a:t> is missing so we take average of all non missing values of “</a:t>
            </a:r>
            <a:r>
              <a:rPr lang="en-IN" b="1" dirty="0"/>
              <a:t>Manpower”</a:t>
            </a:r>
            <a:r>
              <a:rPr lang="en-IN" dirty="0"/>
              <a:t>  (</a:t>
            </a:r>
            <a:r>
              <a:rPr lang="en-IN" b="1" dirty="0"/>
              <a:t>28.33</a:t>
            </a:r>
            <a:r>
              <a:rPr lang="en-IN" dirty="0"/>
              <a:t>) and then replace missing value with it.</a:t>
            </a:r>
          </a:p>
          <a:p>
            <a:r>
              <a:rPr lang="en-IN" b="1" dirty="0"/>
              <a:t>Similar case Imputation:</a:t>
            </a:r>
            <a:r>
              <a:rPr lang="en-IN" dirty="0"/>
              <a:t> In this case, we calculate average for gender “</a:t>
            </a:r>
            <a:r>
              <a:rPr lang="en-IN" b="1" dirty="0"/>
              <a:t>Male” </a:t>
            </a:r>
            <a:r>
              <a:rPr lang="en-IN" dirty="0"/>
              <a:t>(29.75) and “</a:t>
            </a:r>
            <a:r>
              <a:rPr lang="en-IN" b="1" dirty="0"/>
              <a:t>Female</a:t>
            </a:r>
            <a:r>
              <a:rPr lang="en-IN" dirty="0"/>
              <a:t>” (25) individually of non missing values then replace the missing value based on gender. For “</a:t>
            </a:r>
            <a:r>
              <a:rPr lang="en-IN" b="1" dirty="0"/>
              <a:t>Male</a:t>
            </a:r>
            <a:r>
              <a:rPr lang="en-IN" dirty="0"/>
              <a:t>“, we will replace missing values of manpower with 29.75 and for “</a:t>
            </a:r>
            <a:r>
              <a:rPr lang="en-IN" b="1" dirty="0"/>
              <a:t>Female</a:t>
            </a:r>
            <a:r>
              <a:rPr lang="en-IN" dirty="0"/>
              <a:t>” with 25.</a:t>
            </a:r>
          </a:p>
          <a:p>
            <a:endParaRPr lang="en-IN" dirty="0"/>
          </a:p>
        </p:txBody>
      </p:sp>
    </p:spTree>
    <p:extLst>
      <p:ext uri="{BB962C8B-B14F-4D97-AF65-F5344CB8AC3E}">
        <p14:creationId xmlns:p14="http://schemas.microsoft.com/office/powerpoint/2010/main" val="31990331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Prediction Model Imputation</a:t>
            </a:r>
            <a:r>
              <a:rPr lang="en-IN" dirty="0" smtClean="0"/>
              <a:t>:</a:t>
            </a:r>
            <a:endParaRPr lang="en-IN" dirty="0"/>
          </a:p>
        </p:txBody>
      </p:sp>
      <p:sp>
        <p:nvSpPr>
          <p:cNvPr id="3" name="Content Placeholder 2"/>
          <p:cNvSpPr>
            <a:spLocks noGrp="1"/>
          </p:cNvSpPr>
          <p:nvPr>
            <p:ph idx="1"/>
          </p:nvPr>
        </p:nvSpPr>
        <p:spPr/>
        <p:txBody>
          <a:bodyPr>
            <a:normAutofit fontScale="77500" lnSpcReduction="20000"/>
          </a:bodyPr>
          <a:lstStyle/>
          <a:p>
            <a:r>
              <a:rPr lang="en-IN" dirty="0"/>
              <a:t> Prediction model is one of the sophisticated method for handling missing data. Here, we create a predictive model to estimate values that will substitute the missing data. </a:t>
            </a:r>
            <a:endParaRPr lang="en-IN" dirty="0" smtClean="0"/>
          </a:p>
          <a:p>
            <a:r>
              <a:rPr lang="en-IN" dirty="0"/>
              <a:t> In this case, we divide our data set into two sets: One set with no missing values for the variable and another one with missing values. </a:t>
            </a:r>
            <a:endParaRPr lang="en-IN" dirty="0" smtClean="0"/>
          </a:p>
          <a:p>
            <a:r>
              <a:rPr lang="en-IN" dirty="0" smtClean="0"/>
              <a:t>First </a:t>
            </a:r>
            <a:r>
              <a:rPr lang="en-IN" dirty="0"/>
              <a:t>data set become training data set of the model while second data set with missing values is test data set and variable with missing values is treated as target variable. </a:t>
            </a:r>
            <a:endParaRPr lang="en-IN" dirty="0" smtClean="0"/>
          </a:p>
          <a:p>
            <a:r>
              <a:rPr lang="en-IN" dirty="0" smtClean="0"/>
              <a:t>Next</a:t>
            </a:r>
            <a:r>
              <a:rPr lang="en-IN" dirty="0"/>
              <a:t>, we create a model to predict target variable based on other attributes of the training data set and populate missing values of test data set</a:t>
            </a:r>
            <a:r>
              <a:rPr lang="en-IN" dirty="0" smtClean="0"/>
              <a:t>.</a:t>
            </a:r>
          </a:p>
          <a:p>
            <a:r>
              <a:rPr lang="en-IN" dirty="0" smtClean="0"/>
              <a:t>We </a:t>
            </a:r>
            <a:r>
              <a:rPr lang="en-IN" dirty="0"/>
              <a:t>can use regression, ANOVA, Logistic regression and various </a:t>
            </a:r>
            <a:r>
              <a:rPr lang="en-IN" dirty="0" err="1"/>
              <a:t>modeling</a:t>
            </a:r>
            <a:r>
              <a:rPr lang="en-IN" dirty="0"/>
              <a:t> technique to perform this. </a:t>
            </a:r>
            <a:endParaRPr lang="en-IN" dirty="0" smtClean="0"/>
          </a:p>
          <a:p>
            <a:r>
              <a:rPr lang="en-IN" dirty="0" smtClean="0"/>
              <a:t>There </a:t>
            </a:r>
            <a:r>
              <a:rPr lang="en-IN" dirty="0"/>
              <a:t>are 2 drawbacks for this approach</a:t>
            </a:r>
            <a:r>
              <a:rPr lang="en-IN" dirty="0" smtClean="0"/>
              <a:t>:</a:t>
            </a:r>
          </a:p>
          <a:p>
            <a:r>
              <a:rPr lang="en-IN" dirty="0" smtClean="0"/>
              <a:t>The </a:t>
            </a:r>
            <a:r>
              <a:rPr lang="en-IN" dirty="0"/>
              <a:t>model estimated values are usually more well-behaved than the true values</a:t>
            </a:r>
          </a:p>
          <a:p>
            <a:r>
              <a:rPr lang="en-IN" dirty="0"/>
              <a:t>If there are no relationships with attributes in the data set and the attribute with missing values, then the model will not be precise for estimating missing values.</a:t>
            </a:r>
          </a:p>
          <a:p>
            <a:endParaRPr lang="en-IN" dirty="0"/>
          </a:p>
        </p:txBody>
      </p:sp>
    </p:spTree>
    <p:extLst>
      <p:ext uri="{BB962C8B-B14F-4D97-AF65-F5344CB8AC3E}">
        <p14:creationId xmlns:p14="http://schemas.microsoft.com/office/powerpoint/2010/main" val="18726992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3. Techniques of Outlier Detection and Treatment</a:t>
            </a:r>
            <a:br>
              <a:rPr lang="en-IN" dirty="0"/>
            </a:br>
            <a:endParaRPr lang="en-IN" dirty="0"/>
          </a:p>
        </p:txBody>
      </p:sp>
      <p:sp>
        <p:nvSpPr>
          <p:cNvPr id="3" name="Content Placeholder 2"/>
          <p:cNvSpPr>
            <a:spLocks noGrp="1"/>
          </p:cNvSpPr>
          <p:nvPr>
            <p:ph idx="1"/>
          </p:nvPr>
        </p:nvSpPr>
        <p:spPr/>
        <p:txBody>
          <a:bodyPr>
            <a:normAutofit fontScale="92500"/>
          </a:bodyPr>
          <a:lstStyle/>
          <a:p>
            <a:r>
              <a:rPr lang="en-IN" dirty="0"/>
              <a:t>What is an Outlier?</a:t>
            </a:r>
          </a:p>
          <a:p>
            <a:r>
              <a:rPr lang="en-IN" dirty="0"/>
              <a:t>Outlier is a commonly used terminology by analysts and data scientists as it needs close attention else it can result in wildly wrong estimations. </a:t>
            </a:r>
            <a:endParaRPr lang="en-IN" dirty="0" smtClean="0"/>
          </a:p>
          <a:p>
            <a:r>
              <a:rPr lang="en-IN" dirty="0" smtClean="0"/>
              <a:t>Simply </a:t>
            </a:r>
            <a:r>
              <a:rPr lang="en-IN" dirty="0"/>
              <a:t>speaking, Outlier is an observation that appears far away and diverges from an overall pattern in a sample</a:t>
            </a:r>
            <a:r>
              <a:rPr lang="en-IN" dirty="0" smtClean="0"/>
              <a:t>.</a:t>
            </a:r>
          </a:p>
          <a:p>
            <a:r>
              <a:rPr lang="en-IN" dirty="0"/>
              <a:t>Let’s take an example, we do customer profiling and find out that the average annual income of customers is $0.8 million. But, there are two customers having annual income of $4 and $4.2 million. </a:t>
            </a:r>
            <a:endParaRPr lang="en-IN" dirty="0" smtClean="0"/>
          </a:p>
          <a:p>
            <a:r>
              <a:rPr lang="en-IN" dirty="0" smtClean="0"/>
              <a:t>These </a:t>
            </a:r>
            <a:r>
              <a:rPr lang="en-IN" dirty="0"/>
              <a:t>two customers annual income is much higher than rest of the population. These two observations will be seen as Outliers.</a:t>
            </a:r>
          </a:p>
        </p:txBody>
      </p:sp>
    </p:spTree>
    <p:extLst>
      <p:ext uri="{BB962C8B-B14F-4D97-AF65-F5344CB8AC3E}">
        <p14:creationId xmlns:p14="http://schemas.microsoft.com/office/powerpoint/2010/main" val="26930683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Outliers</a:t>
            </a:r>
            <a:endParaRPr lang="en-IN" dirty="0"/>
          </a:p>
        </p:txBody>
      </p:sp>
      <p:pic>
        <p:nvPicPr>
          <p:cNvPr id="14338" name="Picture 2" descr="https://www.analyticsvidhya.com/wp-content/uploads/2015/02/Outlie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7256" y="1690687"/>
            <a:ext cx="7522029" cy="444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9753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are the types of Outliers?</a:t>
            </a:r>
            <a:br>
              <a:rPr lang="en-IN" dirty="0"/>
            </a:br>
            <a:endParaRPr lang="en-IN" dirty="0"/>
          </a:p>
        </p:txBody>
      </p:sp>
      <p:sp>
        <p:nvSpPr>
          <p:cNvPr id="3" name="Content Placeholder 2"/>
          <p:cNvSpPr>
            <a:spLocks noGrp="1"/>
          </p:cNvSpPr>
          <p:nvPr>
            <p:ph idx="1"/>
          </p:nvPr>
        </p:nvSpPr>
        <p:spPr/>
        <p:txBody>
          <a:bodyPr/>
          <a:lstStyle/>
          <a:p>
            <a:r>
              <a:rPr lang="en-IN" dirty="0"/>
              <a:t>Outlier can be of two types: </a:t>
            </a:r>
            <a:r>
              <a:rPr lang="en-IN" b="1" dirty="0" err="1"/>
              <a:t>Univariate</a:t>
            </a:r>
            <a:r>
              <a:rPr lang="en-IN" dirty="0"/>
              <a:t> and </a:t>
            </a:r>
            <a:r>
              <a:rPr lang="en-IN" b="1" dirty="0"/>
              <a:t>Multivariate</a:t>
            </a:r>
            <a:r>
              <a:rPr lang="en-IN" dirty="0"/>
              <a:t>. </a:t>
            </a:r>
            <a:endParaRPr lang="en-IN" dirty="0" smtClean="0"/>
          </a:p>
          <a:p>
            <a:r>
              <a:rPr lang="en-IN" dirty="0" smtClean="0"/>
              <a:t>Above</a:t>
            </a:r>
            <a:r>
              <a:rPr lang="en-IN" dirty="0"/>
              <a:t>, we have discussed the example of </a:t>
            </a:r>
            <a:r>
              <a:rPr lang="en-IN" dirty="0" err="1"/>
              <a:t>univariate</a:t>
            </a:r>
            <a:r>
              <a:rPr lang="en-IN" dirty="0"/>
              <a:t> outlier. </a:t>
            </a:r>
            <a:endParaRPr lang="en-IN" dirty="0" smtClean="0"/>
          </a:p>
          <a:p>
            <a:r>
              <a:rPr lang="en-IN" dirty="0" smtClean="0"/>
              <a:t>These </a:t>
            </a:r>
            <a:r>
              <a:rPr lang="en-IN" dirty="0"/>
              <a:t>outliers can be found when we look at distribution of a single variable. </a:t>
            </a:r>
            <a:endParaRPr lang="en-IN" dirty="0" smtClean="0"/>
          </a:p>
          <a:p>
            <a:r>
              <a:rPr lang="en-IN" dirty="0" smtClean="0"/>
              <a:t>Multi-</a:t>
            </a:r>
            <a:r>
              <a:rPr lang="en-IN" dirty="0" err="1" smtClean="0"/>
              <a:t>variate</a:t>
            </a:r>
            <a:r>
              <a:rPr lang="en-IN" dirty="0" smtClean="0"/>
              <a:t> </a:t>
            </a:r>
            <a:r>
              <a:rPr lang="en-IN" dirty="0"/>
              <a:t>outliers are outliers in an n-dimensional space. </a:t>
            </a:r>
            <a:endParaRPr lang="en-IN" dirty="0" smtClean="0"/>
          </a:p>
          <a:p>
            <a:r>
              <a:rPr lang="en-IN" dirty="0" smtClean="0"/>
              <a:t>In </a:t>
            </a:r>
            <a:r>
              <a:rPr lang="en-IN" dirty="0"/>
              <a:t>order to find them, you have to look at distributions in multi-dimensions.</a:t>
            </a:r>
          </a:p>
        </p:txBody>
      </p:sp>
    </p:spTree>
    <p:extLst>
      <p:ext uri="{BB962C8B-B14F-4D97-AF65-F5344CB8AC3E}">
        <p14:creationId xmlns:p14="http://schemas.microsoft.com/office/powerpoint/2010/main" val="39614197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IN" dirty="0" smtClean="0"/>
              <a:t>Let </a:t>
            </a:r>
            <a:r>
              <a:rPr lang="en-IN" dirty="0"/>
              <a:t>us say we are understanding the relationship between height and weight. Below, we have </a:t>
            </a:r>
            <a:r>
              <a:rPr lang="en-IN" dirty="0" err="1"/>
              <a:t>univariate</a:t>
            </a:r>
            <a:r>
              <a:rPr lang="en-IN" dirty="0"/>
              <a:t> and bivariate distribution for Height, Weight. </a:t>
            </a:r>
            <a:endParaRPr lang="en-IN" dirty="0" smtClean="0"/>
          </a:p>
          <a:p>
            <a:r>
              <a:rPr lang="en-IN" dirty="0" smtClean="0"/>
              <a:t>Take </a:t>
            </a:r>
            <a:r>
              <a:rPr lang="en-IN" dirty="0"/>
              <a:t>a look at the box plot. We do not have any outlier (above and below 1.5*IQR, most common method). </a:t>
            </a:r>
            <a:endParaRPr lang="en-IN" dirty="0" smtClean="0"/>
          </a:p>
          <a:p>
            <a:r>
              <a:rPr lang="en-IN" dirty="0" smtClean="0"/>
              <a:t>Now </a:t>
            </a:r>
            <a:r>
              <a:rPr lang="en-IN" dirty="0"/>
              <a:t>look at the scatter plot. Here, we have two values below and one above the average in a specific segment of weight and height.</a:t>
            </a:r>
          </a:p>
        </p:txBody>
      </p:sp>
    </p:spTree>
    <p:extLst>
      <p:ext uri="{BB962C8B-B14F-4D97-AF65-F5344CB8AC3E}">
        <p14:creationId xmlns:p14="http://schemas.microsoft.com/office/powerpoint/2010/main" val="32745903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Outlier</a:t>
            </a:r>
            <a:endParaRPr lang="en-IN" dirty="0"/>
          </a:p>
        </p:txBody>
      </p:sp>
      <p:pic>
        <p:nvPicPr>
          <p:cNvPr id="15362" name="Picture 2" descr="https://www.analyticsvidhya.com/wp-content/uploads/2015/02/Outlier_2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666552"/>
            <a:ext cx="10515600" cy="337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8180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causes Outliers?</a:t>
            </a:r>
            <a:br>
              <a:rPr lang="en-IN" dirty="0"/>
            </a:br>
            <a:endParaRPr lang="en-IN" dirty="0"/>
          </a:p>
        </p:txBody>
      </p:sp>
      <p:sp>
        <p:nvSpPr>
          <p:cNvPr id="3" name="Content Placeholder 2"/>
          <p:cNvSpPr>
            <a:spLocks noGrp="1"/>
          </p:cNvSpPr>
          <p:nvPr>
            <p:ph idx="1"/>
          </p:nvPr>
        </p:nvSpPr>
        <p:spPr/>
        <p:txBody>
          <a:bodyPr/>
          <a:lstStyle/>
          <a:p>
            <a:r>
              <a:rPr lang="en-IN" dirty="0"/>
              <a:t>Whenever we come across outliers, the ideal way to tackle them is to find out the reason of having these outliers. </a:t>
            </a:r>
            <a:endParaRPr lang="en-IN" dirty="0" smtClean="0"/>
          </a:p>
          <a:p>
            <a:r>
              <a:rPr lang="en-IN" dirty="0" smtClean="0"/>
              <a:t>The </a:t>
            </a:r>
            <a:r>
              <a:rPr lang="en-IN" dirty="0"/>
              <a:t>method to deal with them would then depend on the reason of their occurrence. </a:t>
            </a:r>
            <a:endParaRPr lang="en-IN" dirty="0" smtClean="0"/>
          </a:p>
          <a:p>
            <a:r>
              <a:rPr lang="en-IN" dirty="0" smtClean="0"/>
              <a:t>Causes </a:t>
            </a:r>
            <a:r>
              <a:rPr lang="en-IN" dirty="0"/>
              <a:t>of outliers can be classified in two broad categories:</a:t>
            </a:r>
          </a:p>
        </p:txBody>
      </p:sp>
    </p:spTree>
    <p:extLst>
      <p:ext uri="{BB962C8B-B14F-4D97-AF65-F5344CB8AC3E}">
        <p14:creationId xmlns:p14="http://schemas.microsoft.com/office/powerpoint/2010/main" val="25722759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Causes of outliers</a:t>
            </a:r>
            <a:endParaRPr lang="en-IN" dirty="0"/>
          </a:p>
        </p:txBody>
      </p:sp>
      <p:sp>
        <p:nvSpPr>
          <p:cNvPr id="3" name="Content Placeholder 2"/>
          <p:cNvSpPr>
            <a:spLocks noGrp="1"/>
          </p:cNvSpPr>
          <p:nvPr>
            <p:ph idx="1"/>
          </p:nvPr>
        </p:nvSpPr>
        <p:spPr/>
        <p:txBody>
          <a:bodyPr/>
          <a:lstStyle/>
          <a:p>
            <a:r>
              <a:rPr lang="en-IN" b="1" dirty="0"/>
              <a:t>Artificial (Error) / Non-natural</a:t>
            </a:r>
            <a:endParaRPr lang="en-IN" dirty="0"/>
          </a:p>
          <a:p>
            <a:r>
              <a:rPr lang="en-IN" b="1" dirty="0"/>
              <a:t>Natural</a:t>
            </a:r>
            <a:r>
              <a:rPr lang="en-IN" dirty="0"/>
              <a:t>.</a:t>
            </a:r>
          </a:p>
          <a:p>
            <a:r>
              <a:rPr lang="en-IN" dirty="0"/>
              <a:t>Let’s understand various types of outliers in more detail:</a:t>
            </a:r>
          </a:p>
        </p:txBody>
      </p:sp>
    </p:spTree>
    <p:extLst>
      <p:ext uri="{BB962C8B-B14F-4D97-AF65-F5344CB8AC3E}">
        <p14:creationId xmlns:p14="http://schemas.microsoft.com/office/powerpoint/2010/main" val="9685709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Causes of outliers</a:t>
            </a:r>
            <a:endParaRPr lang="en-IN" dirty="0"/>
          </a:p>
        </p:txBody>
      </p:sp>
      <p:sp>
        <p:nvSpPr>
          <p:cNvPr id="3" name="Content Placeholder 2"/>
          <p:cNvSpPr>
            <a:spLocks noGrp="1"/>
          </p:cNvSpPr>
          <p:nvPr>
            <p:ph idx="1"/>
          </p:nvPr>
        </p:nvSpPr>
        <p:spPr/>
        <p:txBody>
          <a:bodyPr>
            <a:normAutofit lnSpcReduction="10000"/>
          </a:bodyPr>
          <a:lstStyle/>
          <a:p>
            <a:r>
              <a:rPr lang="en-IN" b="1" dirty="0"/>
              <a:t>Data Entry Errors:-</a:t>
            </a:r>
            <a:r>
              <a:rPr lang="en-IN" dirty="0"/>
              <a:t> Human errors such as errors caused during data collection, recording, or entry can cause outliers in data. For example: Annual income of a customer is $100,000. Accidentally, the data entry operator puts an additional zero in the figure. Now the income becomes $1,000,000 which is 10 times higher. Evidently, this will be the outlier value when compared with rest of the population.</a:t>
            </a:r>
          </a:p>
          <a:p>
            <a:r>
              <a:rPr lang="en-IN" b="1" dirty="0"/>
              <a:t>Measurement Error: </a:t>
            </a:r>
            <a:r>
              <a:rPr lang="en-IN" dirty="0"/>
              <a:t>It is the most common source of outliers. This is caused when the measurement instrument used turns out to be faulty. For example: There are 10 weighing machines. 9 of them are correct, 1 is faulty. Weight measured by people on the faulty machine will be higher / lower than the rest of people in the group. The weights measured on faulty machine can lead to outliers.</a:t>
            </a:r>
          </a:p>
          <a:p>
            <a:endParaRPr lang="en-IN" dirty="0"/>
          </a:p>
        </p:txBody>
      </p:sp>
    </p:spTree>
    <p:extLst>
      <p:ext uri="{BB962C8B-B14F-4D97-AF65-F5344CB8AC3E}">
        <p14:creationId xmlns:p14="http://schemas.microsoft.com/office/powerpoint/2010/main" val="1167683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a:t>
            </a:r>
            <a:br>
              <a:rPr lang="en-IN" dirty="0" smtClean="0"/>
            </a:br>
            <a:endParaRPr lang="en-IN" dirty="0"/>
          </a:p>
        </p:txBody>
      </p:sp>
      <p:sp>
        <p:nvSpPr>
          <p:cNvPr id="3" name="Content Placeholder 2"/>
          <p:cNvSpPr>
            <a:spLocks noGrp="1"/>
          </p:cNvSpPr>
          <p:nvPr>
            <p:ph idx="1"/>
          </p:nvPr>
        </p:nvSpPr>
        <p:spPr/>
        <p:txBody>
          <a:bodyPr/>
          <a:lstStyle/>
          <a:p>
            <a:r>
              <a:rPr lang="en-IN" b="1" dirty="0" smtClean="0">
                <a:hlinkClick r:id="rId2"/>
              </a:rPr>
              <a:t>The Art of Feature Engineering</a:t>
            </a:r>
            <a:endParaRPr lang="en-IN" dirty="0" smtClean="0"/>
          </a:p>
          <a:p>
            <a:pPr lvl="1"/>
            <a:r>
              <a:rPr lang="en-IN" dirty="0" smtClean="0"/>
              <a:t>What is Feature Engineering ?</a:t>
            </a:r>
          </a:p>
          <a:p>
            <a:pPr lvl="1"/>
            <a:r>
              <a:rPr lang="en-IN" dirty="0" smtClean="0"/>
              <a:t>What is the process of Feature Engineering ?</a:t>
            </a:r>
          </a:p>
          <a:p>
            <a:pPr lvl="1"/>
            <a:r>
              <a:rPr lang="en-IN" dirty="0" smtClean="0"/>
              <a:t>What is Variable Transformation ?</a:t>
            </a:r>
          </a:p>
          <a:p>
            <a:pPr lvl="1"/>
            <a:r>
              <a:rPr lang="en-IN" dirty="0" smtClean="0"/>
              <a:t>When should we use variable transformation ?</a:t>
            </a:r>
          </a:p>
          <a:p>
            <a:pPr lvl="1"/>
            <a:r>
              <a:rPr lang="en-IN" dirty="0" smtClean="0"/>
              <a:t>What are the common methods of variable transformation ?</a:t>
            </a:r>
          </a:p>
          <a:p>
            <a:pPr lvl="1"/>
            <a:r>
              <a:rPr lang="en-IN" dirty="0" smtClean="0"/>
              <a:t>What is feature variable creation and its benefits ?</a:t>
            </a:r>
          </a:p>
          <a:p>
            <a:endParaRPr lang="en-IN" dirty="0"/>
          </a:p>
        </p:txBody>
      </p:sp>
    </p:spTree>
    <p:extLst>
      <p:ext uri="{BB962C8B-B14F-4D97-AF65-F5344CB8AC3E}">
        <p14:creationId xmlns:p14="http://schemas.microsoft.com/office/powerpoint/2010/main" val="12207542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Causes of outliers</a:t>
            </a:r>
            <a:endParaRPr lang="en-IN" dirty="0"/>
          </a:p>
        </p:txBody>
      </p:sp>
      <p:sp>
        <p:nvSpPr>
          <p:cNvPr id="3" name="Content Placeholder 2"/>
          <p:cNvSpPr>
            <a:spLocks noGrp="1"/>
          </p:cNvSpPr>
          <p:nvPr>
            <p:ph idx="1"/>
          </p:nvPr>
        </p:nvSpPr>
        <p:spPr/>
        <p:txBody>
          <a:bodyPr>
            <a:normAutofit fontScale="92500" lnSpcReduction="20000"/>
          </a:bodyPr>
          <a:lstStyle/>
          <a:p>
            <a:r>
              <a:rPr lang="en-IN" b="1" dirty="0"/>
              <a:t>Experimental Error:</a:t>
            </a:r>
            <a:r>
              <a:rPr lang="en-IN" dirty="0"/>
              <a:t> Another cause of outliers is experimental error. For example: In a 100m sprint of 7 runners, one runner missed out on concentrating on the ‘Go’ call which caused him to start late. Hence, this caused the runner’s run time to be more than other runners. His total run time can be an outlier.</a:t>
            </a:r>
          </a:p>
          <a:p>
            <a:r>
              <a:rPr lang="en-IN" b="1" dirty="0"/>
              <a:t>Intentional Outlier</a:t>
            </a:r>
            <a:r>
              <a:rPr lang="en-IN" b="1" i="1" dirty="0"/>
              <a:t>: </a:t>
            </a:r>
            <a:r>
              <a:rPr lang="en-IN" dirty="0"/>
              <a:t>This is commonly found in self-reported measures that involves sensitive data. For example: Teens would typically under report the amount of alcohol that they consume. Only a fraction of them would report actual value. Here actual values might look like outliers because rest of the teens are under reporting the consumption.</a:t>
            </a:r>
          </a:p>
          <a:p>
            <a:r>
              <a:rPr lang="en-IN" b="1" dirty="0"/>
              <a:t>Data Processing Error: </a:t>
            </a:r>
            <a:r>
              <a:rPr lang="en-IN" dirty="0"/>
              <a:t>Whenever we perform data mining, we extract data from multiple sources. It is possible that some manipulation or extraction errors may lead to outliers in the dataset.</a:t>
            </a:r>
          </a:p>
          <a:p>
            <a:endParaRPr lang="en-IN" dirty="0"/>
          </a:p>
        </p:txBody>
      </p:sp>
    </p:spTree>
    <p:extLst>
      <p:ext uri="{BB962C8B-B14F-4D97-AF65-F5344CB8AC3E}">
        <p14:creationId xmlns:p14="http://schemas.microsoft.com/office/powerpoint/2010/main" val="12842828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Causes of outliers</a:t>
            </a:r>
            <a:endParaRPr lang="en-IN" dirty="0"/>
          </a:p>
        </p:txBody>
      </p:sp>
      <p:sp>
        <p:nvSpPr>
          <p:cNvPr id="3" name="Content Placeholder 2"/>
          <p:cNvSpPr>
            <a:spLocks noGrp="1"/>
          </p:cNvSpPr>
          <p:nvPr>
            <p:ph idx="1"/>
          </p:nvPr>
        </p:nvSpPr>
        <p:spPr/>
        <p:txBody>
          <a:bodyPr/>
          <a:lstStyle/>
          <a:p>
            <a:r>
              <a:rPr lang="en-IN" b="1" dirty="0"/>
              <a:t>Sampling error:</a:t>
            </a:r>
            <a:r>
              <a:rPr lang="en-IN" dirty="0"/>
              <a:t> For instance, we have to measure the height of athletes. By mistake, we include a few basketball players in the sample. This inclusion is likely to cause outliers in the dataset.</a:t>
            </a:r>
          </a:p>
          <a:p>
            <a:r>
              <a:rPr lang="en-IN" b="1" dirty="0"/>
              <a:t>Natural Outlier: </a:t>
            </a:r>
            <a:r>
              <a:rPr lang="en-IN" dirty="0"/>
              <a:t>When an outlier is not artificial (due to error), it is a natural outlier. For instance: In my last assignment with one of the renowned insurance company, I noticed that the performance of top 50 financial advisors was far higher than rest of the population. Surprisingly, it was not due to any error. Hence, whenever we perform any data mining activity with advisors, we used to treat this segment separately.</a:t>
            </a:r>
          </a:p>
          <a:p>
            <a:endParaRPr lang="en-IN" dirty="0"/>
          </a:p>
        </p:txBody>
      </p:sp>
    </p:spTree>
    <p:extLst>
      <p:ext uri="{BB962C8B-B14F-4D97-AF65-F5344CB8AC3E}">
        <p14:creationId xmlns:p14="http://schemas.microsoft.com/office/powerpoint/2010/main" val="1683655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the impact of Outliers on a dataset?</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Outliers can drastically change the results of the data analysis and statistical </a:t>
            </a:r>
            <a:r>
              <a:rPr lang="en-IN" dirty="0" err="1"/>
              <a:t>modeling</a:t>
            </a:r>
            <a:r>
              <a:rPr lang="en-IN" dirty="0"/>
              <a:t>. </a:t>
            </a:r>
            <a:endParaRPr lang="en-IN" dirty="0" smtClean="0"/>
          </a:p>
          <a:p>
            <a:r>
              <a:rPr lang="en-IN" dirty="0" smtClean="0"/>
              <a:t>There </a:t>
            </a:r>
            <a:r>
              <a:rPr lang="en-IN" dirty="0"/>
              <a:t>are numerous unfavourable impacts of outliers in the data set:</a:t>
            </a:r>
          </a:p>
          <a:p>
            <a:r>
              <a:rPr lang="en-IN" dirty="0"/>
              <a:t>It increases the error variance and reduces the power of statistical tests</a:t>
            </a:r>
          </a:p>
          <a:p>
            <a:r>
              <a:rPr lang="en-IN" dirty="0"/>
              <a:t>If the outliers are non-randomly distributed, they can decrease normality</a:t>
            </a:r>
          </a:p>
          <a:p>
            <a:r>
              <a:rPr lang="en-IN" dirty="0"/>
              <a:t>They can bias or influence estimates that may be of substantive interest</a:t>
            </a:r>
          </a:p>
          <a:p>
            <a:r>
              <a:rPr lang="en-IN" dirty="0"/>
              <a:t>They can also impact the basic assumption of Regression, ANOVA and other statistical model assumptions.</a:t>
            </a:r>
          </a:p>
          <a:p>
            <a:r>
              <a:rPr lang="en-IN" dirty="0"/>
              <a:t>To understand the impact deeply, let’s take an example to check what happens to a data set with and without outliers in the data set.</a:t>
            </a:r>
          </a:p>
          <a:p>
            <a:endParaRPr lang="en-IN" dirty="0"/>
          </a:p>
        </p:txBody>
      </p:sp>
    </p:spTree>
    <p:extLst>
      <p:ext uri="{BB962C8B-B14F-4D97-AF65-F5344CB8AC3E}">
        <p14:creationId xmlns:p14="http://schemas.microsoft.com/office/powerpoint/2010/main" val="20106449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Outlier Impact</a:t>
            </a:r>
            <a:endParaRPr lang="en-IN" dirty="0"/>
          </a:p>
        </p:txBody>
      </p:sp>
      <p:pic>
        <p:nvPicPr>
          <p:cNvPr id="16386" name="Picture 2" descr="https://www.analyticsvidhya.com/wp-content/uploads/2015/02/Outlier_3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5650" y="1619362"/>
            <a:ext cx="5600700" cy="23907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36171" y="4823935"/>
            <a:ext cx="10243458" cy="923330"/>
          </a:xfrm>
          <a:prstGeom prst="rect">
            <a:avLst/>
          </a:prstGeom>
        </p:spPr>
        <p:txBody>
          <a:bodyPr wrap="square">
            <a:spAutoFit/>
          </a:bodyPr>
          <a:lstStyle/>
          <a:p>
            <a:r>
              <a:rPr lang="en-IN" b="1" i="0" dirty="0" smtClean="0">
                <a:solidFill>
                  <a:srgbClr val="080E14"/>
                </a:solidFill>
                <a:effectLst/>
                <a:latin typeface="Times New Roman" panose="02020603050405020304" pitchFamily="18" charset="0"/>
                <a:cs typeface="Times New Roman" panose="02020603050405020304" pitchFamily="18" charset="0"/>
              </a:rPr>
              <a:t>As you can see, data set with outliers has significantly different mean and standard deviation. In the first scenario, we will say that average is 5.45. But with the outlier, average soars to 30. This would change the estimate completely.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04874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detect Outliers?</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r>
              <a:rPr lang="en-IN" dirty="0"/>
              <a:t>Most commonly used method to detect outliers is visualization. We use various visualization methods, like </a:t>
            </a:r>
            <a:r>
              <a:rPr lang="en-IN" b="1" dirty="0"/>
              <a:t>Box-plot</a:t>
            </a:r>
            <a:r>
              <a:rPr lang="en-IN" dirty="0"/>
              <a:t>, </a:t>
            </a:r>
            <a:r>
              <a:rPr lang="en-IN" b="1" dirty="0"/>
              <a:t>Histogram</a:t>
            </a:r>
            <a:r>
              <a:rPr lang="en-IN" dirty="0"/>
              <a:t>, </a:t>
            </a:r>
            <a:r>
              <a:rPr lang="en-IN" b="1" dirty="0"/>
              <a:t>Scatter Plot</a:t>
            </a:r>
            <a:r>
              <a:rPr lang="en-IN" dirty="0"/>
              <a:t> (above, we have used box plot and scatter plot for visualization). </a:t>
            </a:r>
            <a:endParaRPr lang="en-IN" dirty="0" smtClean="0"/>
          </a:p>
          <a:p>
            <a:r>
              <a:rPr lang="en-IN" dirty="0" smtClean="0"/>
              <a:t>Some </a:t>
            </a:r>
            <a:r>
              <a:rPr lang="en-IN" dirty="0"/>
              <a:t>analysts also various thumb rules to detect outliers. Some of them are</a:t>
            </a:r>
            <a:r>
              <a:rPr lang="en-IN" dirty="0" smtClean="0"/>
              <a:t>:</a:t>
            </a:r>
          </a:p>
          <a:p>
            <a:r>
              <a:rPr lang="en-IN" dirty="0"/>
              <a:t>Any value, which is beyond the range of -1.5 x IQR to 1.5 x IQR</a:t>
            </a:r>
          </a:p>
          <a:p>
            <a:r>
              <a:rPr lang="en-IN" dirty="0"/>
              <a:t>Use capping methods. Any value which out of range of 5th and 95th percentile can be considered as outlier</a:t>
            </a:r>
          </a:p>
          <a:p>
            <a:r>
              <a:rPr lang="en-IN" dirty="0"/>
              <a:t>Data points, three or more standard deviation away from mean are considered outlier</a:t>
            </a:r>
          </a:p>
          <a:p>
            <a:r>
              <a:rPr lang="en-IN" dirty="0"/>
              <a:t>Outlier detection is merely a special case of the examination of data for influential data points and it also depends on the business understanding</a:t>
            </a:r>
          </a:p>
          <a:p>
            <a:r>
              <a:rPr lang="en-IN" dirty="0"/>
              <a:t>Bivariate and multivariate outliers are typically measured using either an index of influence or leverage, or distance. Popular indices such as </a:t>
            </a:r>
            <a:r>
              <a:rPr lang="en-IN" dirty="0" err="1"/>
              <a:t>Mahalanobis</a:t>
            </a:r>
            <a:r>
              <a:rPr lang="en-IN" dirty="0"/>
              <a:t>’ distance and Cook’s </a:t>
            </a:r>
            <a:r>
              <a:rPr lang="en-IN" i="1" dirty="0"/>
              <a:t>D</a:t>
            </a:r>
            <a:r>
              <a:rPr lang="en-IN" dirty="0"/>
              <a:t> are frequently used to detect outliers.</a:t>
            </a:r>
          </a:p>
          <a:p>
            <a:endParaRPr lang="en-IN" dirty="0"/>
          </a:p>
        </p:txBody>
      </p:sp>
    </p:spTree>
    <p:extLst>
      <p:ext uri="{BB962C8B-B14F-4D97-AF65-F5344CB8AC3E}">
        <p14:creationId xmlns:p14="http://schemas.microsoft.com/office/powerpoint/2010/main" val="37581171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remove Outliers?</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a:t>Most of the ways to deal with outliers are similar to the methods of missing values like deleting observations, transforming them, binning them, treat them as a separate group, imputing values and other statistical methods. </a:t>
            </a:r>
            <a:endParaRPr lang="en-IN" dirty="0" smtClean="0"/>
          </a:p>
          <a:p>
            <a:r>
              <a:rPr lang="en-IN" dirty="0" smtClean="0"/>
              <a:t>Here</a:t>
            </a:r>
            <a:r>
              <a:rPr lang="en-IN" dirty="0"/>
              <a:t>, we will discuss the common techniques used to deal with outliers</a:t>
            </a:r>
            <a:r>
              <a:rPr lang="en-IN" dirty="0" smtClean="0"/>
              <a:t>:</a:t>
            </a:r>
          </a:p>
          <a:p>
            <a:r>
              <a:rPr lang="en-IN" b="1" dirty="0"/>
              <a:t>Deleting observations: </a:t>
            </a:r>
            <a:endParaRPr lang="en-IN" b="1" dirty="0" smtClean="0"/>
          </a:p>
          <a:p>
            <a:r>
              <a:rPr lang="en-IN" dirty="0" smtClean="0"/>
              <a:t>We </a:t>
            </a:r>
            <a:r>
              <a:rPr lang="en-IN" dirty="0"/>
              <a:t>delete outlier values if it is due to data </a:t>
            </a:r>
            <a:r>
              <a:rPr lang="en-IN" dirty="0" smtClean="0"/>
              <a:t>entry </a:t>
            </a:r>
            <a:r>
              <a:rPr lang="en-IN" dirty="0"/>
              <a:t>error, data processing error or outlier observations are very small in numbers</a:t>
            </a:r>
            <a:r>
              <a:rPr lang="en-IN" dirty="0" smtClean="0"/>
              <a:t>.</a:t>
            </a:r>
          </a:p>
          <a:p>
            <a:r>
              <a:rPr lang="en-IN" dirty="0" smtClean="0"/>
              <a:t> </a:t>
            </a:r>
            <a:r>
              <a:rPr lang="en-IN" dirty="0"/>
              <a:t>We can also use trimming at both ends to remove outliers.</a:t>
            </a:r>
          </a:p>
          <a:p>
            <a:r>
              <a:rPr lang="en-IN" b="1" dirty="0"/>
              <a:t>Transforming and binning values: </a:t>
            </a:r>
            <a:endParaRPr lang="en-IN" b="1" dirty="0" smtClean="0"/>
          </a:p>
          <a:p>
            <a:r>
              <a:rPr lang="en-IN" dirty="0" smtClean="0"/>
              <a:t>Transforming </a:t>
            </a:r>
            <a:r>
              <a:rPr lang="en-IN" dirty="0"/>
              <a:t>variables can also eliminate outliers. </a:t>
            </a:r>
            <a:endParaRPr lang="en-IN" dirty="0" smtClean="0"/>
          </a:p>
          <a:p>
            <a:r>
              <a:rPr lang="en-IN" dirty="0" smtClean="0"/>
              <a:t>Natural </a:t>
            </a:r>
            <a:r>
              <a:rPr lang="en-IN" dirty="0"/>
              <a:t>log of a value reduces the variation caused by extreme values</a:t>
            </a:r>
            <a:r>
              <a:rPr lang="en-IN" dirty="0" smtClean="0"/>
              <a:t>.</a:t>
            </a:r>
          </a:p>
          <a:p>
            <a:r>
              <a:rPr lang="en-IN" dirty="0" smtClean="0"/>
              <a:t>Binning </a:t>
            </a:r>
            <a:r>
              <a:rPr lang="en-IN" dirty="0"/>
              <a:t>is also a form of variable transformation. </a:t>
            </a:r>
            <a:endParaRPr lang="en-IN" dirty="0" smtClean="0"/>
          </a:p>
          <a:p>
            <a:r>
              <a:rPr lang="en-IN" dirty="0" smtClean="0"/>
              <a:t>Decision </a:t>
            </a:r>
            <a:r>
              <a:rPr lang="en-IN" dirty="0"/>
              <a:t>Tree algorithm allows to deal with outliers well due to binning of variable. </a:t>
            </a:r>
            <a:endParaRPr lang="en-IN" dirty="0" smtClean="0"/>
          </a:p>
          <a:p>
            <a:r>
              <a:rPr lang="en-IN" dirty="0" smtClean="0"/>
              <a:t>We </a:t>
            </a:r>
            <a:r>
              <a:rPr lang="en-IN" dirty="0"/>
              <a:t>can also use the process of assigning weights to different observations.</a:t>
            </a:r>
          </a:p>
          <a:p>
            <a:endParaRPr lang="en-IN" dirty="0"/>
          </a:p>
        </p:txBody>
      </p:sp>
    </p:spTree>
    <p:extLst>
      <p:ext uri="{BB962C8B-B14F-4D97-AF65-F5344CB8AC3E}">
        <p14:creationId xmlns:p14="http://schemas.microsoft.com/office/powerpoint/2010/main" val="1947039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745"/>
            <a:ext cx="10515600" cy="239486"/>
          </a:xfrm>
        </p:spPr>
        <p:txBody>
          <a:bodyPr>
            <a:normAutofit fontScale="90000"/>
          </a:bodyPr>
          <a:lstStyle/>
          <a:p>
            <a:r>
              <a:rPr lang="en-IN" dirty="0" smtClean="0"/>
              <a:t>Log Transform</a:t>
            </a:r>
            <a:endParaRPr lang="en-IN" dirty="0"/>
          </a:p>
        </p:txBody>
      </p:sp>
      <p:pic>
        <p:nvPicPr>
          <p:cNvPr id="17410" name="Picture 2" descr="http://mathbench.umd.edu/modules/misc_scaling/finalgraphics/log_xform_example.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1275" y="591345"/>
            <a:ext cx="702945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www.medcalc.org/manual/_help/images/logtransform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8118" y="3514159"/>
            <a:ext cx="5143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116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Outliers</a:t>
            </a: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Imputing</a:t>
            </a:r>
            <a:r>
              <a:rPr lang="en-IN" b="1" dirty="0"/>
              <a:t>: </a:t>
            </a:r>
            <a:r>
              <a:rPr lang="en-IN" dirty="0"/>
              <a:t>Like </a:t>
            </a:r>
            <a:r>
              <a:rPr lang="en-IN" dirty="0">
                <a:hlinkClick r:id="rId2"/>
              </a:rPr>
              <a:t>imputation of missing values</a:t>
            </a:r>
            <a:r>
              <a:rPr lang="en-IN" dirty="0"/>
              <a:t>, we can also impute outliers. We can use mean, median, mode imputation methods. </a:t>
            </a:r>
            <a:endParaRPr lang="en-IN" dirty="0" smtClean="0"/>
          </a:p>
          <a:p>
            <a:r>
              <a:rPr lang="en-IN" dirty="0" smtClean="0"/>
              <a:t>Before </a:t>
            </a:r>
            <a:r>
              <a:rPr lang="en-IN" dirty="0"/>
              <a:t>imputing values, we should analyse if it is natural outlier or artificial. If it is artificial, we can go with imputing values. </a:t>
            </a:r>
            <a:endParaRPr lang="en-IN" dirty="0" smtClean="0"/>
          </a:p>
          <a:p>
            <a:r>
              <a:rPr lang="en-IN" dirty="0" smtClean="0"/>
              <a:t>We </a:t>
            </a:r>
            <a:r>
              <a:rPr lang="en-IN" dirty="0"/>
              <a:t>can also use statistical model to predict values of outlier observation and after that we can impute it with predicted values.</a:t>
            </a:r>
          </a:p>
          <a:p>
            <a:r>
              <a:rPr lang="en-IN" b="1" dirty="0"/>
              <a:t>Treat separately: </a:t>
            </a:r>
            <a:r>
              <a:rPr lang="en-IN" dirty="0"/>
              <a:t>If there are significant number of outliers, we should treat them separately in the statistical model. </a:t>
            </a:r>
            <a:endParaRPr lang="en-IN" dirty="0" smtClean="0"/>
          </a:p>
          <a:p>
            <a:r>
              <a:rPr lang="en-IN" dirty="0" smtClean="0"/>
              <a:t>One </a:t>
            </a:r>
            <a:r>
              <a:rPr lang="en-IN" dirty="0"/>
              <a:t>of the approach is to treat both groups as two different groups and build individual model for both groups and then combine the output.</a:t>
            </a:r>
          </a:p>
          <a:p>
            <a:r>
              <a:rPr lang="en-IN" dirty="0" smtClean="0"/>
              <a:t/>
            </a:r>
            <a:br>
              <a:rPr lang="en-IN" dirty="0" smtClean="0"/>
            </a:br>
            <a:endParaRPr lang="en-IN" dirty="0"/>
          </a:p>
        </p:txBody>
      </p:sp>
    </p:spTree>
    <p:extLst>
      <p:ext uri="{BB962C8B-B14F-4D97-AF65-F5344CB8AC3E}">
        <p14:creationId xmlns:p14="http://schemas.microsoft.com/office/powerpoint/2010/main" val="6178522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The Art of Feature Engineering</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r>
              <a:rPr lang="en-IN" dirty="0"/>
              <a:t>What is Feature Engineering?</a:t>
            </a:r>
          </a:p>
          <a:p>
            <a:r>
              <a:rPr lang="en-IN" dirty="0" smtClean="0"/>
              <a:t>Feature </a:t>
            </a:r>
            <a:r>
              <a:rPr lang="en-IN" dirty="0"/>
              <a:t>engineering is the science (and art) of extracting more information from existing data. </a:t>
            </a:r>
            <a:endParaRPr lang="en-IN" dirty="0" smtClean="0"/>
          </a:p>
          <a:p>
            <a:r>
              <a:rPr lang="en-IN" dirty="0" smtClean="0"/>
              <a:t>You </a:t>
            </a:r>
            <a:r>
              <a:rPr lang="en-IN" dirty="0"/>
              <a:t>are not adding any new data here, but you are actually making the data you already have more useful.</a:t>
            </a:r>
          </a:p>
          <a:p>
            <a:r>
              <a:rPr lang="en-IN" dirty="0"/>
              <a:t>For example, let’s say you are trying to predict foot fall in a shopping mall based on dates. If you try and use the dates directly, you may not be able to extract meaningful insights from the data. </a:t>
            </a:r>
            <a:endParaRPr lang="en-IN" dirty="0" smtClean="0"/>
          </a:p>
          <a:p>
            <a:r>
              <a:rPr lang="en-IN" dirty="0" smtClean="0"/>
              <a:t>This </a:t>
            </a:r>
            <a:r>
              <a:rPr lang="en-IN" dirty="0"/>
              <a:t>is because the foot fall is less affected by the day of the month than it is by the day of the week</a:t>
            </a:r>
            <a:r>
              <a:rPr lang="en-IN" dirty="0" smtClean="0"/>
              <a:t>.</a:t>
            </a:r>
          </a:p>
          <a:p>
            <a:r>
              <a:rPr lang="en-IN" dirty="0" smtClean="0"/>
              <a:t> </a:t>
            </a:r>
            <a:r>
              <a:rPr lang="en-IN" dirty="0"/>
              <a:t>Now this information about day of week is implicit in your data. You need to bring it out to make your model better.</a:t>
            </a:r>
          </a:p>
          <a:p>
            <a:r>
              <a:rPr lang="en-IN" dirty="0"/>
              <a:t>This exercising of bringing out information from data in known as feature engineering.</a:t>
            </a:r>
          </a:p>
          <a:p>
            <a:r>
              <a:rPr lang="en-IN" dirty="0"/>
              <a:t> </a:t>
            </a:r>
          </a:p>
          <a:p>
            <a:endParaRPr lang="en-IN" dirty="0"/>
          </a:p>
        </p:txBody>
      </p:sp>
    </p:spTree>
    <p:extLst>
      <p:ext uri="{BB962C8B-B14F-4D97-AF65-F5344CB8AC3E}">
        <p14:creationId xmlns:p14="http://schemas.microsoft.com/office/powerpoint/2010/main" val="38256650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the process of Feature Engineering ?</a:t>
            </a:r>
            <a:br>
              <a:rPr lang="en-IN" dirty="0"/>
            </a:br>
            <a:endParaRPr lang="en-IN" dirty="0"/>
          </a:p>
        </p:txBody>
      </p:sp>
      <p:sp>
        <p:nvSpPr>
          <p:cNvPr id="3" name="Content Placeholder 2"/>
          <p:cNvSpPr>
            <a:spLocks noGrp="1"/>
          </p:cNvSpPr>
          <p:nvPr>
            <p:ph idx="1"/>
          </p:nvPr>
        </p:nvSpPr>
        <p:spPr/>
        <p:txBody>
          <a:bodyPr/>
          <a:lstStyle/>
          <a:p>
            <a:r>
              <a:rPr lang="en-IN" dirty="0"/>
              <a:t>You perform feature engineering once you have completed the first 5 steps in data exploration – </a:t>
            </a:r>
            <a:r>
              <a:rPr lang="en-IN" dirty="0">
                <a:hlinkClick r:id="rId2"/>
              </a:rPr>
              <a:t>Variable Identification, </a:t>
            </a:r>
            <a:r>
              <a:rPr lang="en-IN" dirty="0" err="1">
                <a:hlinkClick r:id="rId2"/>
              </a:rPr>
              <a:t>Univariate</a:t>
            </a:r>
            <a:r>
              <a:rPr lang="en-IN" dirty="0">
                <a:hlinkClick r:id="rId2"/>
              </a:rPr>
              <a:t>, Bivariate Analysis</a:t>
            </a:r>
            <a:r>
              <a:rPr lang="en-IN" dirty="0"/>
              <a:t>, </a:t>
            </a:r>
            <a:r>
              <a:rPr lang="en-IN" dirty="0">
                <a:hlinkClick r:id="rId3"/>
              </a:rPr>
              <a:t>Missing Values Imputation</a:t>
            </a:r>
            <a:r>
              <a:rPr lang="en-IN" dirty="0"/>
              <a:t> and </a:t>
            </a:r>
            <a:r>
              <a:rPr lang="en-IN" dirty="0">
                <a:hlinkClick r:id="rId4"/>
              </a:rPr>
              <a:t>Outliers Treatment</a:t>
            </a:r>
            <a:r>
              <a:rPr lang="en-IN" dirty="0"/>
              <a:t>. Feature engineering itself can be divided in 2 steps:</a:t>
            </a:r>
          </a:p>
          <a:p>
            <a:r>
              <a:rPr lang="en-IN" dirty="0"/>
              <a:t>Variable transformation.</a:t>
            </a:r>
          </a:p>
          <a:p>
            <a:r>
              <a:rPr lang="en-IN" dirty="0"/>
              <a:t>Variable / Feature creation.</a:t>
            </a:r>
          </a:p>
          <a:p>
            <a:r>
              <a:rPr lang="en-IN" dirty="0"/>
              <a:t>These two techniques are vital in data exploration and have a remarkable impact on the power of prediction. </a:t>
            </a:r>
            <a:endParaRPr lang="en-IN" dirty="0" smtClean="0"/>
          </a:p>
          <a:p>
            <a:r>
              <a:rPr lang="en-IN" dirty="0" smtClean="0"/>
              <a:t>Let’s</a:t>
            </a:r>
            <a:r>
              <a:rPr lang="en-IN" dirty="0"/>
              <a:t> understand each of this step in more details.</a:t>
            </a:r>
          </a:p>
          <a:p>
            <a:endParaRPr lang="en-IN" dirty="0"/>
          </a:p>
        </p:txBody>
      </p:sp>
    </p:spTree>
    <p:extLst>
      <p:ext uri="{BB962C8B-B14F-4D97-AF65-F5344CB8AC3E}">
        <p14:creationId xmlns:p14="http://schemas.microsoft.com/office/powerpoint/2010/main" val="3662777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dirty="0" smtClean="0"/>
              <a:t>                                                          Let’s </a:t>
            </a:r>
            <a:r>
              <a:rPr lang="en-IN" sz="2700" dirty="0"/>
              <a:t>get started</a:t>
            </a:r>
            <a:r>
              <a:rPr lang="en-IN" dirty="0"/>
              <a:t>.</a:t>
            </a:r>
            <a:br>
              <a:rPr lang="en-IN" dirty="0"/>
            </a:br>
            <a:r>
              <a:rPr lang="en-IN" dirty="0"/>
              <a:t>1. Steps of Data Exploration and Preparation</a:t>
            </a:r>
            <a:br>
              <a:rPr lang="en-IN" dirty="0"/>
            </a:br>
            <a:endParaRPr lang="en-IN" dirty="0"/>
          </a:p>
        </p:txBody>
      </p:sp>
      <p:sp>
        <p:nvSpPr>
          <p:cNvPr id="3" name="Content Placeholder 2"/>
          <p:cNvSpPr>
            <a:spLocks noGrp="1"/>
          </p:cNvSpPr>
          <p:nvPr>
            <p:ph idx="1"/>
          </p:nvPr>
        </p:nvSpPr>
        <p:spPr/>
        <p:txBody>
          <a:bodyPr/>
          <a:lstStyle/>
          <a:p>
            <a:r>
              <a:rPr lang="en-IN" dirty="0"/>
              <a:t>Remember the quality of your inputs decide the quality of your output. </a:t>
            </a:r>
            <a:endParaRPr lang="en-IN" dirty="0" smtClean="0"/>
          </a:p>
          <a:p>
            <a:r>
              <a:rPr lang="en-IN" dirty="0" smtClean="0"/>
              <a:t>So</a:t>
            </a:r>
            <a:r>
              <a:rPr lang="en-IN" dirty="0"/>
              <a:t>, once you have got your business hypothesis ready, it makes sense to spend lot of time and efforts here. </a:t>
            </a:r>
            <a:endParaRPr lang="en-IN" dirty="0" smtClean="0"/>
          </a:p>
          <a:p>
            <a:r>
              <a:rPr lang="en-IN" dirty="0" smtClean="0"/>
              <a:t>With</a:t>
            </a:r>
            <a:r>
              <a:rPr lang="en-IN" dirty="0"/>
              <a:t> my personal estimate, data exploration, cleaning and preparation can take up to 70% of your total project time</a:t>
            </a:r>
            <a:r>
              <a:rPr lang="en-IN" dirty="0" smtClean="0"/>
              <a:t>.</a:t>
            </a:r>
          </a:p>
          <a:p>
            <a:endParaRPr lang="en-IN" dirty="0"/>
          </a:p>
        </p:txBody>
      </p:sp>
    </p:spTree>
    <p:extLst>
      <p:ext uri="{BB962C8B-B14F-4D97-AF65-F5344CB8AC3E}">
        <p14:creationId xmlns:p14="http://schemas.microsoft.com/office/powerpoint/2010/main" val="19435294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Variable Transformation?</a:t>
            </a:r>
            <a:br>
              <a:rPr lang="en-IN" dirty="0" smtClean="0"/>
            </a:br>
            <a:endParaRPr lang="en-IN" dirty="0"/>
          </a:p>
        </p:txBody>
      </p:sp>
      <p:sp>
        <p:nvSpPr>
          <p:cNvPr id="3" name="Content Placeholder 2"/>
          <p:cNvSpPr>
            <a:spLocks noGrp="1"/>
          </p:cNvSpPr>
          <p:nvPr>
            <p:ph idx="1"/>
          </p:nvPr>
        </p:nvSpPr>
        <p:spPr/>
        <p:txBody>
          <a:bodyPr/>
          <a:lstStyle/>
          <a:p>
            <a:r>
              <a:rPr lang="en-IN" dirty="0" smtClean="0"/>
              <a:t>In </a:t>
            </a:r>
            <a:r>
              <a:rPr lang="en-IN" dirty="0"/>
              <a:t>data modelling, transformation refers to the replacement of a variable by a function. For instance, replacing a variable x by the square / cube root or logarithm x is a transformation. In other words, transformation is a process that changes the distribution or relationship of a variable with others.</a:t>
            </a:r>
          </a:p>
          <a:p>
            <a:r>
              <a:rPr lang="en-IN" dirty="0"/>
              <a:t>Let’s look at the situations when  variable transformation is useful.</a:t>
            </a:r>
          </a:p>
          <a:p>
            <a:endParaRPr lang="en-IN" dirty="0"/>
          </a:p>
        </p:txBody>
      </p:sp>
    </p:spTree>
    <p:extLst>
      <p:ext uri="{BB962C8B-B14F-4D97-AF65-F5344CB8AC3E}">
        <p14:creationId xmlns:p14="http://schemas.microsoft.com/office/powerpoint/2010/main" val="8324079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When should we use Variable Transformation?</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r>
              <a:rPr lang="en-IN" dirty="0"/>
              <a:t>Below are the situations where variable transformation is a requisite:</a:t>
            </a:r>
          </a:p>
          <a:p>
            <a:r>
              <a:rPr lang="en-IN" dirty="0"/>
              <a:t>When we want to </a:t>
            </a:r>
            <a:r>
              <a:rPr lang="en-IN" b="1" dirty="0"/>
              <a:t>change the scale</a:t>
            </a:r>
            <a:r>
              <a:rPr lang="en-IN" dirty="0"/>
              <a:t> of a variable or standardize the values of a variable for better understanding. </a:t>
            </a:r>
            <a:endParaRPr lang="en-IN" dirty="0" smtClean="0"/>
          </a:p>
          <a:p>
            <a:r>
              <a:rPr lang="en-IN" dirty="0" smtClean="0"/>
              <a:t>While </a:t>
            </a:r>
            <a:r>
              <a:rPr lang="en-IN" dirty="0"/>
              <a:t>this transformation is a must if you have data in different scales, this transformation does not change the shape of the variable distribution</a:t>
            </a:r>
          </a:p>
          <a:p>
            <a:r>
              <a:rPr lang="en-IN" dirty="0"/>
              <a:t>When we can </a:t>
            </a:r>
            <a:r>
              <a:rPr lang="en-IN" b="1" dirty="0"/>
              <a:t>transform complex non-linear relationships into linear relationships</a:t>
            </a:r>
            <a:r>
              <a:rPr lang="en-IN" dirty="0"/>
              <a:t>. </a:t>
            </a:r>
            <a:endParaRPr lang="en-IN" dirty="0" smtClean="0"/>
          </a:p>
          <a:p>
            <a:r>
              <a:rPr lang="en-IN" dirty="0" smtClean="0"/>
              <a:t>Existence </a:t>
            </a:r>
            <a:r>
              <a:rPr lang="en-IN" dirty="0"/>
              <a:t>of a linear relationship between variables is easier to comprehend compared to a non-linear or curved relation. </a:t>
            </a:r>
            <a:endParaRPr lang="en-IN" dirty="0" smtClean="0"/>
          </a:p>
          <a:p>
            <a:r>
              <a:rPr lang="en-IN" dirty="0" smtClean="0"/>
              <a:t>Transformation </a:t>
            </a:r>
            <a:r>
              <a:rPr lang="en-IN" dirty="0"/>
              <a:t>helps us to convert a non-linear relation into linear relation. Scatter plot can be used to find the relationship between two continuous variables. </a:t>
            </a:r>
            <a:endParaRPr lang="en-IN" dirty="0" smtClean="0"/>
          </a:p>
          <a:p>
            <a:r>
              <a:rPr lang="en-IN" dirty="0" smtClean="0"/>
              <a:t>These </a:t>
            </a:r>
            <a:r>
              <a:rPr lang="en-IN" dirty="0"/>
              <a:t>transformations also improve the prediction. Log transformation is one of the commonly used transformation technique used in these situations.</a:t>
            </a:r>
          </a:p>
          <a:p>
            <a:endParaRPr lang="en-IN" dirty="0"/>
          </a:p>
        </p:txBody>
      </p:sp>
    </p:spTree>
    <p:extLst>
      <p:ext uri="{BB962C8B-B14F-4D97-AF65-F5344CB8AC3E}">
        <p14:creationId xmlns:p14="http://schemas.microsoft.com/office/powerpoint/2010/main" val="14443898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Patterns</a:t>
            </a:r>
            <a:endParaRPr lang="en-IN" dirty="0"/>
          </a:p>
        </p:txBody>
      </p:sp>
      <p:pic>
        <p:nvPicPr>
          <p:cNvPr id="18434" name="Picture 2" descr="https://www.analyticsvidhya.com/wp-content/uploads/2015/03/Relat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8914" y="2590800"/>
            <a:ext cx="8022772" cy="314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5535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Symmetric distribution is preferred over skewed distribution</a:t>
            </a:r>
            <a:r>
              <a:rPr lang="en-IN" dirty="0"/>
              <a:t> as it is easier to interpret and generate inferences</a:t>
            </a:r>
            <a:r>
              <a:rPr lang="en-IN" dirty="0" smtClean="0"/>
              <a:t>.</a:t>
            </a:r>
          </a:p>
          <a:p>
            <a:r>
              <a:rPr lang="en-IN" dirty="0" smtClean="0"/>
              <a:t> </a:t>
            </a:r>
            <a:r>
              <a:rPr lang="en-IN" dirty="0"/>
              <a:t>Some </a:t>
            </a:r>
            <a:r>
              <a:rPr lang="en-IN" dirty="0" err="1"/>
              <a:t>modeling</a:t>
            </a:r>
            <a:r>
              <a:rPr lang="en-IN" dirty="0"/>
              <a:t> techniques requires normal distribution of variables. So, whenever we have a skewed distribution, we can use transformations which reduce </a:t>
            </a:r>
            <a:r>
              <a:rPr lang="en-IN" dirty="0" err="1"/>
              <a:t>skewness</a:t>
            </a:r>
            <a:r>
              <a:rPr lang="en-IN" dirty="0"/>
              <a:t>. </a:t>
            </a:r>
            <a:endParaRPr lang="en-IN" dirty="0" smtClean="0"/>
          </a:p>
          <a:p>
            <a:r>
              <a:rPr lang="en-IN" dirty="0" smtClean="0"/>
              <a:t>For </a:t>
            </a:r>
            <a:r>
              <a:rPr lang="en-IN" dirty="0"/>
              <a:t>right skewed distribution, we take square / cube root or logarithm of variable and for left skewed, we take square / cube or exponential of variables.</a:t>
            </a:r>
          </a:p>
        </p:txBody>
      </p:sp>
    </p:spTree>
    <p:extLst>
      <p:ext uri="{BB962C8B-B14F-4D97-AF65-F5344CB8AC3E}">
        <p14:creationId xmlns:p14="http://schemas.microsoft.com/office/powerpoint/2010/main" val="19601424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Transformation</a:t>
            </a:r>
            <a:endParaRPr lang="en-IN" dirty="0"/>
          </a:p>
        </p:txBody>
      </p:sp>
      <p:pic>
        <p:nvPicPr>
          <p:cNvPr id="19458" name="Picture 2" descr="https://www.analyticsvidhya.com/wp-content/uploads/2015/03/Transformation_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3037" y="2624931"/>
            <a:ext cx="930592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4851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Variable Transformation is also done from an</a:t>
            </a:r>
            <a:r>
              <a:rPr lang="en-IN" b="1" dirty="0"/>
              <a:t> implementation point of view</a:t>
            </a:r>
            <a:r>
              <a:rPr lang="en-IN" dirty="0"/>
              <a:t> (Human involvement). </a:t>
            </a:r>
            <a:endParaRPr lang="en-IN" dirty="0" smtClean="0"/>
          </a:p>
          <a:p>
            <a:r>
              <a:rPr lang="en-IN" dirty="0" smtClean="0"/>
              <a:t>Let’s </a:t>
            </a:r>
            <a:r>
              <a:rPr lang="en-IN" dirty="0"/>
              <a:t>understand it more clearly. In one of my project on employee performance, I found that age has direct correlation with performance of the employee i.e. higher the age, better the performance. </a:t>
            </a:r>
            <a:endParaRPr lang="en-IN" dirty="0" smtClean="0"/>
          </a:p>
          <a:p>
            <a:r>
              <a:rPr lang="en-IN" dirty="0" smtClean="0"/>
              <a:t>From </a:t>
            </a:r>
            <a:r>
              <a:rPr lang="en-IN" dirty="0"/>
              <a:t>an implementation stand point, launching age based </a:t>
            </a:r>
            <a:r>
              <a:rPr lang="en-IN" dirty="0" err="1"/>
              <a:t>progamme</a:t>
            </a:r>
            <a:r>
              <a:rPr lang="en-IN" dirty="0"/>
              <a:t> might present implementation challenge. </a:t>
            </a:r>
            <a:endParaRPr lang="en-IN" dirty="0" smtClean="0"/>
          </a:p>
          <a:p>
            <a:r>
              <a:rPr lang="en-IN" dirty="0" smtClean="0"/>
              <a:t>However</a:t>
            </a:r>
            <a:r>
              <a:rPr lang="en-IN" dirty="0"/>
              <a:t>, categorizing the sales agents in three age group buckets of &lt;30 years, 30-45 years and &gt;45  and then formulating three different strategies for each group is a judicious approach. </a:t>
            </a:r>
            <a:endParaRPr lang="en-IN" dirty="0" smtClean="0"/>
          </a:p>
          <a:p>
            <a:r>
              <a:rPr lang="en-IN" dirty="0" smtClean="0"/>
              <a:t>This </a:t>
            </a:r>
            <a:r>
              <a:rPr lang="en-IN" dirty="0"/>
              <a:t>categorization technique is known as Binning of Variables.</a:t>
            </a:r>
          </a:p>
          <a:p>
            <a:r>
              <a:rPr lang="en-IN" dirty="0"/>
              <a:t> </a:t>
            </a:r>
          </a:p>
          <a:p>
            <a:endParaRPr lang="en-IN" dirty="0"/>
          </a:p>
        </p:txBody>
      </p:sp>
    </p:spTree>
    <p:extLst>
      <p:ext uri="{BB962C8B-B14F-4D97-AF65-F5344CB8AC3E}">
        <p14:creationId xmlns:p14="http://schemas.microsoft.com/office/powerpoint/2010/main" val="23258224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are the common methods of Variable Transformation?</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There </a:t>
            </a:r>
            <a:r>
              <a:rPr lang="en-IN" dirty="0"/>
              <a:t>are various methods used to transform variables. As discussed, some of them include square root, cube root, logarithmic, binning, reciprocal and many others. Let’s look at these methods in detail by highlighting the pros and cons of these transformation methods.</a:t>
            </a:r>
          </a:p>
          <a:p>
            <a:r>
              <a:rPr lang="en-IN" b="1" dirty="0"/>
              <a:t>Logarithm: </a:t>
            </a:r>
            <a:r>
              <a:rPr lang="en-IN" dirty="0"/>
              <a:t>Log of a variable is a common transformation method used to change the shape of distribution of the variable on a distribution plot. It is generally used for reducing right </a:t>
            </a:r>
            <a:r>
              <a:rPr lang="en-IN" dirty="0" err="1"/>
              <a:t>skewness</a:t>
            </a:r>
            <a:r>
              <a:rPr lang="en-IN" dirty="0"/>
              <a:t> of variables. Though, It can’t be applied to zero or negative values as well.</a:t>
            </a:r>
          </a:p>
          <a:p>
            <a:r>
              <a:rPr lang="en-IN" b="1" dirty="0"/>
              <a:t>Square / Cube root: </a:t>
            </a:r>
            <a:r>
              <a:rPr lang="en-IN" dirty="0"/>
              <a:t>The square and cube root of a variable has a sound effect on variable distribution. However, it is not as significant as logarithmic transformation. Cube root has its own advantage. It can be applied to negative values including zero. Square root can be applied to positive values including zero</a:t>
            </a:r>
            <a:r>
              <a:rPr lang="en-IN" dirty="0" smtClean="0"/>
              <a:t>.</a:t>
            </a:r>
            <a:endParaRPr lang="en-IN" dirty="0"/>
          </a:p>
        </p:txBody>
      </p:sp>
    </p:spTree>
    <p:extLst>
      <p:ext uri="{BB962C8B-B14F-4D97-AF65-F5344CB8AC3E}">
        <p14:creationId xmlns:p14="http://schemas.microsoft.com/office/powerpoint/2010/main" val="33938389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Transformation</a:t>
            </a:r>
            <a:endParaRPr lang="en-IN" dirty="0"/>
          </a:p>
        </p:txBody>
      </p:sp>
      <p:sp>
        <p:nvSpPr>
          <p:cNvPr id="3" name="Content Placeholder 2"/>
          <p:cNvSpPr>
            <a:spLocks noGrp="1"/>
          </p:cNvSpPr>
          <p:nvPr>
            <p:ph idx="1"/>
          </p:nvPr>
        </p:nvSpPr>
        <p:spPr/>
        <p:txBody>
          <a:bodyPr/>
          <a:lstStyle/>
          <a:p>
            <a:r>
              <a:rPr lang="en-IN" b="1" dirty="0" smtClean="0"/>
              <a:t>Binning: </a:t>
            </a:r>
            <a:r>
              <a:rPr lang="en-IN" dirty="0" smtClean="0"/>
              <a:t>It is used to categorize variables. It is performed on original values, percentile or frequency. Decision of categorization technique is based on business understanding. For example, we can categorize income in three categories, namely: High, Average and Low.</a:t>
            </a:r>
            <a:r>
              <a:rPr lang="en-IN" b="1" dirty="0" smtClean="0"/>
              <a:t> </a:t>
            </a:r>
            <a:r>
              <a:rPr lang="en-IN" dirty="0" smtClean="0"/>
              <a:t>We can also perform co-</a:t>
            </a:r>
            <a:r>
              <a:rPr lang="en-IN" dirty="0" err="1" smtClean="0"/>
              <a:t>variate</a:t>
            </a:r>
            <a:r>
              <a:rPr lang="en-IN" dirty="0" smtClean="0"/>
              <a:t> binning which depends on the value of more than one variables.</a:t>
            </a:r>
          </a:p>
          <a:p>
            <a:endParaRPr lang="en-IN" dirty="0" smtClean="0"/>
          </a:p>
          <a:p>
            <a:endParaRPr lang="en-IN" dirty="0"/>
          </a:p>
        </p:txBody>
      </p:sp>
    </p:spTree>
    <p:extLst>
      <p:ext uri="{BB962C8B-B14F-4D97-AF65-F5344CB8AC3E}">
        <p14:creationId xmlns:p14="http://schemas.microsoft.com/office/powerpoint/2010/main" val="11765852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What is Feature / Variable Creation &amp; its Benefits?</a:t>
            </a:r>
            <a:br>
              <a:rPr lang="en-IN" dirty="0"/>
            </a:br>
            <a:endParaRPr lang="en-IN" dirty="0"/>
          </a:p>
        </p:txBody>
      </p:sp>
      <p:sp>
        <p:nvSpPr>
          <p:cNvPr id="3" name="Content Placeholder 2"/>
          <p:cNvSpPr>
            <a:spLocks noGrp="1"/>
          </p:cNvSpPr>
          <p:nvPr>
            <p:ph idx="1"/>
          </p:nvPr>
        </p:nvSpPr>
        <p:spPr/>
        <p:txBody>
          <a:bodyPr/>
          <a:lstStyle/>
          <a:p>
            <a:r>
              <a:rPr lang="en-IN" dirty="0"/>
              <a:t>Feature / Variable creation is a process to generate a new variables / features based on existing variable(s</a:t>
            </a:r>
            <a:r>
              <a:rPr lang="en-IN" dirty="0" smtClean="0"/>
              <a:t>).</a:t>
            </a:r>
          </a:p>
          <a:p>
            <a:r>
              <a:rPr lang="en-IN" dirty="0" smtClean="0"/>
              <a:t> </a:t>
            </a:r>
            <a:r>
              <a:rPr lang="en-IN" dirty="0"/>
              <a:t>For example, say, we have date(</a:t>
            </a:r>
            <a:r>
              <a:rPr lang="en-IN" dirty="0" err="1"/>
              <a:t>dd</a:t>
            </a:r>
            <a:r>
              <a:rPr lang="en-IN" dirty="0"/>
              <a:t>-mm-</a:t>
            </a:r>
            <a:r>
              <a:rPr lang="en-IN" dirty="0" err="1"/>
              <a:t>yy</a:t>
            </a:r>
            <a:r>
              <a:rPr lang="en-IN" dirty="0"/>
              <a:t>) as an input variable in a data set. </a:t>
            </a:r>
            <a:endParaRPr lang="en-IN" dirty="0" smtClean="0"/>
          </a:p>
          <a:p>
            <a:r>
              <a:rPr lang="en-IN" dirty="0" smtClean="0"/>
              <a:t>We </a:t>
            </a:r>
            <a:r>
              <a:rPr lang="en-IN" dirty="0"/>
              <a:t>can generate new variables like day, month, year, week, weekday that may have better relationship with target variable. </a:t>
            </a:r>
            <a:endParaRPr lang="en-IN" dirty="0" smtClean="0"/>
          </a:p>
          <a:p>
            <a:r>
              <a:rPr lang="en-IN" dirty="0" smtClean="0"/>
              <a:t>This </a:t>
            </a:r>
            <a:r>
              <a:rPr lang="en-IN" dirty="0"/>
              <a:t>step is used to highlight the hidden relationship in a variable:</a:t>
            </a:r>
          </a:p>
        </p:txBody>
      </p:sp>
    </p:spTree>
    <p:extLst>
      <p:ext uri="{BB962C8B-B14F-4D97-AF65-F5344CB8AC3E}">
        <p14:creationId xmlns:p14="http://schemas.microsoft.com/office/powerpoint/2010/main" val="2103928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There are various techniques to create new features. Let’s look at the some of </a:t>
            </a:r>
            <a:r>
              <a:rPr lang="en-IN" dirty="0" smtClean="0"/>
              <a:t>the </a:t>
            </a:r>
            <a:r>
              <a:rPr lang="en-IN" dirty="0"/>
              <a:t>commonly used methods</a:t>
            </a:r>
            <a:r>
              <a:rPr lang="en-IN" dirty="0" smtClean="0"/>
              <a:t>:</a:t>
            </a:r>
          </a:p>
          <a:p>
            <a:r>
              <a:rPr lang="en-IN" b="1" dirty="0"/>
              <a:t>Creating derived variables:</a:t>
            </a:r>
            <a:r>
              <a:rPr lang="en-IN" dirty="0"/>
              <a:t> This refers to creating new variables from existing variable(s) using set of functions or different methods. </a:t>
            </a:r>
            <a:endParaRPr lang="en-IN" dirty="0" smtClean="0"/>
          </a:p>
          <a:p>
            <a:r>
              <a:rPr lang="en-IN" dirty="0" smtClean="0"/>
              <a:t>Let’s </a:t>
            </a:r>
            <a:r>
              <a:rPr lang="en-IN" dirty="0"/>
              <a:t>look at it through “</a:t>
            </a:r>
            <a:r>
              <a:rPr lang="en-IN" b="1" dirty="0">
                <a:hlinkClick r:id="rId2"/>
              </a:rPr>
              <a:t>Titanic – </a:t>
            </a:r>
            <a:r>
              <a:rPr lang="en-IN" b="1" dirty="0" err="1">
                <a:hlinkClick r:id="rId2"/>
              </a:rPr>
              <a:t>Kaggle</a:t>
            </a:r>
            <a:r>
              <a:rPr lang="en-IN" b="1" dirty="0">
                <a:hlinkClick r:id="rId2"/>
              </a:rPr>
              <a:t> competition</a:t>
            </a:r>
            <a:r>
              <a:rPr lang="en-IN" dirty="0"/>
              <a:t>”. In this data set, variable age has missing values. To predict missing values, we used the salutation (Master, Mr, Miss, Mrs) of name as a new variable. </a:t>
            </a:r>
            <a:endParaRPr lang="en-IN" dirty="0" smtClean="0"/>
          </a:p>
          <a:p>
            <a:r>
              <a:rPr lang="en-IN" dirty="0" smtClean="0"/>
              <a:t>How </a:t>
            </a:r>
            <a:r>
              <a:rPr lang="en-IN" dirty="0"/>
              <a:t>do we decide which variable to create</a:t>
            </a:r>
            <a:r>
              <a:rPr lang="en-IN" dirty="0" smtClean="0"/>
              <a:t>?</a:t>
            </a:r>
          </a:p>
          <a:p>
            <a:r>
              <a:rPr lang="en-IN" dirty="0" smtClean="0"/>
              <a:t>Honestly</a:t>
            </a:r>
            <a:r>
              <a:rPr lang="en-IN" dirty="0"/>
              <a:t>, this depends on business understanding of the analyst, his curiosity and the set of hypothesis he might have about the problem. </a:t>
            </a:r>
            <a:endParaRPr lang="en-IN" dirty="0" smtClean="0"/>
          </a:p>
          <a:p>
            <a:r>
              <a:rPr lang="en-IN" dirty="0" smtClean="0"/>
              <a:t>Methods </a:t>
            </a:r>
            <a:r>
              <a:rPr lang="en-IN" dirty="0"/>
              <a:t>such as taking log of variables, binning variables and other methods of variable transformation can also be used to create new variables.</a:t>
            </a:r>
          </a:p>
          <a:p>
            <a:endParaRPr lang="en-IN" dirty="0"/>
          </a:p>
        </p:txBody>
      </p:sp>
    </p:spTree>
    <p:extLst>
      <p:ext uri="{BB962C8B-B14F-4D97-AF65-F5344CB8AC3E}">
        <p14:creationId xmlns:p14="http://schemas.microsoft.com/office/powerpoint/2010/main" val="322559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Steps </a:t>
            </a:r>
            <a:r>
              <a:rPr lang="en-IN" dirty="0"/>
              <a:t>involved to understand, clean and prepare your data for building your predictive model:</a:t>
            </a:r>
          </a:p>
        </p:txBody>
      </p:sp>
      <p:sp>
        <p:nvSpPr>
          <p:cNvPr id="3" name="Content Placeholder 2"/>
          <p:cNvSpPr>
            <a:spLocks noGrp="1"/>
          </p:cNvSpPr>
          <p:nvPr>
            <p:ph idx="1"/>
          </p:nvPr>
        </p:nvSpPr>
        <p:spPr/>
        <p:txBody>
          <a:bodyPr/>
          <a:lstStyle/>
          <a:p>
            <a:r>
              <a:rPr lang="en-IN" dirty="0"/>
              <a:t>Variable Identification</a:t>
            </a:r>
          </a:p>
          <a:p>
            <a:r>
              <a:rPr lang="en-IN" dirty="0" err="1"/>
              <a:t>Univariate</a:t>
            </a:r>
            <a:r>
              <a:rPr lang="en-IN" dirty="0"/>
              <a:t> Analysis</a:t>
            </a:r>
          </a:p>
          <a:p>
            <a:r>
              <a:rPr lang="en-IN" dirty="0"/>
              <a:t>Bi-</a:t>
            </a:r>
            <a:r>
              <a:rPr lang="en-IN" dirty="0" err="1"/>
              <a:t>variate</a:t>
            </a:r>
            <a:r>
              <a:rPr lang="en-IN" dirty="0"/>
              <a:t> Analysis</a:t>
            </a:r>
          </a:p>
          <a:p>
            <a:r>
              <a:rPr lang="en-IN" dirty="0"/>
              <a:t>Missing values treatment</a:t>
            </a:r>
          </a:p>
          <a:p>
            <a:r>
              <a:rPr lang="en-IN" dirty="0"/>
              <a:t>Outlier treatment</a:t>
            </a:r>
          </a:p>
          <a:p>
            <a:r>
              <a:rPr lang="en-IN" dirty="0"/>
              <a:t>Variable transformation</a:t>
            </a:r>
          </a:p>
          <a:p>
            <a:r>
              <a:rPr lang="en-IN" dirty="0"/>
              <a:t>Variable creation</a:t>
            </a:r>
          </a:p>
          <a:p>
            <a:endParaRPr lang="en-IN" dirty="0"/>
          </a:p>
        </p:txBody>
      </p:sp>
    </p:spTree>
    <p:extLst>
      <p:ext uri="{BB962C8B-B14F-4D97-AF65-F5344CB8AC3E}">
        <p14:creationId xmlns:p14="http://schemas.microsoft.com/office/powerpoint/2010/main" val="19168796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Creating dummy variables: </a:t>
            </a:r>
            <a:r>
              <a:rPr lang="en-IN" dirty="0"/>
              <a:t>One of the most common application of dummy variable is to convert categorical variable into numerical variables. Dummy variables are also called Indicator Variables. It is useful to take categorical variable as a predictor in statistical models.  Categorical variable can take values 0 and 1. Let’s take a variable ‘gender’. We can produce two variables, namely, “</a:t>
            </a:r>
            <a:r>
              <a:rPr lang="en-IN" b="1" dirty="0" err="1"/>
              <a:t>Var_Male</a:t>
            </a:r>
            <a:r>
              <a:rPr lang="en-IN" dirty="0"/>
              <a:t>” with values 1 (Male) and 0 (No male) and “</a:t>
            </a:r>
            <a:r>
              <a:rPr lang="en-IN" b="1" dirty="0" err="1"/>
              <a:t>Var_Female</a:t>
            </a:r>
            <a:r>
              <a:rPr lang="en-IN" dirty="0"/>
              <a:t>” with values 1 (Female) and 0 (No Female). We can also create dummy variables for more than two classes of a categorical variables with n or n-1 dummy variables.</a:t>
            </a:r>
          </a:p>
          <a:p>
            <a:endParaRPr lang="en-IN" dirty="0"/>
          </a:p>
        </p:txBody>
      </p:sp>
    </p:spTree>
    <p:extLst>
      <p:ext uri="{BB962C8B-B14F-4D97-AF65-F5344CB8AC3E}">
        <p14:creationId xmlns:p14="http://schemas.microsoft.com/office/powerpoint/2010/main" val="34437840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Dummy variable</a:t>
            </a:r>
            <a:endParaRPr lang="en-IN" dirty="0"/>
          </a:p>
        </p:txBody>
      </p:sp>
      <p:pic>
        <p:nvPicPr>
          <p:cNvPr id="20482" name="Picture 2" descr="https://www.analyticsvidhya.com/wp-content/uploads/2015/03/Dummy.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7629" y="2188029"/>
            <a:ext cx="4698546" cy="2618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581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Preparing data</a:t>
            </a:r>
            <a:endParaRPr lang="en-IN" dirty="0"/>
          </a:p>
        </p:txBody>
      </p:sp>
      <p:pic>
        <p:nvPicPr>
          <p:cNvPr id="21506" name="Picture 2" descr="https://www.analyticsvidhya.com/wp-content/uploads/2013/11/dataset-creat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7542" y="1825624"/>
            <a:ext cx="8882743" cy="465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7882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How do we extract maximum information from a defined data set?</a:t>
            </a:r>
            <a:endParaRPr lang="en-IN" dirty="0"/>
          </a:p>
        </p:txBody>
      </p:sp>
      <p:sp>
        <p:nvSpPr>
          <p:cNvPr id="3" name="Content Placeholder 2"/>
          <p:cNvSpPr>
            <a:spLocks noGrp="1"/>
          </p:cNvSpPr>
          <p:nvPr>
            <p:ph idx="1"/>
          </p:nvPr>
        </p:nvSpPr>
        <p:spPr/>
        <p:txBody>
          <a:bodyPr/>
          <a:lstStyle/>
          <a:p>
            <a:r>
              <a:rPr lang="en-IN" dirty="0"/>
              <a:t> By no means, this is an exhaustive list of extracting every possible information. </a:t>
            </a:r>
            <a:endParaRPr lang="en-IN" dirty="0" smtClean="0"/>
          </a:p>
          <a:p>
            <a:r>
              <a:rPr lang="en-IN" dirty="0" smtClean="0"/>
              <a:t>But</a:t>
            </a:r>
            <a:r>
              <a:rPr lang="en-IN" dirty="0"/>
              <a:t>, it is good enough to get you thinking on the right track. </a:t>
            </a:r>
            <a:endParaRPr lang="en-IN" dirty="0" smtClean="0"/>
          </a:p>
          <a:p>
            <a:r>
              <a:rPr lang="en-IN" dirty="0" smtClean="0"/>
              <a:t>If </a:t>
            </a:r>
            <a:r>
              <a:rPr lang="en-IN" dirty="0"/>
              <a:t>you have any other thoughts / practices which you use to extract more information about the variables, please </a:t>
            </a:r>
            <a:r>
              <a:rPr lang="en-IN" dirty="0" smtClean="0"/>
              <a:t>Let me </a:t>
            </a:r>
            <a:r>
              <a:rPr lang="en-IN" dirty="0" err="1" smtClean="0"/>
              <a:t>kno</a:t>
            </a:r>
            <a:endParaRPr lang="en-IN" dirty="0"/>
          </a:p>
        </p:txBody>
      </p:sp>
    </p:spTree>
    <p:extLst>
      <p:ext uri="{BB962C8B-B14F-4D97-AF65-F5344CB8AC3E}">
        <p14:creationId xmlns:p14="http://schemas.microsoft.com/office/powerpoint/2010/main" val="201692158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1. Create variables for difference in date, time and addresses</a:t>
            </a:r>
            <a:r>
              <a:rPr lang="en-IN" dirty="0" smtClean="0"/>
              <a:t/>
            </a:r>
            <a:br>
              <a:rPr lang="en-IN"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While </a:t>
            </a:r>
            <a:r>
              <a:rPr lang="en-IN" dirty="0"/>
              <a:t>you might be using date and time values on their own, you can create new variables by considering differences in dates and time. Here is an example hypothesis: An applicant who takes days to fill in an application form is likely to be less interested / motivated in the product compared to some one who fills in the same application with in 30 minutes. Similarly, for a bank, time elapsed between dispatch of login details for Online portal and customer logging in might show customers’ willingness to use Online portal.</a:t>
            </a:r>
          </a:p>
          <a:p>
            <a:r>
              <a:rPr lang="en-IN" dirty="0"/>
              <a:t>Another example is that a customer living closer to a bank branch is more likely to have a higher engagement than a customer living far off.</a:t>
            </a:r>
          </a:p>
          <a:p>
            <a:endParaRPr lang="en-IN" dirty="0"/>
          </a:p>
        </p:txBody>
      </p:sp>
    </p:spTree>
    <p:extLst>
      <p:ext uri="{BB962C8B-B14F-4D97-AF65-F5344CB8AC3E}">
        <p14:creationId xmlns:p14="http://schemas.microsoft.com/office/powerpoint/2010/main" val="41221620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Create new ratios and proportions</a:t>
            </a:r>
            <a:br>
              <a:rPr lang="en-IN" b="1" dirty="0" smtClean="0"/>
            </a:br>
            <a:endParaRPr lang="en-IN" dirty="0"/>
          </a:p>
        </p:txBody>
      </p:sp>
      <p:sp>
        <p:nvSpPr>
          <p:cNvPr id="3" name="Content Placeholder 2"/>
          <p:cNvSpPr>
            <a:spLocks noGrp="1"/>
          </p:cNvSpPr>
          <p:nvPr>
            <p:ph idx="1"/>
          </p:nvPr>
        </p:nvSpPr>
        <p:spPr/>
        <p:txBody>
          <a:bodyPr/>
          <a:lstStyle/>
          <a:p>
            <a:r>
              <a:rPr lang="en-IN" dirty="0" smtClean="0"/>
              <a:t>Instead </a:t>
            </a:r>
            <a:r>
              <a:rPr lang="en-IN" dirty="0"/>
              <a:t>of just keeping past inputs and outputs in your dataset, creating ratios out of them might add a lot of value. Some of the ratios, I have used in past are: Input / Output (past performance), productivity, efficiency and percentages. For example, in order to predict future performance of credit card sales of a branch, ratios like credit card sales / Sales person or Credit card Sales / Marketing spend would be more powerful than just using absolute number of card sold in the branch</a:t>
            </a:r>
          </a:p>
          <a:p>
            <a:endParaRPr lang="en-IN" dirty="0"/>
          </a:p>
        </p:txBody>
      </p:sp>
    </p:spTree>
    <p:extLst>
      <p:ext uri="{BB962C8B-B14F-4D97-AF65-F5344CB8AC3E}">
        <p14:creationId xmlns:p14="http://schemas.microsoft.com/office/powerpoint/2010/main" val="1603738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Apply standard transformations</a:t>
            </a:r>
            <a:br>
              <a:rPr lang="en-IN" b="1" dirty="0" smtClean="0"/>
            </a:br>
            <a:endParaRPr lang="en-IN" dirty="0"/>
          </a:p>
        </p:txBody>
      </p:sp>
      <p:sp>
        <p:nvSpPr>
          <p:cNvPr id="3" name="Content Placeholder 2"/>
          <p:cNvSpPr>
            <a:spLocks noGrp="1"/>
          </p:cNvSpPr>
          <p:nvPr>
            <p:ph idx="1"/>
          </p:nvPr>
        </p:nvSpPr>
        <p:spPr/>
        <p:txBody>
          <a:bodyPr/>
          <a:lstStyle/>
          <a:p>
            <a:r>
              <a:rPr lang="en-IN" dirty="0" smtClean="0"/>
              <a:t>By </a:t>
            </a:r>
            <a:r>
              <a:rPr lang="en-IN" dirty="0"/>
              <a:t>looking at variations and plots of a variable along with output, you can see if applying basic transformations on variables creates a better relationship. Most commonly used transformations include Log, exponential, quadratic and </a:t>
            </a:r>
            <a:r>
              <a:rPr lang="en-IN" dirty="0" err="1"/>
              <a:t>trignometric</a:t>
            </a:r>
            <a:r>
              <a:rPr lang="en-IN" dirty="0"/>
              <a:t> variations. For example, Log(Marketing spend) might have a more representable relationship with Sales as compared to absolute Marketing spend.</a:t>
            </a:r>
          </a:p>
          <a:p>
            <a:endParaRPr lang="en-IN" dirty="0"/>
          </a:p>
        </p:txBody>
      </p:sp>
    </p:spTree>
    <p:extLst>
      <p:ext uri="{BB962C8B-B14F-4D97-AF65-F5344CB8AC3E}">
        <p14:creationId xmlns:p14="http://schemas.microsoft.com/office/powerpoint/2010/main" val="30333688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Include effect of influencer</a:t>
            </a:r>
          </a:p>
        </p:txBody>
      </p:sp>
      <p:sp>
        <p:nvSpPr>
          <p:cNvPr id="3" name="Content Placeholder 2"/>
          <p:cNvSpPr>
            <a:spLocks noGrp="1"/>
          </p:cNvSpPr>
          <p:nvPr>
            <p:ph idx="1"/>
          </p:nvPr>
        </p:nvSpPr>
        <p:spPr/>
        <p:txBody>
          <a:bodyPr/>
          <a:lstStyle/>
          <a:p>
            <a:r>
              <a:rPr lang="en-IN" dirty="0"/>
              <a:t>Influencer can impact on the behaviour of your study significantly. Influencer could be of various form and sizes. It could be an employee of your Organization, agent of your Organization or a customer of your Organization. Bringing the impact of these related entities can improve the models significantly. For example, a loan initiated by a sub-set of brokers (and not all brokers) might be more likely to be transferred to a different entity after the lock-in period. Similarly, there might be a sub set of Sales personnel involved who do a higher cross-sell to their customers.</a:t>
            </a:r>
          </a:p>
        </p:txBody>
      </p:sp>
    </p:spTree>
    <p:extLst>
      <p:ext uri="{BB962C8B-B14F-4D97-AF65-F5344CB8AC3E}">
        <p14:creationId xmlns:p14="http://schemas.microsoft.com/office/powerpoint/2010/main" val="30215284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 Check variables for seasonality and create the model for right period</a:t>
            </a:r>
            <a:br>
              <a:rPr lang="en-IN" b="1" dirty="0"/>
            </a:br>
            <a:endParaRPr lang="en-IN" dirty="0"/>
          </a:p>
        </p:txBody>
      </p:sp>
      <p:sp>
        <p:nvSpPr>
          <p:cNvPr id="3" name="Content Placeholder 2"/>
          <p:cNvSpPr>
            <a:spLocks noGrp="1"/>
          </p:cNvSpPr>
          <p:nvPr>
            <p:ph idx="1"/>
          </p:nvPr>
        </p:nvSpPr>
        <p:spPr/>
        <p:txBody>
          <a:bodyPr/>
          <a:lstStyle/>
          <a:p>
            <a:r>
              <a:rPr lang="en-IN" dirty="0"/>
              <a:t>A lot of businesses face some kind of seasonality. It could be driven by tax benefits, festive season or weather. If this is the case, you need to make sure that the data and variables are chosen for the right period. </a:t>
            </a:r>
          </a:p>
          <a:p>
            <a:r>
              <a:rPr lang="en-IN" dirty="0"/>
              <a:t>What do you think of these manipulations</a:t>
            </a:r>
            <a:r>
              <a:rPr lang="en-IN" dirty="0" smtClean="0"/>
              <a:t>?</a:t>
            </a:r>
          </a:p>
          <a:p>
            <a:r>
              <a:rPr lang="en-IN" dirty="0" smtClean="0"/>
              <a:t> </a:t>
            </a:r>
            <a:r>
              <a:rPr lang="en-IN" dirty="0"/>
              <a:t>Are there some other transformations which you use while creating a predictive model? </a:t>
            </a:r>
            <a:endParaRPr lang="en-IN" dirty="0" smtClean="0"/>
          </a:p>
          <a:p>
            <a:r>
              <a:rPr lang="en-IN" dirty="0" smtClean="0"/>
              <a:t>In </a:t>
            </a:r>
            <a:r>
              <a:rPr lang="en-IN" dirty="0"/>
              <a:t>case there are, please </a:t>
            </a:r>
            <a:r>
              <a:rPr lang="en-IN" dirty="0" smtClean="0"/>
              <a:t>let me know.</a:t>
            </a:r>
            <a:endParaRPr lang="en-IN" dirty="0"/>
          </a:p>
          <a:p>
            <a:endParaRPr lang="en-IN" dirty="0"/>
          </a:p>
        </p:txBody>
      </p:sp>
    </p:spTree>
    <p:extLst>
      <p:ext uri="{BB962C8B-B14F-4D97-AF65-F5344CB8AC3E}">
        <p14:creationId xmlns:p14="http://schemas.microsoft.com/office/powerpoint/2010/main" val="2874733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a:t>
            </a:r>
            <a:endParaRPr lang="en-IN" dirty="0"/>
          </a:p>
        </p:txBody>
      </p:sp>
      <p:sp>
        <p:nvSpPr>
          <p:cNvPr id="3" name="Content Placeholder 2"/>
          <p:cNvSpPr>
            <a:spLocks noGrp="1"/>
          </p:cNvSpPr>
          <p:nvPr>
            <p:ph idx="1"/>
          </p:nvPr>
        </p:nvSpPr>
        <p:spPr/>
        <p:txBody>
          <a:bodyPr/>
          <a:lstStyle/>
          <a:p>
            <a:r>
              <a:rPr lang="en-IN" dirty="0"/>
              <a:t>we will need to iterate over steps 4 – 7 multiple times before we come up with our refined model.</a:t>
            </a:r>
          </a:p>
        </p:txBody>
      </p:sp>
    </p:spTree>
    <p:extLst>
      <p:ext uri="{BB962C8B-B14F-4D97-AF65-F5344CB8AC3E}">
        <p14:creationId xmlns:p14="http://schemas.microsoft.com/office/powerpoint/2010/main" val="1406044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Variable Identification</a:t>
            </a:r>
            <a:br>
              <a:rPr lang="en-IN" dirty="0"/>
            </a:br>
            <a:endParaRPr lang="en-IN" dirty="0"/>
          </a:p>
        </p:txBody>
      </p:sp>
      <p:sp>
        <p:nvSpPr>
          <p:cNvPr id="3" name="Content Placeholder 2"/>
          <p:cNvSpPr>
            <a:spLocks noGrp="1"/>
          </p:cNvSpPr>
          <p:nvPr>
            <p:ph idx="1"/>
          </p:nvPr>
        </p:nvSpPr>
        <p:spPr>
          <a:xfrm>
            <a:off x="838200" y="1292223"/>
            <a:ext cx="10515600" cy="4351338"/>
          </a:xfrm>
        </p:spPr>
        <p:txBody>
          <a:bodyPr/>
          <a:lstStyle/>
          <a:p>
            <a:r>
              <a:rPr lang="en-IN" dirty="0"/>
              <a:t>First, identify </a:t>
            </a:r>
            <a:r>
              <a:rPr lang="en-IN" b="1" dirty="0"/>
              <a:t>Predictor</a:t>
            </a:r>
            <a:r>
              <a:rPr lang="en-IN" dirty="0"/>
              <a:t> (Input) and </a:t>
            </a:r>
            <a:r>
              <a:rPr lang="en-IN" b="1" dirty="0"/>
              <a:t>Target</a:t>
            </a:r>
            <a:r>
              <a:rPr lang="en-IN" dirty="0"/>
              <a:t> (output) variables</a:t>
            </a:r>
            <a:r>
              <a:rPr lang="en-IN" dirty="0" smtClean="0"/>
              <a:t>.</a:t>
            </a:r>
          </a:p>
          <a:p>
            <a:r>
              <a:rPr lang="en-IN" dirty="0" smtClean="0"/>
              <a:t> </a:t>
            </a:r>
            <a:r>
              <a:rPr lang="en-IN" dirty="0"/>
              <a:t>Next, identify </a:t>
            </a:r>
            <a:r>
              <a:rPr lang="en-IN" dirty="0" smtClean="0"/>
              <a:t>the </a:t>
            </a:r>
            <a:r>
              <a:rPr lang="en-IN" dirty="0"/>
              <a:t>data type and category of the variables</a:t>
            </a:r>
            <a:r>
              <a:rPr lang="en-IN" dirty="0" smtClean="0"/>
              <a:t>.</a:t>
            </a:r>
          </a:p>
          <a:p>
            <a:r>
              <a:rPr lang="en-IN" dirty="0"/>
              <a:t>Let’s understand this step more clearly by taking an example</a:t>
            </a:r>
            <a:r>
              <a:rPr lang="en-IN" dirty="0" smtClean="0"/>
              <a:t>.</a:t>
            </a:r>
          </a:p>
          <a:p>
            <a:r>
              <a:rPr lang="en-IN" dirty="0"/>
              <a:t>Example:- Suppose, we want to predict, whether the students will play cricket or not (refer below data set). Here you need to identify predictor variables, target variable, data type of variables and category of variables</a:t>
            </a:r>
            <a:r>
              <a:rPr lang="en-IN" dirty="0" smtClean="0"/>
              <a:t>.</a:t>
            </a:r>
          </a:p>
          <a:p>
            <a:endParaRPr lang="en-IN" dirty="0"/>
          </a:p>
        </p:txBody>
      </p:sp>
    </p:spTree>
    <p:extLst>
      <p:ext uri="{BB962C8B-B14F-4D97-AF65-F5344CB8AC3E}">
        <p14:creationId xmlns:p14="http://schemas.microsoft.com/office/powerpoint/2010/main" val="1844721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1955</Words>
  <Application>Microsoft Office PowerPoint</Application>
  <PresentationFormat>Widescreen</PresentationFormat>
  <Paragraphs>332</Paragraphs>
  <Slides>78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Calibri</vt:lpstr>
      <vt:lpstr>Calibri Light</vt:lpstr>
      <vt:lpstr>Raleway</vt:lpstr>
      <vt:lpstr>Times New Roman</vt:lpstr>
      <vt:lpstr>Office Theme</vt:lpstr>
      <vt:lpstr>A Comprehensive Guide to Data Exploration </vt:lpstr>
      <vt:lpstr>                            Introduction </vt:lpstr>
      <vt:lpstr>                        Introduction</vt:lpstr>
      <vt:lpstr>Table of Contents </vt:lpstr>
      <vt:lpstr>Table of Contents </vt:lpstr>
      <vt:lpstr>                                                          Let’s get started. 1. Steps of Data Exploration and Preparation </vt:lpstr>
      <vt:lpstr>Steps involved to understand, clean and prepare your data for building your predictive model:</vt:lpstr>
      <vt:lpstr>Steps…</vt:lpstr>
      <vt:lpstr>Variable Identification </vt:lpstr>
      <vt:lpstr>Dataset</vt:lpstr>
      <vt:lpstr>The variables have been defined in different category:</vt:lpstr>
      <vt:lpstr>Uni-variate Analysis </vt:lpstr>
      <vt:lpstr>Continuous Variables:-</vt:lpstr>
      <vt:lpstr>Note:</vt:lpstr>
      <vt:lpstr>Categorical Variables:-</vt:lpstr>
      <vt:lpstr>Bi-variate Analysis </vt:lpstr>
      <vt:lpstr>Continuous &amp; Continuous: </vt:lpstr>
      <vt:lpstr>Continuous &amp; Continuous</vt:lpstr>
      <vt:lpstr>                              Correlation</vt:lpstr>
      <vt:lpstr>                             Correlation</vt:lpstr>
      <vt:lpstr>                           Correlation</vt:lpstr>
      <vt:lpstr>Categorical &amp; Categorical:</vt:lpstr>
      <vt:lpstr>Stacked Column Chart:</vt:lpstr>
      <vt:lpstr>Chi-Square Test:</vt:lpstr>
      <vt:lpstr>Chi-Square Test:</vt:lpstr>
      <vt:lpstr>Chi square table</vt:lpstr>
      <vt:lpstr>Categorical &amp; Continuous</vt:lpstr>
      <vt:lpstr>Z-Test/ T-Test:-</vt:lpstr>
      <vt:lpstr>Z-Test/ T-Test</vt:lpstr>
      <vt:lpstr>ANOVA:- </vt:lpstr>
      <vt:lpstr>2. Missing Value Treatment </vt:lpstr>
      <vt:lpstr>Missing….</vt:lpstr>
      <vt:lpstr>Missing….</vt:lpstr>
      <vt:lpstr>Why my data has missing values? </vt:lpstr>
      <vt:lpstr>Missing…</vt:lpstr>
      <vt:lpstr>Missing…</vt:lpstr>
      <vt:lpstr>Which are the methods to treat missing values ? </vt:lpstr>
      <vt:lpstr>Missing values… Amelia II, Mice, and mitools.</vt:lpstr>
      <vt:lpstr>Missing Values…</vt:lpstr>
      <vt:lpstr>Missing Values…</vt:lpstr>
      <vt:lpstr>Prediction Model Imputation:</vt:lpstr>
      <vt:lpstr>3. Techniques of Outlier Detection and Treatment </vt:lpstr>
      <vt:lpstr>Outliers</vt:lpstr>
      <vt:lpstr>What are the types of Outliers? </vt:lpstr>
      <vt:lpstr>Example.</vt:lpstr>
      <vt:lpstr>Outlier</vt:lpstr>
      <vt:lpstr>What causes Outliers? </vt:lpstr>
      <vt:lpstr>Causes of outliers</vt:lpstr>
      <vt:lpstr>Causes of outliers</vt:lpstr>
      <vt:lpstr>Causes of outliers</vt:lpstr>
      <vt:lpstr>Causes of outliers</vt:lpstr>
      <vt:lpstr>What is the impact of Outliers on a dataset? </vt:lpstr>
      <vt:lpstr>Outlier Impact</vt:lpstr>
      <vt:lpstr>How to detect Outliers? </vt:lpstr>
      <vt:lpstr>How to remove Outliers? </vt:lpstr>
      <vt:lpstr>Log Transform</vt:lpstr>
      <vt:lpstr>Outliers</vt:lpstr>
      <vt:lpstr>4. The Art of Feature Engineering </vt:lpstr>
      <vt:lpstr>What is the process of Feature Engineering ? </vt:lpstr>
      <vt:lpstr>What is Variable Transformation? </vt:lpstr>
      <vt:lpstr>When should we use Variable Transformation? </vt:lpstr>
      <vt:lpstr>Patterns</vt:lpstr>
      <vt:lpstr>PowerPoint Presentation</vt:lpstr>
      <vt:lpstr>Transformation</vt:lpstr>
      <vt:lpstr>PowerPoint Presentation</vt:lpstr>
      <vt:lpstr>What are the common methods of Variable Transformation? </vt:lpstr>
      <vt:lpstr>Variable Transformation</vt:lpstr>
      <vt:lpstr>What is Feature / Variable Creation &amp; its Benefits? </vt:lpstr>
      <vt:lpstr>PowerPoint Presentation</vt:lpstr>
      <vt:lpstr>PowerPoint Presentation</vt:lpstr>
      <vt:lpstr>Dummy variable</vt:lpstr>
      <vt:lpstr>Preparing data</vt:lpstr>
      <vt:lpstr>How do we extract maximum information from a defined data set?</vt:lpstr>
      <vt:lpstr>1. Create variables for difference in date, time and addresses </vt:lpstr>
      <vt:lpstr>Create new ratios and proportions </vt:lpstr>
      <vt:lpstr>Apply standard transformations </vt:lpstr>
      <vt:lpstr> Include effect of influencer</vt:lpstr>
      <vt:lpstr> Check variables for seasonality and create the model for right period </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Comprehensive Guide to Data Exploration</dc:title>
  <dc:creator>Milan Joshi (Dr.)</dc:creator>
  <cp:lastModifiedBy>Milan Joshi (Dr.)</cp:lastModifiedBy>
  <cp:revision>13</cp:revision>
  <dcterms:created xsi:type="dcterms:W3CDTF">2017-01-04T08:21:12Z</dcterms:created>
  <dcterms:modified xsi:type="dcterms:W3CDTF">2017-01-04T10:34:41Z</dcterms:modified>
</cp:coreProperties>
</file>