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3" r:id="rId2"/>
    <p:sldId id="314" r:id="rId3"/>
    <p:sldId id="315" r:id="rId4"/>
    <p:sldId id="316" r:id="rId5"/>
    <p:sldId id="317" r:id="rId6"/>
    <p:sldId id="318" r:id="rId7"/>
    <p:sldId id="319" r:id="rId8"/>
    <p:sldId id="320" r:id="rId9"/>
    <p:sldId id="312" r:id="rId10"/>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 id="306" r:id="rId61"/>
    <p:sldId id="307" r:id="rId62"/>
    <p:sldId id="308" r:id="rId63"/>
    <p:sldId id="309" r:id="rId64"/>
    <p:sldId id="310" r:id="rId65"/>
    <p:sldId id="311"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B60B01A-36D6-425F-8D08-3D59DAD68200}" type="datetimeFigureOut">
              <a:rPr lang="en-US" smtClean="0"/>
              <a:pPr/>
              <a:t>1/10/2017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C52394-E826-4FA8-8D6D-3A85420862E0}"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B60B01A-36D6-425F-8D08-3D59DAD68200}" type="datetimeFigureOut">
              <a:rPr lang="en-US" smtClean="0"/>
              <a:pPr/>
              <a:t>1/10/2017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C52394-E826-4FA8-8D6D-3A85420862E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B60B01A-36D6-425F-8D08-3D59DAD68200}" type="datetimeFigureOut">
              <a:rPr lang="en-US" smtClean="0"/>
              <a:pPr/>
              <a:t>1/10/2017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C52394-E826-4FA8-8D6D-3A85420862E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B60B01A-36D6-425F-8D08-3D59DAD68200}" type="datetimeFigureOut">
              <a:rPr lang="en-US" smtClean="0"/>
              <a:pPr/>
              <a:t>1/10/2017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C52394-E826-4FA8-8D6D-3A85420862E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60B01A-36D6-425F-8D08-3D59DAD68200}" type="datetimeFigureOut">
              <a:rPr lang="en-US" smtClean="0"/>
              <a:pPr/>
              <a:t>1/10/2017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C52394-E826-4FA8-8D6D-3A85420862E0}"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B60B01A-36D6-425F-8D08-3D59DAD68200}" type="datetimeFigureOut">
              <a:rPr lang="en-US" smtClean="0"/>
              <a:pPr/>
              <a:t>1/10/2017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C52394-E826-4FA8-8D6D-3A85420862E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B60B01A-36D6-425F-8D08-3D59DAD68200}" type="datetimeFigureOut">
              <a:rPr lang="en-US" smtClean="0"/>
              <a:pPr/>
              <a:t>1/10/2017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C52394-E826-4FA8-8D6D-3A85420862E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B60B01A-36D6-425F-8D08-3D59DAD68200}" type="datetimeFigureOut">
              <a:rPr lang="en-US" smtClean="0"/>
              <a:pPr/>
              <a:t>1/10/2017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C52394-E826-4FA8-8D6D-3A85420862E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60B01A-36D6-425F-8D08-3D59DAD68200}" type="datetimeFigureOut">
              <a:rPr lang="en-US" smtClean="0"/>
              <a:pPr/>
              <a:t>1/10/2017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C52394-E826-4FA8-8D6D-3A85420862E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60B01A-36D6-425F-8D08-3D59DAD68200}" type="datetimeFigureOut">
              <a:rPr lang="en-US" smtClean="0"/>
              <a:pPr/>
              <a:t>1/10/2017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C52394-E826-4FA8-8D6D-3A85420862E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60B01A-36D6-425F-8D08-3D59DAD68200}" type="datetimeFigureOut">
              <a:rPr lang="en-US" smtClean="0"/>
              <a:pPr/>
              <a:t>1/10/2017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C52394-E826-4FA8-8D6D-3A85420862E0}"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60B01A-36D6-425F-8D08-3D59DAD68200}" type="datetimeFigureOut">
              <a:rPr lang="en-US" smtClean="0"/>
              <a:pPr/>
              <a:t>1/10/2017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C52394-E826-4FA8-8D6D-3A85420862E0}"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cm.bell-labs.com/stat/doc/94.11.p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gnu.org/licenses/gpl-2.0.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gnu.org/philosophy/free-sw.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cran.r-project.org/bin/linux/" TargetMode="External"/><Relationship Id="rId2" Type="http://schemas.openxmlformats.org/officeDocument/2006/relationships/hyperlink" Target="http://cran.r-project.org/" TargetMode="External"/><Relationship Id="rId1" Type="http://schemas.openxmlformats.org/officeDocument/2006/relationships/slideLayout" Target="../slideLayouts/slideLayout2.xml"/><Relationship Id="rId6" Type="http://schemas.openxmlformats.org/officeDocument/2006/relationships/hyperlink" Target="http://cran.r-project.org/src/base/R-3/R-3.1.3.tar.gz" TargetMode="External"/><Relationship Id="rId5" Type="http://schemas.openxmlformats.org/officeDocument/2006/relationships/hyperlink" Target="http://cran.r-project.org/bin/macosx/" TargetMode="External"/><Relationship Id="rId4" Type="http://schemas.openxmlformats.org/officeDocument/2006/relationships/hyperlink" Target="http://cran.r-project.org/bin/window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cran.r-project.org/doc/manuals/r-release/R-intro.html" TargetMode="External"/><Relationship Id="rId2" Type="http://schemas.openxmlformats.org/officeDocument/2006/relationships/hyperlink" Target="http://cran.r-project.org/" TargetMode="External"/><Relationship Id="rId1" Type="http://schemas.openxmlformats.org/officeDocument/2006/relationships/slideLayout" Target="../slideLayouts/slideLayout2.xml"/><Relationship Id="rId4" Type="http://schemas.openxmlformats.org/officeDocument/2006/relationships/hyperlink" Target="https://cran.r-project.org/doc/manuals/r-release/R-data.html"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cran.r-project.org/doc/manuals/r-release/R-admin.html" TargetMode="External"/><Relationship Id="rId2" Type="http://schemas.openxmlformats.org/officeDocument/2006/relationships/hyperlink" Target="https://cran.r-project.org/doc/manuals/r-release/R-exts.html" TargetMode="External"/><Relationship Id="rId1" Type="http://schemas.openxmlformats.org/officeDocument/2006/relationships/slideLayout" Target="../slideLayouts/slideLayout2.xml"/><Relationship Id="rId5" Type="http://schemas.openxmlformats.org/officeDocument/2006/relationships/hyperlink" Target="https://cran.r-project.org/doc/manuals/r-release/R-lang.html" TargetMode="External"/><Relationship Id="rId4" Type="http://schemas.openxmlformats.org/officeDocument/2006/relationships/hyperlink" Target="https://cran.r-project.org/doc/manuals/r-release/R-int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youtube.com/watch?v=bM7Sfz-LADM&amp;feature=youtu.be" TargetMode="External"/><Relationship Id="rId2" Type="http://schemas.openxmlformats.org/officeDocument/2006/relationships/hyperlink" Target="https://www.youtube.com/watch?v=Ohnk9hcxf9M&amp;feature=youtu.b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youtube.com/watch?v=XBcvH1BpIBo&amp;feature=youtu.be"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Introduction To R</a:t>
            </a:r>
            <a:endParaRPr lang="en-IN" dirty="0"/>
          </a:p>
        </p:txBody>
      </p:sp>
      <p:sp>
        <p:nvSpPr>
          <p:cNvPr id="5" name="Content Placeholder 4"/>
          <p:cNvSpPr>
            <a:spLocks noGrp="1"/>
          </p:cNvSpPr>
          <p:nvPr>
            <p:ph idx="1"/>
          </p:nvPr>
        </p:nvSpPr>
        <p:spPr/>
        <p:txBody>
          <a:bodyPr/>
          <a:lstStyle/>
          <a:p>
            <a:r>
              <a:rPr lang="en-IN" dirty="0" smtClean="0"/>
              <a:t>What you will learn?</a:t>
            </a:r>
          </a:p>
          <a:p>
            <a:r>
              <a:rPr lang="en-IN" dirty="0" smtClean="0"/>
              <a:t>First you must import your data into R. This typically means that you take data stored in a file, database, or web API, and load it into a data frame in R. If you can’t get your data into R, you can’t do data science on it!</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dirty="0"/>
              <a:t>History and Overview of R</a:t>
            </a:r>
            <a:br>
              <a:rPr lang="en-IN" b="1" dirty="0"/>
            </a:br>
            <a:endParaRPr lang="en-IN" dirty="0"/>
          </a:p>
        </p:txBody>
      </p:sp>
      <p:sp>
        <p:nvSpPr>
          <p:cNvPr id="5" name="Content Placeholder 4"/>
          <p:cNvSpPr>
            <a:spLocks noGrp="1"/>
          </p:cNvSpPr>
          <p:nvPr>
            <p:ph idx="1"/>
          </p:nvPr>
        </p:nvSpPr>
        <p:spPr/>
        <p:txBody>
          <a:bodyPr>
            <a:normAutofit/>
          </a:bodyPr>
          <a:lstStyle/>
          <a:p>
            <a:r>
              <a:rPr lang="en-IN" dirty="0"/>
              <a:t>There are only two kinds of languages: the ones people complain about and the ones nobody uses —</a:t>
            </a:r>
            <a:r>
              <a:rPr lang="en-IN" i="1" dirty="0" err="1"/>
              <a:t>Bjarne</a:t>
            </a:r>
            <a:r>
              <a:rPr lang="en-IN" i="1" dirty="0"/>
              <a:t> </a:t>
            </a:r>
            <a:r>
              <a:rPr lang="en-IN" i="1" dirty="0" err="1" smtClean="0"/>
              <a:t>Stroustrup</a:t>
            </a:r>
            <a:endParaRPr lang="en-IN" i="1"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What is R?</a:t>
            </a:r>
            <a:br>
              <a:rPr lang="en-IN" b="1" dirty="0"/>
            </a:br>
            <a:endParaRPr lang="en-IN" dirty="0"/>
          </a:p>
        </p:txBody>
      </p:sp>
      <p:sp>
        <p:nvSpPr>
          <p:cNvPr id="3" name="Content Placeholder 2"/>
          <p:cNvSpPr>
            <a:spLocks noGrp="1"/>
          </p:cNvSpPr>
          <p:nvPr>
            <p:ph idx="1"/>
          </p:nvPr>
        </p:nvSpPr>
        <p:spPr/>
        <p:txBody>
          <a:bodyPr/>
          <a:lstStyle/>
          <a:p>
            <a:r>
              <a:rPr lang="en-IN" dirty="0"/>
              <a:t>R is a dialect of S</a:t>
            </a:r>
            <a:r>
              <a:rPr lang="en-IN" dirty="0" smtClean="0"/>
              <a:t>.(</a:t>
            </a:r>
            <a:r>
              <a:rPr lang="en-IN" dirty="0" smtClean="0">
                <a:solidFill>
                  <a:schemeClr val="bg2"/>
                </a:solidFill>
              </a:rPr>
              <a:t>a particular version of a programming language</a:t>
            </a:r>
            <a:r>
              <a:rPr lang="en-IN" dirty="0" smtClean="0"/>
              <a:t>.)</a:t>
            </a:r>
          </a:p>
          <a:p>
            <a:r>
              <a:rPr lang="en-IN" b="1" dirty="0" smtClean="0">
                <a:solidFill>
                  <a:schemeClr val="bg1">
                    <a:lumMod val="65000"/>
                  </a:schemeClr>
                </a:solidFill>
              </a:rPr>
              <a:t>Roger D. </a:t>
            </a:r>
            <a:r>
              <a:rPr lang="en-IN" b="1" dirty="0" err="1" smtClean="0">
                <a:solidFill>
                  <a:schemeClr val="bg1">
                    <a:lumMod val="65000"/>
                  </a:schemeClr>
                </a:solidFill>
              </a:rPr>
              <a:t>Peng</a:t>
            </a:r>
            <a:r>
              <a:rPr lang="en-IN" dirty="0" smtClean="0">
                <a:solidFill>
                  <a:schemeClr val="bg1">
                    <a:lumMod val="65000"/>
                  </a:schemeClr>
                </a:solidFill>
              </a:rPr>
              <a:t>: I don’t think anyone actually believes that R is designed to make </a:t>
            </a:r>
            <a:r>
              <a:rPr lang="en-IN" i="1" dirty="0" smtClean="0">
                <a:solidFill>
                  <a:schemeClr val="bg1">
                    <a:lumMod val="65000"/>
                  </a:schemeClr>
                </a:solidFill>
              </a:rPr>
              <a:t>everyone</a:t>
            </a:r>
            <a:r>
              <a:rPr lang="en-IN" dirty="0" smtClean="0">
                <a:solidFill>
                  <a:schemeClr val="bg1">
                    <a:lumMod val="65000"/>
                  </a:schemeClr>
                </a:solidFill>
              </a:rPr>
              <a:t> happy. For me, R does about 99% of the things I need to do, but sadly, when I need to order a pizza, I still have to pick up the telephone</a:t>
            </a:r>
            <a:r>
              <a:rPr lang="en-IN" dirty="0" smtClean="0"/>
              <a:t>.</a:t>
            </a:r>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What is S?</a:t>
            </a:r>
            <a:br>
              <a:rPr lang="en-IN" b="1" dirty="0"/>
            </a:br>
            <a:endParaRPr lang="en-IN" dirty="0"/>
          </a:p>
        </p:txBody>
      </p:sp>
      <p:sp>
        <p:nvSpPr>
          <p:cNvPr id="3" name="Content Placeholder 2"/>
          <p:cNvSpPr>
            <a:spLocks noGrp="1"/>
          </p:cNvSpPr>
          <p:nvPr>
            <p:ph idx="1"/>
          </p:nvPr>
        </p:nvSpPr>
        <p:spPr/>
        <p:txBody>
          <a:bodyPr>
            <a:normAutofit lnSpcReduction="10000"/>
          </a:bodyPr>
          <a:lstStyle/>
          <a:p>
            <a:r>
              <a:rPr lang="en-IN" dirty="0"/>
              <a:t>S is a language that was developed by John Chambers and others at the old Bell Telephone Laboratories, originally part of AT&amp;T Corp. </a:t>
            </a:r>
            <a:endParaRPr lang="en-IN" dirty="0" smtClean="0"/>
          </a:p>
          <a:p>
            <a:r>
              <a:rPr lang="en-IN" dirty="0" smtClean="0"/>
              <a:t>S </a:t>
            </a:r>
            <a:r>
              <a:rPr lang="en-IN" dirty="0"/>
              <a:t>was </a:t>
            </a:r>
            <a:r>
              <a:rPr lang="en-IN" dirty="0">
                <a:hlinkClick r:id="rId2"/>
              </a:rPr>
              <a:t>initiated in 1976</a:t>
            </a:r>
            <a:r>
              <a:rPr lang="en-IN" dirty="0"/>
              <a:t> as an internal statistical analysis environment—originally implemented as Fortran libraries. </a:t>
            </a:r>
            <a:endParaRPr lang="en-IN" dirty="0" smtClean="0"/>
          </a:p>
          <a:p>
            <a:r>
              <a:rPr lang="en-IN" dirty="0" smtClean="0"/>
              <a:t>Early </a:t>
            </a:r>
            <a:r>
              <a:rPr lang="en-IN" dirty="0"/>
              <a:t>versions of the language did not even contain functions for statistical </a:t>
            </a:r>
            <a:r>
              <a:rPr lang="en-IN" dirty="0" err="1"/>
              <a:t>modeling</a:t>
            </a:r>
            <a:r>
              <a:rPr lang="en-IN" dirty="0"/>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History of R</a:t>
            </a:r>
            <a:endParaRPr lang="en-IN" dirty="0"/>
          </a:p>
        </p:txBody>
      </p:sp>
      <p:sp>
        <p:nvSpPr>
          <p:cNvPr id="3" name="Content Placeholder 2"/>
          <p:cNvSpPr>
            <a:spLocks noGrp="1"/>
          </p:cNvSpPr>
          <p:nvPr>
            <p:ph idx="1"/>
          </p:nvPr>
        </p:nvSpPr>
        <p:spPr/>
        <p:txBody>
          <a:bodyPr>
            <a:normAutofit/>
          </a:bodyPr>
          <a:lstStyle/>
          <a:p>
            <a:r>
              <a:rPr lang="en-IN" dirty="0"/>
              <a:t>The R language came to use quite a bit after S had been developed. </a:t>
            </a:r>
            <a:endParaRPr lang="en-IN" dirty="0" smtClean="0"/>
          </a:p>
          <a:p>
            <a:r>
              <a:rPr lang="en-IN" dirty="0" smtClean="0"/>
              <a:t>One </a:t>
            </a:r>
            <a:r>
              <a:rPr lang="en-IN" dirty="0"/>
              <a:t>key limitation of the S language was that it was only available in a </a:t>
            </a:r>
            <a:r>
              <a:rPr lang="en-IN" dirty="0" smtClean="0"/>
              <a:t>commercial </a:t>
            </a:r>
            <a:r>
              <a:rPr lang="en-IN" dirty="0"/>
              <a:t>package, S-PLUS</a:t>
            </a:r>
            <a:r>
              <a:rPr lang="en-IN" dirty="0" smtClean="0"/>
              <a:t>.</a:t>
            </a:r>
          </a:p>
          <a:p>
            <a:r>
              <a:rPr lang="en-IN" dirty="0" smtClean="0"/>
              <a:t> </a:t>
            </a:r>
            <a:r>
              <a:rPr lang="en-IN" dirty="0"/>
              <a:t>In 1991, R was created by Ross </a:t>
            </a:r>
            <a:r>
              <a:rPr lang="en-IN" dirty="0" err="1"/>
              <a:t>Ihaka</a:t>
            </a:r>
            <a:r>
              <a:rPr lang="en-IN" dirty="0"/>
              <a:t> and Robert Gentleman in the Department of Statistics at the University of Auckland. </a:t>
            </a:r>
            <a:endParaRPr lang="en-IN" dirty="0" smtClean="0"/>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History of R</a:t>
            </a:r>
            <a:endParaRPr lang="en-IN" dirty="0"/>
          </a:p>
        </p:txBody>
      </p:sp>
      <p:sp>
        <p:nvSpPr>
          <p:cNvPr id="3" name="Content Placeholder 2"/>
          <p:cNvSpPr>
            <a:spLocks noGrp="1"/>
          </p:cNvSpPr>
          <p:nvPr>
            <p:ph idx="1"/>
          </p:nvPr>
        </p:nvSpPr>
        <p:spPr/>
        <p:txBody>
          <a:bodyPr>
            <a:normAutofit lnSpcReduction="10000"/>
          </a:bodyPr>
          <a:lstStyle/>
          <a:p>
            <a:r>
              <a:rPr lang="en-IN" dirty="0" smtClean="0"/>
              <a:t>In 1993 the first announcement of R was made to the public.</a:t>
            </a:r>
          </a:p>
          <a:p>
            <a:r>
              <a:rPr lang="en-IN" dirty="0" smtClean="0"/>
              <a:t> Ross’s and Robert’s experience developing R is documented in a 1996 paper in the </a:t>
            </a:r>
            <a:r>
              <a:rPr lang="en-IN" i="1" dirty="0" smtClean="0"/>
              <a:t>Journal of Computational and Graphical Statistics</a:t>
            </a:r>
            <a:r>
              <a:rPr lang="en-IN" dirty="0" smtClean="0"/>
              <a:t>:</a:t>
            </a:r>
          </a:p>
          <a:p>
            <a:r>
              <a:rPr lang="en-IN" dirty="0" smtClean="0">
                <a:solidFill>
                  <a:schemeClr val="bg1">
                    <a:lumMod val="75000"/>
                  </a:schemeClr>
                </a:solidFill>
              </a:rPr>
              <a:t>Ross </a:t>
            </a:r>
            <a:r>
              <a:rPr lang="en-IN" dirty="0" err="1" smtClean="0">
                <a:solidFill>
                  <a:schemeClr val="bg1">
                    <a:lumMod val="75000"/>
                  </a:schemeClr>
                </a:solidFill>
              </a:rPr>
              <a:t>Ihaka</a:t>
            </a:r>
            <a:r>
              <a:rPr lang="en-IN" dirty="0" smtClean="0">
                <a:solidFill>
                  <a:schemeClr val="bg1">
                    <a:lumMod val="75000"/>
                  </a:schemeClr>
                </a:solidFill>
              </a:rPr>
              <a:t> and Robert Gentleman. R: A language for data analysis and graphics. Journal of Computational and Graphical Statistics, 5(3):299–314, 1996</a:t>
            </a:r>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History of R</a:t>
            </a:r>
            <a:endParaRPr lang="en-IN" dirty="0"/>
          </a:p>
        </p:txBody>
      </p:sp>
      <p:sp>
        <p:nvSpPr>
          <p:cNvPr id="3" name="Content Placeholder 2"/>
          <p:cNvSpPr>
            <a:spLocks noGrp="1"/>
          </p:cNvSpPr>
          <p:nvPr>
            <p:ph idx="1"/>
          </p:nvPr>
        </p:nvSpPr>
        <p:spPr/>
        <p:txBody>
          <a:bodyPr>
            <a:normAutofit/>
          </a:bodyPr>
          <a:lstStyle/>
          <a:p>
            <a:r>
              <a:rPr lang="en-IN" dirty="0"/>
              <a:t>In 1995, Martin </a:t>
            </a:r>
            <a:r>
              <a:rPr lang="en-IN" dirty="0" err="1"/>
              <a:t>Mächler</a:t>
            </a:r>
            <a:r>
              <a:rPr lang="en-IN" dirty="0"/>
              <a:t> made an important contribution by convincing Ross and Robert to use the </a:t>
            </a:r>
            <a:r>
              <a:rPr lang="en-IN" dirty="0">
                <a:hlinkClick r:id="rId2"/>
              </a:rPr>
              <a:t>GNU General Public License</a:t>
            </a:r>
            <a:r>
              <a:rPr lang="en-IN" dirty="0"/>
              <a:t> to make R free software. </a:t>
            </a:r>
            <a:endParaRPr lang="en-IN" dirty="0" smtClean="0"/>
          </a:p>
          <a:p>
            <a:r>
              <a:rPr lang="en-IN" dirty="0" smtClean="0"/>
              <a:t>This </a:t>
            </a:r>
            <a:r>
              <a:rPr lang="en-IN" dirty="0"/>
              <a:t>was critical because it allowed for the source code for the entire R system to be accessible to anyone who wanted to tinker with it (more on free software later).</a:t>
            </a:r>
          </a:p>
          <a:p>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History of R</a:t>
            </a:r>
            <a:endParaRPr lang="en-IN" dirty="0"/>
          </a:p>
        </p:txBody>
      </p:sp>
      <p:sp>
        <p:nvSpPr>
          <p:cNvPr id="3" name="Content Placeholder 2"/>
          <p:cNvSpPr>
            <a:spLocks noGrp="1"/>
          </p:cNvSpPr>
          <p:nvPr>
            <p:ph idx="1"/>
          </p:nvPr>
        </p:nvSpPr>
        <p:spPr/>
        <p:txBody>
          <a:bodyPr>
            <a:normAutofit lnSpcReduction="10000"/>
          </a:bodyPr>
          <a:lstStyle/>
          <a:p>
            <a:r>
              <a:rPr lang="en-IN" dirty="0" smtClean="0"/>
              <a:t>In 1996, a public mailing list was created (the R-help and R-</a:t>
            </a:r>
            <a:r>
              <a:rPr lang="en-IN" dirty="0" err="1" smtClean="0"/>
              <a:t>devel</a:t>
            </a:r>
            <a:r>
              <a:rPr lang="en-IN" dirty="0" smtClean="0"/>
              <a:t> lists) and in 1997 the R Core Group was formed, containing some people associated with S and S-PLUS. </a:t>
            </a:r>
          </a:p>
          <a:p>
            <a:r>
              <a:rPr lang="en-IN" dirty="0" smtClean="0"/>
              <a:t>Currently, the core group controls the source code for R and is solely able to check in changes to the main R source tree.</a:t>
            </a:r>
          </a:p>
          <a:p>
            <a:r>
              <a:rPr lang="en-IN" dirty="0" smtClean="0"/>
              <a:t> Finally, in 2000 R version 1.0.0 was released to the public.</a:t>
            </a:r>
          </a:p>
          <a:p>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Basic Features of R</a:t>
            </a:r>
            <a:br>
              <a:rPr lang="en-IN" b="1" dirty="0"/>
            </a:br>
            <a:endParaRPr lang="en-IN" dirty="0"/>
          </a:p>
        </p:txBody>
      </p:sp>
      <p:sp>
        <p:nvSpPr>
          <p:cNvPr id="3" name="Content Placeholder 2"/>
          <p:cNvSpPr>
            <a:spLocks noGrp="1"/>
          </p:cNvSpPr>
          <p:nvPr>
            <p:ph idx="1"/>
          </p:nvPr>
        </p:nvSpPr>
        <p:spPr/>
        <p:txBody>
          <a:bodyPr/>
          <a:lstStyle/>
          <a:p>
            <a:r>
              <a:rPr lang="en-IN" dirty="0"/>
              <a:t>R runs on almost any standard computing platform and operating </a:t>
            </a:r>
            <a:r>
              <a:rPr lang="en-IN" dirty="0" smtClean="0"/>
              <a:t>system.</a:t>
            </a:r>
          </a:p>
          <a:p>
            <a:r>
              <a:rPr lang="en-IN" dirty="0"/>
              <a:t>Its open source nature means that anyone is free to adapt the software to whatever platform they choose</a:t>
            </a:r>
            <a:r>
              <a:rPr lang="en-IN" dirty="0" smtClean="0"/>
              <a:t>.</a:t>
            </a:r>
          </a:p>
          <a:p>
            <a:r>
              <a:rPr lang="en-IN" dirty="0"/>
              <a:t>One nice feature that R shares with many popular open source projects is frequent releases.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 Features of R</a:t>
            </a:r>
            <a:endParaRPr lang="en-IN" dirty="0"/>
          </a:p>
        </p:txBody>
      </p:sp>
      <p:sp>
        <p:nvSpPr>
          <p:cNvPr id="3" name="Content Placeholder 2"/>
          <p:cNvSpPr>
            <a:spLocks noGrp="1"/>
          </p:cNvSpPr>
          <p:nvPr>
            <p:ph idx="1"/>
          </p:nvPr>
        </p:nvSpPr>
        <p:spPr/>
        <p:txBody>
          <a:bodyPr>
            <a:normAutofit/>
          </a:bodyPr>
          <a:lstStyle/>
          <a:p>
            <a:r>
              <a:rPr lang="en-IN" dirty="0"/>
              <a:t>R has </a:t>
            </a:r>
            <a:r>
              <a:rPr lang="en-IN" dirty="0" smtClean="0"/>
              <a:t>over </a:t>
            </a:r>
            <a:r>
              <a:rPr lang="en-IN" dirty="0"/>
              <a:t>many other statistical </a:t>
            </a:r>
            <a:r>
              <a:rPr lang="en-IN" dirty="0" smtClean="0"/>
              <a:t>packages.</a:t>
            </a:r>
          </a:p>
          <a:p>
            <a:r>
              <a:rPr lang="en-IN" dirty="0"/>
              <a:t> </a:t>
            </a:r>
            <a:r>
              <a:rPr lang="en-IN" dirty="0" err="1"/>
              <a:t>nrow</a:t>
            </a:r>
            <a:r>
              <a:rPr lang="en-IN" dirty="0"/>
              <a:t>(</a:t>
            </a:r>
            <a:r>
              <a:rPr lang="en-IN" dirty="0" err="1"/>
              <a:t>available.packages</a:t>
            </a:r>
            <a:r>
              <a:rPr lang="en-IN" dirty="0" smtClean="0"/>
              <a:t>())=9452.</a:t>
            </a:r>
          </a:p>
          <a:p>
            <a:r>
              <a:rPr lang="en-IN" dirty="0" smtClean="0"/>
              <a:t>R has sophisticated </a:t>
            </a:r>
            <a:r>
              <a:rPr lang="en-IN" dirty="0"/>
              <a:t>graphics capabilities</a:t>
            </a:r>
            <a:r>
              <a:rPr lang="en-IN" dirty="0" smtClean="0"/>
              <a:t>.</a:t>
            </a:r>
          </a:p>
          <a:p>
            <a:r>
              <a:rPr lang="en-IN" dirty="0"/>
              <a:t>R is that platform and thousands of people around the world have come together to make contributions to R, to develop packages, and help each other use R for all kinds of applications.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 features of R</a:t>
            </a:r>
            <a:endParaRPr lang="en-IN" dirty="0"/>
          </a:p>
        </p:txBody>
      </p:sp>
      <p:sp>
        <p:nvSpPr>
          <p:cNvPr id="3" name="Content Placeholder 2"/>
          <p:cNvSpPr>
            <a:spLocks noGrp="1"/>
          </p:cNvSpPr>
          <p:nvPr>
            <p:ph idx="1"/>
          </p:nvPr>
        </p:nvSpPr>
        <p:spPr/>
        <p:txBody>
          <a:bodyPr/>
          <a:lstStyle/>
          <a:p>
            <a:r>
              <a:rPr lang="en-IN" dirty="0"/>
              <a:t>The R-help and R-</a:t>
            </a:r>
            <a:r>
              <a:rPr lang="en-IN" dirty="0" err="1"/>
              <a:t>devel</a:t>
            </a:r>
            <a:r>
              <a:rPr lang="en-IN" dirty="0"/>
              <a:t> mailing lists have been highly active for over a decade now and there is considerable activity on web sites like Stack Overflow.</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 you will learn?</a:t>
            </a:r>
            <a:br>
              <a:rPr lang="en-IN" dirty="0" smtClean="0"/>
            </a:b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Once you’ve imported your data, it is a good idea to tidy it. </a:t>
            </a:r>
          </a:p>
          <a:p>
            <a:r>
              <a:rPr lang="en-IN" dirty="0" smtClean="0"/>
              <a:t>Tidying your data means storing it in a consistent form that matches the semantics of the dataset with the way it is stored. </a:t>
            </a:r>
          </a:p>
          <a:p>
            <a:r>
              <a:rPr lang="en-IN" dirty="0" smtClean="0"/>
              <a:t>In brief, when your data is tidy, each column is a variable, and each row is an observation. Tidy data is important because the consistent structure lets you focus your struggle on questions about the data, not</a:t>
            </a:r>
          </a:p>
          <a:p>
            <a:pPr>
              <a:buNone/>
            </a:pPr>
            <a:r>
              <a:rPr lang="en-IN" dirty="0" smtClean="0"/>
              <a:t>    fighting to get the data into the right form for different functions.</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 Features in short…</a:t>
            </a:r>
            <a:endParaRPr lang="en-IN" dirty="0"/>
          </a:p>
        </p:txBody>
      </p:sp>
      <p:sp>
        <p:nvSpPr>
          <p:cNvPr id="3" name="Content Placeholder 2"/>
          <p:cNvSpPr>
            <a:spLocks noGrp="1"/>
          </p:cNvSpPr>
          <p:nvPr>
            <p:ph idx="1"/>
          </p:nvPr>
        </p:nvSpPr>
        <p:spPr/>
        <p:txBody>
          <a:bodyPr>
            <a:normAutofit/>
          </a:bodyPr>
          <a:lstStyle/>
          <a:p>
            <a:pPr fontAlgn="base"/>
            <a:r>
              <a:rPr lang="en-IN" dirty="0">
                <a:latin typeface="Times New Roman" pitchFamily="18" charset="0"/>
                <a:cs typeface="Times New Roman" pitchFamily="18" charset="0"/>
              </a:rPr>
              <a:t>R is free, open-source software distributed and maintained by R-project.</a:t>
            </a:r>
          </a:p>
          <a:p>
            <a:pPr fontAlgn="base"/>
            <a:r>
              <a:rPr lang="en-IN" dirty="0" smtClean="0">
                <a:latin typeface="Times New Roman" pitchFamily="18" charset="0"/>
                <a:cs typeface="Times New Roman" pitchFamily="18" charset="0"/>
              </a:rPr>
              <a:t>R </a:t>
            </a:r>
            <a:r>
              <a:rPr lang="en-IN" dirty="0">
                <a:latin typeface="Times New Roman" pitchFamily="18" charset="0"/>
                <a:cs typeface="Times New Roman" pitchFamily="18" charset="0"/>
              </a:rPr>
              <a:t>source code is available under the Free Software Foundation’s GNU General Public License.</a:t>
            </a:r>
          </a:p>
          <a:p>
            <a:pPr fontAlgn="base"/>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R </a:t>
            </a:r>
            <a:r>
              <a:rPr lang="en-IN" dirty="0">
                <a:latin typeface="Times New Roman" pitchFamily="18" charset="0"/>
                <a:cs typeface="Times New Roman" pitchFamily="18" charset="0"/>
              </a:rPr>
              <a:t>supports most of the data analysis techniques such as virtual data manipulation, statistical model, and charts.  </a:t>
            </a:r>
          </a:p>
          <a:p>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 Features in short…</a:t>
            </a:r>
            <a:endParaRPr lang="en-IN" dirty="0"/>
          </a:p>
        </p:txBody>
      </p:sp>
      <p:sp>
        <p:nvSpPr>
          <p:cNvPr id="3" name="Content Placeholder 2"/>
          <p:cNvSpPr>
            <a:spLocks noGrp="1"/>
          </p:cNvSpPr>
          <p:nvPr>
            <p:ph idx="1"/>
          </p:nvPr>
        </p:nvSpPr>
        <p:spPr/>
        <p:txBody>
          <a:bodyPr/>
          <a:lstStyle/>
          <a:p>
            <a:pPr fontAlgn="base"/>
            <a:r>
              <a:rPr lang="en-IN" dirty="0" smtClean="0">
                <a:latin typeface="Times New Roman" pitchFamily="18" charset="0"/>
                <a:cs typeface="Times New Roman" pitchFamily="18" charset="0"/>
              </a:rPr>
              <a:t> R support beautiful and unique data visualizations to present multidimensional data in multi-panel charts, 3-D graphs.</a:t>
            </a:r>
          </a:p>
          <a:p>
            <a:pPr fontAlgn="base"/>
            <a:r>
              <a:rPr lang="en-IN" dirty="0" smtClean="0">
                <a:latin typeface="Times New Roman" pitchFamily="18" charset="0"/>
                <a:cs typeface="Times New Roman" pitchFamily="18" charset="0"/>
              </a:rPr>
              <a:t>A global R community of 2 million users, developers, and contributors support contribute and maintain R language. </a:t>
            </a:r>
          </a:p>
          <a:p>
            <a:pPr fontAlgn="base"/>
            <a:r>
              <a:rPr lang="en-IN" dirty="0" smtClean="0">
                <a:solidFill>
                  <a:srgbClr val="00B0F0"/>
                </a:solidFill>
                <a:latin typeface="Times New Roman" pitchFamily="18" charset="0"/>
                <a:cs typeface="Times New Roman" pitchFamily="18" charset="0"/>
              </a:rPr>
              <a:t>Revolution Analytics community </a:t>
            </a:r>
            <a:r>
              <a:rPr lang="en-IN" dirty="0" smtClean="0">
                <a:latin typeface="Times New Roman" pitchFamily="18" charset="0"/>
                <a:cs typeface="Times New Roman" pitchFamily="18" charset="0"/>
              </a:rPr>
              <a:t>was acquired by Microsoft.</a:t>
            </a:r>
          </a:p>
          <a:p>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GNU…..general Public licence</a:t>
            </a:r>
            <a:endParaRPr lang="en-IN" dirty="0"/>
          </a:p>
        </p:txBody>
      </p:sp>
      <p:sp>
        <p:nvSpPr>
          <p:cNvPr id="3" name="Content Placeholder 2"/>
          <p:cNvSpPr>
            <a:spLocks noGrp="1"/>
          </p:cNvSpPr>
          <p:nvPr>
            <p:ph idx="1"/>
          </p:nvPr>
        </p:nvSpPr>
        <p:spPr/>
        <p:txBody>
          <a:bodyPr>
            <a:normAutofit fontScale="77500" lnSpcReduction="20000"/>
          </a:bodyPr>
          <a:lstStyle/>
          <a:p>
            <a:r>
              <a:rPr lang="en-IN" dirty="0"/>
              <a:t>According to the Free Software Foundation, with </a:t>
            </a:r>
            <a:r>
              <a:rPr lang="en-IN" i="1" dirty="0"/>
              <a:t>free software</a:t>
            </a:r>
            <a:r>
              <a:rPr lang="en-IN" dirty="0"/>
              <a:t>, you are granted the following </a:t>
            </a:r>
            <a:r>
              <a:rPr lang="en-IN" dirty="0">
                <a:hlinkClick r:id="rId2"/>
              </a:rPr>
              <a:t>four freedoms</a:t>
            </a:r>
            <a:endParaRPr lang="en-IN" dirty="0"/>
          </a:p>
          <a:p>
            <a:r>
              <a:rPr lang="en-IN" dirty="0"/>
              <a:t>The freedom to run the program, for any purpose (freedom 0).</a:t>
            </a:r>
          </a:p>
          <a:p>
            <a:r>
              <a:rPr lang="en-IN" dirty="0"/>
              <a:t>The freedom to study how the program works, and adapt it to your needs (freedom 1). Access to the source code is a precondition for this.</a:t>
            </a:r>
          </a:p>
          <a:p>
            <a:r>
              <a:rPr lang="en-IN" dirty="0"/>
              <a:t>The freedom to redistribute copies so you can help your </a:t>
            </a:r>
            <a:r>
              <a:rPr lang="en-IN" dirty="0" smtClean="0"/>
              <a:t>neighbour </a:t>
            </a:r>
            <a:r>
              <a:rPr lang="en-IN" dirty="0"/>
              <a:t>(freedom 2).</a:t>
            </a:r>
          </a:p>
          <a:p>
            <a:r>
              <a:rPr lang="en-IN" dirty="0"/>
              <a:t>The freedom to improve the program, and release your improvements to the public, so that the whole community benefits (freedom 3). Access to the source code is a precondition for this.</a:t>
            </a:r>
          </a:p>
          <a:p>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Design of the R System</a:t>
            </a:r>
            <a:br>
              <a:rPr lang="en-IN" b="1" dirty="0"/>
            </a:br>
            <a:endParaRPr lang="en-IN" dirty="0"/>
          </a:p>
        </p:txBody>
      </p:sp>
      <p:sp>
        <p:nvSpPr>
          <p:cNvPr id="3" name="Content Placeholder 2"/>
          <p:cNvSpPr>
            <a:spLocks noGrp="1"/>
          </p:cNvSpPr>
          <p:nvPr>
            <p:ph idx="1"/>
          </p:nvPr>
        </p:nvSpPr>
        <p:spPr/>
        <p:txBody>
          <a:bodyPr>
            <a:normAutofit fontScale="92500" lnSpcReduction="10000"/>
          </a:bodyPr>
          <a:lstStyle/>
          <a:p>
            <a:r>
              <a:rPr lang="en-IN" dirty="0"/>
              <a:t>The primary R system is available from the </a:t>
            </a:r>
            <a:r>
              <a:rPr lang="en-IN" u="sng" dirty="0">
                <a:hlinkClick r:id="rId2"/>
              </a:rPr>
              <a:t>Comprehensive R Archive Network</a:t>
            </a:r>
            <a:r>
              <a:rPr lang="en-IN" dirty="0"/>
              <a:t>, also known as CRAN. </a:t>
            </a:r>
            <a:endParaRPr lang="en-IN" dirty="0" smtClean="0"/>
          </a:p>
          <a:p>
            <a:r>
              <a:rPr lang="en-IN" dirty="0" smtClean="0"/>
              <a:t>CRAN </a:t>
            </a:r>
            <a:r>
              <a:rPr lang="en-IN" dirty="0"/>
              <a:t>also hosts many add-on packages that can be used to extend the functionality of R.</a:t>
            </a:r>
          </a:p>
          <a:p>
            <a:r>
              <a:rPr lang="en-IN" dirty="0"/>
              <a:t>The R system is divided into 2 conceptual parts:</a:t>
            </a:r>
          </a:p>
          <a:p>
            <a:r>
              <a:rPr lang="en-IN" dirty="0"/>
              <a:t>The “base” R system that you download from CRAN: </a:t>
            </a:r>
            <a:r>
              <a:rPr lang="en-IN" dirty="0">
                <a:hlinkClick r:id="rId3"/>
              </a:rPr>
              <a:t>Linux</a:t>
            </a:r>
            <a:r>
              <a:rPr lang="en-IN" dirty="0"/>
              <a:t> </a:t>
            </a:r>
            <a:r>
              <a:rPr lang="en-IN" dirty="0">
                <a:hlinkClick r:id="rId4"/>
              </a:rPr>
              <a:t>Windows</a:t>
            </a:r>
            <a:r>
              <a:rPr lang="en-IN" dirty="0"/>
              <a:t> </a:t>
            </a:r>
            <a:r>
              <a:rPr lang="en-IN" dirty="0">
                <a:hlinkClick r:id="rId5"/>
              </a:rPr>
              <a:t>Mac</a:t>
            </a:r>
            <a:r>
              <a:rPr lang="en-IN" dirty="0"/>
              <a:t> </a:t>
            </a:r>
            <a:r>
              <a:rPr lang="en-IN" dirty="0">
                <a:hlinkClick r:id="rId6"/>
              </a:rPr>
              <a:t>Source Code</a:t>
            </a:r>
            <a:endParaRPr lang="en-IN" dirty="0"/>
          </a:p>
          <a:p>
            <a:r>
              <a:rPr lang="en-IN" dirty="0"/>
              <a:t>Everything else.</a:t>
            </a:r>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Design of R System</a:t>
            </a:r>
            <a:endParaRPr lang="en-IN" dirty="0"/>
          </a:p>
        </p:txBody>
      </p:sp>
      <p:sp>
        <p:nvSpPr>
          <p:cNvPr id="3" name="Content Placeholder 2"/>
          <p:cNvSpPr>
            <a:spLocks noGrp="1"/>
          </p:cNvSpPr>
          <p:nvPr>
            <p:ph idx="1"/>
          </p:nvPr>
        </p:nvSpPr>
        <p:spPr/>
        <p:txBody>
          <a:bodyPr>
            <a:normAutofit fontScale="92500"/>
          </a:bodyPr>
          <a:lstStyle/>
          <a:p>
            <a:r>
              <a:rPr lang="en-IN" dirty="0"/>
              <a:t>R functionality is divided into a number of </a:t>
            </a:r>
            <a:r>
              <a:rPr lang="en-IN" i="1" dirty="0"/>
              <a:t>packages</a:t>
            </a:r>
            <a:r>
              <a:rPr lang="en-IN" dirty="0"/>
              <a:t>.</a:t>
            </a:r>
          </a:p>
          <a:p>
            <a:r>
              <a:rPr lang="en-IN" dirty="0"/>
              <a:t>The </a:t>
            </a:r>
            <a:r>
              <a:rPr lang="en-IN" dirty="0" smtClean="0">
                <a:solidFill>
                  <a:srgbClr val="00B0F0"/>
                </a:solidFill>
              </a:rPr>
              <a:t>base </a:t>
            </a:r>
            <a:r>
              <a:rPr lang="en-IN" dirty="0" smtClean="0"/>
              <a:t>R </a:t>
            </a:r>
            <a:r>
              <a:rPr lang="en-IN" dirty="0"/>
              <a:t>system contains, among other things, the base package which is required to run R and contains the most fundamental functions.</a:t>
            </a:r>
          </a:p>
          <a:p>
            <a:r>
              <a:rPr lang="en-IN" dirty="0"/>
              <a:t>The other packages contained in the </a:t>
            </a:r>
            <a:r>
              <a:rPr lang="en-IN" dirty="0" smtClean="0">
                <a:solidFill>
                  <a:srgbClr val="00B0F0"/>
                </a:solidFill>
              </a:rPr>
              <a:t>base</a:t>
            </a:r>
            <a:r>
              <a:rPr lang="en-IN" dirty="0" smtClean="0"/>
              <a:t> system include</a:t>
            </a:r>
            <a:r>
              <a:rPr lang="en-IN" dirty="0"/>
              <a:t> </a:t>
            </a:r>
            <a:r>
              <a:rPr lang="en-IN" dirty="0" err="1"/>
              <a:t>utils</a:t>
            </a:r>
            <a:r>
              <a:rPr lang="en-IN" dirty="0"/>
              <a:t>, stats, datasets, graphics</a:t>
            </a:r>
            <a:r>
              <a:rPr lang="en-IN" dirty="0" smtClean="0"/>
              <a:t>, </a:t>
            </a:r>
            <a:r>
              <a:rPr lang="en-IN" dirty="0" err="1" smtClean="0"/>
              <a:t>grDevices</a:t>
            </a:r>
            <a:r>
              <a:rPr lang="en-IN" dirty="0"/>
              <a:t>, grid, methods, tools, parallel, compiler, </a:t>
            </a:r>
            <a:r>
              <a:rPr lang="en-IN" dirty="0" err="1"/>
              <a:t>splines</a:t>
            </a:r>
            <a:r>
              <a:rPr lang="en-IN" dirty="0"/>
              <a:t>, </a:t>
            </a:r>
            <a:r>
              <a:rPr lang="en-IN" dirty="0" err="1"/>
              <a:t>tcltk</a:t>
            </a:r>
            <a:r>
              <a:rPr lang="en-IN" dirty="0"/>
              <a:t>, stats4.</a:t>
            </a:r>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Design of R system</a:t>
            </a:r>
            <a:endParaRPr lang="en-IN" dirty="0"/>
          </a:p>
        </p:txBody>
      </p:sp>
      <p:sp>
        <p:nvSpPr>
          <p:cNvPr id="3" name="Content Placeholder 2"/>
          <p:cNvSpPr>
            <a:spLocks noGrp="1"/>
          </p:cNvSpPr>
          <p:nvPr>
            <p:ph idx="1"/>
          </p:nvPr>
        </p:nvSpPr>
        <p:spPr/>
        <p:txBody>
          <a:bodyPr>
            <a:normAutofit/>
          </a:bodyPr>
          <a:lstStyle/>
          <a:p>
            <a:r>
              <a:rPr lang="en-IN" dirty="0" smtClean="0"/>
              <a:t>There are also Recommended packages: </a:t>
            </a:r>
            <a:r>
              <a:rPr lang="en-IN" sz="2000" b="1" dirty="0" smtClean="0">
                <a:solidFill>
                  <a:srgbClr val="00B0F0"/>
                </a:solidFill>
              </a:rPr>
              <a:t>boot, class, cluster, </a:t>
            </a:r>
            <a:r>
              <a:rPr lang="en-IN" sz="2000" b="1" dirty="0" err="1" smtClean="0">
                <a:solidFill>
                  <a:srgbClr val="00B0F0"/>
                </a:solidFill>
              </a:rPr>
              <a:t>codetools</a:t>
            </a:r>
            <a:r>
              <a:rPr lang="en-IN" sz="2000" b="1" dirty="0" smtClean="0">
                <a:solidFill>
                  <a:srgbClr val="00B0F0"/>
                </a:solidFill>
              </a:rPr>
              <a:t>, </a:t>
            </a:r>
            <a:r>
              <a:rPr lang="en-IN" sz="2000" b="1" dirty="0" err="1" smtClean="0">
                <a:solidFill>
                  <a:srgbClr val="00B0F0"/>
                </a:solidFill>
              </a:rPr>
              <a:t>foreign,KernSmooth</a:t>
            </a:r>
            <a:r>
              <a:rPr lang="en-IN" sz="2000" b="1" dirty="0" smtClean="0">
                <a:solidFill>
                  <a:srgbClr val="00B0F0"/>
                </a:solidFill>
              </a:rPr>
              <a:t>, lattice, </a:t>
            </a:r>
            <a:r>
              <a:rPr lang="en-IN" sz="2000" b="1" dirty="0" err="1" smtClean="0">
                <a:solidFill>
                  <a:srgbClr val="00B0F0"/>
                </a:solidFill>
              </a:rPr>
              <a:t>mgcv</a:t>
            </a:r>
            <a:r>
              <a:rPr lang="en-IN" sz="2000" b="1" dirty="0" smtClean="0">
                <a:solidFill>
                  <a:srgbClr val="00B0F0"/>
                </a:solidFill>
              </a:rPr>
              <a:t>, </a:t>
            </a:r>
            <a:r>
              <a:rPr lang="en-IN" sz="2000" b="1" dirty="0" err="1" smtClean="0">
                <a:solidFill>
                  <a:srgbClr val="00B0F0"/>
                </a:solidFill>
              </a:rPr>
              <a:t>nlme</a:t>
            </a:r>
            <a:r>
              <a:rPr lang="en-IN" sz="2000" b="1" dirty="0" smtClean="0">
                <a:solidFill>
                  <a:srgbClr val="00B0F0"/>
                </a:solidFill>
              </a:rPr>
              <a:t>, </a:t>
            </a:r>
            <a:r>
              <a:rPr lang="en-IN" sz="2000" b="1" dirty="0" err="1" smtClean="0">
                <a:solidFill>
                  <a:srgbClr val="00B0F0"/>
                </a:solidFill>
              </a:rPr>
              <a:t>rpart</a:t>
            </a:r>
            <a:r>
              <a:rPr lang="en-IN" sz="2000" b="1" dirty="0" smtClean="0">
                <a:solidFill>
                  <a:srgbClr val="00B0F0"/>
                </a:solidFill>
              </a:rPr>
              <a:t>, survival, MASS, spatial, </a:t>
            </a:r>
            <a:r>
              <a:rPr lang="en-IN" sz="2000" b="1" dirty="0" err="1" smtClean="0">
                <a:solidFill>
                  <a:srgbClr val="00B0F0"/>
                </a:solidFill>
              </a:rPr>
              <a:t>nnet</a:t>
            </a:r>
            <a:r>
              <a:rPr lang="en-IN" sz="2000" b="1" dirty="0" smtClean="0">
                <a:solidFill>
                  <a:srgbClr val="00B0F0"/>
                </a:solidFill>
              </a:rPr>
              <a:t>, Matrix.</a:t>
            </a:r>
          </a:p>
          <a:p>
            <a:r>
              <a:rPr lang="en-IN" dirty="0" smtClean="0"/>
              <a:t>When you download a fresh installation of R from CRAN, you get all of the above, which represents a substantial amount of functionality. </a:t>
            </a:r>
          </a:p>
          <a:p>
            <a:r>
              <a:rPr lang="en-IN" dirty="0" smtClean="0"/>
              <a:t>However, there are many other packages available:</a:t>
            </a:r>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Limitations of R</a:t>
            </a:r>
            <a:br>
              <a:rPr lang="en-IN" b="1" dirty="0"/>
            </a:br>
            <a:endParaRPr lang="en-IN" dirty="0"/>
          </a:p>
        </p:txBody>
      </p:sp>
      <p:sp>
        <p:nvSpPr>
          <p:cNvPr id="3" name="Content Placeholder 2"/>
          <p:cNvSpPr>
            <a:spLocks noGrp="1"/>
          </p:cNvSpPr>
          <p:nvPr>
            <p:ph idx="1"/>
          </p:nvPr>
        </p:nvSpPr>
        <p:spPr/>
        <p:txBody>
          <a:bodyPr/>
          <a:lstStyle/>
          <a:p>
            <a:r>
              <a:rPr lang="en-IN" dirty="0"/>
              <a:t>R is essentially based on almost 50 year old technology, going back to the original S system developed at Bell Labs. </a:t>
            </a:r>
            <a:endParaRPr lang="en-IN" dirty="0" smtClean="0"/>
          </a:p>
          <a:p>
            <a:r>
              <a:rPr lang="en-IN" dirty="0" smtClean="0"/>
              <a:t>There </a:t>
            </a:r>
            <a:r>
              <a:rPr lang="en-IN" dirty="0"/>
              <a:t>was originally little built in support for dynamic or 3-D graphics (but things have improved greatly since the “old days”).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Limitations of R</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Objects </a:t>
            </a:r>
            <a:r>
              <a:rPr lang="en-IN" dirty="0"/>
              <a:t>must generally be stored in physical memory</a:t>
            </a:r>
            <a:r>
              <a:rPr lang="en-IN" dirty="0" smtClean="0"/>
              <a:t>.</a:t>
            </a:r>
          </a:p>
          <a:p>
            <a:r>
              <a:rPr lang="en-IN" dirty="0"/>
              <a:t>R generally is more of a memory hog than other statistical packages</a:t>
            </a:r>
            <a:r>
              <a:rPr lang="en-IN" dirty="0" smtClean="0"/>
              <a:t>.</a:t>
            </a:r>
          </a:p>
          <a:p>
            <a:r>
              <a:rPr lang="en-IN" dirty="0"/>
              <a:t>At a higher level one “limitation” of R is that its functionality is based on consumer demand and (voluntary) user contributions. If no one feels like implementing your </a:t>
            </a:r>
            <a:r>
              <a:rPr lang="en-IN" dirty="0" err="1"/>
              <a:t>favorite</a:t>
            </a:r>
            <a:r>
              <a:rPr lang="en-IN" dirty="0"/>
              <a:t> method, then it’s </a:t>
            </a:r>
            <a:r>
              <a:rPr lang="en-IN" i="1" dirty="0"/>
              <a:t>your</a:t>
            </a:r>
            <a:r>
              <a:rPr lang="en-IN" dirty="0"/>
              <a:t> job to implement it (or you need to pay someone to do it).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R Resources</a:t>
            </a:r>
            <a:br>
              <a:rPr lang="en-IN" b="1" dirty="0"/>
            </a:br>
            <a:endParaRPr lang="en-IN" dirty="0"/>
          </a:p>
        </p:txBody>
      </p:sp>
      <p:sp>
        <p:nvSpPr>
          <p:cNvPr id="3" name="Content Placeholder 2"/>
          <p:cNvSpPr>
            <a:spLocks noGrp="1"/>
          </p:cNvSpPr>
          <p:nvPr>
            <p:ph idx="1"/>
          </p:nvPr>
        </p:nvSpPr>
        <p:spPr/>
        <p:txBody>
          <a:bodyPr>
            <a:normAutofit fontScale="77500" lnSpcReduction="20000"/>
          </a:bodyPr>
          <a:lstStyle/>
          <a:p>
            <a:r>
              <a:rPr lang="en-IN" b="1" dirty="0"/>
              <a:t>Official Manuals</a:t>
            </a:r>
          </a:p>
          <a:p>
            <a:r>
              <a:rPr lang="en-IN" sz="3400" dirty="0">
                <a:latin typeface="Times New Roman" pitchFamily="18" charset="0"/>
                <a:cs typeface="Times New Roman" pitchFamily="18" charset="0"/>
              </a:rPr>
              <a:t>As far as getting started with R by reading stuff, there is of course this book. Also, available from </a:t>
            </a:r>
            <a:r>
              <a:rPr lang="en-IN" sz="3400" dirty="0" smtClean="0">
                <a:latin typeface="Times New Roman" pitchFamily="18" charset="0"/>
                <a:cs typeface="Times New Roman" pitchFamily="18" charset="0"/>
                <a:hlinkClick r:id="rId2"/>
              </a:rPr>
              <a:t>CRAN</a:t>
            </a:r>
            <a:r>
              <a:rPr lang="en-IN" sz="3400" dirty="0" smtClean="0">
                <a:latin typeface="Times New Roman" pitchFamily="18" charset="0"/>
                <a:cs typeface="Times New Roman" pitchFamily="18" charset="0"/>
              </a:rPr>
              <a:t> are</a:t>
            </a:r>
          </a:p>
          <a:p>
            <a:endParaRPr lang="en-IN" sz="3400" dirty="0">
              <a:latin typeface="Times New Roman" pitchFamily="18" charset="0"/>
              <a:cs typeface="Times New Roman" pitchFamily="18" charset="0"/>
            </a:endParaRPr>
          </a:p>
          <a:p>
            <a:r>
              <a:rPr lang="en-IN" sz="3400" dirty="0">
                <a:latin typeface="Times New Roman" pitchFamily="18" charset="0"/>
                <a:cs typeface="Times New Roman" pitchFamily="18" charset="0"/>
              </a:rPr>
              <a:t>An Introduction to </a:t>
            </a:r>
            <a:r>
              <a:rPr lang="en-IN" sz="3400" dirty="0" smtClean="0">
                <a:latin typeface="Times New Roman" pitchFamily="18" charset="0"/>
                <a:cs typeface="Times New Roman" pitchFamily="18" charset="0"/>
              </a:rPr>
              <a:t>R </a:t>
            </a:r>
          </a:p>
          <a:p>
            <a:pPr>
              <a:buNone/>
            </a:pPr>
            <a:r>
              <a:rPr lang="en-IN" sz="3400" dirty="0">
                <a:latin typeface="Times New Roman" pitchFamily="18" charset="0"/>
                <a:cs typeface="Times New Roman" pitchFamily="18" charset="0"/>
              </a:rPr>
              <a:t> </a:t>
            </a:r>
            <a:r>
              <a:rPr lang="en-IN" sz="3400" dirty="0" smtClean="0">
                <a:latin typeface="Times New Roman" pitchFamily="18" charset="0"/>
                <a:cs typeface="Times New Roman" pitchFamily="18" charset="0"/>
              </a:rPr>
              <a:t>     </a:t>
            </a:r>
            <a:r>
              <a:rPr lang="en-IN" sz="3400" dirty="0" smtClean="0">
                <a:latin typeface="Times New Roman" pitchFamily="18" charset="0"/>
                <a:cs typeface="Times New Roman" pitchFamily="18" charset="0"/>
                <a:hlinkClick r:id="rId3"/>
              </a:rPr>
              <a:t>https://cran.r-project.org/doc/manuals/r-release/R-intro.html</a:t>
            </a:r>
            <a:r>
              <a:rPr lang="en-IN" sz="3400" dirty="0" smtClean="0">
                <a:latin typeface="Times New Roman" pitchFamily="18" charset="0"/>
                <a:cs typeface="Times New Roman" pitchFamily="18" charset="0"/>
              </a:rPr>
              <a:t> </a:t>
            </a:r>
          </a:p>
          <a:p>
            <a:pPr>
              <a:buNone/>
            </a:pPr>
            <a:endParaRPr lang="en-IN" sz="3400" dirty="0">
              <a:latin typeface="Times New Roman" pitchFamily="18" charset="0"/>
              <a:cs typeface="Times New Roman" pitchFamily="18" charset="0"/>
            </a:endParaRPr>
          </a:p>
          <a:p>
            <a:r>
              <a:rPr lang="en-IN" sz="3400" dirty="0">
                <a:latin typeface="Times New Roman" pitchFamily="18" charset="0"/>
                <a:cs typeface="Times New Roman" pitchFamily="18" charset="0"/>
              </a:rPr>
              <a:t>R Data </a:t>
            </a:r>
            <a:r>
              <a:rPr lang="en-IN" sz="3400" dirty="0" smtClean="0">
                <a:latin typeface="Times New Roman" pitchFamily="18" charset="0"/>
                <a:cs typeface="Times New Roman" pitchFamily="18" charset="0"/>
              </a:rPr>
              <a:t>Import/Export</a:t>
            </a:r>
          </a:p>
          <a:p>
            <a:r>
              <a:rPr lang="en-IN" sz="3400" dirty="0" smtClean="0">
                <a:latin typeface="Times New Roman" pitchFamily="18" charset="0"/>
                <a:cs typeface="Times New Roman" pitchFamily="18" charset="0"/>
                <a:hlinkClick r:id="rId4"/>
              </a:rPr>
              <a:t>https://cran.r-project.org/doc/manuals/r-release/R-data.html</a:t>
            </a:r>
            <a:r>
              <a:rPr lang="en-IN" sz="3400" dirty="0" smtClean="0">
                <a:latin typeface="Times New Roman" pitchFamily="18" charset="0"/>
                <a:cs typeface="Times New Roman" pitchFamily="18" charset="0"/>
              </a:rPr>
              <a:t> </a:t>
            </a:r>
          </a:p>
          <a:p>
            <a:endParaRPr lang="en-IN" sz="3400" dirty="0">
              <a:latin typeface="Times New Roman" pitchFamily="18" charset="0"/>
              <a:cs typeface="Times New Roman" pitchFamily="18" charset="0"/>
            </a:endParaRPr>
          </a:p>
          <a:p>
            <a:endParaRPr lang="en-IN" sz="34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 Resources</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latin typeface="Times New Roman" pitchFamily="18" charset="0"/>
                <a:cs typeface="Times New Roman" pitchFamily="18" charset="0"/>
              </a:rPr>
              <a:t>Writing R Extensions: Discusses how to write and organize R packages</a:t>
            </a:r>
          </a:p>
          <a:p>
            <a:r>
              <a:rPr lang="en-IN" dirty="0" smtClean="0">
                <a:latin typeface="Times New Roman" pitchFamily="18" charset="0"/>
                <a:cs typeface="Times New Roman" pitchFamily="18" charset="0"/>
                <a:hlinkClick r:id="rId2"/>
              </a:rPr>
              <a:t>https://cran.r-project.org/doc/manuals/r-release/R-exts.html</a:t>
            </a:r>
            <a:r>
              <a:rPr lang="en-IN" dirty="0" smtClean="0">
                <a:latin typeface="Times New Roman" pitchFamily="18" charset="0"/>
                <a:cs typeface="Times New Roman" pitchFamily="18" charset="0"/>
              </a:rPr>
              <a:t> </a:t>
            </a:r>
          </a:p>
          <a:p>
            <a:r>
              <a:rPr lang="en-IN" dirty="0" smtClean="0">
                <a:latin typeface="Times New Roman" pitchFamily="18" charset="0"/>
                <a:cs typeface="Times New Roman" pitchFamily="18" charset="0"/>
              </a:rPr>
              <a:t>R Installation and Administration: This is mostly for building R from the source code)</a:t>
            </a:r>
          </a:p>
          <a:p>
            <a:r>
              <a:rPr lang="en-IN" dirty="0" smtClean="0">
                <a:latin typeface="Times New Roman" pitchFamily="18" charset="0"/>
                <a:cs typeface="Times New Roman" pitchFamily="18" charset="0"/>
                <a:hlinkClick r:id="rId3"/>
              </a:rPr>
              <a:t>https://cran.r-project.org/doc/manuals/r-release/R-admin.html</a:t>
            </a:r>
            <a:r>
              <a:rPr lang="en-IN" dirty="0" smtClean="0">
                <a:latin typeface="Times New Roman" pitchFamily="18" charset="0"/>
                <a:cs typeface="Times New Roman" pitchFamily="18" charset="0"/>
              </a:rPr>
              <a:t> </a:t>
            </a:r>
          </a:p>
          <a:p>
            <a:r>
              <a:rPr lang="en-IN" dirty="0" smtClean="0">
                <a:latin typeface="Times New Roman" pitchFamily="18" charset="0"/>
                <a:cs typeface="Times New Roman" pitchFamily="18" charset="0"/>
              </a:rPr>
              <a:t>R Internals: This manual describes the low level structure of R and is primarily for developers and R core members.</a:t>
            </a:r>
          </a:p>
          <a:p>
            <a:r>
              <a:rPr lang="en-IN" dirty="0" smtClean="0">
                <a:latin typeface="Times New Roman" pitchFamily="18" charset="0"/>
                <a:cs typeface="Times New Roman" pitchFamily="18" charset="0"/>
                <a:hlinkClick r:id="rId4"/>
              </a:rPr>
              <a:t>https://cran.r-project.org/doc/manuals/r-release/R-ints.html</a:t>
            </a:r>
            <a:r>
              <a:rPr lang="en-IN" dirty="0" smtClean="0">
                <a:latin typeface="Times New Roman" pitchFamily="18" charset="0"/>
                <a:cs typeface="Times New Roman" pitchFamily="18" charset="0"/>
              </a:rPr>
              <a:t> </a:t>
            </a:r>
          </a:p>
          <a:p>
            <a:r>
              <a:rPr lang="en-IN" dirty="0" smtClean="0">
                <a:latin typeface="Times New Roman" pitchFamily="18" charset="0"/>
                <a:cs typeface="Times New Roman" pitchFamily="18" charset="0"/>
              </a:rPr>
              <a:t>R Language Definition: This documents the R language and, again, is primarily for developers</a:t>
            </a:r>
          </a:p>
          <a:p>
            <a:r>
              <a:rPr lang="en-IN" dirty="0" smtClean="0">
                <a:latin typeface="Times New Roman" pitchFamily="18" charset="0"/>
                <a:cs typeface="Times New Roman" pitchFamily="18" charset="0"/>
                <a:hlinkClick r:id="rId5"/>
              </a:rPr>
              <a:t>https://cran.r-project.org/doc/manuals/r-release/R-lang.html</a:t>
            </a:r>
            <a:r>
              <a:rPr lang="en-IN" dirty="0" smtClean="0">
                <a:latin typeface="Times New Roman" pitchFamily="18" charset="0"/>
                <a:cs typeface="Times New Roman" pitchFamily="18" charset="0"/>
              </a:rPr>
              <a:t> </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 you will learn?</a:t>
            </a:r>
            <a:br>
              <a:rPr lang="en-IN" dirty="0" smtClean="0"/>
            </a:b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Once you have tidy data, a common first step is to transform it. </a:t>
            </a:r>
          </a:p>
          <a:p>
            <a:r>
              <a:rPr lang="en-IN" dirty="0" smtClean="0"/>
              <a:t>Transformation includes narrowing in on observations of interest (like all people in one city, or all data from the last year),</a:t>
            </a:r>
          </a:p>
          <a:p>
            <a:r>
              <a:rPr lang="en-IN" dirty="0" smtClean="0"/>
              <a:t>creating new variables that are functions of existing variables (like computing velocity from speed and time), and calculating a set of summary statistics (like counts or means). </a:t>
            </a:r>
          </a:p>
          <a:p>
            <a:r>
              <a:rPr lang="en-IN" dirty="0" smtClean="0"/>
              <a:t>Together, tidying and transforming are called wrangling, because getting your data in a form that’s natural to work</a:t>
            </a:r>
          </a:p>
          <a:p>
            <a:pPr>
              <a:buNone/>
            </a:pPr>
            <a:r>
              <a:rPr lang="en-IN" dirty="0" smtClean="0"/>
              <a:t>    with often feels like a fight!</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Getting Started with R</a:t>
            </a:r>
            <a:endParaRPr lang="en-IN" b="1" dirty="0"/>
          </a:p>
        </p:txBody>
      </p:sp>
      <p:sp>
        <p:nvSpPr>
          <p:cNvPr id="3" name="Content Placeholder 2"/>
          <p:cNvSpPr>
            <a:spLocks noGrp="1"/>
          </p:cNvSpPr>
          <p:nvPr>
            <p:ph idx="1"/>
          </p:nvPr>
        </p:nvSpPr>
        <p:spPr/>
        <p:txBody>
          <a:bodyPr/>
          <a:lstStyle/>
          <a:p>
            <a:r>
              <a:rPr lang="en-IN" dirty="0" smtClean="0"/>
              <a:t>The first thing you need to do to get started with R is to install it on your computer. R works on pretty much every platform available, including the widely available Windows, Mac OS X, and Linux systems. If you want to watch a step-by-step tutorial on how to install R for Mac or Windows, you can watch these videos:</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Installing R</a:t>
            </a:r>
            <a:endParaRPr lang="en-IN" dirty="0"/>
          </a:p>
        </p:txBody>
      </p:sp>
      <p:sp>
        <p:nvSpPr>
          <p:cNvPr id="3" name="Content Placeholder 2"/>
          <p:cNvSpPr>
            <a:spLocks noGrp="1"/>
          </p:cNvSpPr>
          <p:nvPr>
            <p:ph idx="1"/>
          </p:nvPr>
        </p:nvSpPr>
        <p:spPr/>
        <p:txBody>
          <a:bodyPr>
            <a:normAutofit/>
          </a:bodyPr>
          <a:lstStyle/>
          <a:p>
            <a:r>
              <a:rPr lang="en-IN" dirty="0" smtClean="0">
                <a:hlinkClick r:id="rId2"/>
              </a:rPr>
              <a:t>https://www.youtube.com/watch?v=Ohnk9hcxf9M&amp;feature=youtu.be</a:t>
            </a:r>
            <a:endParaRPr lang="en-IN" dirty="0" smtClean="0"/>
          </a:p>
          <a:p>
            <a:r>
              <a:rPr lang="en-IN" dirty="0" smtClean="0"/>
              <a:t>There is also an integrated development environment available for R that is built by </a:t>
            </a:r>
            <a:r>
              <a:rPr lang="en-IN" dirty="0" err="1" smtClean="0"/>
              <a:t>RStudio</a:t>
            </a:r>
            <a:r>
              <a:rPr lang="en-IN" dirty="0" smtClean="0"/>
              <a:t>. </a:t>
            </a:r>
          </a:p>
          <a:p>
            <a:r>
              <a:rPr lang="en-IN" dirty="0" smtClean="0">
                <a:hlinkClick r:id="rId3"/>
              </a:rPr>
              <a:t>https://www.youtube.com/watch?v=bM7Sfz-LADM&amp;feature=youtu.be</a:t>
            </a:r>
            <a:endParaRPr lang="en-IN" dirty="0" smtClean="0"/>
          </a:p>
          <a:p>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Getting started with the R interface</a:t>
            </a:r>
            <a:br>
              <a:rPr lang="en-IN" b="1" dirty="0" smtClean="0"/>
            </a:br>
            <a:endParaRPr lang="en-IN" dirty="0"/>
          </a:p>
        </p:txBody>
      </p:sp>
      <p:sp>
        <p:nvSpPr>
          <p:cNvPr id="3" name="Content Placeholder 2"/>
          <p:cNvSpPr>
            <a:spLocks noGrp="1"/>
          </p:cNvSpPr>
          <p:nvPr>
            <p:ph idx="1"/>
          </p:nvPr>
        </p:nvSpPr>
        <p:spPr/>
        <p:txBody>
          <a:bodyPr/>
          <a:lstStyle/>
          <a:p>
            <a:r>
              <a:rPr lang="en-IN" dirty="0" smtClean="0">
                <a:hlinkClick r:id="rId2"/>
              </a:rPr>
              <a:t>https://www.youtube.com/watch?v=XBcvH1BpIBo&amp;feature=youtu.be</a:t>
            </a:r>
            <a:endParaRPr lang="en-IN" dirty="0" smtClean="0"/>
          </a:p>
          <a:p>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R Nuts and Bolts</a:t>
            </a:r>
            <a:br>
              <a:rPr lang="en-IN" b="1" dirty="0" smtClean="0"/>
            </a:br>
            <a:endParaRPr lang="en-IN" dirty="0"/>
          </a:p>
        </p:txBody>
      </p:sp>
      <p:sp>
        <p:nvSpPr>
          <p:cNvPr id="3" name="Content Placeholder 2"/>
          <p:cNvSpPr>
            <a:spLocks noGrp="1"/>
          </p:cNvSpPr>
          <p:nvPr>
            <p:ph idx="1"/>
          </p:nvPr>
        </p:nvSpPr>
        <p:spPr/>
        <p:txBody>
          <a:bodyPr>
            <a:normAutofit fontScale="92500" lnSpcReduction="20000"/>
          </a:bodyPr>
          <a:lstStyle/>
          <a:p>
            <a:r>
              <a:rPr lang="en-IN" b="1" dirty="0" smtClean="0"/>
              <a:t>Entering Input</a:t>
            </a:r>
          </a:p>
          <a:p>
            <a:r>
              <a:rPr lang="en-IN" dirty="0" smtClean="0"/>
              <a:t>At the R prompt we type expressions. </a:t>
            </a:r>
          </a:p>
          <a:p>
            <a:r>
              <a:rPr lang="en-IN" dirty="0" smtClean="0"/>
              <a:t>The &lt;- symbol is the assignment operator.</a:t>
            </a:r>
          </a:p>
          <a:p>
            <a:r>
              <a:rPr lang="en-IN" i="1" dirty="0" smtClean="0">
                <a:latin typeface="+mj-lt"/>
              </a:rPr>
              <a:t>&gt; x &lt;- 1 </a:t>
            </a:r>
          </a:p>
          <a:p>
            <a:r>
              <a:rPr lang="en-IN" i="1" dirty="0" smtClean="0">
                <a:latin typeface="+mj-lt"/>
              </a:rPr>
              <a:t>&gt; print(x) </a:t>
            </a:r>
          </a:p>
          <a:p>
            <a:r>
              <a:rPr lang="en-IN" i="1" dirty="0" smtClean="0">
                <a:solidFill>
                  <a:srgbClr val="FF0000"/>
                </a:solidFill>
                <a:latin typeface="+mj-lt"/>
              </a:rPr>
              <a:t>[1] 1</a:t>
            </a:r>
          </a:p>
          <a:p>
            <a:r>
              <a:rPr lang="en-IN" i="1" dirty="0" smtClean="0">
                <a:latin typeface="+mj-lt"/>
              </a:rPr>
              <a:t> &gt; x</a:t>
            </a:r>
          </a:p>
          <a:p>
            <a:r>
              <a:rPr lang="en-IN" i="1" dirty="0" smtClean="0">
                <a:latin typeface="+mj-lt"/>
              </a:rPr>
              <a:t> </a:t>
            </a:r>
            <a:r>
              <a:rPr lang="en-IN" i="1" dirty="0" smtClean="0">
                <a:solidFill>
                  <a:srgbClr val="FF0000"/>
                </a:solidFill>
                <a:latin typeface="+mj-lt"/>
              </a:rPr>
              <a:t>[1] 1 </a:t>
            </a:r>
          </a:p>
          <a:p>
            <a:r>
              <a:rPr lang="en-IN" i="1" dirty="0" smtClean="0">
                <a:latin typeface="+mj-lt"/>
              </a:rPr>
              <a:t>&gt; </a:t>
            </a:r>
            <a:r>
              <a:rPr lang="en-IN" i="1" dirty="0" err="1" smtClean="0">
                <a:latin typeface="+mj-lt"/>
              </a:rPr>
              <a:t>msg</a:t>
            </a:r>
            <a:r>
              <a:rPr lang="en-IN" i="1" dirty="0" smtClean="0">
                <a:latin typeface="+mj-lt"/>
              </a:rPr>
              <a:t> &lt;- "hello"</a:t>
            </a:r>
          </a:p>
          <a:p>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 Nuts and Bolts</a:t>
            </a:r>
            <a:endParaRPr lang="en-IN" dirty="0"/>
          </a:p>
        </p:txBody>
      </p:sp>
      <p:sp>
        <p:nvSpPr>
          <p:cNvPr id="3" name="Content Placeholder 2"/>
          <p:cNvSpPr>
            <a:spLocks noGrp="1"/>
          </p:cNvSpPr>
          <p:nvPr>
            <p:ph idx="1"/>
          </p:nvPr>
        </p:nvSpPr>
        <p:spPr/>
        <p:txBody>
          <a:bodyPr>
            <a:normAutofit fontScale="92500"/>
          </a:bodyPr>
          <a:lstStyle/>
          <a:p>
            <a:r>
              <a:rPr lang="en-IN" dirty="0" smtClean="0"/>
              <a:t>The grammar of the language determines whether an expression is complete or not.</a:t>
            </a:r>
          </a:p>
          <a:p>
            <a:r>
              <a:rPr lang="en-IN" i="1" dirty="0" smtClean="0"/>
              <a:t>x &lt;-                </a:t>
            </a:r>
            <a:r>
              <a:rPr lang="en-IN" dirty="0" smtClean="0"/>
              <a:t>## Incomplete expression.</a:t>
            </a:r>
          </a:p>
          <a:p>
            <a:r>
              <a:rPr lang="en-IN" dirty="0" smtClean="0"/>
              <a:t>The # character indicates a comment. Anything to the right of the # (including the # itself) is ignored. </a:t>
            </a:r>
          </a:p>
          <a:p>
            <a:r>
              <a:rPr lang="en-IN" dirty="0" smtClean="0"/>
              <a:t>This is the only comment character in R. Unlike some other languages, R does not support multi-line comments or comment blocks.</a:t>
            </a:r>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Evaluation</a:t>
            </a:r>
            <a:br>
              <a:rPr lang="en-IN" b="1" dirty="0" smtClean="0"/>
            </a:b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When a complete expression is entered at the prompt, it is evaluated and the result of the evaluated expression is returned. The result may be </a:t>
            </a:r>
            <a:r>
              <a:rPr lang="en-IN" i="1" dirty="0" smtClean="0"/>
              <a:t>auto-printed</a:t>
            </a:r>
            <a:r>
              <a:rPr lang="en-IN" dirty="0" smtClean="0"/>
              <a:t>.</a:t>
            </a:r>
          </a:p>
          <a:p>
            <a:r>
              <a:rPr lang="en-IN" dirty="0" smtClean="0"/>
              <a:t>&gt; x &lt;- 5                             ## nothing printed </a:t>
            </a:r>
          </a:p>
          <a:p>
            <a:r>
              <a:rPr lang="en-IN" dirty="0" smtClean="0"/>
              <a:t>&gt; x                                    ## auto-printing occurs </a:t>
            </a:r>
          </a:p>
          <a:p>
            <a:r>
              <a:rPr lang="en-IN" dirty="0" smtClean="0"/>
              <a:t>[1] 5 </a:t>
            </a:r>
          </a:p>
          <a:p>
            <a:r>
              <a:rPr lang="en-IN" dirty="0" smtClean="0"/>
              <a:t>&gt; print(x)                        ## explicit printing </a:t>
            </a:r>
          </a:p>
          <a:p>
            <a:r>
              <a:rPr lang="en-IN" dirty="0" smtClean="0"/>
              <a:t>[1] 5</a:t>
            </a:r>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Evaluation</a:t>
            </a:r>
            <a:br>
              <a:rPr lang="en-IN" b="1" dirty="0" smtClean="0"/>
            </a:b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The [1] shown in the output indicates that x is a vector and 5 is its first element.</a:t>
            </a:r>
          </a:p>
          <a:p>
            <a:r>
              <a:rPr lang="en-IN" dirty="0" smtClean="0"/>
              <a:t>Typically with interactive work, we do not explicitly print objects with the print function; it is much easier to just auto-print them by typing the name of the object and hitting return/enter. </a:t>
            </a:r>
          </a:p>
          <a:p>
            <a:r>
              <a:rPr lang="en-IN" dirty="0" smtClean="0"/>
              <a:t>However, when writing scripts, functions, or longer programs, there is sometimes a need to explicitly print objects because auto-printing does not work in those settings</a:t>
            </a: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Evaluation</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When an R vector is printed you will notice that an index for the vector is printed in square brackets []on the side. For example, see this integer sequence of length 20.</a:t>
            </a:r>
          </a:p>
          <a:p>
            <a:r>
              <a:rPr lang="en-IN" dirty="0" smtClean="0"/>
              <a:t>&gt; x &lt;- 11:30 </a:t>
            </a:r>
          </a:p>
          <a:p>
            <a:r>
              <a:rPr lang="en-IN" dirty="0" smtClean="0"/>
              <a:t>&gt; x</a:t>
            </a:r>
          </a:p>
          <a:p>
            <a:pPr>
              <a:buNone/>
            </a:pPr>
            <a:r>
              <a:rPr lang="en-IN" dirty="0" smtClean="0"/>
              <a:t>   [1] 11 12 13 14 15 16 17 18 19 20 21 22 </a:t>
            </a:r>
          </a:p>
          <a:p>
            <a:pPr>
              <a:buNone/>
            </a:pPr>
            <a:r>
              <a:rPr lang="en-IN" dirty="0" smtClean="0"/>
              <a:t>  [13] 23 24 25 26 27 28 29 30</a:t>
            </a:r>
          </a:p>
          <a:p>
            <a:pPr>
              <a:buNone/>
            </a:pPr>
            <a:endParaRPr lang="en-IN" dirty="0" smtClean="0"/>
          </a:p>
          <a:p>
            <a:pPr>
              <a:buNone/>
            </a:pPr>
            <a:r>
              <a:rPr lang="en-IN" dirty="0" smtClean="0"/>
              <a:t> </a:t>
            </a:r>
            <a:r>
              <a:rPr lang="en-IN" sz="1600" b="1" dirty="0" smtClean="0">
                <a:solidFill>
                  <a:srgbClr val="FF0000"/>
                </a:solidFill>
              </a:rPr>
              <a:t>Note that the : operator is used to create integer sequences</a:t>
            </a:r>
          </a:p>
          <a:p>
            <a:pPr>
              <a:buNone/>
            </a:pPr>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Evaluation</a:t>
            </a:r>
            <a:endParaRPr lang="en-IN" dirty="0"/>
          </a:p>
        </p:txBody>
      </p:sp>
      <p:sp>
        <p:nvSpPr>
          <p:cNvPr id="3" name="Content Placeholder 2"/>
          <p:cNvSpPr>
            <a:spLocks noGrp="1"/>
          </p:cNvSpPr>
          <p:nvPr>
            <p:ph idx="1"/>
          </p:nvPr>
        </p:nvSpPr>
        <p:spPr>
          <a:xfrm>
            <a:off x="457200" y="1428736"/>
            <a:ext cx="8229600" cy="4525963"/>
          </a:xfrm>
        </p:spPr>
        <p:txBody>
          <a:bodyPr>
            <a:normAutofit fontScale="47500" lnSpcReduction="20000"/>
          </a:bodyPr>
          <a:lstStyle/>
          <a:p>
            <a:r>
              <a:rPr lang="en-IN" sz="4400" dirty="0" smtClean="0"/>
              <a:t>The numbers in the square brackets are not part of the vector itself, they are merely part of the </a:t>
            </a:r>
            <a:r>
              <a:rPr lang="en-IN" sz="4400" i="1" dirty="0" smtClean="0"/>
              <a:t>printed output</a:t>
            </a:r>
            <a:r>
              <a:rPr lang="en-IN" sz="4400" dirty="0" smtClean="0"/>
              <a:t>.</a:t>
            </a:r>
          </a:p>
          <a:p>
            <a:endParaRPr lang="en-IN" sz="4400" dirty="0" smtClean="0"/>
          </a:p>
          <a:p>
            <a:r>
              <a:rPr lang="en-IN" sz="4400" dirty="0" smtClean="0"/>
              <a:t>With R, it’s important that one understand that there is a difference between the actual R object and the manner in which that R object is printed to the console.</a:t>
            </a:r>
          </a:p>
          <a:p>
            <a:endParaRPr lang="en-IN" sz="4400" dirty="0" smtClean="0"/>
          </a:p>
          <a:p>
            <a:r>
              <a:rPr lang="en-IN" sz="4400" dirty="0" smtClean="0"/>
              <a:t> Often, the printed output may have additional bells and whistles to make the output more friendly to the users.</a:t>
            </a:r>
          </a:p>
          <a:p>
            <a:pPr>
              <a:buNone/>
            </a:pPr>
            <a:endParaRPr lang="en-IN" sz="4400" dirty="0" smtClean="0"/>
          </a:p>
          <a:p>
            <a:r>
              <a:rPr lang="en-IN" sz="4400" dirty="0" smtClean="0"/>
              <a:t>However, these bells and whistles are not inherently part of the object.</a:t>
            </a:r>
          </a:p>
          <a:p>
            <a:pPr>
              <a:buNone/>
            </a:pPr>
            <a:r>
              <a:rPr lang="en-IN" sz="4400" dirty="0" smtClean="0"/>
              <a:t/>
            </a:r>
            <a:br>
              <a:rPr lang="en-IN" sz="4400" dirty="0" smtClean="0"/>
            </a:br>
            <a:endParaRPr lang="en-IN" sz="5100" dirty="0">
              <a:solidFill>
                <a:srgbClr val="FF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R Objects</a:t>
            </a:r>
            <a:br>
              <a:rPr lang="en-IN" b="1" dirty="0" smtClean="0"/>
            </a:br>
            <a:endParaRPr lang="en-IN" dirty="0"/>
          </a:p>
        </p:txBody>
      </p:sp>
      <p:sp>
        <p:nvSpPr>
          <p:cNvPr id="3" name="Content Placeholder 2"/>
          <p:cNvSpPr>
            <a:spLocks noGrp="1"/>
          </p:cNvSpPr>
          <p:nvPr>
            <p:ph idx="1"/>
          </p:nvPr>
        </p:nvSpPr>
        <p:spPr/>
        <p:txBody>
          <a:bodyPr>
            <a:normAutofit/>
          </a:bodyPr>
          <a:lstStyle/>
          <a:p>
            <a:r>
              <a:rPr lang="en-IN" dirty="0" smtClean="0"/>
              <a:t>R has five basic or “atomic” classes of objects:</a:t>
            </a:r>
          </a:p>
          <a:p>
            <a:r>
              <a:rPr lang="en-IN" dirty="0" smtClean="0"/>
              <a:t>character</a:t>
            </a:r>
          </a:p>
          <a:p>
            <a:r>
              <a:rPr lang="en-IN" dirty="0" smtClean="0"/>
              <a:t>numeric (real numbers)</a:t>
            </a:r>
          </a:p>
          <a:p>
            <a:r>
              <a:rPr lang="en-IN" dirty="0" smtClean="0"/>
              <a:t>integer</a:t>
            </a:r>
          </a:p>
          <a:p>
            <a:r>
              <a:rPr lang="en-IN" dirty="0" smtClean="0"/>
              <a:t>complex</a:t>
            </a:r>
          </a:p>
          <a:p>
            <a:r>
              <a:rPr lang="en-IN" dirty="0" smtClean="0"/>
              <a:t>logical (True/False)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 you will learn?</a:t>
            </a:r>
            <a:br>
              <a:rPr lang="en-IN" dirty="0" smtClean="0"/>
            </a:br>
            <a:endParaRPr lang="en-IN" dirty="0"/>
          </a:p>
        </p:txBody>
      </p:sp>
      <p:sp>
        <p:nvSpPr>
          <p:cNvPr id="3" name="Content Placeholder 2"/>
          <p:cNvSpPr>
            <a:spLocks noGrp="1"/>
          </p:cNvSpPr>
          <p:nvPr>
            <p:ph idx="1"/>
          </p:nvPr>
        </p:nvSpPr>
        <p:spPr/>
        <p:txBody>
          <a:bodyPr/>
          <a:lstStyle/>
          <a:p>
            <a:r>
              <a:rPr lang="en-IN" dirty="0" smtClean="0"/>
              <a:t>Once you have tidy data with the variables you need, there are two main engines of knowledge generation: </a:t>
            </a:r>
          </a:p>
          <a:p>
            <a:r>
              <a:rPr lang="en-IN" dirty="0" smtClean="0"/>
              <a:t>visualisation and modelling. </a:t>
            </a:r>
          </a:p>
          <a:p>
            <a:r>
              <a:rPr lang="en-IN" dirty="0" smtClean="0"/>
              <a:t>These have complementary strengths and weaknesses so any real analysis will iterate between them many times.</a:t>
            </a:r>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 objects</a:t>
            </a:r>
            <a:endParaRPr lang="en-IN" dirty="0"/>
          </a:p>
        </p:txBody>
      </p:sp>
      <p:sp>
        <p:nvSpPr>
          <p:cNvPr id="3" name="Content Placeholder 2"/>
          <p:cNvSpPr>
            <a:spLocks noGrp="1"/>
          </p:cNvSpPr>
          <p:nvPr>
            <p:ph idx="1"/>
          </p:nvPr>
        </p:nvSpPr>
        <p:spPr/>
        <p:txBody>
          <a:bodyPr>
            <a:normAutofit/>
          </a:bodyPr>
          <a:lstStyle/>
          <a:p>
            <a:r>
              <a:rPr lang="en-IN" dirty="0" smtClean="0"/>
              <a:t>The most basic type of R object is a vector. Empty vectors can be created with the vector() function</a:t>
            </a:r>
          </a:p>
          <a:p>
            <a:r>
              <a:rPr lang="en-IN" dirty="0" smtClean="0"/>
              <a:t> There is really only one rule about vectors in R, which is that </a:t>
            </a:r>
            <a:r>
              <a:rPr lang="en-IN" b="1" dirty="0" smtClean="0"/>
              <a:t>A vector can only contain objects of the same class</a:t>
            </a:r>
            <a:r>
              <a:rPr lang="en-IN" dirty="0" smtClean="0"/>
              <a:t>.</a:t>
            </a:r>
          </a:p>
          <a:p>
            <a:endParaRPr lang="en-IN" dirty="0" smtClean="0"/>
          </a:p>
          <a:p>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 objects</a:t>
            </a:r>
            <a:endParaRPr lang="en-IN" dirty="0"/>
          </a:p>
        </p:txBody>
      </p:sp>
      <p:sp>
        <p:nvSpPr>
          <p:cNvPr id="3" name="Content Placeholder 2"/>
          <p:cNvSpPr>
            <a:spLocks noGrp="1"/>
          </p:cNvSpPr>
          <p:nvPr>
            <p:ph idx="1"/>
          </p:nvPr>
        </p:nvSpPr>
        <p:spPr/>
        <p:txBody>
          <a:bodyPr/>
          <a:lstStyle/>
          <a:p>
            <a:r>
              <a:rPr lang="en-IN" dirty="0" smtClean="0"/>
              <a:t>But of course, like any good rule, there is an exception, which is a </a:t>
            </a:r>
            <a:r>
              <a:rPr lang="en-IN" i="1" dirty="0" smtClean="0"/>
              <a:t>list</a:t>
            </a:r>
            <a:r>
              <a:rPr lang="en-IN" dirty="0" smtClean="0"/>
              <a:t>, which we will get to a bit later. A list is represented as a vector but can contain objects of different classes. Indeed, that’s usually why we use them.</a:t>
            </a:r>
          </a:p>
          <a:p>
            <a:r>
              <a:rPr lang="en-IN" dirty="0" smtClean="0"/>
              <a:t>There is also a class for “raw” objects, but they are not commonly used directly in data analysis and I won’t cover them here.</a:t>
            </a:r>
          </a:p>
          <a:p>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Numbers</a:t>
            </a:r>
            <a:br>
              <a:rPr lang="en-IN" b="1" dirty="0" smtClean="0"/>
            </a:b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Numbers in R are generally treated as numeric objects (i.e. double precision real numbers). </a:t>
            </a:r>
          </a:p>
          <a:p>
            <a:r>
              <a:rPr lang="en-IN" dirty="0" smtClean="0"/>
              <a:t>This means that even if you see a number like “1” or “2” in R, which you might think of as integers, they are likely represented behind the scenes as numeric objects (so something like “1.00” or “2.00”). This isn’t important most of the time…except when it is.</a:t>
            </a:r>
          </a:p>
          <a:p>
            <a:r>
              <a:rPr lang="en-IN" dirty="0" smtClean="0"/>
              <a:t>If you explicitly want an integer, you need to specify the L suffix. So entering 1 in R gives you a numeric object; entering 1L explicitly gives you an integer object.</a:t>
            </a:r>
          </a:p>
          <a:p>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Numbers</a:t>
            </a:r>
            <a:endParaRPr lang="en-IN" dirty="0"/>
          </a:p>
        </p:txBody>
      </p:sp>
      <p:sp>
        <p:nvSpPr>
          <p:cNvPr id="3" name="Content Placeholder 2"/>
          <p:cNvSpPr>
            <a:spLocks noGrp="1"/>
          </p:cNvSpPr>
          <p:nvPr>
            <p:ph idx="1"/>
          </p:nvPr>
        </p:nvSpPr>
        <p:spPr/>
        <p:txBody>
          <a:bodyPr/>
          <a:lstStyle/>
          <a:p>
            <a:r>
              <a:rPr lang="en-IN" dirty="0" smtClean="0"/>
              <a:t>There is also a special number </a:t>
            </a:r>
            <a:r>
              <a:rPr lang="en-IN" dirty="0" err="1" smtClean="0"/>
              <a:t>Inf</a:t>
            </a:r>
            <a:r>
              <a:rPr lang="en-IN" dirty="0" smtClean="0"/>
              <a:t> which represents infinity. This allows us to represent entities like 1 / 0. This way, </a:t>
            </a:r>
            <a:r>
              <a:rPr lang="en-IN" dirty="0" err="1" smtClean="0"/>
              <a:t>Inf</a:t>
            </a:r>
            <a:r>
              <a:rPr lang="en-IN" dirty="0" smtClean="0"/>
              <a:t> can be used in ordinary calculations; e.g. 1 / </a:t>
            </a:r>
            <a:r>
              <a:rPr lang="en-IN" dirty="0" err="1" smtClean="0"/>
              <a:t>Inf</a:t>
            </a:r>
            <a:r>
              <a:rPr lang="en-IN" dirty="0" smtClean="0"/>
              <a:t> is 0.</a:t>
            </a:r>
          </a:p>
          <a:p>
            <a:r>
              <a:rPr lang="en-IN" dirty="0" smtClean="0"/>
              <a:t>The value </a:t>
            </a:r>
            <a:r>
              <a:rPr lang="en-IN" dirty="0" err="1" smtClean="0"/>
              <a:t>NaN</a:t>
            </a:r>
            <a:r>
              <a:rPr lang="en-IN" dirty="0" smtClean="0"/>
              <a:t> represents an undefined value (“not a number”); e.g. 0 / 0; </a:t>
            </a:r>
            <a:r>
              <a:rPr lang="en-IN" dirty="0" err="1" smtClean="0"/>
              <a:t>NaN</a:t>
            </a:r>
            <a:r>
              <a:rPr lang="en-IN" dirty="0" smtClean="0"/>
              <a:t> can also be thought of as a missing value (more on that later)</a:t>
            </a:r>
          </a:p>
          <a:p>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Attributes</a:t>
            </a:r>
            <a:br>
              <a:rPr lang="en-IN" b="1" dirty="0" smtClean="0"/>
            </a:br>
            <a:endParaRPr lang="en-IN" dirty="0"/>
          </a:p>
        </p:txBody>
      </p:sp>
      <p:sp>
        <p:nvSpPr>
          <p:cNvPr id="3" name="Content Placeholder 2"/>
          <p:cNvSpPr>
            <a:spLocks noGrp="1"/>
          </p:cNvSpPr>
          <p:nvPr>
            <p:ph idx="1"/>
          </p:nvPr>
        </p:nvSpPr>
        <p:spPr/>
        <p:txBody>
          <a:bodyPr/>
          <a:lstStyle/>
          <a:p>
            <a:r>
              <a:rPr lang="en-IN" dirty="0" smtClean="0"/>
              <a:t>R objects can have attributes, which are like metadata for the object.</a:t>
            </a:r>
          </a:p>
          <a:p>
            <a:r>
              <a:rPr lang="en-IN" dirty="0" smtClean="0"/>
              <a:t> These metadata can be very useful in that they help to describe the object. For example, column names on a data frame help to tell us what data are contained in each of the columns. </a:t>
            </a:r>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Attributes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names, </a:t>
            </a:r>
            <a:r>
              <a:rPr lang="en-IN" dirty="0" err="1" smtClean="0"/>
              <a:t>dimnames</a:t>
            </a:r>
            <a:endParaRPr lang="en-IN" dirty="0" smtClean="0"/>
          </a:p>
          <a:p>
            <a:r>
              <a:rPr lang="en-IN" dirty="0" smtClean="0"/>
              <a:t>dimensions (e.g. matrices, arrays)</a:t>
            </a:r>
          </a:p>
          <a:p>
            <a:r>
              <a:rPr lang="en-IN" dirty="0" smtClean="0"/>
              <a:t>class (e.g. integer, numeric)</a:t>
            </a:r>
          </a:p>
          <a:p>
            <a:r>
              <a:rPr lang="en-IN" dirty="0" smtClean="0"/>
              <a:t>length</a:t>
            </a:r>
          </a:p>
          <a:p>
            <a:r>
              <a:rPr lang="en-IN" dirty="0" smtClean="0"/>
              <a:t>other user-defined attributes/metadata</a:t>
            </a:r>
          </a:p>
          <a:p>
            <a:r>
              <a:rPr lang="en-IN" dirty="0" smtClean="0"/>
              <a:t>Attributes of an object (if any) can be accessed using the attributes() function. </a:t>
            </a:r>
          </a:p>
          <a:p>
            <a:r>
              <a:rPr lang="en-IN" dirty="0" smtClean="0"/>
              <a:t>Not all R objects contain attributes, in which case the attributes() function returns NULL.</a:t>
            </a:r>
          </a:p>
          <a:p>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Creating Vectors</a:t>
            </a:r>
            <a:br>
              <a:rPr lang="en-IN" b="1" dirty="0" smtClean="0"/>
            </a:br>
            <a:endParaRPr lang="en-IN" dirty="0"/>
          </a:p>
        </p:txBody>
      </p:sp>
      <p:sp>
        <p:nvSpPr>
          <p:cNvPr id="3" name="Content Placeholder 2"/>
          <p:cNvSpPr>
            <a:spLocks noGrp="1"/>
          </p:cNvSpPr>
          <p:nvPr>
            <p:ph idx="1"/>
          </p:nvPr>
        </p:nvSpPr>
        <p:spPr/>
        <p:txBody>
          <a:bodyPr>
            <a:normAutofit lnSpcReduction="10000"/>
          </a:bodyPr>
          <a:lstStyle/>
          <a:p>
            <a:r>
              <a:rPr lang="en-IN" dirty="0" smtClean="0"/>
              <a:t>The c() function can be used to create vectors of objects by concatenating things together.</a:t>
            </a:r>
          </a:p>
          <a:p>
            <a:r>
              <a:rPr lang="en-IN" dirty="0" smtClean="0"/>
              <a:t>&gt; x &lt;- </a:t>
            </a:r>
            <a:r>
              <a:rPr lang="en-IN" b="1" dirty="0" smtClean="0"/>
              <a:t>c</a:t>
            </a:r>
            <a:r>
              <a:rPr lang="en-IN" dirty="0" smtClean="0"/>
              <a:t>(0.5, 0.6)                  ## numeric </a:t>
            </a:r>
          </a:p>
          <a:p>
            <a:r>
              <a:rPr lang="en-IN" dirty="0" smtClean="0"/>
              <a:t>&gt; x &lt;- </a:t>
            </a:r>
            <a:r>
              <a:rPr lang="en-IN" b="1" dirty="0" smtClean="0"/>
              <a:t>c</a:t>
            </a:r>
            <a:r>
              <a:rPr lang="en-IN" dirty="0" smtClean="0"/>
              <a:t>(TRUE, FALSE)         ## logical </a:t>
            </a:r>
          </a:p>
          <a:p>
            <a:r>
              <a:rPr lang="en-IN" dirty="0" smtClean="0"/>
              <a:t>&gt; x &lt;- </a:t>
            </a:r>
            <a:r>
              <a:rPr lang="en-IN" b="1" dirty="0" smtClean="0"/>
              <a:t>c</a:t>
            </a:r>
            <a:r>
              <a:rPr lang="en-IN" dirty="0" smtClean="0"/>
              <a:t>(T, F)                          ## logical</a:t>
            </a:r>
          </a:p>
          <a:p>
            <a:r>
              <a:rPr lang="en-IN" dirty="0" smtClean="0"/>
              <a:t> &gt; x &lt;- </a:t>
            </a:r>
            <a:r>
              <a:rPr lang="en-IN" b="1" dirty="0" smtClean="0"/>
              <a:t>c</a:t>
            </a:r>
            <a:r>
              <a:rPr lang="en-IN" dirty="0" smtClean="0"/>
              <a:t>("a", "b", "c")         ## character </a:t>
            </a:r>
          </a:p>
          <a:p>
            <a:r>
              <a:rPr lang="en-IN" dirty="0" smtClean="0"/>
              <a:t>&gt; x &lt;- 9:29                            ## integer</a:t>
            </a:r>
          </a:p>
          <a:p>
            <a:r>
              <a:rPr lang="en-IN" dirty="0" smtClean="0"/>
              <a:t> &gt; x &lt;- </a:t>
            </a:r>
            <a:r>
              <a:rPr lang="en-IN" b="1" dirty="0" smtClean="0"/>
              <a:t>c</a:t>
            </a:r>
            <a:r>
              <a:rPr lang="en-IN" dirty="0" smtClean="0"/>
              <a:t>(1+0i, 2+4i)             ## complex</a:t>
            </a:r>
          </a:p>
          <a:p>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Vectors</a:t>
            </a:r>
            <a:endParaRPr lang="en-IN" dirty="0"/>
          </a:p>
        </p:txBody>
      </p:sp>
      <p:sp>
        <p:nvSpPr>
          <p:cNvPr id="3" name="Content Placeholder 2"/>
          <p:cNvSpPr>
            <a:spLocks noGrp="1"/>
          </p:cNvSpPr>
          <p:nvPr>
            <p:ph idx="1"/>
          </p:nvPr>
        </p:nvSpPr>
        <p:spPr/>
        <p:txBody>
          <a:bodyPr>
            <a:normAutofit lnSpcReduction="10000"/>
          </a:bodyPr>
          <a:lstStyle/>
          <a:p>
            <a:r>
              <a:rPr lang="en-IN" dirty="0" smtClean="0"/>
              <a:t>Note that in the above example, T and F are short-hand ways to specify TRUE and FALSE. However, in general one should try to use the explicit TRUE and FALSE values when indicating logical values. The T and F values are primarily there for when you’re feeling lazy.</a:t>
            </a:r>
          </a:p>
          <a:p>
            <a:r>
              <a:rPr lang="en-IN" dirty="0" smtClean="0"/>
              <a:t>You can also use the vector() function to initialize vectors.</a:t>
            </a:r>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Vectors</a:t>
            </a:r>
            <a:endParaRPr lang="en-IN" dirty="0"/>
          </a:p>
        </p:txBody>
      </p:sp>
      <p:sp>
        <p:nvSpPr>
          <p:cNvPr id="3" name="Content Placeholder 2"/>
          <p:cNvSpPr>
            <a:spLocks noGrp="1"/>
          </p:cNvSpPr>
          <p:nvPr>
            <p:ph idx="1"/>
          </p:nvPr>
        </p:nvSpPr>
        <p:spPr/>
        <p:txBody>
          <a:bodyPr/>
          <a:lstStyle/>
          <a:p>
            <a:r>
              <a:rPr lang="en-IN" dirty="0" smtClean="0"/>
              <a:t>&gt; x &lt;- </a:t>
            </a:r>
            <a:r>
              <a:rPr lang="en-IN" b="1" dirty="0" smtClean="0"/>
              <a:t>vector</a:t>
            </a:r>
            <a:r>
              <a:rPr lang="en-IN" dirty="0" smtClean="0"/>
              <a:t>("numeric", length = 10) </a:t>
            </a:r>
          </a:p>
          <a:p>
            <a:r>
              <a:rPr lang="en-IN" dirty="0" smtClean="0"/>
              <a:t>&gt; x </a:t>
            </a:r>
          </a:p>
          <a:p>
            <a:r>
              <a:rPr lang="en-IN" dirty="0" smtClean="0"/>
              <a:t>[1] 0 0 0 0 0 0 0 0 0 0</a:t>
            </a:r>
            <a:endParaRPr lang="en-I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Mixing Objects</a:t>
            </a:r>
            <a:br>
              <a:rPr lang="en-IN" b="1" dirty="0" smtClean="0"/>
            </a:br>
            <a:endParaRPr lang="en-IN" dirty="0"/>
          </a:p>
        </p:txBody>
      </p:sp>
      <p:sp>
        <p:nvSpPr>
          <p:cNvPr id="3" name="Content Placeholder 2"/>
          <p:cNvSpPr>
            <a:spLocks noGrp="1"/>
          </p:cNvSpPr>
          <p:nvPr>
            <p:ph idx="1"/>
          </p:nvPr>
        </p:nvSpPr>
        <p:spPr/>
        <p:txBody>
          <a:bodyPr/>
          <a:lstStyle/>
          <a:p>
            <a:r>
              <a:rPr lang="en-IN" dirty="0" smtClean="0"/>
              <a:t>There are occasions when different classes of R objects get mixed together. Sometimes this happens by accident but it can also happen on purpose. So what happens with the following code?</a:t>
            </a:r>
          </a:p>
          <a:p>
            <a:r>
              <a:rPr lang="es-ES" dirty="0" smtClean="0"/>
              <a:t>&gt; y &lt;- </a:t>
            </a:r>
            <a:r>
              <a:rPr lang="es-ES" b="1" dirty="0" smtClean="0"/>
              <a:t>c</a:t>
            </a:r>
            <a:r>
              <a:rPr lang="es-ES" dirty="0" smtClean="0"/>
              <a:t>(1.7, "a")                  ## </a:t>
            </a:r>
            <a:r>
              <a:rPr lang="es-ES" dirty="0" err="1" smtClean="0"/>
              <a:t>character</a:t>
            </a:r>
            <a:r>
              <a:rPr lang="es-ES" dirty="0" smtClean="0"/>
              <a:t> </a:t>
            </a:r>
          </a:p>
          <a:p>
            <a:r>
              <a:rPr lang="es-ES" dirty="0" smtClean="0"/>
              <a:t>&gt; y &lt;- </a:t>
            </a:r>
            <a:r>
              <a:rPr lang="es-ES" b="1" dirty="0" smtClean="0"/>
              <a:t>c</a:t>
            </a:r>
            <a:r>
              <a:rPr lang="es-ES" dirty="0" smtClean="0"/>
              <a:t>(TRUE, 2)                 ## </a:t>
            </a:r>
            <a:r>
              <a:rPr lang="es-ES" dirty="0" err="1" smtClean="0"/>
              <a:t>numeric</a:t>
            </a:r>
            <a:r>
              <a:rPr lang="es-ES" dirty="0" smtClean="0"/>
              <a:t> </a:t>
            </a:r>
          </a:p>
          <a:p>
            <a:r>
              <a:rPr lang="es-ES" dirty="0" smtClean="0"/>
              <a:t>&gt; y &lt;- </a:t>
            </a:r>
            <a:r>
              <a:rPr lang="es-ES" b="1" dirty="0" smtClean="0"/>
              <a:t>c</a:t>
            </a:r>
            <a:r>
              <a:rPr lang="es-ES" dirty="0" smtClean="0"/>
              <a:t>("a", TRUE)              ## </a:t>
            </a:r>
            <a:r>
              <a:rPr lang="es-ES" dirty="0" err="1" smtClean="0"/>
              <a:t>character</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you will learn?</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Visualisation is a fundamentally human activity. A good visualisation will show you things that</a:t>
            </a:r>
          </a:p>
          <a:p>
            <a:pPr>
              <a:buNone/>
            </a:pPr>
            <a:r>
              <a:rPr lang="en-IN" dirty="0" smtClean="0"/>
              <a:t>    you did not expect, or raise new questions about the data.</a:t>
            </a:r>
          </a:p>
          <a:p>
            <a:r>
              <a:rPr lang="en-IN" dirty="0" smtClean="0"/>
              <a:t>A good visualisation might also hint  that you’re asking the wrong question, or you need to collect different data. </a:t>
            </a:r>
          </a:p>
          <a:p>
            <a:r>
              <a:rPr lang="en-IN" dirty="0" smtClean="0"/>
              <a:t>Visualisations can surprise you, but don’t scale particularly well because they require a human to interpret them.</a:t>
            </a:r>
            <a:endParaRPr lang="en-I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Mixing Objects</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In each case above, we are mixing objects of two different classes in a vector. But remember that the only rule about vectors says this is not allowed. When different objects are mixed in a vector, </a:t>
            </a:r>
            <a:r>
              <a:rPr lang="en-IN" i="1" dirty="0" smtClean="0"/>
              <a:t>coercion</a:t>
            </a:r>
            <a:r>
              <a:rPr lang="en-IN" dirty="0" smtClean="0"/>
              <a:t> occurs so that every element in the vector is of the same class.</a:t>
            </a:r>
          </a:p>
          <a:p>
            <a:r>
              <a:rPr lang="en-IN" dirty="0" smtClean="0"/>
              <a:t>In the example above, we see the effect of </a:t>
            </a:r>
            <a:r>
              <a:rPr lang="en-IN" i="1" dirty="0" smtClean="0"/>
              <a:t>implicit coercion</a:t>
            </a:r>
            <a:r>
              <a:rPr lang="en-IN" dirty="0" smtClean="0"/>
              <a:t>. </a:t>
            </a:r>
          </a:p>
          <a:p>
            <a:r>
              <a:rPr lang="en-IN" dirty="0" smtClean="0"/>
              <a:t>What R tries to do is find a way to represent all of the objects in the vector in a reasonable fashion. Sometimes this does exactly what you want and…sometimes not. </a:t>
            </a:r>
          </a:p>
          <a:p>
            <a:r>
              <a:rPr lang="en-IN" dirty="0" smtClean="0"/>
              <a:t>For example, combining a numeric object with a character object will create a character vector, because numbers can usually be easily represented as strings.</a:t>
            </a:r>
          </a:p>
          <a:p>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Explicit Coercion</a:t>
            </a:r>
            <a:br>
              <a:rPr lang="en-IN" b="1" dirty="0" smtClean="0"/>
            </a:b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Objects can be explicitly coerced from one class to another using the as.* functions, if available.</a:t>
            </a:r>
          </a:p>
          <a:p>
            <a:r>
              <a:rPr lang="en-IN" dirty="0" smtClean="0"/>
              <a:t>&gt; x &lt;- 0:6 </a:t>
            </a:r>
          </a:p>
          <a:p>
            <a:r>
              <a:rPr lang="en-IN" dirty="0" smtClean="0"/>
              <a:t>&gt; class(x) </a:t>
            </a:r>
          </a:p>
          <a:p>
            <a:r>
              <a:rPr lang="en-IN" dirty="0" smtClean="0"/>
              <a:t>[1] "integer“</a:t>
            </a:r>
          </a:p>
          <a:p>
            <a:r>
              <a:rPr lang="en-IN" dirty="0" smtClean="0"/>
              <a:t> &gt; </a:t>
            </a:r>
            <a:r>
              <a:rPr lang="en-IN" dirty="0" err="1" smtClean="0"/>
              <a:t>as.numeric</a:t>
            </a:r>
            <a:r>
              <a:rPr lang="en-IN" dirty="0" smtClean="0"/>
              <a:t>(x) </a:t>
            </a:r>
          </a:p>
          <a:p>
            <a:r>
              <a:rPr lang="en-IN" dirty="0" smtClean="0"/>
              <a:t>[1] 0 1 2 3 4 5 6 </a:t>
            </a:r>
          </a:p>
          <a:p>
            <a:r>
              <a:rPr lang="en-IN" dirty="0" smtClean="0"/>
              <a:t>&gt; </a:t>
            </a:r>
            <a:r>
              <a:rPr lang="en-IN" dirty="0" err="1" smtClean="0"/>
              <a:t>as.logical</a:t>
            </a:r>
            <a:r>
              <a:rPr lang="en-IN" dirty="0" smtClean="0"/>
              <a:t>(x) </a:t>
            </a:r>
          </a:p>
          <a:p>
            <a:r>
              <a:rPr lang="en-IN" dirty="0" smtClean="0"/>
              <a:t>[1] FALSE TRUE </a:t>
            </a:r>
            <a:r>
              <a:rPr lang="en-IN" dirty="0" err="1" smtClean="0"/>
              <a:t>TRUE</a:t>
            </a:r>
            <a:r>
              <a:rPr lang="en-IN" dirty="0" smtClean="0"/>
              <a:t> </a:t>
            </a:r>
            <a:r>
              <a:rPr lang="en-IN" dirty="0" err="1" smtClean="0"/>
              <a:t>TRUE</a:t>
            </a:r>
            <a:r>
              <a:rPr lang="en-IN" dirty="0" smtClean="0"/>
              <a:t> </a:t>
            </a:r>
            <a:r>
              <a:rPr lang="en-IN" dirty="0" err="1" smtClean="0"/>
              <a:t>TRUE</a:t>
            </a:r>
            <a:r>
              <a:rPr lang="en-IN" dirty="0" smtClean="0"/>
              <a:t> </a:t>
            </a:r>
            <a:r>
              <a:rPr lang="en-IN" dirty="0" err="1" smtClean="0"/>
              <a:t>TRUE</a:t>
            </a:r>
            <a:r>
              <a:rPr lang="en-IN" dirty="0" smtClean="0"/>
              <a:t> </a:t>
            </a:r>
            <a:r>
              <a:rPr lang="en-IN" dirty="0" err="1" smtClean="0"/>
              <a:t>TRUE</a:t>
            </a:r>
            <a:endParaRPr lang="en-IN" dirty="0" smtClean="0"/>
          </a:p>
          <a:p>
            <a:r>
              <a:rPr lang="en-IN" dirty="0" smtClean="0"/>
              <a:t> &gt; </a:t>
            </a:r>
            <a:r>
              <a:rPr lang="en-IN" dirty="0" err="1" smtClean="0"/>
              <a:t>as.character</a:t>
            </a:r>
            <a:r>
              <a:rPr lang="en-IN" dirty="0" smtClean="0"/>
              <a:t>(x) </a:t>
            </a:r>
          </a:p>
          <a:p>
            <a:r>
              <a:rPr lang="en-IN" dirty="0" smtClean="0"/>
              <a:t>[1] "0" "1" "2" "3" "4" "5" "6"</a:t>
            </a:r>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Explicit Coercion</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Sometimes, R can’t figure out how to coerce an object and this can result in NAs being produced.</a:t>
            </a:r>
          </a:p>
          <a:p>
            <a:r>
              <a:rPr lang="en-IN" dirty="0" smtClean="0"/>
              <a:t>&gt; x &lt;- </a:t>
            </a:r>
            <a:r>
              <a:rPr lang="en-IN" b="1" dirty="0" smtClean="0"/>
              <a:t>c</a:t>
            </a:r>
            <a:r>
              <a:rPr lang="en-IN" dirty="0" smtClean="0"/>
              <a:t>("a", "b", "c") </a:t>
            </a:r>
          </a:p>
          <a:p>
            <a:r>
              <a:rPr lang="en-IN" dirty="0" smtClean="0"/>
              <a:t>&gt; </a:t>
            </a:r>
            <a:r>
              <a:rPr lang="en-IN" dirty="0" err="1" smtClean="0"/>
              <a:t>as.numeric</a:t>
            </a:r>
            <a:r>
              <a:rPr lang="en-IN" dirty="0" smtClean="0"/>
              <a:t>(x) </a:t>
            </a:r>
          </a:p>
          <a:p>
            <a:r>
              <a:rPr lang="en-IN" dirty="0" smtClean="0">
                <a:solidFill>
                  <a:srgbClr val="FF0000"/>
                </a:solidFill>
              </a:rPr>
              <a:t>Warning: NAs introduced by coercion </a:t>
            </a:r>
          </a:p>
          <a:p>
            <a:r>
              <a:rPr lang="en-IN" dirty="0" smtClean="0"/>
              <a:t>[1] NA </a:t>
            </a:r>
            <a:r>
              <a:rPr lang="en-IN" dirty="0" err="1" smtClean="0"/>
              <a:t>NA</a:t>
            </a:r>
            <a:r>
              <a:rPr lang="en-IN" dirty="0" smtClean="0"/>
              <a:t> </a:t>
            </a:r>
            <a:r>
              <a:rPr lang="en-IN" dirty="0" err="1" smtClean="0"/>
              <a:t>NA</a:t>
            </a:r>
            <a:endParaRPr lang="en-IN" dirty="0" smtClean="0"/>
          </a:p>
          <a:p>
            <a:r>
              <a:rPr lang="en-IN" dirty="0" smtClean="0"/>
              <a:t> &gt; </a:t>
            </a:r>
            <a:r>
              <a:rPr lang="en-IN" dirty="0" err="1" smtClean="0"/>
              <a:t>as.logical</a:t>
            </a:r>
            <a:r>
              <a:rPr lang="en-IN" dirty="0" smtClean="0"/>
              <a:t>(x) </a:t>
            </a:r>
          </a:p>
          <a:p>
            <a:r>
              <a:rPr lang="en-IN" dirty="0" smtClean="0"/>
              <a:t>[1] NA </a:t>
            </a:r>
            <a:r>
              <a:rPr lang="en-IN" dirty="0" err="1" smtClean="0"/>
              <a:t>NA</a:t>
            </a:r>
            <a:r>
              <a:rPr lang="en-IN" dirty="0" smtClean="0"/>
              <a:t> </a:t>
            </a:r>
            <a:r>
              <a:rPr lang="en-IN" dirty="0" err="1" smtClean="0"/>
              <a:t>NA</a:t>
            </a:r>
            <a:r>
              <a:rPr lang="en-IN" dirty="0" smtClean="0"/>
              <a:t> </a:t>
            </a:r>
          </a:p>
          <a:p>
            <a:r>
              <a:rPr lang="en-IN" dirty="0" smtClean="0"/>
              <a:t>&gt; </a:t>
            </a:r>
            <a:r>
              <a:rPr lang="en-IN" dirty="0" err="1" smtClean="0"/>
              <a:t>as.complex</a:t>
            </a:r>
            <a:r>
              <a:rPr lang="en-IN" dirty="0" smtClean="0"/>
              <a:t>(x) </a:t>
            </a:r>
          </a:p>
          <a:p>
            <a:r>
              <a:rPr lang="en-IN" dirty="0" smtClean="0">
                <a:solidFill>
                  <a:srgbClr val="FF0000"/>
                </a:solidFill>
              </a:rPr>
              <a:t>Warning: NAs introduced by coercion </a:t>
            </a:r>
          </a:p>
          <a:p>
            <a:r>
              <a:rPr lang="en-IN" dirty="0" smtClean="0"/>
              <a:t>[1] NA </a:t>
            </a:r>
            <a:r>
              <a:rPr lang="en-IN" dirty="0" err="1" smtClean="0"/>
              <a:t>NA</a:t>
            </a:r>
            <a:r>
              <a:rPr lang="en-IN" dirty="0" smtClean="0"/>
              <a:t> </a:t>
            </a:r>
            <a:r>
              <a:rPr lang="en-IN" dirty="0" err="1" smtClean="0"/>
              <a:t>NA</a:t>
            </a:r>
            <a:endParaRPr lang="en-IN" dirty="0" smtClean="0"/>
          </a:p>
          <a:p>
            <a:pPr>
              <a:buNone/>
            </a:pPr>
            <a:r>
              <a:rPr lang="en-IN" sz="1700" dirty="0" smtClean="0">
                <a:solidFill>
                  <a:schemeClr val="accent2"/>
                </a:solidFill>
              </a:rPr>
              <a:t>       When nonsensical coercion takes place, you will usually get a warning from R.</a:t>
            </a:r>
          </a:p>
          <a:p>
            <a:endParaRPr lang="en-IN" dirty="0" smtClean="0"/>
          </a:p>
          <a:p>
            <a:pPr>
              <a:buNone/>
            </a:pPr>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Matrices</a:t>
            </a:r>
            <a:endParaRPr lang="en-IN" b="1" dirty="0"/>
          </a:p>
        </p:txBody>
      </p:sp>
      <p:sp>
        <p:nvSpPr>
          <p:cNvPr id="3" name="Content Placeholder 2"/>
          <p:cNvSpPr>
            <a:spLocks noGrp="1"/>
          </p:cNvSpPr>
          <p:nvPr>
            <p:ph idx="1"/>
          </p:nvPr>
        </p:nvSpPr>
        <p:spPr/>
        <p:txBody>
          <a:bodyPr>
            <a:normAutofit fontScale="70000" lnSpcReduction="20000"/>
          </a:bodyPr>
          <a:lstStyle/>
          <a:p>
            <a:r>
              <a:rPr lang="en-IN" dirty="0" smtClean="0"/>
              <a:t>Matrices are vectors with </a:t>
            </a:r>
            <a:r>
              <a:rPr lang="en-IN" i="1" dirty="0" smtClean="0"/>
              <a:t>dimension</a:t>
            </a:r>
            <a:r>
              <a:rPr lang="en-IN" dirty="0" smtClean="0"/>
              <a:t> attribute. The dimension attribute is itself an integer vector of length 2 (number of rows, number of columns).</a:t>
            </a:r>
          </a:p>
          <a:p>
            <a:r>
              <a:rPr lang="en-IN" dirty="0" smtClean="0"/>
              <a:t>&gt; m &lt;- matrix(</a:t>
            </a:r>
            <a:r>
              <a:rPr lang="en-IN" dirty="0" err="1" smtClean="0"/>
              <a:t>nrow</a:t>
            </a:r>
            <a:r>
              <a:rPr lang="en-IN" dirty="0" smtClean="0"/>
              <a:t> = 2, </a:t>
            </a:r>
            <a:r>
              <a:rPr lang="en-IN" dirty="0" err="1" smtClean="0"/>
              <a:t>ncol</a:t>
            </a:r>
            <a:r>
              <a:rPr lang="en-IN" dirty="0" smtClean="0"/>
              <a:t> = 3) </a:t>
            </a:r>
          </a:p>
          <a:p>
            <a:pPr>
              <a:buNone/>
            </a:pPr>
            <a:r>
              <a:rPr lang="en-IN" dirty="0" smtClean="0"/>
              <a:t>      &gt; m </a:t>
            </a:r>
          </a:p>
          <a:p>
            <a:pPr>
              <a:buNone/>
            </a:pPr>
            <a:r>
              <a:rPr lang="en-IN" dirty="0" smtClean="0"/>
              <a:t>         [,1] [,2] [,3] </a:t>
            </a:r>
          </a:p>
          <a:p>
            <a:pPr>
              <a:buNone/>
            </a:pPr>
            <a:r>
              <a:rPr lang="en-IN" dirty="0" smtClean="0"/>
              <a:t>   [1,] NA </a:t>
            </a:r>
            <a:r>
              <a:rPr lang="en-IN" dirty="0" err="1" smtClean="0"/>
              <a:t>NA</a:t>
            </a:r>
            <a:r>
              <a:rPr lang="en-IN" dirty="0" smtClean="0"/>
              <a:t> </a:t>
            </a:r>
            <a:r>
              <a:rPr lang="en-IN" dirty="0" err="1" smtClean="0"/>
              <a:t>NA</a:t>
            </a:r>
            <a:endParaRPr lang="en-IN" dirty="0" smtClean="0"/>
          </a:p>
          <a:p>
            <a:pPr>
              <a:buNone/>
            </a:pPr>
            <a:r>
              <a:rPr lang="en-IN" dirty="0" smtClean="0"/>
              <a:t>   [2,]  NA </a:t>
            </a:r>
            <a:r>
              <a:rPr lang="en-IN" dirty="0" err="1" smtClean="0"/>
              <a:t>NA</a:t>
            </a:r>
            <a:r>
              <a:rPr lang="en-IN" dirty="0" smtClean="0"/>
              <a:t> </a:t>
            </a:r>
            <a:r>
              <a:rPr lang="en-IN" dirty="0" err="1" smtClean="0"/>
              <a:t>NA</a:t>
            </a:r>
            <a:r>
              <a:rPr lang="en-IN" dirty="0" smtClean="0"/>
              <a:t> </a:t>
            </a:r>
          </a:p>
          <a:p>
            <a:pPr>
              <a:buNone/>
            </a:pPr>
            <a:r>
              <a:rPr lang="en-IN" dirty="0" smtClean="0"/>
              <a:t>    &gt;dim(m) </a:t>
            </a:r>
          </a:p>
          <a:p>
            <a:pPr>
              <a:buNone/>
            </a:pPr>
            <a:r>
              <a:rPr lang="en-IN" dirty="0" smtClean="0"/>
              <a:t>     [1] 2 3 </a:t>
            </a:r>
          </a:p>
          <a:p>
            <a:pPr>
              <a:buNone/>
            </a:pPr>
            <a:r>
              <a:rPr lang="en-IN" dirty="0" smtClean="0"/>
              <a:t>  &gt; attributes(m) </a:t>
            </a:r>
          </a:p>
          <a:p>
            <a:pPr>
              <a:buNone/>
            </a:pPr>
            <a:r>
              <a:rPr lang="en-IN" dirty="0" smtClean="0"/>
              <a:t>    $dim </a:t>
            </a:r>
          </a:p>
          <a:p>
            <a:pPr>
              <a:buNone/>
            </a:pPr>
            <a:r>
              <a:rPr lang="en-IN" dirty="0" smtClean="0"/>
              <a:t>   [1] 2 3</a:t>
            </a:r>
            <a:endParaRPr lang="en-I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Matrices</a:t>
            </a:r>
            <a:endParaRPr lang="en-IN" dirty="0"/>
          </a:p>
        </p:txBody>
      </p:sp>
      <p:sp>
        <p:nvSpPr>
          <p:cNvPr id="3" name="Content Placeholder 2"/>
          <p:cNvSpPr>
            <a:spLocks noGrp="1"/>
          </p:cNvSpPr>
          <p:nvPr>
            <p:ph idx="1"/>
          </p:nvPr>
        </p:nvSpPr>
        <p:spPr/>
        <p:txBody>
          <a:bodyPr>
            <a:normAutofit fontScale="92500"/>
          </a:bodyPr>
          <a:lstStyle/>
          <a:p>
            <a:r>
              <a:rPr lang="en-IN" dirty="0" smtClean="0"/>
              <a:t>Matrices are constructed </a:t>
            </a:r>
            <a:r>
              <a:rPr lang="en-IN" i="1" dirty="0" smtClean="0"/>
              <a:t>column-wise</a:t>
            </a:r>
            <a:r>
              <a:rPr lang="en-IN" dirty="0" smtClean="0"/>
              <a:t>, so entries can be thought of starting in the “upper left” corner and running down the columns.</a:t>
            </a:r>
          </a:p>
          <a:p>
            <a:pPr>
              <a:buNone/>
            </a:pPr>
            <a:r>
              <a:rPr lang="en-IN" dirty="0" smtClean="0"/>
              <a:t>   &gt; m &lt;- matrix(1:6, </a:t>
            </a:r>
            <a:r>
              <a:rPr lang="en-IN" dirty="0" err="1" smtClean="0"/>
              <a:t>nrow</a:t>
            </a:r>
            <a:r>
              <a:rPr lang="en-IN" dirty="0" smtClean="0"/>
              <a:t> = 2, </a:t>
            </a:r>
            <a:r>
              <a:rPr lang="en-IN" dirty="0" err="1" smtClean="0"/>
              <a:t>ncol</a:t>
            </a:r>
            <a:r>
              <a:rPr lang="en-IN" dirty="0" smtClean="0"/>
              <a:t> = 3) </a:t>
            </a:r>
          </a:p>
          <a:p>
            <a:pPr>
              <a:buNone/>
            </a:pPr>
            <a:r>
              <a:rPr lang="en-IN" dirty="0" smtClean="0"/>
              <a:t>   &gt; m</a:t>
            </a:r>
          </a:p>
          <a:p>
            <a:pPr>
              <a:buNone/>
            </a:pPr>
            <a:r>
              <a:rPr lang="en-IN" dirty="0" smtClean="0"/>
              <a:t>        [,1] [,2] [,3] </a:t>
            </a:r>
          </a:p>
          <a:p>
            <a:pPr>
              <a:buNone/>
            </a:pPr>
            <a:r>
              <a:rPr lang="en-IN" dirty="0" smtClean="0"/>
              <a:t>    [1,]  1    3     5 </a:t>
            </a:r>
          </a:p>
          <a:p>
            <a:pPr>
              <a:buNone/>
            </a:pPr>
            <a:r>
              <a:rPr lang="en-IN" dirty="0" smtClean="0"/>
              <a:t>    [2,]  2    4     6</a:t>
            </a:r>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Matrices</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Matrices can also be created directly from vectors by adding a dimension attribute.</a:t>
            </a:r>
          </a:p>
          <a:p>
            <a:r>
              <a:rPr lang="pt-BR" dirty="0" smtClean="0"/>
              <a:t>m &lt;- 1:10 </a:t>
            </a:r>
          </a:p>
          <a:p>
            <a:r>
              <a:rPr lang="pt-BR" dirty="0" smtClean="0"/>
              <a:t>&gt; m </a:t>
            </a:r>
          </a:p>
          <a:p>
            <a:r>
              <a:rPr lang="pt-BR" dirty="0" smtClean="0"/>
              <a:t>[1] 1 2 3 4 5 6 7 8 9 10 </a:t>
            </a:r>
          </a:p>
          <a:p>
            <a:r>
              <a:rPr lang="pt-BR" dirty="0" smtClean="0"/>
              <a:t>&gt; dim(m) &lt;- </a:t>
            </a:r>
            <a:r>
              <a:rPr lang="pt-BR" b="1" dirty="0" smtClean="0"/>
              <a:t>c</a:t>
            </a:r>
            <a:r>
              <a:rPr lang="pt-BR" dirty="0" smtClean="0"/>
              <a:t>(2, 5) </a:t>
            </a:r>
          </a:p>
          <a:p>
            <a:r>
              <a:rPr lang="pt-BR" dirty="0" smtClean="0"/>
              <a:t>&gt; m </a:t>
            </a:r>
          </a:p>
          <a:p>
            <a:r>
              <a:rPr lang="pt-BR" dirty="0" smtClean="0"/>
              <a:t>     [,1] [,2] [,3] [,4] [,5] </a:t>
            </a:r>
          </a:p>
          <a:p>
            <a:r>
              <a:rPr lang="pt-BR" dirty="0" smtClean="0"/>
              <a:t>[1,] 1    3     5     7      9 </a:t>
            </a:r>
          </a:p>
          <a:p>
            <a:r>
              <a:rPr lang="pt-BR" dirty="0" smtClean="0"/>
              <a:t>[2,] 2    4     6     8    10</a:t>
            </a:r>
            <a:endParaRPr lang="en-I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cbind</a:t>
            </a:r>
            <a:r>
              <a:rPr lang="en-IN" dirty="0" smtClean="0"/>
              <a:t> </a:t>
            </a:r>
            <a:r>
              <a:rPr lang="en-IN" dirty="0" err="1" smtClean="0"/>
              <a:t>rbind</a:t>
            </a:r>
            <a:r>
              <a:rPr lang="en-IN" dirty="0" smtClean="0"/>
              <a:t>--- Matrices</a:t>
            </a:r>
            <a:endParaRPr lang="en-IN" dirty="0"/>
          </a:p>
        </p:txBody>
      </p:sp>
      <p:sp>
        <p:nvSpPr>
          <p:cNvPr id="3" name="Content Placeholder 2"/>
          <p:cNvSpPr>
            <a:spLocks noGrp="1"/>
          </p:cNvSpPr>
          <p:nvPr>
            <p:ph idx="1"/>
          </p:nvPr>
        </p:nvSpPr>
        <p:spPr/>
        <p:txBody>
          <a:bodyPr>
            <a:normAutofit fontScale="77500" lnSpcReduction="20000"/>
          </a:bodyPr>
          <a:lstStyle/>
          <a:p>
            <a:r>
              <a:rPr lang="es-ES" dirty="0" smtClean="0"/>
              <a:t>&gt; x &lt;- 1:3 </a:t>
            </a:r>
          </a:p>
          <a:p>
            <a:r>
              <a:rPr lang="es-ES" dirty="0" smtClean="0"/>
              <a:t>&gt; y &lt;- 10:12 </a:t>
            </a:r>
          </a:p>
          <a:p>
            <a:r>
              <a:rPr lang="es-ES" dirty="0" smtClean="0"/>
              <a:t>&gt; </a:t>
            </a:r>
            <a:r>
              <a:rPr lang="es-ES" dirty="0" err="1" smtClean="0"/>
              <a:t>cbind</a:t>
            </a:r>
            <a:r>
              <a:rPr lang="es-ES" dirty="0" smtClean="0"/>
              <a:t>(x, y) </a:t>
            </a:r>
          </a:p>
          <a:p>
            <a:r>
              <a:rPr lang="es-ES" dirty="0" smtClean="0"/>
              <a:t>       x   y </a:t>
            </a:r>
          </a:p>
          <a:p>
            <a:r>
              <a:rPr lang="es-ES" dirty="0" smtClean="0"/>
              <a:t>[1,] 1 10 </a:t>
            </a:r>
          </a:p>
          <a:p>
            <a:r>
              <a:rPr lang="es-ES" dirty="0" smtClean="0"/>
              <a:t>[2,] 2 11 </a:t>
            </a:r>
          </a:p>
          <a:p>
            <a:r>
              <a:rPr lang="es-ES" dirty="0" smtClean="0"/>
              <a:t>[3,] 3 12 </a:t>
            </a:r>
          </a:p>
          <a:p>
            <a:r>
              <a:rPr lang="es-ES" dirty="0" smtClean="0"/>
              <a:t>&gt; </a:t>
            </a:r>
            <a:r>
              <a:rPr lang="es-ES" dirty="0" err="1" smtClean="0"/>
              <a:t>rbind</a:t>
            </a:r>
            <a:r>
              <a:rPr lang="es-ES" dirty="0" smtClean="0"/>
              <a:t>(x, y) </a:t>
            </a:r>
          </a:p>
          <a:p>
            <a:r>
              <a:rPr lang="es-ES" dirty="0" smtClean="0"/>
              <a:t>   [,1] [,2] [,3] </a:t>
            </a:r>
          </a:p>
          <a:p>
            <a:r>
              <a:rPr lang="es-ES" dirty="0" smtClean="0"/>
              <a:t>x  1    2     3 </a:t>
            </a:r>
          </a:p>
          <a:p>
            <a:r>
              <a:rPr lang="es-ES" dirty="0" smtClean="0"/>
              <a:t>y 10   11  12</a:t>
            </a:r>
            <a:endParaRPr lang="en-I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Lists</a:t>
            </a:r>
            <a:br>
              <a:rPr lang="en-IN" b="1" dirty="0" smtClean="0"/>
            </a:br>
            <a:endParaRPr lang="en-IN" dirty="0"/>
          </a:p>
        </p:txBody>
      </p:sp>
      <p:sp>
        <p:nvSpPr>
          <p:cNvPr id="3" name="Content Placeholder 2"/>
          <p:cNvSpPr>
            <a:spLocks noGrp="1"/>
          </p:cNvSpPr>
          <p:nvPr>
            <p:ph idx="1"/>
          </p:nvPr>
        </p:nvSpPr>
        <p:spPr/>
        <p:txBody>
          <a:bodyPr/>
          <a:lstStyle/>
          <a:p>
            <a:r>
              <a:rPr lang="en-IN" dirty="0" smtClean="0"/>
              <a:t>Lists are a special type of vector that can contain elements of different classes. </a:t>
            </a:r>
          </a:p>
          <a:p>
            <a:r>
              <a:rPr lang="en-IN" dirty="0" smtClean="0"/>
              <a:t>Lists are a very important data type in R and you should get to know them well. </a:t>
            </a:r>
          </a:p>
          <a:p>
            <a:r>
              <a:rPr lang="en-IN" dirty="0" smtClean="0"/>
              <a:t>Lists, in combination with the various “apply” functions discussed later, make for a powerful combination.</a:t>
            </a:r>
            <a:endParaRPr lang="en-I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Lists</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Lists can be explicitly created using the list() function, which takes an arbitrary number of arguments.</a:t>
            </a:r>
          </a:p>
          <a:p>
            <a:r>
              <a:rPr lang="en-IN" dirty="0" smtClean="0"/>
              <a:t>&gt; x &lt;- </a:t>
            </a:r>
            <a:r>
              <a:rPr lang="en-IN" b="1" dirty="0" smtClean="0"/>
              <a:t>list</a:t>
            </a:r>
            <a:r>
              <a:rPr lang="en-IN" dirty="0" smtClean="0"/>
              <a:t>(1, "a", TRUE, 1 + 4i)</a:t>
            </a:r>
          </a:p>
          <a:p>
            <a:r>
              <a:rPr lang="en-IN" dirty="0" smtClean="0"/>
              <a:t> &gt; x </a:t>
            </a:r>
          </a:p>
          <a:p>
            <a:r>
              <a:rPr lang="en-IN" dirty="0" smtClean="0"/>
              <a:t>[[1]] </a:t>
            </a:r>
          </a:p>
          <a:p>
            <a:r>
              <a:rPr lang="en-IN" dirty="0" smtClean="0"/>
              <a:t>[1] 1 </a:t>
            </a:r>
          </a:p>
          <a:p>
            <a:r>
              <a:rPr lang="en-IN" dirty="0" smtClean="0"/>
              <a:t>[[2]] </a:t>
            </a:r>
          </a:p>
          <a:p>
            <a:r>
              <a:rPr lang="en-IN" dirty="0" smtClean="0"/>
              <a:t>[1] "a“</a:t>
            </a:r>
          </a:p>
          <a:p>
            <a:r>
              <a:rPr lang="en-IN" dirty="0" smtClean="0"/>
              <a:t>[[3]]</a:t>
            </a:r>
          </a:p>
          <a:p>
            <a:r>
              <a:rPr lang="en-IN" dirty="0" smtClean="0"/>
              <a:t>[1] TRUE</a:t>
            </a:r>
          </a:p>
          <a:p>
            <a:r>
              <a:rPr lang="en-IN" dirty="0" smtClean="0"/>
              <a:t>[[4]] </a:t>
            </a:r>
          </a:p>
          <a:p>
            <a:r>
              <a:rPr lang="en-IN" dirty="0" smtClean="0"/>
              <a:t>[1] 1+4i</a:t>
            </a:r>
            <a:endParaRPr lang="en-I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We can also create an empty list of a </a:t>
            </a:r>
            <a:r>
              <a:rPr lang="en-IN" dirty="0" err="1" smtClean="0"/>
              <a:t>prespecified</a:t>
            </a:r>
            <a:r>
              <a:rPr lang="en-IN" dirty="0" smtClean="0"/>
              <a:t> length with the vector() function</a:t>
            </a:r>
          </a:p>
          <a:p>
            <a:r>
              <a:rPr lang="en-IN" dirty="0" smtClean="0"/>
              <a:t>&gt; x &lt;- </a:t>
            </a:r>
            <a:r>
              <a:rPr lang="en-IN" b="1" dirty="0" smtClean="0"/>
              <a:t>vector</a:t>
            </a:r>
            <a:r>
              <a:rPr lang="en-IN" dirty="0" smtClean="0"/>
              <a:t>("list", length = 5) </a:t>
            </a:r>
          </a:p>
          <a:p>
            <a:r>
              <a:rPr lang="en-IN" dirty="0" smtClean="0"/>
              <a:t>&gt; x </a:t>
            </a:r>
          </a:p>
          <a:p>
            <a:r>
              <a:rPr lang="en-IN" dirty="0" smtClean="0"/>
              <a:t>[[1]] NULL </a:t>
            </a:r>
          </a:p>
          <a:p>
            <a:r>
              <a:rPr lang="en-IN" dirty="0" smtClean="0"/>
              <a:t>[[2]] NULL </a:t>
            </a:r>
          </a:p>
          <a:p>
            <a:r>
              <a:rPr lang="en-IN" dirty="0" smtClean="0"/>
              <a:t>[[3]] NULL </a:t>
            </a:r>
          </a:p>
          <a:p>
            <a:r>
              <a:rPr lang="en-IN" dirty="0" smtClean="0"/>
              <a:t>[[4]] NULL </a:t>
            </a:r>
          </a:p>
          <a:p>
            <a:r>
              <a:rPr lang="en-IN" dirty="0" smtClean="0"/>
              <a:t>[[5]] NULL</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 you will learn?</a:t>
            </a:r>
            <a:br>
              <a:rPr lang="en-IN" dirty="0" smtClean="0"/>
            </a:b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Models are complementary tools to visualisation. Once you have made your questions sufficiently precise, you can use a model to answer them. </a:t>
            </a:r>
          </a:p>
          <a:p>
            <a:r>
              <a:rPr lang="en-IN" dirty="0" smtClean="0"/>
              <a:t>Models are a fundamentally mathematical or</a:t>
            </a:r>
          </a:p>
          <a:p>
            <a:pPr>
              <a:buNone/>
            </a:pPr>
            <a:r>
              <a:rPr lang="en-IN" dirty="0" smtClean="0"/>
              <a:t>    computational tool, so they generally scale well. </a:t>
            </a:r>
          </a:p>
          <a:p>
            <a:r>
              <a:rPr lang="en-IN" dirty="0" smtClean="0"/>
              <a:t>Even when they don’t, it’s usually cheaper to buy</a:t>
            </a:r>
          </a:p>
          <a:p>
            <a:pPr>
              <a:buNone/>
            </a:pPr>
            <a:r>
              <a:rPr lang="en-IN" dirty="0" smtClean="0"/>
              <a:t>     more computers than it is to buy more brains! </a:t>
            </a:r>
          </a:p>
          <a:p>
            <a:pPr>
              <a:buNone/>
            </a:pPr>
            <a:r>
              <a:rPr lang="en-IN" dirty="0" smtClean="0"/>
              <a:t>     But every model makes assumptions, and by its</a:t>
            </a:r>
          </a:p>
          <a:p>
            <a:pPr>
              <a:buNone/>
            </a:pPr>
            <a:r>
              <a:rPr lang="en-IN" dirty="0" smtClean="0"/>
              <a:t>    very nature a model cannot question its own assumptions. </a:t>
            </a:r>
          </a:p>
          <a:p>
            <a:r>
              <a:rPr lang="en-IN" dirty="0" smtClean="0"/>
              <a:t>That means a model cannot fundamentally surprise you.</a:t>
            </a:r>
            <a:endParaRPr lang="en-I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Factors</a:t>
            </a:r>
            <a:br>
              <a:rPr lang="en-IN" b="1" dirty="0" smtClean="0"/>
            </a:br>
            <a:endParaRPr lang="en-IN" dirty="0"/>
          </a:p>
        </p:txBody>
      </p:sp>
      <p:sp>
        <p:nvSpPr>
          <p:cNvPr id="3" name="Content Placeholder 2"/>
          <p:cNvSpPr>
            <a:spLocks noGrp="1"/>
          </p:cNvSpPr>
          <p:nvPr>
            <p:ph idx="1"/>
          </p:nvPr>
        </p:nvSpPr>
        <p:spPr/>
        <p:txBody>
          <a:bodyPr>
            <a:normAutofit/>
          </a:bodyPr>
          <a:lstStyle/>
          <a:p>
            <a:r>
              <a:rPr lang="en-IN" dirty="0" smtClean="0"/>
              <a:t>Factors are used to represent categorical data and can be unordered or ordered.</a:t>
            </a:r>
          </a:p>
          <a:p>
            <a:r>
              <a:rPr lang="en-IN" dirty="0" smtClean="0"/>
              <a:t> One can think of a factor as an integer vector where each integer has a </a:t>
            </a:r>
            <a:r>
              <a:rPr lang="en-IN" i="1" dirty="0" smtClean="0"/>
              <a:t>label</a:t>
            </a:r>
            <a:r>
              <a:rPr lang="en-IN" dirty="0" smtClean="0"/>
              <a:t>. </a:t>
            </a:r>
          </a:p>
          <a:p>
            <a:r>
              <a:rPr lang="en-IN" dirty="0" smtClean="0"/>
              <a:t>Factors are important in statistical </a:t>
            </a:r>
            <a:r>
              <a:rPr lang="en-IN" dirty="0" err="1" smtClean="0"/>
              <a:t>modeling</a:t>
            </a:r>
            <a:r>
              <a:rPr lang="en-IN" dirty="0" smtClean="0"/>
              <a:t> and are treated specially by modelling functions like lm() and </a:t>
            </a:r>
            <a:r>
              <a:rPr lang="en-IN" dirty="0" err="1" smtClean="0"/>
              <a:t>glm</a:t>
            </a:r>
            <a:r>
              <a:rPr lang="en-IN" dirty="0" smtClean="0"/>
              <a:t>().</a:t>
            </a:r>
          </a:p>
          <a:p>
            <a:endParaRPr lang="en-I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Factors</a:t>
            </a:r>
            <a:endParaRPr lang="en-IN" dirty="0"/>
          </a:p>
        </p:txBody>
      </p:sp>
      <p:sp>
        <p:nvSpPr>
          <p:cNvPr id="3" name="Content Placeholder 2"/>
          <p:cNvSpPr>
            <a:spLocks noGrp="1"/>
          </p:cNvSpPr>
          <p:nvPr>
            <p:ph idx="1"/>
          </p:nvPr>
        </p:nvSpPr>
        <p:spPr/>
        <p:txBody>
          <a:bodyPr/>
          <a:lstStyle/>
          <a:p>
            <a:r>
              <a:rPr lang="en-IN" dirty="0" smtClean="0"/>
              <a:t>Using factors with labels is </a:t>
            </a:r>
            <a:r>
              <a:rPr lang="en-IN" i="1" dirty="0" smtClean="0"/>
              <a:t>better</a:t>
            </a:r>
            <a:r>
              <a:rPr lang="en-IN" dirty="0" smtClean="0"/>
              <a:t> than using integers because factors are self-describing. Having a variable that has values “Male” and “Female” is better than a variable that has values 1 and 2.</a:t>
            </a:r>
          </a:p>
          <a:p>
            <a:r>
              <a:rPr lang="en-IN" dirty="0" smtClean="0"/>
              <a:t>Factor objects can be created with the factor() function.</a:t>
            </a:r>
          </a:p>
          <a:p>
            <a:endParaRPr lang="en-I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factors</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&gt; x &lt;- factor(c("yes", "yes", "no", "yes", "no")) </a:t>
            </a:r>
          </a:p>
          <a:p>
            <a:r>
              <a:rPr lang="en-IN" dirty="0" smtClean="0"/>
              <a:t>&gt; x </a:t>
            </a:r>
          </a:p>
          <a:p>
            <a:r>
              <a:rPr lang="en-IN" dirty="0" smtClean="0"/>
              <a:t>[1] yes </a:t>
            </a:r>
            <a:r>
              <a:rPr lang="en-IN" dirty="0" err="1" smtClean="0"/>
              <a:t>yes</a:t>
            </a:r>
            <a:r>
              <a:rPr lang="en-IN" dirty="0" smtClean="0"/>
              <a:t> no yes no </a:t>
            </a:r>
          </a:p>
          <a:p>
            <a:r>
              <a:rPr lang="en-IN" dirty="0" smtClean="0"/>
              <a:t>Levels: no yes </a:t>
            </a:r>
          </a:p>
          <a:p>
            <a:r>
              <a:rPr lang="en-IN" dirty="0" smtClean="0"/>
              <a:t>&gt; table(x) </a:t>
            </a:r>
          </a:p>
          <a:p>
            <a:r>
              <a:rPr lang="en-IN" dirty="0" smtClean="0"/>
              <a:t>x </a:t>
            </a:r>
          </a:p>
          <a:p>
            <a:r>
              <a:rPr lang="en-IN" dirty="0" smtClean="0"/>
              <a:t>no yes </a:t>
            </a:r>
          </a:p>
          <a:p>
            <a:r>
              <a:rPr lang="en-IN" dirty="0" smtClean="0"/>
              <a:t>  2   3 </a:t>
            </a:r>
          </a:p>
          <a:p>
            <a:r>
              <a:rPr lang="en-IN" dirty="0" smtClean="0"/>
              <a:t>&gt; ## See the underlying representation of factor </a:t>
            </a:r>
          </a:p>
          <a:p>
            <a:r>
              <a:rPr lang="en-IN" b="1" dirty="0" smtClean="0"/>
              <a:t>&gt;</a:t>
            </a:r>
            <a:r>
              <a:rPr lang="en-IN" dirty="0" smtClean="0"/>
              <a:t> </a:t>
            </a:r>
            <a:r>
              <a:rPr lang="en-IN" dirty="0" err="1" smtClean="0"/>
              <a:t>unclass</a:t>
            </a:r>
            <a:r>
              <a:rPr lang="en-IN" dirty="0" smtClean="0"/>
              <a:t>(x) </a:t>
            </a:r>
          </a:p>
          <a:p>
            <a:r>
              <a:rPr lang="en-IN" dirty="0" smtClean="0"/>
              <a:t>[1] 2 2 1 2 1 </a:t>
            </a:r>
          </a:p>
          <a:p>
            <a:r>
              <a:rPr lang="en-IN" dirty="0" err="1" smtClean="0"/>
              <a:t>attr</a:t>
            </a:r>
            <a:r>
              <a:rPr lang="en-IN" dirty="0" smtClean="0"/>
              <a:t>(,"levels") </a:t>
            </a:r>
          </a:p>
          <a:p>
            <a:r>
              <a:rPr lang="en-IN" dirty="0" smtClean="0"/>
              <a:t>[1] "no" "yes"</a:t>
            </a:r>
            <a:endParaRPr lang="en-I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Factors</a:t>
            </a:r>
            <a:endParaRPr lang="en-IN" dirty="0"/>
          </a:p>
        </p:txBody>
      </p:sp>
      <p:sp>
        <p:nvSpPr>
          <p:cNvPr id="3" name="Content Placeholder 2"/>
          <p:cNvSpPr>
            <a:spLocks noGrp="1"/>
          </p:cNvSpPr>
          <p:nvPr>
            <p:ph idx="1"/>
          </p:nvPr>
        </p:nvSpPr>
        <p:spPr/>
        <p:txBody>
          <a:bodyPr/>
          <a:lstStyle/>
          <a:p>
            <a:r>
              <a:rPr lang="en-IN" dirty="0" smtClean="0"/>
              <a:t>Often factors will be automatically created for you when you read a dataset in using a function like </a:t>
            </a:r>
            <a:r>
              <a:rPr lang="en-IN" dirty="0" err="1" smtClean="0"/>
              <a:t>read.table</a:t>
            </a:r>
            <a:r>
              <a:rPr lang="en-IN" dirty="0" smtClean="0"/>
              <a:t>(). Those functions often default to creating factors when they encounter data that look like characters or strings.</a:t>
            </a:r>
            <a:endParaRPr lang="en-I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Factors</a:t>
            </a:r>
            <a:endParaRPr lang="en-IN" dirty="0"/>
          </a:p>
        </p:txBody>
      </p:sp>
      <p:sp>
        <p:nvSpPr>
          <p:cNvPr id="3" name="Content Placeholder 2"/>
          <p:cNvSpPr>
            <a:spLocks noGrp="1"/>
          </p:cNvSpPr>
          <p:nvPr>
            <p:ph idx="1"/>
          </p:nvPr>
        </p:nvSpPr>
        <p:spPr/>
        <p:txBody>
          <a:bodyPr/>
          <a:lstStyle/>
          <a:p>
            <a:r>
              <a:rPr lang="en-IN" dirty="0" smtClean="0"/>
              <a:t>The order of the levels of a factor can be set using the levels argument to factor(). This can be important in linear modelling because the first level is used as the baseline level.</a:t>
            </a:r>
            <a:endParaRPr lang="en-I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Factors</a:t>
            </a:r>
            <a:endParaRPr lang="en-IN"/>
          </a:p>
        </p:txBody>
      </p:sp>
      <p:sp>
        <p:nvSpPr>
          <p:cNvPr id="3" name="Content Placeholder 2"/>
          <p:cNvSpPr>
            <a:spLocks noGrp="1"/>
          </p:cNvSpPr>
          <p:nvPr>
            <p:ph idx="1"/>
          </p:nvPr>
        </p:nvSpPr>
        <p:spPr/>
        <p:txBody>
          <a:bodyPr>
            <a:normAutofit fontScale="92500" lnSpcReduction="10000"/>
          </a:bodyPr>
          <a:lstStyle/>
          <a:p>
            <a:r>
              <a:rPr lang="en-IN" dirty="0" smtClean="0"/>
              <a:t>&gt; x &lt;- </a:t>
            </a:r>
            <a:r>
              <a:rPr lang="en-IN" b="1" dirty="0" smtClean="0"/>
              <a:t>factor</a:t>
            </a:r>
            <a:r>
              <a:rPr lang="en-IN" dirty="0" smtClean="0"/>
              <a:t>(</a:t>
            </a:r>
            <a:r>
              <a:rPr lang="en-IN" b="1" dirty="0" smtClean="0"/>
              <a:t>c</a:t>
            </a:r>
            <a:r>
              <a:rPr lang="en-IN" dirty="0" smtClean="0"/>
              <a:t>("yes", "yes", "no", "yes", "no")) &gt; x ## Levels are put in alphabetical order </a:t>
            </a:r>
          </a:p>
          <a:p>
            <a:r>
              <a:rPr lang="en-IN" dirty="0" smtClean="0"/>
              <a:t>[1] yes </a:t>
            </a:r>
            <a:r>
              <a:rPr lang="en-IN" dirty="0" err="1" smtClean="0"/>
              <a:t>yes</a:t>
            </a:r>
            <a:r>
              <a:rPr lang="en-IN" dirty="0" smtClean="0"/>
              <a:t> no yes no </a:t>
            </a:r>
          </a:p>
          <a:p>
            <a:r>
              <a:rPr lang="en-IN" dirty="0" smtClean="0"/>
              <a:t>Levels: no yes </a:t>
            </a:r>
          </a:p>
          <a:p>
            <a:r>
              <a:rPr lang="en-IN" dirty="0" smtClean="0"/>
              <a:t>&gt; x &lt;- </a:t>
            </a:r>
            <a:r>
              <a:rPr lang="en-IN" b="1" dirty="0" smtClean="0"/>
              <a:t>factor</a:t>
            </a:r>
            <a:r>
              <a:rPr lang="en-IN" dirty="0" smtClean="0"/>
              <a:t>(</a:t>
            </a:r>
            <a:r>
              <a:rPr lang="en-IN" b="1" dirty="0" smtClean="0"/>
              <a:t>c</a:t>
            </a:r>
            <a:r>
              <a:rPr lang="en-IN" dirty="0" smtClean="0"/>
              <a:t>("yes", "yes", "no", "yes", "no"),       levels = </a:t>
            </a:r>
            <a:r>
              <a:rPr lang="en-IN" b="1" dirty="0" smtClean="0"/>
              <a:t>c</a:t>
            </a:r>
            <a:r>
              <a:rPr lang="en-IN" dirty="0" smtClean="0"/>
              <a:t>("yes", "no"))</a:t>
            </a:r>
          </a:p>
          <a:p>
            <a:r>
              <a:rPr lang="en-IN" dirty="0" smtClean="0"/>
              <a:t> &gt; x </a:t>
            </a:r>
          </a:p>
          <a:p>
            <a:r>
              <a:rPr lang="en-IN" dirty="0" smtClean="0"/>
              <a:t>[1] yes </a:t>
            </a:r>
            <a:r>
              <a:rPr lang="en-IN" dirty="0" err="1" smtClean="0"/>
              <a:t>yes</a:t>
            </a:r>
            <a:r>
              <a:rPr lang="en-IN" dirty="0" smtClean="0"/>
              <a:t> no yes no </a:t>
            </a:r>
            <a:endParaRPr lang="en-IN" dirty="0" smtClean="0"/>
          </a:p>
          <a:p>
            <a:pPr marL="0" indent="0">
              <a:buNone/>
            </a:pPr>
            <a:r>
              <a:rPr lang="en-IN" dirty="0"/>
              <a:t> </a:t>
            </a:r>
            <a:r>
              <a:rPr lang="en-IN" dirty="0" smtClean="0"/>
              <a:t>   </a:t>
            </a:r>
            <a:r>
              <a:rPr lang="en-IN" dirty="0" smtClean="0"/>
              <a:t>Levels</a:t>
            </a:r>
            <a:r>
              <a:rPr lang="en-IN" dirty="0" smtClean="0"/>
              <a:t>: yes no</a:t>
            </a:r>
            <a:endParaRPr lang="en-I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Missing Values</a:t>
            </a:r>
            <a:br>
              <a:rPr lang="en-IN" b="1" dirty="0"/>
            </a:br>
            <a:endParaRPr lang="en-IN" dirty="0"/>
          </a:p>
        </p:txBody>
      </p:sp>
      <p:sp>
        <p:nvSpPr>
          <p:cNvPr id="3" name="Content Placeholder 2"/>
          <p:cNvSpPr>
            <a:spLocks noGrp="1"/>
          </p:cNvSpPr>
          <p:nvPr>
            <p:ph idx="1"/>
          </p:nvPr>
        </p:nvSpPr>
        <p:spPr/>
        <p:txBody>
          <a:bodyPr/>
          <a:lstStyle/>
          <a:p>
            <a:r>
              <a:rPr lang="en-IN" dirty="0"/>
              <a:t>Missing values are denoted by NA or </a:t>
            </a:r>
            <a:r>
              <a:rPr lang="en-IN" dirty="0" err="1"/>
              <a:t>NaN</a:t>
            </a:r>
            <a:r>
              <a:rPr lang="en-IN" dirty="0"/>
              <a:t> for </a:t>
            </a:r>
            <a:r>
              <a:rPr lang="en-IN" dirty="0" smtClean="0"/>
              <a:t>undefined </a:t>
            </a:r>
            <a:r>
              <a:rPr lang="en-IN" dirty="0"/>
              <a:t>mathematical operations.</a:t>
            </a:r>
          </a:p>
          <a:p>
            <a:r>
              <a:rPr lang="en-IN" dirty="0"/>
              <a:t>is.na() is used to test objects if they are NA</a:t>
            </a:r>
          </a:p>
          <a:p>
            <a:r>
              <a:rPr lang="en-IN" dirty="0" err="1"/>
              <a:t>is.nan</a:t>
            </a:r>
            <a:r>
              <a:rPr lang="en-IN" dirty="0"/>
              <a:t>() is used to test for </a:t>
            </a:r>
            <a:r>
              <a:rPr lang="en-IN" dirty="0" err="1"/>
              <a:t>NaN</a:t>
            </a:r>
            <a:endParaRPr lang="en-IN" dirty="0"/>
          </a:p>
          <a:p>
            <a:r>
              <a:rPr lang="en-IN" dirty="0"/>
              <a:t>NA values have a class also, so there are integer NA , character NA , etc.</a:t>
            </a:r>
          </a:p>
          <a:p>
            <a:r>
              <a:rPr lang="en-IN" dirty="0"/>
              <a:t>A </a:t>
            </a:r>
            <a:r>
              <a:rPr lang="en-IN" dirty="0" err="1"/>
              <a:t>NaN</a:t>
            </a:r>
            <a:r>
              <a:rPr lang="en-IN" dirty="0"/>
              <a:t> value is also NA but the converse is not true</a:t>
            </a:r>
            <a:endParaRPr lang="en-IN" dirty="0"/>
          </a:p>
        </p:txBody>
      </p:sp>
    </p:spTree>
    <p:extLst>
      <p:ext uri="{BB962C8B-B14F-4D97-AF65-F5344CB8AC3E}">
        <p14:creationId xmlns:p14="http://schemas.microsoft.com/office/powerpoint/2010/main" val="23379868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Missing Values</a:t>
            </a:r>
            <a:endParaRPr lang="en-IN" dirty="0"/>
          </a:p>
        </p:txBody>
      </p:sp>
      <p:sp>
        <p:nvSpPr>
          <p:cNvPr id="3" name="Content Placeholder 2"/>
          <p:cNvSpPr>
            <a:spLocks noGrp="1"/>
          </p:cNvSpPr>
          <p:nvPr>
            <p:ph idx="1"/>
          </p:nvPr>
        </p:nvSpPr>
        <p:spPr/>
        <p:txBody>
          <a:bodyPr>
            <a:normAutofit fontScale="92500" lnSpcReduction="20000"/>
          </a:bodyPr>
          <a:lstStyle/>
          <a:p>
            <a:r>
              <a:rPr lang="en-IN" dirty="0"/>
              <a:t>&gt; ## Create a vector with NAs in it</a:t>
            </a:r>
          </a:p>
          <a:p>
            <a:r>
              <a:rPr lang="pl-PL" dirty="0"/>
              <a:t>&gt; x &lt;‐ c(1, 2, NA, 10, 3)</a:t>
            </a:r>
          </a:p>
          <a:p>
            <a:r>
              <a:rPr lang="en-IN" dirty="0"/>
              <a:t>&gt; ## Return a logical vector indicating which elements are NA</a:t>
            </a:r>
          </a:p>
          <a:p>
            <a:r>
              <a:rPr lang="en-IN" dirty="0"/>
              <a:t>&gt; is.na(x)</a:t>
            </a:r>
          </a:p>
          <a:p>
            <a:r>
              <a:rPr lang="da-DK" dirty="0"/>
              <a:t>[1] FALSE FALSE TRUE FALSE FALSE</a:t>
            </a:r>
          </a:p>
          <a:p>
            <a:r>
              <a:rPr lang="en-IN" dirty="0"/>
              <a:t>&gt; ## Return a logical vector indicating which elements are </a:t>
            </a:r>
            <a:r>
              <a:rPr lang="en-IN" dirty="0" err="1"/>
              <a:t>NaN</a:t>
            </a:r>
            <a:endParaRPr lang="en-IN" dirty="0"/>
          </a:p>
          <a:p>
            <a:r>
              <a:rPr lang="en-IN" dirty="0"/>
              <a:t>&gt; </a:t>
            </a:r>
            <a:r>
              <a:rPr lang="en-IN" dirty="0" err="1"/>
              <a:t>is.nan</a:t>
            </a:r>
            <a:r>
              <a:rPr lang="en-IN" dirty="0"/>
              <a:t>(x)</a:t>
            </a:r>
          </a:p>
          <a:p>
            <a:r>
              <a:rPr lang="da-DK" dirty="0"/>
              <a:t>[1] FALSE FALSE FALSE FALSE FALSE</a:t>
            </a:r>
            <a:endParaRPr lang="en-IN" dirty="0"/>
          </a:p>
        </p:txBody>
      </p:sp>
    </p:spTree>
    <p:extLst>
      <p:ext uri="{BB962C8B-B14F-4D97-AF65-F5344CB8AC3E}">
        <p14:creationId xmlns:p14="http://schemas.microsoft.com/office/powerpoint/2010/main" val="24593148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Missing Values</a:t>
            </a:r>
            <a:endParaRPr lang="en-IN" dirty="0"/>
          </a:p>
        </p:txBody>
      </p:sp>
      <p:sp>
        <p:nvSpPr>
          <p:cNvPr id="3" name="Content Placeholder 2"/>
          <p:cNvSpPr>
            <a:spLocks noGrp="1"/>
          </p:cNvSpPr>
          <p:nvPr>
            <p:ph idx="1"/>
          </p:nvPr>
        </p:nvSpPr>
        <p:spPr/>
        <p:txBody>
          <a:bodyPr/>
          <a:lstStyle/>
          <a:p>
            <a:r>
              <a:rPr lang="en-IN" dirty="0"/>
              <a:t>&gt; ## Now create a vector with both NA and </a:t>
            </a:r>
            <a:r>
              <a:rPr lang="en-IN" dirty="0" err="1"/>
              <a:t>NaN</a:t>
            </a:r>
            <a:r>
              <a:rPr lang="en-IN" dirty="0"/>
              <a:t> values</a:t>
            </a:r>
          </a:p>
          <a:p>
            <a:r>
              <a:rPr lang="pl-PL" dirty="0"/>
              <a:t>&gt; x &lt;‐ c(1, 2, NaN, NA, 4)</a:t>
            </a:r>
          </a:p>
          <a:p>
            <a:r>
              <a:rPr lang="en-IN" dirty="0"/>
              <a:t>&gt; is.na(x)</a:t>
            </a:r>
          </a:p>
          <a:p>
            <a:r>
              <a:rPr lang="da-DK" dirty="0"/>
              <a:t>[1] FALSE FALSE TRUE TRUE FALSE</a:t>
            </a:r>
          </a:p>
          <a:p>
            <a:r>
              <a:rPr lang="en-IN" dirty="0"/>
              <a:t>&gt; </a:t>
            </a:r>
            <a:r>
              <a:rPr lang="en-IN" dirty="0" err="1"/>
              <a:t>is.nan</a:t>
            </a:r>
            <a:r>
              <a:rPr lang="en-IN" dirty="0"/>
              <a:t>(x)</a:t>
            </a:r>
          </a:p>
          <a:p>
            <a:r>
              <a:rPr lang="da-DK" dirty="0"/>
              <a:t>[1] FALSE FALSE TRUE FALSE FALSE</a:t>
            </a:r>
            <a:endParaRPr lang="en-IN" dirty="0"/>
          </a:p>
        </p:txBody>
      </p:sp>
    </p:spTree>
    <p:extLst>
      <p:ext uri="{BB962C8B-B14F-4D97-AF65-F5344CB8AC3E}">
        <p14:creationId xmlns:p14="http://schemas.microsoft.com/office/powerpoint/2010/main" val="16075361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Frames</a:t>
            </a:r>
            <a:endParaRPr lang="en-IN" dirty="0"/>
          </a:p>
        </p:txBody>
      </p:sp>
      <p:sp>
        <p:nvSpPr>
          <p:cNvPr id="3" name="Content Placeholder 2"/>
          <p:cNvSpPr>
            <a:spLocks noGrp="1"/>
          </p:cNvSpPr>
          <p:nvPr>
            <p:ph idx="1"/>
          </p:nvPr>
        </p:nvSpPr>
        <p:spPr/>
        <p:txBody>
          <a:bodyPr>
            <a:normAutofit fontScale="85000" lnSpcReduction="10000"/>
          </a:bodyPr>
          <a:lstStyle/>
          <a:p>
            <a:r>
              <a:rPr lang="en-IN" dirty="0"/>
              <a:t>Data frames are used to store tabular data in R. </a:t>
            </a:r>
            <a:endParaRPr lang="en-IN" dirty="0" smtClean="0"/>
          </a:p>
          <a:p>
            <a:r>
              <a:rPr lang="en-IN" dirty="0" smtClean="0"/>
              <a:t>They </a:t>
            </a:r>
            <a:r>
              <a:rPr lang="en-IN" dirty="0"/>
              <a:t>are an important type of object in R </a:t>
            </a:r>
            <a:r>
              <a:rPr lang="en-IN" dirty="0" smtClean="0"/>
              <a:t>and are </a:t>
            </a:r>
            <a:r>
              <a:rPr lang="en-IN" dirty="0"/>
              <a:t>used in a variety of statistical </a:t>
            </a:r>
            <a:r>
              <a:rPr lang="en-IN" dirty="0" err="1"/>
              <a:t>modeling</a:t>
            </a:r>
            <a:r>
              <a:rPr lang="en-IN" dirty="0"/>
              <a:t> applications</a:t>
            </a:r>
            <a:r>
              <a:rPr lang="en-IN" dirty="0" smtClean="0"/>
              <a:t>.</a:t>
            </a:r>
          </a:p>
          <a:p>
            <a:r>
              <a:rPr lang="en-IN" dirty="0" smtClean="0"/>
              <a:t> </a:t>
            </a:r>
            <a:r>
              <a:rPr lang="en-IN" dirty="0"/>
              <a:t>Hadley Wickham’s package </a:t>
            </a:r>
            <a:r>
              <a:rPr lang="en-IN" dirty="0" err="1"/>
              <a:t>dplyr</a:t>
            </a:r>
            <a:r>
              <a:rPr lang="en-IN" dirty="0"/>
              <a:t> </a:t>
            </a:r>
            <a:r>
              <a:rPr lang="en-IN" dirty="0" smtClean="0"/>
              <a:t>has an </a:t>
            </a:r>
            <a:r>
              <a:rPr lang="en-IN" dirty="0"/>
              <a:t>optimized set of functions designed to work efficiently with data frames.</a:t>
            </a:r>
          </a:p>
          <a:p>
            <a:r>
              <a:rPr lang="en-IN" dirty="0"/>
              <a:t>Data frames are represented as a special type of list where every element of the list has </a:t>
            </a:r>
            <a:r>
              <a:rPr lang="en-IN" dirty="0" smtClean="0"/>
              <a:t>to have </a:t>
            </a:r>
            <a:r>
              <a:rPr lang="en-IN" dirty="0"/>
              <a:t>the same length. Each element of the list can be thought of as a column and the </a:t>
            </a:r>
            <a:r>
              <a:rPr lang="en-IN" dirty="0" smtClean="0"/>
              <a:t>length of </a:t>
            </a:r>
            <a:r>
              <a:rPr lang="en-IN" dirty="0"/>
              <a:t>each element of the list is the number of rows.</a:t>
            </a:r>
            <a:endParaRPr lang="en-IN" dirty="0"/>
          </a:p>
        </p:txBody>
      </p:sp>
    </p:spTree>
    <p:extLst>
      <p:ext uri="{BB962C8B-B14F-4D97-AF65-F5344CB8AC3E}">
        <p14:creationId xmlns:p14="http://schemas.microsoft.com/office/powerpoint/2010/main" val="751511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 you will learn?</a:t>
            </a:r>
            <a:br>
              <a:rPr lang="en-IN" dirty="0" smtClean="0"/>
            </a:br>
            <a:endParaRPr lang="en-IN" dirty="0"/>
          </a:p>
        </p:txBody>
      </p:sp>
      <p:sp>
        <p:nvSpPr>
          <p:cNvPr id="3" name="Content Placeholder 2"/>
          <p:cNvSpPr>
            <a:spLocks noGrp="1"/>
          </p:cNvSpPr>
          <p:nvPr>
            <p:ph idx="1"/>
          </p:nvPr>
        </p:nvSpPr>
        <p:spPr/>
        <p:txBody>
          <a:bodyPr/>
          <a:lstStyle/>
          <a:p>
            <a:r>
              <a:rPr lang="en-IN" dirty="0" smtClean="0"/>
              <a:t>The last step of data science is communication, an absolutely critical part of any data analysis project.</a:t>
            </a:r>
          </a:p>
          <a:p>
            <a:r>
              <a:rPr lang="en-IN" dirty="0" smtClean="0"/>
              <a:t> It doesn’t matter how well your models and visualisation have led you to understand the</a:t>
            </a:r>
          </a:p>
          <a:p>
            <a:pPr>
              <a:buNone/>
            </a:pPr>
            <a:r>
              <a:rPr lang="en-IN" dirty="0" smtClean="0"/>
              <a:t>    data unless you can also communicate your results to others.</a:t>
            </a:r>
            <a:endParaRPr lang="en-IN"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Frames</a:t>
            </a:r>
          </a:p>
        </p:txBody>
      </p:sp>
      <p:sp>
        <p:nvSpPr>
          <p:cNvPr id="3" name="Content Placeholder 2"/>
          <p:cNvSpPr>
            <a:spLocks noGrp="1"/>
          </p:cNvSpPr>
          <p:nvPr>
            <p:ph idx="1"/>
          </p:nvPr>
        </p:nvSpPr>
        <p:spPr/>
        <p:txBody>
          <a:bodyPr>
            <a:normAutofit lnSpcReduction="10000"/>
          </a:bodyPr>
          <a:lstStyle/>
          <a:p>
            <a:r>
              <a:rPr lang="en-IN" dirty="0"/>
              <a:t>Unlike matrices, data frames can store different classes of objects in each column. </a:t>
            </a:r>
            <a:endParaRPr lang="en-IN" dirty="0" smtClean="0"/>
          </a:p>
          <a:p>
            <a:r>
              <a:rPr lang="en-IN" dirty="0" smtClean="0"/>
              <a:t>Matrices must </a:t>
            </a:r>
            <a:r>
              <a:rPr lang="en-IN" dirty="0"/>
              <a:t>have every element be the same class (e.g. all integers or all numeric).</a:t>
            </a:r>
          </a:p>
          <a:p>
            <a:r>
              <a:rPr lang="en-IN" dirty="0"/>
              <a:t>In addition to column names, indicating the names of the variables or predictors, data </a:t>
            </a:r>
            <a:r>
              <a:rPr lang="en-IN" dirty="0" smtClean="0"/>
              <a:t>frames have </a:t>
            </a:r>
            <a:r>
              <a:rPr lang="en-IN" dirty="0"/>
              <a:t>a special attribute called </a:t>
            </a:r>
            <a:r>
              <a:rPr lang="en-IN" dirty="0" err="1"/>
              <a:t>row.names</a:t>
            </a:r>
            <a:r>
              <a:rPr lang="en-IN" dirty="0"/>
              <a:t> which indicate information about each row of </a:t>
            </a:r>
            <a:r>
              <a:rPr lang="en-IN" dirty="0" smtClean="0"/>
              <a:t>the data </a:t>
            </a:r>
            <a:r>
              <a:rPr lang="en-IN" dirty="0"/>
              <a:t>frame.</a:t>
            </a:r>
            <a:endParaRPr lang="en-IN" dirty="0"/>
          </a:p>
        </p:txBody>
      </p:sp>
    </p:spTree>
    <p:extLst>
      <p:ext uri="{BB962C8B-B14F-4D97-AF65-F5344CB8AC3E}">
        <p14:creationId xmlns:p14="http://schemas.microsoft.com/office/powerpoint/2010/main" val="13090375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Frames</a:t>
            </a:r>
          </a:p>
        </p:txBody>
      </p:sp>
      <p:sp>
        <p:nvSpPr>
          <p:cNvPr id="3" name="Content Placeholder 2"/>
          <p:cNvSpPr>
            <a:spLocks noGrp="1"/>
          </p:cNvSpPr>
          <p:nvPr>
            <p:ph idx="1"/>
          </p:nvPr>
        </p:nvSpPr>
        <p:spPr/>
        <p:txBody>
          <a:bodyPr/>
          <a:lstStyle/>
          <a:p>
            <a:r>
              <a:rPr lang="en-IN" dirty="0"/>
              <a:t>Data frames are usually created by reading in a dataset using the </a:t>
            </a:r>
            <a:r>
              <a:rPr lang="en-IN" dirty="0" err="1"/>
              <a:t>read.table</a:t>
            </a:r>
            <a:r>
              <a:rPr lang="en-IN" dirty="0"/>
              <a:t>() </a:t>
            </a:r>
            <a:r>
              <a:rPr lang="en-IN" dirty="0" smtClean="0"/>
              <a:t>or read.csv</a:t>
            </a:r>
            <a:r>
              <a:rPr lang="en-IN" dirty="0"/>
              <a:t>() . However, data frames can also be created explicitly with the </a:t>
            </a:r>
            <a:r>
              <a:rPr lang="en-IN" dirty="0" err="1"/>
              <a:t>data.frame</a:t>
            </a:r>
            <a:r>
              <a:rPr lang="en-IN" dirty="0" smtClean="0"/>
              <a:t>()function </a:t>
            </a:r>
            <a:r>
              <a:rPr lang="en-IN" dirty="0"/>
              <a:t>or they can be coerced from other types of objects like lists.</a:t>
            </a:r>
            <a:endParaRPr lang="en-IN" dirty="0"/>
          </a:p>
        </p:txBody>
      </p:sp>
    </p:spTree>
    <p:extLst>
      <p:ext uri="{BB962C8B-B14F-4D97-AF65-F5344CB8AC3E}">
        <p14:creationId xmlns:p14="http://schemas.microsoft.com/office/powerpoint/2010/main" val="14641860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Frames</a:t>
            </a:r>
          </a:p>
        </p:txBody>
      </p:sp>
      <p:sp>
        <p:nvSpPr>
          <p:cNvPr id="3" name="Content Placeholder 2"/>
          <p:cNvSpPr>
            <a:spLocks noGrp="1"/>
          </p:cNvSpPr>
          <p:nvPr>
            <p:ph idx="1"/>
          </p:nvPr>
        </p:nvSpPr>
        <p:spPr/>
        <p:txBody>
          <a:bodyPr/>
          <a:lstStyle/>
          <a:p>
            <a:r>
              <a:rPr lang="en-IN" dirty="0"/>
              <a:t>Data frames can be converted to a matrix by calling </a:t>
            </a:r>
            <a:r>
              <a:rPr lang="en-IN" dirty="0" err="1"/>
              <a:t>data.matrix</a:t>
            </a:r>
            <a:r>
              <a:rPr lang="en-IN" dirty="0"/>
              <a:t>() . </a:t>
            </a:r>
            <a:endParaRPr lang="en-IN" dirty="0" smtClean="0"/>
          </a:p>
          <a:p>
            <a:r>
              <a:rPr lang="en-IN" dirty="0" smtClean="0"/>
              <a:t>While </a:t>
            </a:r>
            <a:r>
              <a:rPr lang="en-IN" dirty="0"/>
              <a:t>it might seem </a:t>
            </a:r>
            <a:r>
              <a:rPr lang="en-IN" dirty="0" smtClean="0"/>
              <a:t>that the </a:t>
            </a:r>
            <a:r>
              <a:rPr lang="en-IN" dirty="0" err="1"/>
              <a:t>as.matrix</a:t>
            </a:r>
            <a:r>
              <a:rPr lang="en-IN" dirty="0"/>
              <a:t>() function should be used to coerce a data frame to a matrix, almost </a:t>
            </a:r>
            <a:r>
              <a:rPr lang="en-IN" dirty="0" err="1" smtClean="0"/>
              <a:t>always,what</a:t>
            </a:r>
            <a:r>
              <a:rPr lang="en-IN" dirty="0" smtClean="0"/>
              <a:t> </a:t>
            </a:r>
            <a:r>
              <a:rPr lang="en-IN" dirty="0"/>
              <a:t>you want is the result of </a:t>
            </a:r>
            <a:r>
              <a:rPr lang="en-IN" dirty="0" err="1"/>
              <a:t>data.matrix</a:t>
            </a:r>
            <a:r>
              <a:rPr lang="en-IN" dirty="0"/>
              <a:t>() .</a:t>
            </a:r>
            <a:endParaRPr lang="en-IN" dirty="0"/>
          </a:p>
        </p:txBody>
      </p:sp>
    </p:spTree>
    <p:extLst>
      <p:ext uri="{BB962C8B-B14F-4D97-AF65-F5344CB8AC3E}">
        <p14:creationId xmlns:p14="http://schemas.microsoft.com/office/powerpoint/2010/main" val="18854350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Frames</a:t>
            </a:r>
          </a:p>
        </p:txBody>
      </p:sp>
      <p:sp>
        <p:nvSpPr>
          <p:cNvPr id="3" name="Content Placeholder 2"/>
          <p:cNvSpPr>
            <a:spLocks noGrp="1"/>
          </p:cNvSpPr>
          <p:nvPr>
            <p:ph idx="1"/>
          </p:nvPr>
        </p:nvSpPr>
        <p:spPr/>
        <p:txBody>
          <a:bodyPr>
            <a:normAutofit fontScale="77500" lnSpcReduction="20000"/>
          </a:bodyPr>
          <a:lstStyle/>
          <a:p>
            <a:r>
              <a:rPr lang="en-IN" dirty="0"/>
              <a:t>&gt; x &lt;‐ </a:t>
            </a:r>
            <a:r>
              <a:rPr lang="en-IN" dirty="0" err="1"/>
              <a:t>data.frame</a:t>
            </a:r>
            <a:r>
              <a:rPr lang="en-IN" dirty="0"/>
              <a:t>(foo = 1:4, bar = c(T, T, F, F))</a:t>
            </a:r>
          </a:p>
          <a:p>
            <a:pPr marL="0" indent="0">
              <a:buNone/>
            </a:pPr>
            <a:r>
              <a:rPr lang="en-IN" dirty="0"/>
              <a:t>&gt; x</a:t>
            </a:r>
          </a:p>
          <a:p>
            <a:pPr marL="0" indent="0">
              <a:buNone/>
            </a:pPr>
            <a:r>
              <a:rPr lang="en-IN" dirty="0" smtClean="0"/>
              <a:t>     foo  </a:t>
            </a:r>
            <a:r>
              <a:rPr lang="en-IN" dirty="0"/>
              <a:t>bar</a:t>
            </a:r>
          </a:p>
          <a:p>
            <a:pPr marL="0" indent="0">
              <a:buNone/>
            </a:pPr>
            <a:r>
              <a:rPr lang="en-IN" dirty="0" smtClean="0"/>
              <a:t>1   </a:t>
            </a:r>
            <a:r>
              <a:rPr lang="en-IN" dirty="0"/>
              <a:t>1 </a:t>
            </a:r>
            <a:r>
              <a:rPr lang="en-IN" dirty="0" smtClean="0"/>
              <a:t>   TRUE</a:t>
            </a:r>
            <a:endParaRPr lang="en-IN" dirty="0"/>
          </a:p>
          <a:p>
            <a:pPr marL="0" indent="0">
              <a:buNone/>
            </a:pPr>
            <a:r>
              <a:rPr lang="en-IN" dirty="0" smtClean="0"/>
              <a:t>2   2    TRUE</a:t>
            </a:r>
            <a:endParaRPr lang="en-IN" dirty="0"/>
          </a:p>
          <a:p>
            <a:pPr marL="0" indent="0">
              <a:buNone/>
            </a:pPr>
            <a:r>
              <a:rPr lang="en-IN" dirty="0"/>
              <a:t>3 </a:t>
            </a:r>
            <a:r>
              <a:rPr lang="en-IN" dirty="0" smtClean="0"/>
              <a:t>  3    FALSE</a:t>
            </a:r>
            <a:endParaRPr lang="en-IN" dirty="0"/>
          </a:p>
          <a:p>
            <a:pPr marL="0" indent="0">
              <a:buNone/>
            </a:pPr>
            <a:r>
              <a:rPr lang="en-IN" dirty="0"/>
              <a:t>4 </a:t>
            </a:r>
            <a:r>
              <a:rPr lang="en-IN" dirty="0" smtClean="0"/>
              <a:t>  4    FALSE</a:t>
            </a:r>
            <a:endParaRPr lang="en-IN" dirty="0"/>
          </a:p>
          <a:p>
            <a:pPr marL="0" indent="0">
              <a:buNone/>
            </a:pPr>
            <a:r>
              <a:rPr lang="en-IN" dirty="0"/>
              <a:t>&gt; </a:t>
            </a:r>
            <a:r>
              <a:rPr lang="en-IN" dirty="0" err="1"/>
              <a:t>nrow</a:t>
            </a:r>
            <a:r>
              <a:rPr lang="en-IN" dirty="0"/>
              <a:t>(x)</a:t>
            </a:r>
          </a:p>
          <a:p>
            <a:pPr marL="0" indent="0">
              <a:buNone/>
            </a:pPr>
            <a:r>
              <a:rPr lang="en-IN" dirty="0"/>
              <a:t>[1] 4</a:t>
            </a:r>
          </a:p>
          <a:p>
            <a:pPr marL="0" indent="0">
              <a:buNone/>
            </a:pPr>
            <a:r>
              <a:rPr lang="en-IN" dirty="0"/>
              <a:t>&gt; </a:t>
            </a:r>
            <a:r>
              <a:rPr lang="en-IN" dirty="0" err="1"/>
              <a:t>ncol</a:t>
            </a:r>
            <a:r>
              <a:rPr lang="en-IN" dirty="0"/>
              <a:t>(x)</a:t>
            </a:r>
          </a:p>
          <a:p>
            <a:pPr marL="0" indent="0">
              <a:buNone/>
            </a:pPr>
            <a:r>
              <a:rPr lang="en-IN" dirty="0"/>
              <a:t>[1] 2</a:t>
            </a:r>
            <a:endParaRPr lang="en-IN" dirty="0"/>
          </a:p>
        </p:txBody>
      </p:sp>
    </p:spTree>
    <p:extLst>
      <p:ext uri="{BB962C8B-B14F-4D97-AF65-F5344CB8AC3E}">
        <p14:creationId xmlns:p14="http://schemas.microsoft.com/office/powerpoint/2010/main" val="24397797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Names</a:t>
            </a:r>
            <a:endParaRPr lang="en-IN" dirty="0"/>
          </a:p>
        </p:txBody>
      </p:sp>
      <p:sp>
        <p:nvSpPr>
          <p:cNvPr id="3" name="Content Placeholder 2"/>
          <p:cNvSpPr>
            <a:spLocks noGrp="1"/>
          </p:cNvSpPr>
          <p:nvPr>
            <p:ph idx="1"/>
          </p:nvPr>
        </p:nvSpPr>
        <p:spPr/>
        <p:txBody>
          <a:bodyPr/>
          <a:lstStyle/>
          <a:p>
            <a:r>
              <a:rPr lang="en-IN" dirty="0"/>
              <a:t>R objects can have names, which is very useful for writing readable code and </a:t>
            </a:r>
            <a:r>
              <a:rPr lang="en-IN" dirty="0" smtClean="0"/>
              <a:t>self describing</a:t>
            </a:r>
            <a:endParaRPr lang="en-IN" dirty="0"/>
          </a:p>
          <a:p>
            <a:pPr marL="0" indent="0">
              <a:buNone/>
            </a:pPr>
            <a:r>
              <a:rPr lang="en-IN" dirty="0" smtClean="0"/>
              <a:t>    objects</a:t>
            </a:r>
            <a:r>
              <a:rPr lang="en-IN" dirty="0"/>
              <a:t>. </a:t>
            </a:r>
            <a:endParaRPr lang="en-IN" dirty="0" smtClean="0"/>
          </a:p>
          <a:p>
            <a:r>
              <a:rPr lang="en-IN" dirty="0" smtClean="0"/>
              <a:t>Here </a:t>
            </a:r>
            <a:r>
              <a:rPr lang="en-IN" dirty="0"/>
              <a:t>is an example of assigning names to an integer vector.</a:t>
            </a:r>
            <a:endParaRPr lang="en-IN" dirty="0"/>
          </a:p>
        </p:txBody>
      </p:sp>
    </p:spTree>
    <p:extLst>
      <p:ext uri="{BB962C8B-B14F-4D97-AF65-F5344CB8AC3E}">
        <p14:creationId xmlns:p14="http://schemas.microsoft.com/office/powerpoint/2010/main" val="7219322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Names</a:t>
            </a:r>
          </a:p>
        </p:txBody>
      </p:sp>
      <p:sp>
        <p:nvSpPr>
          <p:cNvPr id="3" name="Content Placeholder 2"/>
          <p:cNvSpPr>
            <a:spLocks noGrp="1"/>
          </p:cNvSpPr>
          <p:nvPr>
            <p:ph idx="1"/>
          </p:nvPr>
        </p:nvSpPr>
        <p:spPr/>
        <p:txBody>
          <a:bodyPr>
            <a:normAutofit fontScale="92500" lnSpcReduction="20000"/>
          </a:bodyPr>
          <a:lstStyle/>
          <a:p>
            <a:pPr marL="0" indent="0">
              <a:buNone/>
            </a:pPr>
            <a:r>
              <a:rPr lang="en-IN" dirty="0"/>
              <a:t>&gt; x &lt;‐ 1:3</a:t>
            </a:r>
          </a:p>
          <a:p>
            <a:pPr marL="0" indent="0">
              <a:buNone/>
            </a:pPr>
            <a:r>
              <a:rPr lang="en-IN" dirty="0"/>
              <a:t>&gt; names(x)</a:t>
            </a:r>
          </a:p>
          <a:p>
            <a:pPr marL="0" indent="0">
              <a:buNone/>
            </a:pPr>
            <a:r>
              <a:rPr lang="en-IN" dirty="0"/>
              <a:t>NULL</a:t>
            </a:r>
          </a:p>
          <a:p>
            <a:pPr marL="0" indent="0">
              <a:buNone/>
            </a:pPr>
            <a:r>
              <a:rPr lang="en-IN" dirty="0"/>
              <a:t>&gt; names(x) &lt;‐ c("New York", "Seattle", "Los Angeles")</a:t>
            </a:r>
          </a:p>
          <a:p>
            <a:pPr marL="0" indent="0">
              <a:buNone/>
            </a:pPr>
            <a:r>
              <a:rPr lang="en-IN" dirty="0"/>
              <a:t>&gt; x</a:t>
            </a:r>
          </a:p>
          <a:p>
            <a:pPr marL="0" indent="0">
              <a:buNone/>
            </a:pPr>
            <a:r>
              <a:rPr lang="en-IN" dirty="0" smtClean="0"/>
              <a:t>  New </a:t>
            </a:r>
            <a:r>
              <a:rPr lang="en-IN" dirty="0"/>
              <a:t>York Seattle Los Angeles</a:t>
            </a:r>
          </a:p>
          <a:p>
            <a:pPr marL="0" indent="0">
              <a:buNone/>
            </a:pPr>
            <a:r>
              <a:rPr lang="en-IN" dirty="0" smtClean="0"/>
              <a:t>     1                2                  3</a:t>
            </a:r>
            <a:endParaRPr lang="en-IN" dirty="0"/>
          </a:p>
          <a:p>
            <a:pPr marL="0" indent="0">
              <a:buNone/>
            </a:pPr>
            <a:r>
              <a:rPr lang="en-IN" dirty="0"/>
              <a:t>&gt; names(x)</a:t>
            </a:r>
          </a:p>
          <a:p>
            <a:pPr marL="0" indent="0">
              <a:buNone/>
            </a:pPr>
            <a:r>
              <a:rPr lang="en-IN" dirty="0"/>
              <a:t>[1] "New York" "Seattle" "Los Angeles"</a:t>
            </a:r>
            <a:endParaRPr lang="en-IN" dirty="0"/>
          </a:p>
        </p:txBody>
      </p:sp>
    </p:spTree>
    <p:extLst>
      <p:ext uri="{BB962C8B-B14F-4D97-AF65-F5344CB8AC3E}">
        <p14:creationId xmlns:p14="http://schemas.microsoft.com/office/powerpoint/2010/main" val="283929304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Names</a:t>
            </a:r>
          </a:p>
        </p:txBody>
      </p:sp>
      <p:sp>
        <p:nvSpPr>
          <p:cNvPr id="3" name="Content Placeholder 2"/>
          <p:cNvSpPr>
            <a:spLocks noGrp="1"/>
          </p:cNvSpPr>
          <p:nvPr>
            <p:ph idx="1"/>
          </p:nvPr>
        </p:nvSpPr>
        <p:spPr/>
        <p:txBody>
          <a:bodyPr>
            <a:normAutofit fontScale="77500" lnSpcReduction="20000"/>
          </a:bodyPr>
          <a:lstStyle/>
          <a:p>
            <a:r>
              <a:rPr lang="en-IN" dirty="0"/>
              <a:t>Lists can also have names, which is often very </a:t>
            </a:r>
            <a:r>
              <a:rPr lang="en-IN" dirty="0" smtClean="0"/>
              <a:t>useful.</a:t>
            </a:r>
          </a:p>
          <a:p>
            <a:pPr marL="0" indent="0">
              <a:buNone/>
            </a:pPr>
            <a:r>
              <a:rPr lang="en-IN" dirty="0" smtClean="0"/>
              <a:t> </a:t>
            </a:r>
            <a:r>
              <a:rPr lang="en-IN" dirty="0"/>
              <a:t>x &lt;‐ list("Los Angeles" = 1, Boston = 2, London = 3)</a:t>
            </a:r>
          </a:p>
          <a:p>
            <a:pPr marL="0" indent="0">
              <a:buNone/>
            </a:pPr>
            <a:r>
              <a:rPr lang="en-IN" dirty="0"/>
              <a:t>&gt; x</a:t>
            </a:r>
          </a:p>
          <a:p>
            <a:pPr marL="0" indent="0">
              <a:buNone/>
            </a:pPr>
            <a:r>
              <a:rPr lang="en-IN" dirty="0"/>
              <a:t>$`Los Angeles`</a:t>
            </a:r>
          </a:p>
          <a:p>
            <a:pPr marL="0" indent="0">
              <a:buNone/>
            </a:pPr>
            <a:r>
              <a:rPr lang="en-IN" dirty="0"/>
              <a:t>[1] 1</a:t>
            </a:r>
          </a:p>
          <a:p>
            <a:pPr marL="0" indent="0">
              <a:buNone/>
            </a:pPr>
            <a:r>
              <a:rPr lang="en-IN" dirty="0"/>
              <a:t>$Boston</a:t>
            </a:r>
          </a:p>
          <a:p>
            <a:pPr marL="0" indent="0">
              <a:buNone/>
            </a:pPr>
            <a:r>
              <a:rPr lang="en-IN" dirty="0"/>
              <a:t>[1] 2</a:t>
            </a:r>
          </a:p>
          <a:p>
            <a:pPr marL="0" indent="0">
              <a:buNone/>
            </a:pPr>
            <a:r>
              <a:rPr lang="en-IN" dirty="0"/>
              <a:t>$London</a:t>
            </a:r>
          </a:p>
          <a:p>
            <a:pPr marL="0" indent="0">
              <a:buNone/>
            </a:pPr>
            <a:r>
              <a:rPr lang="en-IN" dirty="0"/>
              <a:t>[1] 3</a:t>
            </a:r>
          </a:p>
          <a:p>
            <a:pPr marL="0" indent="0">
              <a:buNone/>
            </a:pPr>
            <a:r>
              <a:rPr lang="en-IN" dirty="0"/>
              <a:t>&gt; names(x)</a:t>
            </a:r>
          </a:p>
          <a:p>
            <a:pPr marL="0" indent="0">
              <a:buNone/>
            </a:pPr>
            <a:r>
              <a:rPr lang="es-ES" dirty="0"/>
              <a:t>[1] "Los </a:t>
            </a:r>
            <a:r>
              <a:rPr lang="es-ES" dirty="0" err="1"/>
              <a:t>Angeles</a:t>
            </a:r>
            <a:r>
              <a:rPr lang="es-ES" dirty="0"/>
              <a:t>" "Boston" "London"</a:t>
            </a:r>
            <a:endParaRPr lang="en-IN" dirty="0"/>
          </a:p>
        </p:txBody>
      </p:sp>
    </p:spTree>
    <p:extLst>
      <p:ext uri="{BB962C8B-B14F-4D97-AF65-F5344CB8AC3E}">
        <p14:creationId xmlns:p14="http://schemas.microsoft.com/office/powerpoint/2010/main" val="29383488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Names</a:t>
            </a:r>
          </a:p>
        </p:txBody>
      </p:sp>
      <p:sp>
        <p:nvSpPr>
          <p:cNvPr id="3" name="Content Placeholder 2"/>
          <p:cNvSpPr>
            <a:spLocks noGrp="1"/>
          </p:cNvSpPr>
          <p:nvPr>
            <p:ph idx="1"/>
          </p:nvPr>
        </p:nvSpPr>
        <p:spPr/>
        <p:txBody>
          <a:bodyPr>
            <a:normAutofit lnSpcReduction="10000"/>
          </a:bodyPr>
          <a:lstStyle/>
          <a:p>
            <a:r>
              <a:rPr lang="en-IN" dirty="0"/>
              <a:t>Matrices can have both column and row </a:t>
            </a:r>
            <a:r>
              <a:rPr lang="en-IN" dirty="0" smtClean="0"/>
              <a:t>names.</a:t>
            </a:r>
          </a:p>
          <a:p>
            <a:pPr marL="0" indent="0">
              <a:buNone/>
            </a:pPr>
            <a:r>
              <a:rPr lang="en-IN" dirty="0"/>
              <a:t>&gt; m &lt;‐ matrix(1:4, </a:t>
            </a:r>
            <a:r>
              <a:rPr lang="en-IN" dirty="0" err="1"/>
              <a:t>nrow</a:t>
            </a:r>
            <a:r>
              <a:rPr lang="en-IN" dirty="0"/>
              <a:t> = 2, </a:t>
            </a:r>
            <a:r>
              <a:rPr lang="en-IN" dirty="0" err="1"/>
              <a:t>ncol</a:t>
            </a:r>
            <a:r>
              <a:rPr lang="en-IN" dirty="0"/>
              <a:t> = 2)</a:t>
            </a:r>
          </a:p>
          <a:p>
            <a:pPr marL="0" indent="0">
              <a:buNone/>
            </a:pPr>
            <a:r>
              <a:rPr lang="en-IN" dirty="0"/>
              <a:t>&gt; </a:t>
            </a:r>
            <a:r>
              <a:rPr lang="en-IN" dirty="0" err="1"/>
              <a:t>dimnames</a:t>
            </a:r>
            <a:r>
              <a:rPr lang="en-IN" dirty="0"/>
              <a:t>(m) &lt;‐ list(c("a", "b"), c("c", "d"))</a:t>
            </a:r>
          </a:p>
          <a:p>
            <a:pPr marL="0" indent="0">
              <a:buNone/>
            </a:pPr>
            <a:r>
              <a:rPr lang="en-IN" dirty="0"/>
              <a:t>&gt; m</a:t>
            </a:r>
          </a:p>
          <a:p>
            <a:pPr marL="0" indent="0">
              <a:buNone/>
            </a:pPr>
            <a:r>
              <a:rPr lang="en-IN" dirty="0" smtClean="0"/>
              <a:t>   c </a:t>
            </a:r>
            <a:r>
              <a:rPr lang="en-IN" dirty="0"/>
              <a:t>d</a:t>
            </a:r>
          </a:p>
          <a:p>
            <a:pPr marL="0" indent="0">
              <a:buNone/>
            </a:pPr>
            <a:r>
              <a:rPr lang="en-IN" dirty="0"/>
              <a:t>a 1 3</a:t>
            </a:r>
          </a:p>
          <a:p>
            <a:pPr marL="0" indent="0">
              <a:buNone/>
            </a:pPr>
            <a:r>
              <a:rPr lang="en-IN" dirty="0"/>
              <a:t>b 2 4</a:t>
            </a:r>
            <a:endParaRPr lang="en-IN" dirty="0"/>
          </a:p>
        </p:txBody>
      </p:sp>
    </p:spTree>
    <p:extLst>
      <p:ext uri="{BB962C8B-B14F-4D97-AF65-F5344CB8AC3E}">
        <p14:creationId xmlns:p14="http://schemas.microsoft.com/office/powerpoint/2010/main" val="18002285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Names</a:t>
            </a:r>
          </a:p>
        </p:txBody>
      </p:sp>
      <p:sp>
        <p:nvSpPr>
          <p:cNvPr id="3" name="Content Placeholder 2"/>
          <p:cNvSpPr>
            <a:spLocks noGrp="1"/>
          </p:cNvSpPr>
          <p:nvPr>
            <p:ph idx="1"/>
          </p:nvPr>
        </p:nvSpPr>
        <p:spPr/>
        <p:txBody>
          <a:bodyPr>
            <a:normAutofit fontScale="92500"/>
          </a:bodyPr>
          <a:lstStyle/>
          <a:p>
            <a:r>
              <a:rPr lang="en-IN" dirty="0"/>
              <a:t>Column names and row names can be set separately using the </a:t>
            </a:r>
            <a:r>
              <a:rPr lang="en-IN" dirty="0" err="1"/>
              <a:t>colnames</a:t>
            </a:r>
            <a:r>
              <a:rPr lang="en-IN" dirty="0"/>
              <a:t>() and </a:t>
            </a:r>
            <a:r>
              <a:rPr lang="en-IN" dirty="0" err="1"/>
              <a:t>rownames</a:t>
            </a:r>
            <a:r>
              <a:rPr lang="en-IN" dirty="0"/>
              <a:t>()</a:t>
            </a:r>
          </a:p>
          <a:p>
            <a:pPr marL="0" indent="0">
              <a:buNone/>
            </a:pPr>
            <a:r>
              <a:rPr lang="en-IN" dirty="0" smtClean="0"/>
              <a:t>   functions</a:t>
            </a:r>
            <a:r>
              <a:rPr lang="en-IN" dirty="0"/>
              <a:t>.</a:t>
            </a:r>
          </a:p>
          <a:p>
            <a:pPr marL="0" indent="0">
              <a:buNone/>
            </a:pPr>
            <a:r>
              <a:rPr lang="en-IN" dirty="0"/>
              <a:t>&gt; </a:t>
            </a:r>
            <a:r>
              <a:rPr lang="en-IN" dirty="0" err="1"/>
              <a:t>colnames</a:t>
            </a:r>
            <a:r>
              <a:rPr lang="en-IN" dirty="0"/>
              <a:t>(m) &lt;‐ c("h", "f")</a:t>
            </a:r>
          </a:p>
          <a:p>
            <a:pPr marL="0" indent="0">
              <a:buNone/>
            </a:pPr>
            <a:r>
              <a:rPr lang="en-IN" dirty="0"/>
              <a:t>&gt; </a:t>
            </a:r>
            <a:r>
              <a:rPr lang="en-IN" dirty="0" err="1"/>
              <a:t>rownames</a:t>
            </a:r>
            <a:r>
              <a:rPr lang="en-IN" dirty="0"/>
              <a:t>(m) &lt;‐ c("x", "z")</a:t>
            </a:r>
          </a:p>
          <a:p>
            <a:pPr marL="0" indent="0">
              <a:buNone/>
            </a:pPr>
            <a:r>
              <a:rPr lang="en-IN" sz="2600" dirty="0"/>
              <a:t>&gt; m</a:t>
            </a:r>
          </a:p>
          <a:p>
            <a:pPr marL="0" indent="0">
              <a:buNone/>
            </a:pPr>
            <a:r>
              <a:rPr lang="en-IN" sz="2600" dirty="0" smtClean="0"/>
              <a:t>    h  </a:t>
            </a:r>
            <a:r>
              <a:rPr lang="en-IN" sz="2600" dirty="0"/>
              <a:t>f</a:t>
            </a:r>
          </a:p>
          <a:p>
            <a:pPr marL="0" indent="0">
              <a:buNone/>
            </a:pPr>
            <a:r>
              <a:rPr lang="en-IN" sz="2600" dirty="0"/>
              <a:t>x </a:t>
            </a:r>
            <a:r>
              <a:rPr lang="en-IN" sz="2600" dirty="0" smtClean="0"/>
              <a:t> 1  3</a:t>
            </a:r>
          </a:p>
          <a:p>
            <a:pPr marL="0" indent="0">
              <a:buNone/>
            </a:pPr>
            <a:r>
              <a:rPr lang="en-IN" sz="2600" dirty="0" smtClean="0"/>
              <a:t>z  2  4</a:t>
            </a:r>
          </a:p>
          <a:p>
            <a:pPr marL="0" indent="0">
              <a:buNone/>
            </a:pPr>
            <a:endParaRPr lang="en-IN" dirty="0"/>
          </a:p>
        </p:txBody>
      </p:sp>
    </p:spTree>
    <p:extLst>
      <p:ext uri="{BB962C8B-B14F-4D97-AF65-F5344CB8AC3E}">
        <p14:creationId xmlns:p14="http://schemas.microsoft.com/office/powerpoint/2010/main" val="2755377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Names</a:t>
            </a:r>
          </a:p>
        </p:txBody>
      </p:sp>
      <p:sp>
        <p:nvSpPr>
          <p:cNvPr id="3" name="Content Placeholder 2"/>
          <p:cNvSpPr>
            <a:spLocks noGrp="1"/>
          </p:cNvSpPr>
          <p:nvPr>
            <p:ph idx="1"/>
          </p:nvPr>
        </p:nvSpPr>
        <p:spPr/>
        <p:txBody>
          <a:bodyPr>
            <a:normAutofit/>
          </a:bodyPr>
          <a:lstStyle/>
          <a:p>
            <a:r>
              <a:rPr lang="en-IN" dirty="0"/>
              <a:t>Note that for data frames, there is a separate function for setting the row names, the</a:t>
            </a:r>
          </a:p>
          <a:p>
            <a:pPr marL="0" indent="0">
              <a:buNone/>
            </a:pPr>
            <a:r>
              <a:rPr lang="en-IN" dirty="0" smtClean="0"/>
              <a:t>   </a:t>
            </a:r>
            <a:r>
              <a:rPr lang="en-IN" dirty="0" err="1" smtClean="0"/>
              <a:t>row.names</a:t>
            </a:r>
            <a:r>
              <a:rPr lang="en-IN" dirty="0"/>
              <a:t>() function. </a:t>
            </a:r>
            <a:endParaRPr lang="en-IN" dirty="0" smtClean="0"/>
          </a:p>
          <a:p>
            <a:r>
              <a:rPr lang="en-IN" dirty="0" smtClean="0"/>
              <a:t>Also</a:t>
            </a:r>
            <a:r>
              <a:rPr lang="en-IN" dirty="0"/>
              <a:t>, data frames do not have column names, they just have </a:t>
            </a:r>
            <a:r>
              <a:rPr lang="en-IN" dirty="0" smtClean="0"/>
              <a:t>names (</a:t>
            </a:r>
            <a:r>
              <a:rPr lang="en-IN" dirty="0"/>
              <a:t>like lists). So to set the column names of a data frame just use the names() function. </a:t>
            </a:r>
            <a:r>
              <a:rPr lang="en-IN" dirty="0" smtClean="0"/>
              <a:t>:</a:t>
            </a:r>
            <a:endParaRPr lang="en-IN" dirty="0"/>
          </a:p>
        </p:txBody>
      </p:sp>
    </p:spTree>
    <p:extLst>
      <p:ext uri="{BB962C8B-B14F-4D97-AF65-F5344CB8AC3E}">
        <p14:creationId xmlns:p14="http://schemas.microsoft.com/office/powerpoint/2010/main" val="1285888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you will learn?</a:t>
            </a:r>
            <a:endParaRPr lang="en-IN" dirty="0"/>
          </a:p>
        </p:txBody>
      </p:sp>
      <p:sp>
        <p:nvSpPr>
          <p:cNvPr id="3" name="Content Placeholder 2"/>
          <p:cNvSpPr>
            <a:spLocks noGrp="1"/>
          </p:cNvSpPr>
          <p:nvPr>
            <p:ph idx="1"/>
          </p:nvPr>
        </p:nvSpPr>
        <p:spPr/>
        <p:txBody>
          <a:bodyPr>
            <a:normAutofit fontScale="92500"/>
          </a:bodyPr>
          <a:lstStyle/>
          <a:p>
            <a:r>
              <a:rPr lang="en-IN" dirty="0" smtClean="0"/>
              <a:t>Surrounding all these tools is programming. Programming is a crosscutting tool that you use in</a:t>
            </a:r>
          </a:p>
          <a:p>
            <a:pPr>
              <a:buNone/>
            </a:pPr>
            <a:r>
              <a:rPr lang="en-IN" dirty="0" smtClean="0"/>
              <a:t>    every part of the project. </a:t>
            </a:r>
          </a:p>
          <a:p>
            <a:r>
              <a:rPr lang="en-IN" dirty="0" smtClean="0">
                <a:solidFill>
                  <a:srgbClr val="FF0000"/>
                </a:solidFill>
              </a:rPr>
              <a:t>You don’t need to be an expert programmer </a:t>
            </a:r>
            <a:r>
              <a:rPr lang="en-IN" dirty="0" smtClean="0"/>
              <a:t>to be a data scientist, but learning more about programming pays off because becoming a better programmer allows you to automate common tasks, and solve new problems with greater ease</a:t>
            </a:r>
            <a:endParaRPr lang="en-IN"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Names</a:t>
            </a:r>
          </a:p>
        </p:txBody>
      </p:sp>
      <p:pic>
        <p:nvPicPr>
          <p:cNvPr id="4" name="Content Placeholder 3"/>
          <p:cNvPicPr>
            <a:picLocks noGrp="1" noChangeAspect="1"/>
          </p:cNvPicPr>
          <p:nvPr>
            <p:ph idx="1"/>
          </p:nvPr>
        </p:nvPicPr>
        <p:blipFill>
          <a:blip r:embed="rId2"/>
          <a:stretch>
            <a:fillRect/>
          </a:stretch>
        </p:blipFill>
        <p:spPr>
          <a:xfrm>
            <a:off x="457200" y="2060848"/>
            <a:ext cx="8579296" cy="3744416"/>
          </a:xfrm>
          <a:prstGeom prst="rect">
            <a:avLst/>
          </a:prstGeom>
        </p:spPr>
      </p:pic>
    </p:spTree>
    <p:extLst>
      <p:ext uri="{BB962C8B-B14F-4D97-AF65-F5344CB8AC3E}">
        <p14:creationId xmlns:p14="http://schemas.microsoft.com/office/powerpoint/2010/main" val="315109758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Summary</a:t>
            </a:r>
            <a:endParaRPr lang="en-IN" dirty="0"/>
          </a:p>
        </p:txBody>
      </p:sp>
      <p:sp>
        <p:nvSpPr>
          <p:cNvPr id="3" name="Content Placeholder 2"/>
          <p:cNvSpPr>
            <a:spLocks noGrp="1"/>
          </p:cNvSpPr>
          <p:nvPr>
            <p:ph idx="1"/>
          </p:nvPr>
        </p:nvSpPr>
        <p:spPr/>
        <p:txBody>
          <a:bodyPr>
            <a:normAutofit fontScale="92500" lnSpcReduction="10000"/>
          </a:bodyPr>
          <a:lstStyle/>
          <a:p>
            <a:r>
              <a:rPr lang="en-IN" dirty="0"/>
              <a:t>There are a variety of different </a:t>
            </a:r>
            <a:r>
              <a:rPr lang="en-IN" dirty="0" err="1" smtClean="0"/>
              <a:t>builtin</a:t>
            </a:r>
            <a:r>
              <a:rPr lang="en-IN" dirty="0" smtClean="0"/>
              <a:t> data</a:t>
            </a:r>
            <a:endParaRPr lang="en-IN" dirty="0"/>
          </a:p>
          <a:p>
            <a:pPr marL="0" indent="0">
              <a:buNone/>
            </a:pPr>
            <a:r>
              <a:rPr lang="en-IN" dirty="0" smtClean="0"/>
              <a:t>    types </a:t>
            </a:r>
            <a:r>
              <a:rPr lang="en-IN" dirty="0"/>
              <a:t>in R. </a:t>
            </a:r>
            <a:endParaRPr lang="en-IN" dirty="0" smtClean="0"/>
          </a:p>
          <a:p>
            <a:r>
              <a:rPr lang="en-IN" dirty="0" smtClean="0"/>
              <a:t>In </a:t>
            </a:r>
            <a:r>
              <a:rPr lang="en-IN" dirty="0"/>
              <a:t>this chapter we have reviewed </a:t>
            </a:r>
            <a:r>
              <a:rPr lang="en-IN" dirty="0" smtClean="0"/>
              <a:t>the following</a:t>
            </a:r>
            <a:endParaRPr lang="en-IN" dirty="0"/>
          </a:p>
          <a:p>
            <a:r>
              <a:rPr lang="en-IN" dirty="0"/>
              <a:t>atomic classes: numeric, logical, character, integer, complex</a:t>
            </a:r>
          </a:p>
          <a:p>
            <a:r>
              <a:rPr lang="en-IN" dirty="0"/>
              <a:t>vectors, lists</a:t>
            </a:r>
          </a:p>
          <a:p>
            <a:r>
              <a:rPr lang="en-IN" dirty="0"/>
              <a:t>factors</a:t>
            </a:r>
          </a:p>
          <a:p>
            <a:r>
              <a:rPr lang="en-IN" dirty="0"/>
              <a:t>missing values</a:t>
            </a:r>
          </a:p>
          <a:p>
            <a:r>
              <a:rPr lang="en-IN" dirty="0"/>
              <a:t>data frames and matrices</a:t>
            </a:r>
            <a:endParaRPr lang="en-IN" dirty="0"/>
          </a:p>
        </p:txBody>
      </p:sp>
    </p:spTree>
    <p:extLst>
      <p:ext uri="{BB962C8B-B14F-4D97-AF65-F5344CB8AC3E}">
        <p14:creationId xmlns:p14="http://schemas.microsoft.com/office/powerpoint/2010/main" val="10635524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Summary</a:t>
            </a:r>
          </a:p>
        </p:txBody>
      </p:sp>
      <p:sp>
        <p:nvSpPr>
          <p:cNvPr id="3" name="Content Placeholder 2"/>
          <p:cNvSpPr>
            <a:spLocks noGrp="1"/>
          </p:cNvSpPr>
          <p:nvPr>
            <p:ph idx="1"/>
          </p:nvPr>
        </p:nvSpPr>
        <p:spPr/>
        <p:txBody>
          <a:bodyPr>
            <a:normAutofit/>
          </a:bodyPr>
          <a:lstStyle/>
          <a:p>
            <a:r>
              <a:rPr lang="en-IN" dirty="0"/>
              <a:t>All R objects can have attributes that help to describe what is in the object. </a:t>
            </a:r>
            <a:endParaRPr lang="en-IN" dirty="0" smtClean="0"/>
          </a:p>
          <a:p>
            <a:r>
              <a:rPr lang="en-IN" dirty="0" smtClean="0"/>
              <a:t>The most useful </a:t>
            </a:r>
            <a:r>
              <a:rPr lang="en-IN" dirty="0"/>
              <a:t>attribute is names, such as column and row names in a data frame, or simply names </a:t>
            </a:r>
            <a:r>
              <a:rPr lang="en-IN" dirty="0" smtClean="0"/>
              <a:t>in a </a:t>
            </a:r>
            <a:r>
              <a:rPr lang="en-IN" dirty="0"/>
              <a:t>vector or list. </a:t>
            </a:r>
            <a:endParaRPr lang="en-IN" dirty="0" smtClean="0"/>
          </a:p>
          <a:p>
            <a:r>
              <a:rPr lang="en-IN" dirty="0" smtClean="0"/>
              <a:t>Attributes </a:t>
            </a:r>
            <a:r>
              <a:rPr lang="en-IN" dirty="0"/>
              <a:t>like dimensions are also important as they can modify the </a:t>
            </a:r>
            <a:r>
              <a:rPr lang="en-IN" dirty="0" smtClean="0"/>
              <a:t>behaviour of </a:t>
            </a:r>
            <a:r>
              <a:rPr lang="en-IN" dirty="0"/>
              <a:t>objects, like turning a vector into a matrix</a:t>
            </a:r>
            <a:endParaRPr lang="en-IN" dirty="0"/>
          </a:p>
        </p:txBody>
      </p:sp>
    </p:spTree>
    <p:extLst>
      <p:ext uri="{BB962C8B-B14F-4D97-AF65-F5344CB8AC3E}">
        <p14:creationId xmlns:p14="http://schemas.microsoft.com/office/powerpoint/2010/main" val="75064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815975" y="2044700"/>
            <a:ext cx="7512050" cy="27686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TotalTime>
  <Words>3270</Words>
  <Application>Microsoft Office PowerPoint</Application>
  <PresentationFormat>On-screen Show (4:3)</PresentationFormat>
  <Paragraphs>466</Paragraphs>
  <Slides>82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82</vt:i4>
      </vt:variant>
    </vt:vector>
  </HeadingPairs>
  <TitlesOfParts>
    <vt:vector size="86" baseType="lpstr">
      <vt:lpstr>Arial</vt:lpstr>
      <vt:lpstr>Calibri</vt:lpstr>
      <vt:lpstr>Times New Roman</vt:lpstr>
      <vt:lpstr>Office Theme</vt:lpstr>
      <vt:lpstr>Introduction To R</vt:lpstr>
      <vt:lpstr>What you will learn? </vt:lpstr>
      <vt:lpstr>What you will learn? </vt:lpstr>
      <vt:lpstr>What you will learn? </vt:lpstr>
      <vt:lpstr>What you will learn?</vt:lpstr>
      <vt:lpstr>What you will learn? </vt:lpstr>
      <vt:lpstr>What you will learn? </vt:lpstr>
      <vt:lpstr>What you will learn?</vt:lpstr>
      <vt:lpstr>PowerPoint Presentation</vt:lpstr>
      <vt:lpstr>History and Overview of R </vt:lpstr>
      <vt:lpstr>What is R? </vt:lpstr>
      <vt:lpstr>What is S? </vt:lpstr>
      <vt:lpstr>History of R</vt:lpstr>
      <vt:lpstr>History of R</vt:lpstr>
      <vt:lpstr>History of R</vt:lpstr>
      <vt:lpstr>History of R</vt:lpstr>
      <vt:lpstr>Basic Features of R </vt:lpstr>
      <vt:lpstr>Basic Features of R</vt:lpstr>
      <vt:lpstr>Basic features of R</vt:lpstr>
      <vt:lpstr>R Features in short…</vt:lpstr>
      <vt:lpstr>R Features in short…</vt:lpstr>
      <vt:lpstr>GNU…..general Public licence</vt:lpstr>
      <vt:lpstr>Design of the R System </vt:lpstr>
      <vt:lpstr>Design of R System</vt:lpstr>
      <vt:lpstr>Design of R system</vt:lpstr>
      <vt:lpstr>Limitations of R </vt:lpstr>
      <vt:lpstr>Limitations of R</vt:lpstr>
      <vt:lpstr>R Resources </vt:lpstr>
      <vt:lpstr>R Resources</vt:lpstr>
      <vt:lpstr>Getting Started with R</vt:lpstr>
      <vt:lpstr>Installing R</vt:lpstr>
      <vt:lpstr>Getting started with the R interface </vt:lpstr>
      <vt:lpstr>R Nuts and Bolts </vt:lpstr>
      <vt:lpstr>R Nuts and Bolts</vt:lpstr>
      <vt:lpstr>Evaluation </vt:lpstr>
      <vt:lpstr>Evaluation </vt:lpstr>
      <vt:lpstr>Evaluation</vt:lpstr>
      <vt:lpstr>Evaluation</vt:lpstr>
      <vt:lpstr>R Objects </vt:lpstr>
      <vt:lpstr>R objects</vt:lpstr>
      <vt:lpstr>R objects</vt:lpstr>
      <vt:lpstr>Numbers </vt:lpstr>
      <vt:lpstr>Numbers</vt:lpstr>
      <vt:lpstr>Attributes </vt:lpstr>
      <vt:lpstr>Attributes</vt:lpstr>
      <vt:lpstr>Creating Vectors </vt:lpstr>
      <vt:lpstr>Creating Vectors</vt:lpstr>
      <vt:lpstr>Creating Vectors</vt:lpstr>
      <vt:lpstr>Mixing Objects </vt:lpstr>
      <vt:lpstr>Mixing Objects</vt:lpstr>
      <vt:lpstr> Explicit Coercion </vt:lpstr>
      <vt:lpstr>Explicit Coercion</vt:lpstr>
      <vt:lpstr>Matrices</vt:lpstr>
      <vt:lpstr>Matrices</vt:lpstr>
      <vt:lpstr>Matrices</vt:lpstr>
      <vt:lpstr>cbind rbind--- Matrices</vt:lpstr>
      <vt:lpstr>Lists </vt:lpstr>
      <vt:lpstr>Lists</vt:lpstr>
      <vt:lpstr>Lists</vt:lpstr>
      <vt:lpstr>Factors </vt:lpstr>
      <vt:lpstr>Factors</vt:lpstr>
      <vt:lpstr>factors</vt:lpstr>
      <vt:lpstr>Factors</vt:lpstr>
      <vt:lpstr>Factors</vt:lpstr>
      <vt:lpstr>Factors</vt:lpstr>
      <vt:lpstr>Missing Values </vt:lpstr>
      <vt:lpstr>Missing Values</vt:lpstr>
      <vt:lpstr>Missing Values</vt:lpstr>
      <vt:lpstr>Data Frames</vt:lpstr>
      <vt:lpstr>Data Frames</vt:lpstr>
      <vt:lpstr>Data Frames</vt:lpstr>
      <vt:lpstr>Data Frames</vt:lpstr>
      <vt:lpstr>Data Frames</vt:lpstr>
      <vt:lpstr>Names</vt:lpstr>
      <vt:lpstr>Names</vt:lpstr>
      <vt:lpstr>Names</vt:lpstr>
      <vt:lpstr>Names</vt:lpstr>
      <vt:lpstr>Names</vt:lpstr>
      <vt:lpstr>Names</vt:lpstr>
      <vt:lpstr>Names</vt:lpstr>
      <vt:lpstr>Summary</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and Overview of R</dc:title>
  <dc:creator>l</dc:creator>
  <cp:lastModifiedBy>Milan Joshi (Dr.)</cp:lastModifiedBy>
  <cp:revision>12</cp:revision>
  <dcterms:created xsi:type="dcterms:W3CDTF">2016-12-20T12:44:49Z</dcterms:created>
  <dcterms:modified xsi:type="dcterms:W3CDTF">2017-01-10T08:21:52Z</dcterms:modified>
</cp:coreProperties>
</file>