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4" d="100"/>
          <a:sy n="84" d="100"/>
        </p:scale>
        <p:origin x="-1373" y="-6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5/23/2016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Mining Algorithms with R</a:t>
            </a:r>
            <a:endParaRPr lang="en-IN" dirty="0"/>
          </a:p>
        </p:txBody>
      </p:sp>
      <p:sp>
        <p:nvSpPr>
          <p:cNvPr id="5" name="Content Placeholder 4"/>
          <p:cNvSpPr>
            <a:spLocks noGrp="1"/>
          </p:cNvSpPr>
          <p:nvPr>
            <p:ph idx="1"/>
          </p:nvPr>
        </p:nvSpPr>
        <p:spPr/>
        <p:txBody>
          <a:bodyPr>
            <a:normAutofit/>
          </a:bodyPr>
          <a:lstStyle/>
          <a:p>
            <a:r>
              <a:rPr lang="en-IN" dirty="0" smtClean="0"/>
              <a:t>Decision trees are, in general, a non-parametric inductive learning technique, </a:t>
            </a:r>
          </a:p>
          <a:p>
            <a:r>
              <a:rPr lang="en-IN" dirty="0" smtClean="0"/>
              <a:t>Able to produce classifiers for a given problem which can assess new, unseen situations and/or reveal the mechanisms driving a problem.</a:t>
            </a:r>
          </a:p>
          <a:p>
            <a:endParaRPr lang="en-IN" dirty="0" smtClean="0"/>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r>
              <a:rPr lang="en-IN" dirty="0" smtClean="0"/>
              <a:t>I once developed what I thought was a great statistical model for an area I knew little about. </a:t>
            </a:r>
          </a:p>
          <a:p>
            <a:r>
              <a:rPr lang="en-IN" dirty="0" smtClean="0"/>
              <a:t>Guess what happened? It was a total flop! Why? Because I did not include domain experts in my design and analysis phase.</a:t>
            </a:r>
          </a:p>
          <a:p>
            <a:r>
              <a:rPr lang="en-IN" dirty="0" smtClean="0"/>
              <a:t> If you are building a decision trees for knowledge discovery, it is important to include domain experts alongside you and throughout the entire analysis process. </a:t>
            </a:r>
          </a:p>
          <a:p>
            <a:r>
              <a:rPr lang="en-IN" dirty="0" smtClean="0"/>
              <a:t>Their input will be required to assess the final decision tree and opine on “reasonability”. </a:t>
            </a:r>
          </a:p>
          <a:p>
            <a:r>
              <a:rPr lang="en-IN" dirty="0" smtClean="0"/>
              <a:t>Another advantage of using domain experts is that the complexity of the final decision tree, (in terms of the number of nodes or the number of rules that can be extracted from a tree) may be reduced. Inclusion of domain experts almost always helps the data scientist create a more efficient set of rules.</a:t>
            </a:r>
          </a:p>
          <a:p>
            <a:endParaRPr lang="en-IN"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The Six Advantages of Decision Trees</a:t>
            </a:r>
            <a:br>
              <a:rPr lang="en-IN" dirty="0" smtClean="0"/>
            </a:b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1. Decision trees can be easy-to-understand with intuitively clear rules understandable to domain experts.</a:t>
            </a:r>
          </a:p>
          <a:p>
            <a:r>
              <a:rPr lang="en-IN" dirty="0" smtClean="0"/>
              <a:t> 2. Decision trees offer the ability to track and evaluate every step in the decision-making process. This is because each path through a tree consists of a combination of attributes which work together to distinguish between classes. This simplicity gives useful insights into the inner workings of the method.</a:t>
            </a:r>
          </a:p>
          <a:p>
            <a:endParaRPr lang="en-IN" dirty="0" smtClean="0"/>
          </a:p>
          <a:p>
            <a:endParaRPr lang="en-IN" dirty="0" smtClean="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r>
              <a:rPr lang="en-IN" dirty="0" smtClean="0"/>
              <a:t>3. Decision trees can handle both nominal and numeric input attributes and are capable of handling data sets that contain misclassified values.</a:t>
            </a:r>
          </a:p>
          <a:p>
            <a:r>
              <a:rPr lang="en-IN" dirty="0" smtClean="0"/>
              <a:t> 4. Decision trees can easily be programmed for use in real time systems. A great illustration of this is the research of </a:t>
            </a:r>
            <a:r>
              <a:rPr lang="en-IN" dirty="0" err="1" smtClean="0"/>
              <a:t>Hailemariam</a:t>
            </a:r>
            <a:r>
              <a:rPr lang="en-IN" dirty="0" smtClean="0"/>
              <a:t> et al 3 who use a decision tree to determine real time building occupancy. </a:t>
            </a:r>
          </a:p>
          <a:p>
            <a:r>
              <a:rPr lang="en-IN" dirty="0" smtClean="0"/>
              <a:t>5. They are relatively inexpensive computationally and work well on both large and small data sets. Figure 4 illustrates an example of a very large decision tree used in Bioinformatics4; the smaller tree represents the tuned version for greater readability. </a:t>
            </a:r>
          </a:p>
          <a:p>
            <a:r>
              <a:rPr lang="en-IN" dirty="0" smtClean="0"/>
              <a:t>6. Decision trees are considered to be a non-parametric method. This means that decision trees have no assumptions about the space distribution and on the classifier structure.</a:t>
            </a:r>
          </a:p>
          <a:p>
            <a:endParaRPr lang="en-IN"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a:bodyPr>
          <a:lstStyle/>
          <a:p>
            <a:r>
              <a:rPr lang="en-IN" dirty="0" smtClean="0"/>
              <a:t>One weakness of decision trees is the risk of over fitting. This occurs when statistically insignificant patterns end up influencing classification results. </a:t>
            </a:r>
          </a:p>
          <a:p>
            <a:r>
              <a:rPr lang="en-IN" dirty="0" smtClean="0"/>
              <a:t>An over fitted tree will perform poorly on new data. </a:t>
            </a:r>
            <a:r>
              <a:rPr lang="en-IN" dirty="0" err="1" smtClean="0"/>
              <a:t>Bohanec</a:t>
            </a:r>
            <a:r>
              <a:rPr lang="en-IN" dirty="0" smtClean="0"/>
              <a:t> and Bratko5 studied the role of pruning a decision tree for better decision making. They found that pruning can reduce the risk of over fitting because it results in smaller decision trees that exploit fewer attributes.</a:t>
            </a:r>
          </a:p>
          <a:p>
            <a:endParaRPr lang="en-IN"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IN" dirty="0" smtClean="0"/>
              <a:t>Many of the decision tree algorithms you will encounter are based on a greedy top-down recursive partitioning strategy for tree growth. They use different variants of impurity measures such as - information gain6, gain ratio7, gini-index8 and distance-based measures9.</a:t>
            </a:r>
          </a:p>
          <a:p>
            <a:endParaRPr lang="en-IN" dirty="0" smtClean="0"/>
          </a:p>
          <a:p>
            <a:r>
              <a:rPr lang="en-IN" dirty="0" smtClean="0"/>
              <a:t>. </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IN" dirty="0" smtClean="0"/>
              <a:t>Decision trees are often validated by calculating sensitivity and specificity. Sensitivity is the ability of the classifier to identify positive results, while specificity is the ability to distinguish negative results. Sensitivity = NT P NT P + NT N × 100 (1) </a:t>
            </a:r>
            <a:r>
              <a:rPr lang="en-IN" dirty="0" err="1" smtClean="0"/>
              <a:t>Specif</a:t>
            </a:r>
            <a:r>
              <a:rPr lang="en-IN" dirty="0" smtClean="0"/>
              <a:t> </a:t>
            </a:r>
            <a:r>
              <a:rPr lang="en-IN" dirty="0" err="1" smtClean="0"/>
              <a:t>icity</a:t>
            </a:r>
            <a:r>
              <a:rPr lang="en-IN" dirty="0" smtClean="0"/>
              <a:t> = NT N NT P + NT N × 100 (2) NT P is the number of true positives and NT N is the number of true negatives.</a:t>
            </a:r>
          </a:p>
          <a:p>
            <a:endParaRPr lang="en-IN" dirty="0" smtClean="0"/>
          </a:p>
          <a:p>
            <a:r>
              <a:rPr lang="en-IN" dirty="0" smtClean="0"/>
              <a:t>.</a:t>
            </a:r>
            <a:endParaRPr lang="en-IN"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FIRSTL@7CGJMGTW48HLF552" val="552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TotalTime>
  <Words>603</Words>
  <Application>Microsoft Office PowerPoint</Application>
  <PresentationFormat>On-screen Show (4:3)</PresentationFormat>
  <Paragraphs>24</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Mining Algorithms with R</vt:lpstr>
      <vt:lpstr>Slide 2</vt:lpstr>
      <vt:lpstr>The Six Advantages of Decision Trees </vt:lpstr>
      <vt:lpstr>Slide 4</vt:lpstr>
      <vt:lpstr>Slide 5</vt:lpstr>
      <vt:lpstr>Slide 6</vt:lpstr>
      <vt:lpstr>Slide 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dc:creator>
  <cp:lastModifiedBy>l</cp:lastModifiedBy>
  <cp:revision>7</cp:revision>
  <dcterms:created xsi:type="dcterms:W3CDTF">2006-08-16T00:00:00Z</dcterms:created>
  <dcterms:modified xsi:type="dcterms:W3CDTF">2016-05-23T17:05:36Z</dcterms:modified>
</cp:coreProperties>
</file>