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6" r:id="rId3"/>
    <p:sldId id="287" r:id="rId4"/>
    <p:sldId id="288" r:id="rId5"/>
    <p:sldId id="289" r:id="rId6"/>
    <p:sldId id="291" r:id="rId7"/>
    <p:sldId id="290" r:id="rId8"/>
    <p:sldId id="292" r:id="rId9"/>
    <p:sldId id="256" r:id="rId10"/>
    <p:sldId id="293" r:id="rId11"/>
    <p:sldId id="257" r:id="rId12"/>
    <p:sldId id="294" r:id="rId13"/>
    <p:sldId id="258" r:id="rId14"/>
    <p:sldId id="259" r:id="rId15"/>
    <p:sldId id="260" r:id="rId16"/>
    <p:sldId id="261" r:id="rId17"/>
    <p:sldId id="262" r:id="rId18"/>
    <p:sldId id="263" r:id="rId19"/>
    <p:sldId id="265" r:id="rId20"/>
    <p:sldId id="264" r:id="rId21"/>
    <p:sldId id="266" r:id="rId22"/>
    <p:sldId id="267" r:id="rId23"/>
    <p:sldId id="268" r:id="rId24"/>
    <p:sldId id="269" r:id="rId25"/>
    <p:sldId id="270" r:id="rId26"/>
    <p:sldId id="271" r:id="rId27"/>
    <p:sldId id="272" r:id="rId28"/>
    <p:sldId id="273" r:id="rId29"/>
    <p:sldId id="274" r:id="rId30"/>
    <p:sldId id="277" r:id="rId31"/>
    <p:sldId id="278" r:id="rId32"/>
    <p:sldId id="279" r:id="rId33"/>
    <p:sldId id="280" r:id="rId34"/>
    <p:sldId id="281" r:id="rId35"/>
    <p:sldId id="282" r:id="rId36"/>
    <p:sldId id="2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36" y="2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divorce360.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19100" y="457200"/>
            <a:ext cx="8305800" cy="38766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7188" y="4724400"/>
            <a:ext cx="8429625" cy="164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Science-Big Data</a:t>
            </a:r>
            <a:endParaRPr lang="en-IN" dirty="0"/>
          </a:p>
        </p:txBody>
      </p:sp>
      <p:sp>
        <p:nvSpPr>
          <p:cNvPr id="3" name="Content Placeholder 2"/>
          <p:cNvSpPr>
            <a:spLocks noGrp="1"/>
          </p:cNvSpPr>
          <p:nvPr>
            <p:ph idx="1"/>
          </p:nvPr>
        </p:nvSpPr>
        <p:spPr/>
        <p:txBody>
          <a:bodyPr/>
          <a:lstStyle/>
          <a:p>
            <a:r>
              <a:rPr lang="en-IN" dirty="0" smtClean="0"/>
              <a:t>“Data science is like porn—you know it when you see it.”</a:t>
            </a:r>
          </a:p>
          <a:p>
            <a:r>
              <a:rPr lang="en-IN" dirty="0" smtClean="0"/>
              <a:t>“Big data is like teenage sex; everyone talks about it, nobody really knows how to do it, everyone thinks everyone else is doing it, so everyone claims they are doing it”. </a:t>
            </a:r>
          </a:p>
          <a:p>
            <a:pPr>
              <a:buNone/>
            </a:pPr>
            <a:r>
              <a:rPr lang="en-IN" dirty="0" smtClean="0"/>
              <a:t>    Dan </a:t>
            </a:r>
            <a:r>
              <a:rPr lang="en-IN" dirty="0" err="1" smtClean="0"/>
              <a:t>Ariely</a:t>
            </a:r>
            <a:r>
              <a:rPr lang="en-IN" dirty="0" smtClean="0"/>
              <a:t>, Duke University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a:t>
            </a:r>
            <a:endParaRPr lang="en-IN" dirty="0"/>
          </a:p>
        </p:txBody>
      </p:sp>
      <p:sp>
        <p:nvSpPr>
          <p:cNvPr id="3" name="Content Placeholder 2"/>
          <p:cNvSpPr>
            <a:spLocks noGrp="1"/>
          </p:cNvSpPr>
          <p:nvPr>
            <p:ph idx="1"/>
          </p:nvPr>
        </p:nvSpPr>
        <p:spPr/>
        <p:txBody>
          <a:bodyPr>
            <a:normAutofit lnSpcReduction="10000"/>
          </a:bodyPr>
          <a:lstStyle/>
          <a:p>
            <a:r>
              <a:rPr lang="en-IN" dirty="0" smtClean="0"/>
              <a:t>Predictions are better than guessing.</a:t>
            </a:r>
          </a:p>
          <a:p>
            <a:r>
              <a:rPr lang="en-IN" dirty="0" smtClean="0"/>
              <a:t>I have good news: a little prediction goes a long way. The Prediction Effect.</a:t>
            </a:r>
          </a:p>
          <a:p>
            <a:r>
              <a:rPr lang="en-IN" dirty="0" smtClean="0"/>
              <a:t>Predictive technology is commonplace and affects everyone, every day. </a:t>
            </a:r>
          </a:p>
          <a:p>
            <a:r>
              <a:rPr lang="en-IN" dirty="0" smtClean="0"/>
              <a:t>It impacts your experiences in undetectable ways as you drive, shop, study, vote, see the doctor, communicate, </a:t>
            </a:r>
            <a:r>
              <a:rPr lang="en-IN" dirty="0" err="1" smtClean="0"/>
              <a:t>watchTV</a:t>
            </a:r>
            <a:r>
              <a:rPr lang="en-IN" dirty="0" smtClean="0"/>
              <a:t>, earn, borrow, or even steal.</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Field of Dreams</a:t>
            </a:r>
            <a:endParaRPr lang="en-IN" dirty="0"/>
          </a:p>
        </p:txBody>
      </p:sp>
      <p:sp>
        <p:nvSpPr>
          <p:cNvPr id="3" name="Content Placeholder 2"/>
          <p:cNvSpPr>
            <a:spLocks noGrp="1"/>
          </p:cNvSpPr>
          <p:nvPr>
            <p:ph idx="1"/>
          </p:nvPr>
        </p:nvSpPr>
        <p:spPr/>
        <p:txBody>
          <a:bodyPr/>
          <a:lstStyle/>
          <a:p>
            <a:r>
              <a:rPr lang="en-IN" b="1" i="1" dirty="0" smtClean="0"/>
              <a:t>People . . . operate with beliefs and biases. To the extent you can eliminate both and replace them with data, you gain a clear advantage</a:t>
            </a:r>
            <a:r>
              <a:rPr lang="en-IN" dirty="0" smtClean="0"/>
              <a:t>.</a:t>
            </a:r>
          </a:p>
          <a:p>
            <a:r>
              <a:rPr lang="en-IN" b="1" i="1" dirty="0" smtClean="0"/>
              <a:t>Predictive analytics (PA)—Technology that learns from experience (data) to predict the future behaviour of individuals in order to drive better decisions</a:t>
            </a:r>
            <a:r>
              <a:rPr lang="en-IN" dirty="0" smtClean="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Predictions</a:t>
            </a:r>
            <a:endParaRPr lang="en-IN" sz="6000" dirty="0"/>
          </a:p>
        </p:txBody>
      </p:sp>
      <p:sp>
        <p:nvSpPr>
          <p:cNvPr id="3" name="Content Placeholder 2"/>
          <p:cNvSpPr>
            <a:spLocks noGrp="1"/>
          </p:cNvSpPr>
          <p:nvPr>
            <p:ph idx="1"/>
          </p:nvPr>
        </p:nvSpPr>
        <p:spPr/>
        <p:txBody>
          <a:bodyPr>
            <a:normAutofit fontScale="92500" lnSpcReduction="10000"/>
          </a:bodyPr>
          <a:lstStyle/>
          <a:p>
            <a:r>
              <a:rPr lang="en-IN" dirty="0" smtClean="0"/>
              <a:t>Will the patient’s outcome from surgery be positive?</a:t>
            </a:r>
          </a:p>
          <a:p>
            <a:r>
              <a:rPr lang="en-IN" dirty="0" smtClean="0"/>
              <a:t> Will the credit applicant turn out to be a fraudster? </a:t>
            </a:r>
          </a:p>
          <a:p>
            <a:r>
              <a:rPr lang="en-IN" dirty="0" smtClean="0"/>
              <a:t>Will the homeowner face a bad mortgage?</a:t>
            </a:r>
          </a:p>
          <a:p>
            <a:r>
              <a:rPr lang="en-IN" dirty="0" smtClean="0"/>
              <a:t> Will the customer respond if mailed a brochure? </a:t>
            </a:r>
          </a:p>
          <a:p>
            <a:r>
              <a:rPr lang="en-IN" dirty="0" smtClean="0"/>
              <a:t>By predicting these things, it is possible to fortify</a:t>
            </a:r>
          </a:p>
          <a:p>
            <a:pPr>
              <a:buNone/>
            </a:pPr>
            <a:r>
              <a:rPr lang="en-IN" dirty="0" smtClean="0"/>
              <a:t>    healthcare, decrease risk, conquer spam, toughen crime fighting, and cut costs.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Making such predictions poses a tough challenge.</a:t>
            </a:r>
          </a:p>
          <a:p>
            <a:r>
              <a:rPr lang="en-IN" dirty="0" smtClean="0"/>
              <a:t> Each prediction depends on multiple factors: </a:t>
            </a:r>
          </a:p>
          <a:p>
            <a:r>
              <a:rPr lang="en-IN" dirty="0" smtClean="0"/>
              <a:t>The various characteristics known about each patient.</a:t>
            </a:r>
          </a:p>
          <a:p>
            <a:r>
              <a:rPr lang="en-IN" dirty="0" smtClean="0"/>
              <a:t>each homeowner,</a:t>
            </a:r>
          </a:p>
          <a:p>
            <a:r>
              <a:rPr lang="en-IN" dirty="0" smtClean="0"/>
              <a:t>and each e-mail that may be spam. </a:t>
            </a:r>
          </a:p>
          <a:p>
            <a:r>
              <a:rPr lang="en-IN" dirty="0" smtClean="0"/>
              <a:t>How shall we attack the intricate problem</a:t>
            </a:r>
          </a:p>
          <a:p>
            <a:pPr>
              <a:buNone/>
            </a:pPr>
            <a:r>
              <a:rPr lang="en-IN" dirty="0" smtClean="0"/>
              <a:t>    of putting all these pieces together for each prediction?</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IN" dirty="0" smtClean="0"/>
              <a:t>The solution is machine learning—computers automatically developing new knowledge and capabilities by furiously feeding on modern society’s greatest and most potent unnatural resource: data.</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“Feed Me!”—Food for Thought for the Machine</a:t>
            </a:r>
            <a:endParaRPr lang="en-IN" dirty="0"/>
          </a:p>
        </p:txBody>
      </p:sp>
      <p:sp>
        <p:nvSpPr>
          <p:cNvPr id="3" name="Content Placeholder 2"/>
          <p:cNvSpPr>
            <a:spLocks noGrp="1"/>
          </p:cNvSpPr>
          <p:nvPr>
            <p:ph idx="1"/>
          </p:nvPr>
        </p:nvSpPr>
        <p:spPr/>
        <p:txBody>
          <a:bodyPr/>
          <a:lstStyle/>
          <a:p>
            <a:endParaRPr lang="en-IN" dirty="0" smtClean="0"/>
          </a:p>
          <a:p>
            <a:r>
              <a:rPr lang="en-IN" dirty="0" smtClean="0"/>
              <a:t>Data is the new oil.</a:t>
            </a:r>
          </a:p>
          <a:p>
            <a:endParaRPr lang="en-IN" dirty="0" smtClean="0"/>
          </a:p>
          <a:p>
            <a:r>
              <a:rPr lang="en-IN" dirty="0" smtClean="0"/>
              <a:t>The only source of knowledge is experience.</a:t>
            </a:r>
          </a:p>
          <a:p>
            <a:endParaRPr lang="en-IN" dirty="0" smtClean="0"/>
          </a:p>
          <a:p>
            <a:r>
              <a:rPr lang="en-IN" dirty="0" smtClean="0"/>
              <a:t>In God we trust. All others must bring data.</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From Data</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85800" y="2438400"/>
            <a:ext cx="8001000" cy="3352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Process</a:t>
            </a:r>
            <a:endParaRPr lang="en-IN" dirty="0"/>
          </a:p>
        </p:txBody>
      </p:sp>
      <p:sp>
        <p:nvSpPr>
          <p:cNvPr id="3" name="Content Placeholder 2"/>
          <p:cNvSpPr>
            <a:spLocks noGrp="1"/>
          </p:cNvSpPr>
          <p:nvPr>
            <p:ph idx="1"/>
          </p:nvPr>
        </p:nvSpPr>
        <p:spPr/>
        <p:txBody>
          <a:bodyPr>
            <a:normAutofit fontScale="92500"/>
          </a:bodyPr>
          <a:lstStyle/>
          <a:p>
            <a:r>
              <a:rPr lang="en-IN" dirty="0" smtClean="0"/>
              <a:t>Discovers insightful gems such as:</a:t>
            </a:r>
          </a:p>
          <a:p>
            <a:r>
              <a:rPr lang="en-IN" dirty="0" smtClean="0"/>
              <a:t> Early retirement decreases your life expectancy.</a:t>
            </a:r>
          </a:p>
          <a:p>
            <a:r>
              <a:rPr lang="en-IN" dirty="0" smtClean="0"/>
              <a:t> Online daters more consistently rated as attractive receive less interest.</a:t>
            </a:r>
          </a:p>
          <a:p>
            <a:r>
              <a:rPr lang="en-IN" dirty="0" smtClean="0"/>
              <a:t> </a:t>
            </a:r>
            <a:r>
              <a:rPr lang="en-IN" dirty="0" err="1" smtClean="0"/>
              <a:t>Rihanna</a:t>
            </a:r>
            <a:r>
              <a:rPr lang="en-IN" dirty="0" smtClean="0"/>
              <a:t> fans are mostly political Democrats.</a:t>
            </a:r>
          </a:p>
          <a:p>
            <a:r>
              <a:rPr lang="en-IN" dirty="0" smtClean="0"/>
              <a:t> Vegetarians miss fewer flights.</a:t>
            </a:r>
          </a:p>
          <a:p>
            <a:r>
              <a:rPr lang="en-IN" dirty="0" smtClean="0"/>
              <a:t> Local crime increases after public sporting events.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IN" dirty="0"/>
          </a:p>
        </p:txBody>
      </p:sp>
      <p:sp>
        <p:nvSpPr>
          <p:cNvPr id="3" name="Content Placeholder 2"/>
          <p:cNvSpPr>
            <a:spLocks noGrp="1"/>
          </p:cNvSpPr>
          <p:nvPr>
            <p:ph idx="1"/>
          </p:nvPr>
        </p:nvSpPr>
        <p:spPr/>
        <p:txBody>
          <a:bodyPr>
            <a:normAutofit/>
          </a:bodyPr>
          <a:lstStyle/>
          <a:p>
            <a:r>
              <a:rPr lang="en-IN" sz="4000" dirty="0" smtClean="0"/>
              <a:t>Machine learning builds upon insights such as these in order to develop predictive capabilities, following a </a:t>
            </a:r>
            <a:r>
              <a:rPr lang="en-IN" sz="4000" dirty="0" smtClean="0">
                <a:solidFill>
                  <a:srgbClr val="FF0000"/>
                </a:solidFill>
              </a:rPr>
              <a:t>number-crunching</a:t>
            </a:r>
            <a:r>
              <a:rPr lang="en-IN" sz="4000" dirty="0" smtClean="0"/>
              <a:t>, </a:t>
            </a:r>
            <a:r>
              <a:rPr lang="en-IN" sz="4000" dirty="0" smtClean="0">
                <a:solidFill>
                  <a:srgbClr val="FF0000"/>
                </a:solidFill>
              </a:rPr>
              <a:t>trial-and-error process </a:t>
            </a:r>
            <a:r>
              <a:rPr lang="en-IN" sz="4000" dirty="0" smtClean="0"/>
              <a:t>that has its roots in </a:t>
            </a:r>
            <a:r>
              <a:rPr lang="en-IN" sz="4000" dirty="0" smtClean="0">
                <a:solidFill>
                  <a:srgbClr val="FF0000"/>
                </a:solidFill>
              </a:rPr>
              <a:t>statistics and computer science</a:t>
            </a:r>
            <a:endParaRPr lang="en-IN" sz="40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a:t>
            </a:r>
            <a:endParaRPr lang="en-IN" dirty="0"/>
          </a:p>
        </p:txBody>
      </p:sp>
      <p:sp>
        <p:nvSpPr>
          <p:cNvPr id="3" name="Content Placeholder 2"/>
          <p:cNvSpPr>
            <a:spLocks noGrp="1"/>
          </p:cNvSpPr>
          <p:nvPr>
            <p:ph idx="1"/>
          </p:nvPr>
        </p:nvSpPr>
        <p:spPr/>
        <p:txBody>
          <a:bodyPr/>
          <a:lstStyle/>
          <a:p>
            <a:r>
              <a:rPr lang="en-IN" dirty="0" smtClean="0"/>
              <a:t>Machine Learning/Deep Learning</a:t>
            </a:r>
          </a:p>
          <a:p>
            <a:r>
              <a:rPr lang="en-IN" dirty="0" smtClean="0"/>
              <a:t>Data Mining.</a:t>
            </a:r>
          </a:p>
          <a:p>
            <a:r>
              <a:rPr lang="en-IN" dirty="0" smtClean="0"/>
              <a:t>Data Analytics.</a:t>
            </a:r>
          </a:p>
          <a:p>
            <a:r>
              <a:rPr lang="en-IN" dirty="0" smtClean="0"/>
              <a:t>Predictive Modelling/Analytics</a:t>
            </a:r>
            <a:r>
              <a:rPr lang="en-IN" dirty="0" smtClean="0"/>
              <a:t>.</a:t>
            </a:r>
          </a:p>
          <a:p>
            <a:r>
              <a:rPr lang="en-IN" dirty="0" smtClean="0"/>
              <a:t>Business Analytics</a:t>
            </a:r>
          </a:p>
          <a:p>
            <a:r>
              <a:rPr lang="en-IN" dirty="0" smtClean="0"/>
              <a:t>Artificial </a:t>
            </a:r>
            <a:r>
              <a:rPr lang="en-IN" dirty="0" smtClean="0"/>
              <a:t>Intelligence</a:t>
            </a:r>
          </a:p>
          <a:p>
            <a:r>
              <a:rPr lang="en-IN" dirty="0" smtClean="0"/>
              <a:t>Futurology</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 Knew You Were Going to Do That</a:t>
            </a:r>
            <a:endParaRPr lang="en-IN" dirty="0"/>
          </a:p>
        </p:txBody>
      </p:sp>
      <p:sp>
        <p:nvSpPr>
          <p:cNvPr id="3" name="Content Placeholder 2"/>
          <p:cNvSpPr>
            <a:spLocks noGrp="1"/>
          </p:cNvSpPr>
          <p:nvPr>
            <p:ph idx="1"/>
          </p:nvPr>
        </p:nvSpPr>
        <p:spPr/>
        <p:txBody>
          <a:bodyPr/>
          <a:lstStyle/>
          <a:p>
            <a:r>
              <a:rPr lang="en-IN" dirty="0" smtClean="0"/>
              <a:t>With this power at hand, what do we want to predict? </a:t>
            </a:r>
          </a:p>
          <a:p>
            <a:r>
              <a:rPr lang="en-IN" dirty="0" smtClean="0"/>
              <a:t>Every important thing a person does is valuable to predict, namely: </a:t>
            </a:r>
          </a:p>
          <a:p>
            <a:pPr>
              <a:buNone/>
            </a:pPr>
            <a:r>
              <a:rPr lang="en-IN" dirty="0" smtClean="0"/>
              <a:t>    consume, think, work, quit, vote, love, procreate, divorce, mess up, lie, cheat, steal, kill, and die.</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 in detail</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Hollywood studios predict the success of a screenplay if produced.</a:t>
            </a:r>
          </a:p>
          <a:p>
            <a:r>
              <a:rPr lang="en-IN" dirty="0" smtClean="0"/>
              <a:t> Netflix awarded $1 million to a team of scientists who best improved their recommendation system’s ability to predict which movies you will like.</a:t>
            </a:r>
          </a:p>
          <a:p>
            <a:r>
              <a:rPr lang="en-IN" dirty="0" smtClean="0"/>
              <a:t> Australian energy company </a:t>
            </a:r>
            <a:r>
              <a:rPr lang="en-IN" dirty="0" err="1" smtClean="0"/>
              <a:t>Energex</a:t>
            </a:r>
            <a:r>
              <a:rPr lang="en-IN" dirty="0" smtClean="0"/>
              <a:t> predicts electricity demand in order to decide where to build out its power grid, and Con Edison predicts system failure in the face of high levels of consumption.</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Wall Street predicts stock prices by observing how demand drives them up and down. The firms </a:t>
            </a:r>
            <a:r>
              <a:rPr lang="en-IN" dirty="0" err="1" smtClean="0"/>
              <a:t>AlphaGenius</a:t>
            </a:r>
            <a:r>
              <a:rPr lang="en-IN" dirty="0" smtClean="0"/>
              <a:t> and </a:t>
            </a:r>
            <a:r>
              <a:rPr lang="en-IN" dirty="0" err="1" smtClean="0"/>
              <a:t>Derwent</a:t>
            </a:r>
            <a:r>
              <a:rPr lang="en-IN" dirty="0" smtClean="0"/>
              <a:t> Capital drive hedge fund trading by following trends across the general public’s activities on Twitter.</a:t>
            </a:r>
          </a:p>
          <a:p>
            <a:r>
              <a:rPr lang="en-IN" dirty="0" smtClean="0"/>
              <a:t>Predicting mouse clicks pays off massively. Since websites are often paid per click for the advertisements they display, they predict which ad you’re mostly likely to click in order to instantly choose which one to show you. This, </a:t>
            </a:r>
            <a:r>
              <a:rPr lang="en-IN" dirty="0" err="1" smtClean="0"/>
              <a:t>inffect</a:t>
            </a:r>
            <a:r>
              <a:rPr lang="en-IN" dirty="0" smtClean="0"/>
              <a:t>, selects more relevant ads and drives millions in newly found revenue.</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PEOPLE LOVE, WORK, PROCREATE, AND DIVORCE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leading career-focused social network, LinkedIn, predicts your job skills.</a:t>
            </a:r>
          </a:p>
          <a:p>
            <a:r>
              <a:rPr lang="en-IN" dirty="0" smtClean="0"/>
              <a:t> Online dating leaders Match.com, </a:t>
            </a:r>
            <a:r>
              <a:rPr lang="en-IN" dirty="0" err="1" smtClean="0"/>
              <a:t>OkCupid</a:t>
            </a:r>
            <a:r>
              <a:rPr lang="en-IN" dirty="0" smtClean="0"/>
              <a:t>, and eHarmony predict which </a:t>
            </a:r>
            <a:r>
              <a:rPr lang="en-IN" dirty="0" err="1" smtClean="0"/>
              <a:t>hottie</a:t>
            </a:r>
            <a:r>
              <a:rPr lang="en-IN" dirty="0" smtClean="0"/>
              <a:t> on your screen would be the best bet at your side.</a:t>
            </a:r>
          </a:p>
          <a:p>
            <a:r>
              <a:rPr lang="en-IN" dirty="0" smtClean="0"/>
              <a:t> Target predicts customer pregnancy in order to market relevant products accordingly. Nothing foretells consumer need like predicting the birth of a new consumer.</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sp>
        <p:nvSpPr>
          <p:cNvPr id="3" name="Content Placeholder 2"/>
          <p:cNvSpPr>
            <a:spLocks noGrp="1"/>
          </p:cNvSpPr>
          <p:nvPr>
            <p:ph idx="1"/>
          </p:nvPr>
        </p:nvSpPr>
        <p:spPr/>
        <p:txBody>
          <a:bodyPr/>
          <a:lstStyle/>
          <a:p>
            <a:r>
              <a:rPr lang="en-IN" dirty="0" smtClean="0"/>
              <a:t>Clinical researchers predict infidelity and divorce. There’s even a self-help website</a:t>
            </a:r>
          </a:p>
          <a:p>
            <a:pPr>
              <a:buNone/>
            </a:pPr>
            <a:r>
              <a:rPr lang="en-IN" dirty="0" smtClean="0"/>
              <a:t>    tool to put odds on your marriage’s long-term success (</a:t>
            </a:r>
            <a:r>
              <a:rPr lang="en-IN" dirty="0" smtClean="0">
                <a:hlinkClick r:id="rId2"/>
              </a:rPr>
              <a:t>www.divorce360.com</a:t>
            </a:r>
            <a:r>
              <a:rPr lang="en-IN" dirty="0" smtClean="0"/>
              <a:t>), and public </a:t>
            </a:r>
            <a:r>
              <a:rPr lang="en-IN" dirty="0" err="1" smtClean="0"/>
              <a:t>rumors</a:t>
            </a:r>
            <a:r>
              <a:rPr lang="en-IN" dirty="0" smtClean="0"/>
              <a:t> have suggested credit card companies do the same.</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There’s a machine that can participate in the same capacity as humans in the United States’ most popular broadcast celebration of human knowledge and cultural literacy. On the TV quiz show Jeopardy!, IBM’s Watson computer</a:t>
            </a:r>
          </a:p>
          <a:p>
            <a:pPr>
              <a:buNone/>
            </a:pPr>
            <a:r>
              <a:rPr lang="en-IN" dirty="0" smtClean="0"/>
              <a:t>    triumphed. </a:t>
            </a:r>
          </a:p>
          <a:p>
            <a:r>
              <a:rPr lang="en-IN" dirty="0" smtClean="0"/>
              <a:t>This machine learned to work proficiently enough with English to predict the answer to free-form inquiries across an open range of topics</a:t>
            </a:r>
          </a:p>
          <a:p>
            <a:pPr>
              <a:buNone/>
            </a:pPr>
            <a:r>
              <a:rPr lang="en-IN" dirty="0" smtClean="0"/>
              <a:t>   and defeat the two all-time human champs.</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sp>
        <p:nvSpPr>
          <p:cNvPr id="3" name="Content Placeholder 2"/>
          <p:cNvSpPr>
            <a:spLocks noGrp="1"/>
          </p:cNvSpPr>
          <p:nvPr>
            <p:ph idx="1"/>
          </p:nvPr>
        </p:nvSpPr>
        <p:spPr/>
        <p:txBody>
          <a:bodyPr>
            <a:normAutofit/>
          </a:bodyPr>
          <a:lstStyle/>
          <a:p>
            <a:r>
              <a:rPr lang="en-IN" dirty="0" smtClean="0"/>
              <a:t>Researchers at Harvard Medical School predict that if your friends stop smoking, you’re more likely to do so yourself as well. Quitting  Smoking is contagious.</a:t>
            </a:r>
          </a:p>
          <a:p>
            <a:r>
              <a:rPr lang="en-IN" dirty="0" smtClean="0"/>
              <a:t>Ford is learning from data so its cars can detect when the driver is not alert due to distraction, fatigue, or intoxication and take action such as sounding an alarm.</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At Stanford University, a machine learned to diagnose breast cancer better than human doctors by discovering an innovative method that considers a greater number of factors in a tissue sample.</a:t>
            </a:r>
          </a:p>
          <a:p>
            <a:r>
              <a:rPr lang="en-IN" dirty="0" smtClean="0"/>
              <a:t> Researchers at Brigham Young University and the University of Utah correctly predict about 80 percent of premature births (and about 80 percent of full-term births), based on peptide biomarkers, as found in a blood exam as</a:t>
            </a:r>
          </a:p>
          <a:p>
            <a:pPr>
              <a:buNone/>
            </a:pPr>
            <a:r>
              <a:rPr lang="en-IN" dirty="0" smtClean="0"/>
              <a:t>     early as week 24 of pregnancy.</a:t>
            </a:r>
          </a:p>
          <a:p>
            <a:r>
              <a:rPr lang="en-IN" dirty="0" smtClean="0"/>
              <a:t> University researchers derived a method to detect patient schizophrenia from transcripts of their spoken words alone.</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Limits and Potential of Prediction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An Data scientist is an expert who will know tomorrow why the things he predicted yesterday didn’t happen.</a:t>
            </a:r>
          </a:p>
          <a:p>
            <a:r>
              <a:rPr lang="en-IN" dirty="0" smtClean="0"/>
              <a:t>Good news! Predictions need not be accurate to score big value. </a:t>
            </a:r>
          </a:p>
          <a:p>
            <a:r>
              <a:rPr lang="en-IN" dirty="0" smtClean="0"/>
              <a:t>For instance, one of the most straightforward commercial applications of predictive technology is deciding whom to target when a company sends direct mail.</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a:t>
            </a:r>
            <a:endParaRPr lang="en-IN" dirty="0"/>
          </a:p>
        </p:txBody>
      </p:sp>
      <p:sp>
        <p:nvSpPr>
          <p:cNvPr id="3" name="Content Placeholder 2"/>
          <p:cNvSpPr>
            <a:spLocks noGrp="1"/>
          </p:cNvSpPr>
          <p:nvPr>
            <p:ph idx="1"/>
          </p:nvPr>
        </p:nvSpPr>
        <p:spPr/>
        <p:txBody>
          <a:bodyPr>
            <a:normAutofit/>
          </a:bodyPr>
          <a:lstStyle/>
          <a:p>
            <a:r>
              <a:rPr lang="en-IN" dirty="0" smtClean="0"/>
              <a:t>If the learning process identifies a carefully defined group of customers who are predicted to be, say, three times more likely than average to respond positively to the mail, the company profits  big time by </a:t>
            </a:r>
            <a:r>
              <a:rPr lang="en-IN" dirty="0" err="1" smtClean="0"/>
              <a:t>preemptively</a:t>
            </a:r>
            <a:r>
              <a:rPr lang="en-IN" dirty="0" smtClean="0"/>
              <a:t> removing likely non responders from the mailing list. And those non responders in turn benefit, contending with less junk mail.</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Analytics</a:t>
            </a:r>
            <a:endParaRPr lang="en-IN" dirty="0"/>
          </a:p>
        </p:txBody>
      </p:sp>
      <p:sp>
        <p:nvSpPr>
          <p:cNvPr id="3" name="Content Placeholder 2"/>
          <p:cNvSpPr>
            <a:spLocks noGrp="1"/>
          </p:cNvSpPr>
          <p:nvPr>
            <p:ph idx="1"/>
          </p:nvPr>
        </p:nvSpPr>
        <p:spPr/>
        <p:txBody>
          <a:bodyPr/>
          <a:lstStyle/>
          <a:p>
            <a:r>
              <a:rPr lang="en-IN" dirty="0" smtClean="0"/>
              <a:t>Sports Analytics</a:t>
            </a:r>
          </a:p>
          <a:p>
            <a:r>
              <a:rPr lang="en-IN" dirty="0" smtClean="0"/>
              <a:t>People Analytics</a:t>
            </a:r>
          </a:p>
          <a:p>
            <a:r>
              <a:rPr lang="en-IN" dirty="0" smtClean="0"/>
              <a:t>Banking Analytics.</a:t>
            </a:r>
          </a:p>
          <a:p>
            <a:r>
              <a:rPr lang="en-IN" dirty="0" smtClean="0"/>
              <a:t>Crime Analytics</a:t>
            </a:r>
          </a:p>
          <a:p>
            <a:r>
              <a:rPr lang="en-IN" dirty="0" smtClean="0"/>
              <a:t>Operations Analytics</a:t>
            </a:r>
          </a:p>
          <a:p>
            <a:r>
              <a:rPr lang="en-IN" dirty="0" smtClean="0"/>
              <a:t>Web Analytics</a:t>
            </a:r>
          </a:p>
          <a:p>
            <a:r>
              <a:rPr lang="en-IN" dirty="0" smtClean="0"/>
              <a:t>Text Analytics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Going Live</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b="1" i="1" dirty="0" smtClean="0"/>
              <a:t>Learning from data is virtually universally useful. Master it and you’ll be welcomed nearly everywhere.</a:t>
            </a:r>
          </a:p>
          <a:p>
            <a:r>
              <a:rPr lang="en-IN" b="1" i="1" dirty="0" smtClean="0"/>
              <a:t>The first step toward predicting the future is admitting you can’t.</a:t>
            </a:r>
          </a:p>
          <a:p>
            <a:r>
              <a:rPr lang="en-IN" b="1" i="1" dirty="0" smtClean="0"/>
              <a:t>The “prediction paradox”: The more humility we have about our ability to make predictions, the more successful we can be in planning for the future. —Nate Silver, The Signal and the Noise: Why So Many Predictions Fail—but Some Don’t</a:t>
            </a:r>
            <a:endParaRPr lang="en-IN" b="1"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EACH APPLICATION OF PA IS DEFINED BY:</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1. What’s predicted: The kind of </a:t>
            </a:r>
            <a:r>
              <a:rPr lang="en-IN" dirty="0" err="1" smtClean="0"/>
              <a:t>behavior</a:t>
            </a:r>
            <a:r>
              <a:rPr lang="en-IN" dirty="0" smtClean="0"/>
              <a:t> (i.e., action, event, or happening) to predict for each individual, stock, or other kind of element.</a:t>
            </a:r>
          </a:p>
          <a:p>
            <a:r>
              <a:rPr lang="en-IN" dirty="0" smtClean="0"/>
              <a:t>2. What’s done about it: The decisions driven by prediction; the action taken by the organization in response to or informed by each prediction</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goes on….</a:t>
            </a:r>
            <a:endParaRPr lang="en-IN" dirty="0"/>
          </a:p>
        </p:txBody>
      </p:sp>
      <p:sp>
        <p:nvSpPr>
          <p:cNvPr id="3" name="Content Placeholder 2"/>
          <p:cNvSpPr>
            <a:spLocks noGrp="1"/>
          </p:cNvSpPr>
          <p:nvPr>
            <p:ph idx="1"/>
          </p:nvPr>
        </p:nvSpPr>
        <p:spPr/>
        <p:txBody>
          <a:bodyPr>
            <a:normAutofit/>
          </a:bodyPr>
          <a:lstStyle/>
          <a:p>
            <a:r>
              <a:rPr lang="en-IN" dirty="0" smtClean="0"/>
              <a:t>stock prices, risk, delinquencies, accidents, sales, donations, clicks, cancellations, health problems, hospital admissions, fraud, tax evasion, crime, malfunctions, oil flow, electricity outages, approvals for government benefits, thoughts, intention, answers, opinions, lies, grades, dropouts, friendship, romance, pregnancy, divorce, jobs, quitting, wins, votes, and more….</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PA APPLICATION: TARGETING DIRECT MARKETING</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1. What’s predicted: Which customers will respond to marketing contact.</a:t>
            </a:r>
          </a:p>
          <a:p>
            <a:r>
              <a:rPr lang="en-IN" dirty="0" smtClean="0"/>
              <a:t>2. What’s done about it: Contact customers more likely to respond.</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PA APPLICATION: PREDICTIVE ADVERTISEMENT TARGETING</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1. What’s predicted: Which ad each customer is most likely to click.</a:t>
            </a:r>
          </a:p>
          <a:p>
            <a:r>
              <a:rPr lang="en-IN" dirty="0" smtClean="0"/>
              <a:t>2. What’s done about it: Display the best ad (based on the likelihood of a click as well as the bounty paid by its sponsor).</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model</a:t>
            </a:r>
            <a:endParaRPr lang="en-IN" dirty="0"/>
          </a:p>
        </p:txBody>
      </p:sp>
      <p:sp>
        <p:nvSpPr>
          <p:cNvPr id="3" name="Content Placeholder 2"/>
          <p:cNvSpPr>
            <a:spLocks noGrp="1"/>
          </p:cNvSpPr>
          <p:nvPr>
            <p:ph idx="1"/>
          </p:nvPr>
        </p:nvSpPr>
        <p:spPr/>
        <p:txBody>
          <a:bodyPr/>
          <a:lstStyle/>
          <a:p>
            <a:r>
              <a:rPr lang="en-IN" dirty="0" smtClean="0"/>
              <a:t>A mechanism that predicts </a:t>
            </a:r>
            <a:r>
              <a:rPr lang="en-IN" smtClean="0"/>
              <a:t>a behaviour </a:t>
            </a:r>
            <a:r>
              <a:rPr lang="en-IN" dirty="0" smtClean="0"/>
              <a:t>of an individual, such as click, buy, lie, or die. It takes characteristics of the individual as input, and provides a predictive score as output. </a:t>
            </a:r>
          </a:p>
          <a:p>
            <a:r>
              <a:rPr lang="en-IN" dirty="0" smtClean="0"/>
              <a:t>The higher the score, the more likely it is that the individual will exhibit the predicted behaviour.</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Model</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371600" y="2286000"/>
            <a:ext cx="65532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the Course</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Interested </a:t>
            </a:r>
            <a:r>
              <a:rPr lang="en-IN" dirty="0" smtClean="0"/>
              <a:t>in increasing your knowledge of the Big Data landscape?</a:t>
            </a:r>
          </a:p>
          <a:p>
            <a:r>
              <a:rPr lang="en-IN" dirty="0" smtClean="0"/>
              <a:t>This </a:t>
            </a:r>
            <a:r>
              <a:rPr lang="en-IN" dirty="0" smtClean="0"/>
              <a:t>course is for those new to data science and interested in understanding why the Big Data Era has come to be. </a:t>
            </a:r>
          </a:p>
          <a:p>
            <a:r>
              <a:rPr lang="en-IN" dirty="0" smtClean="0"/>
              <a:t>It is for those who want to become conversant with the terminology and the core concepts behind big data problems, applications, and systems.</a:t>
            </a:r>
          </a:p>
          <a:p>
            <a:r>
              <a:rPr lang="en-IN" dirty="0" smtClean="0"/>
              <a:t>It </a:t>
            </a:r>
            <a:r>
              <a:rPr lang="en-IN" dirty="0" smtClean="0"/>
              <a:t>is for those who want to start thinking about how Big Data might be useful in their business or career. </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the Course</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It provides an introduction to one of the most common frameworks, </a:t>
            </a:r>
            <a:r>
              <a:rPr lang="en-IN" dirty="0" err="1" smtClean="0"/>
              <a:t>Hadoop</a:t>
            </a:r>
            <a:r>
              <a:rPr lang="en-IN" dirty="0" smtClean="0"/>
              <a:t>, that has made big data analysis easier and more accessible -- increasing the potential for data to transform our world! </a:t>
            </a:r>
          </a:p>
          <a:p>
            <a:r>
              <a:rPr lang="en-IN" dirty="0" smtClean="0"/>
              <a:t>At the end of this course, you will be able to: </a:t>
            </a:r>
            <a:endParaRPr lang="en-IN" dirty="0" smtClean="0"/>
          </a:p>
          <a:p>
            <a:r>
              <a:rPr lang="en-IN" dirty="0" smtClean="0"/>
              <a:t> </a:t>
            </a:r>
            <a:r>
              <a:rPr lang="en-IN" dirty="0" smtClean="0"/>
              <a:t>Describe the Big Data landscape including examples of real world big data problems including the three key sources of Big Data: people, organizations, and sensors. </a:t>
            </a:r>
            <a:endParaRPr lang="en-IN" dirty="0" smtClean="0"/>
          </a:p>
          <a:p>
            <a:r>
              <a:rPr lang="en-IN" dirty="0" smtClean="0"/>
              <a:t>Explain </a:t>
            </a:r>
            <a:r>
              <a:rPr lang="en-IN" dirty="0" smtClean="0"/>
              <a:t>the V’s of Big Data (volume, velocity, variety, veracity, valence, and value) and why each impacts data collection, monitoring, storage, analysis and reporting.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the Course</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Get </a:t>
            </a:r>
            <a:r>
              <a:rPr lang="en-IN" dirty="0" smtClean="0"/>
              <a:t>value out of Big Data by using a 5-step process to structure your analysis. </a:t>
            </a:r>
            <a:endParaRPr lang="en-IN" dirty="0" smtClean="0"/>
          </a:p>
          <a:p>
            <a:r>
              <a:rPr lang="en-IN" dirty="0" smtClean="0"/>
              <a:t>Identify </a:t>
            </a:r>
            <a:r>
              <a:rPr lang="en-IN" dirty="0" smtClean="0"/>
              <a:t>what are and what are not big data problems and be able to recast big data problems as data science questions. </a:t>
            </a:r>
            <a:endParaRPr lang="en-IN" dirty="0" smtClean="0"/>
          </a:p>
          <a:p>
            <a:r>
              <a:rPr lang="en-IN" dirty="0" smtClean="0"/>
              <a:t>Provide </a:t>
            </a:r>
            <a:r>
              <a:rPr lang="en-IN" dirty="0" smtClean="0"/>
              <a:t>an explanation of the architectural components and programming models used for scalable big data analysis. </a:t>
            </a:r>
            <a:endParaRPr lang="en-IN" dirty="0" smtClean="0"/>
          </a:p>
          <a:p>
            <a:r>
              <a:rPr lang="en-IN" dirty="0" smtClean="0"/>
              <a:t>Summarize </a:t>
            </a:r>
            <a:r>
              <a:rPr lang="en-IN" dirty="0" smtClean="0"/>
              <a:t>the features and value of core </a:t>
            </a:r>
            <a:r>
              <a:rPr lang="en-IN" dirty="0" err="1" smtClean="0"/>
              <a:t>Hadoop</a:t>
            </a:r>
            <a:r>
              <a:rPr lang="en-IN" dirty="0" smtClean="0"/>
              <a:t> stack components including the YARN resource and job management system, the HDFS file system and the </a:t>
            </a:r>
            <a:r>
              <a:rPr lang="en-IN" dirty="0" err="1" smtClean="0"/>
              <a:t>MapReduce</a:t>
            </a:r>
            <a:r>
              <a:rPr lang="en-IN" dirty="0" smtClean="0"/>
              <a:t> programming model. </a:t>
            </a:r>
            <a:endParaRPr lang="en-IN" dirty="0" smtClean="0"/>
          </a:p>
          <a:p>
            <a:r>
              <a:rPr lang="en-IN" dirty="0" smtClean="0"/>
              <a:t>Install </a:t>
            </a:r>
            <a:r>
              <a:rPr lang="en-IN" dirty="0" smtClean="0"/>
              <a:t>and run a program using </a:t>
            </a:r>
            <a:r>
              <a:rPr lang="en-IN" dirty="0" err="1" smtClean="0"/>
              <a:t>Hadoop</a:t>
            </a:r>
            <a:r>
              <a:rPr lang="en-IN" dirty="0" smtClean="0"/>
              <a:t>! This course is for those new to data science. </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the Course</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No prior programming experience is needed, although the ability to install applications and utilize a virtual machine is necessary to complete the hands-on assignments</a:t>
            </a:r>
            <a:r>
              <a:rPr lang="en-IN" dirty="0" smtClean="0"/>
              <a:t>.</a:t>
            </a:r>
          </a:p>
          <a:p>
            <a:r>
              <a:rPr lang="en-IN" dirty="0" smtClean="0"/>
              <a:t> </a:t>
            </a:r>
            <a:r>
              <a:rPr lang="en-IN" dirty="0" smtClean="0"/>
              <a:t>Hardware Requirements: (A) Quad Core Processor (VT-x or AMD-V support recommended), 64-bit; (B) 8 GB RAM; (C) 20 GB disk free. </a:t>
            </a:r>
            <a:endParaRPr lang="en-IN" dirty="0" smtClean="0"/>
          </a:p>
          <a:p>
            <a:r>
              <a:rPr lang="en-IN" dirty="0" smtClean="0"/>
              <a:t>How </a:t>
            </a:r>
            <a:r>
              <a:rPr lang="en-IN" dirty="0" smtClean="0"/>
              <a:t>to find your hardware information: (Windows): Open System by clicking the Start button, right-clicking Computer, and then clicking Properties</a:t>
            </a:r>
            <a:r>
              <a:rPr lang="en-IN" smtClean="0"/>
              <a:t>; </a:t>
            </a:r>
            <a:r>
              <a:rPr lang="en-IN" smtClean="0"/>
              <a:t>Most </a:t>
            </a:r>
            <a:r>
              <a:rPr lang="en-IN" dirty="0" smtClean="0"/>
              <a:t>computers with 8 GB RAM purchased in the last 3 years will meet the minimum requirements.</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the Course</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You will need a high speed internet connection because you will be downloading files up to 4 </a:t>
            </a:r>
            <a:r>
              <a:rPr lang="en-IN" dirty="0" err="1" smtClean="0"/>
              <a:t>Gb</a:t>
            </a:r>
            <a:r>
              <a:rPr lang="en-IN" dirty="0" smtClean="0"/>
              <a:t> in size. Software Requirements: This course relies on several open-source software tools, including Apache </a:t>
            </a:r>
            <a:r>
              <a:rPr lang="en-IN" dirty="0" err="1" smtClean="0"/>
              <a:t>Hadoop</a:t>
            </a:r>
            <a:r>
              <a:rPr lang="en-IN" dirty="0" smtClean="0"/>
              <a:t>. All required software can be downloaded and installed free of charge. Software requirements include: Windows 7+, Mac OS X 10.10+, </a:t>
            </a:r>
            <a:r>
              <a:rPr lang="en-IN" dirty="0" err="1" smtClean="0"/>
              <a:t>Ubuntu</a:t>
            </a:r>
            <a:r>
              <a:rPr lang="en-IN" dirty="0" smtClean="0"/>
              <a:t> 14.04+ or </a:t>
            </a:r>
            <a:r>
              <a:rPr lang="en-IN" dirty="0" err="1" smtClean="0"/>
              <a:t>CentOS</a:t>
            </a:r>
            <a:r>
              <a:rPr lang="en-IN" dirty="0" smtClean="0"/>
              <a:t> 6+ </a:t>
            </a:r>
            <a:r>
              <a:rPr lang="en-IN" dirty="0" err="1" smtClean="0"/>
              <a:t>VirtualBox</a:t>
            </a:r>
            <a:r>
              <a:rPr lang="en-IN" dirty="0" smtClean="0"/>
              <a:t> 5+.</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Data Scientist At Party….</a:t>
            </a:r>
            <a:endParaRPr lang="en-IN" dirty="0"/>
          </a:p>
        </p:txBody>
      </p:sp>
      <p:sp>
        <p:nvSpPr>
          <p:cNvPr id="5" name="Content Placeholder 4"/>
          <p:cNvSpPr>
            <a:spLocks noGrp="1"/>
          </p:cNvSpPr>
          <p:nvPr>
            <p:ph idx="1"/>
          </p:nvPr>
        </p:nvSpPr>
        <p:spPr/>
        <p:txBody>
          <a:bodyPr>
            <a:normAutofit fontScale="92500" lnSpcReduction="10000"/>
          </a:bodyPr>
          <a:lstStyle/>
          <a:p>
            <a:r>
              <a:rPr lang="en-IN" dirty="0" smtClean="0"/>
              <a:t>I’m a business consultant in technology.</a:t>
            </a:r>
          </a:p>
          <a:p>
            <a:r>
              <a:rPr lang="en-IN" dirty="0" smtClean="0"/>
              <a:t>I make computers predict what people will do.</a:t>
            </a:r>
          </a:p>
          <a:p>
            <a:r>
              <a:rPr lang="en-IN" dirty="0" smtClean="0"/>
              <a:t>I make computers learn from data to predict individual human behaviour.</a:t>
            </a:r>
          </a:p>
          <a:p>
            <a:r>
              <a:rPr lang="en-IN" dirty="0" smtClean="0"/>
              <a:t>I analyze data to find patterns.</a:t>
            </a:r>
          </a:p>
          <a:p>
            <a:r>
              <a:rPr lang="en-IN" dirty="0" smtClean="0"/>
              <a:t>I help marketers target which customers will buy or cancel.</a:t>
            </a:r>
          </a:p>
          <a:p>
            <a:r>
              <a:rPr lang="en-IN" dirty="0" smtClean="0"/>
              <a:t>I predict customer </a:t>
            </a:r>
            <a:r>
              <a:rPr lang="en-IN" dirty="0" err="1" smtClean="0"/>
              <a:t>behavior</a:t>
            </a:r>
            <a:r>
              <a:rPr lang="en-IN" dirty="0" smtClean="0"/>
              <a:t>, like when Target famously predicted whether you are pregnant.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2128</Words>
  <Application>Microsoft Office PowerPoint</Application>
  <PresentationFormat>On-screen Show (4:3)</PresentationFormat>
  <Paragraphs>150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Data Science</vt:lpstr>
      <vt:lpstr>Analytics</vt:lpstr>
      <vt:lpstr>About the Course </vt:lpstr>
      <vt:lpstr>About the Course </vt:lpstr>
      <vt:lpstr>About the Course </vt:lpstr>
      <vt:lpstr>About the Course </vt:lpstr>
      <vt:lpstr>About the Course </vt:lpstr>
      <vt:lpstr>Data Scientist At Party….</vt:lpstr>
      <vt:lpstr>Data Science-Big Data</vt:lpstr>
      <vt:lpstr>Data Science</vt:lpstr>
      <vt:lpstr>The Field of Dreams</vt:lpstr>
      <vt:lpstr>Predictions</vt:lpstr>
      <vt:lpstr>Predictions…</vt:lpstr>
      <vt:lpstr>Solution…</vt:lpstr>
      <vt:lpstr>“Feed Me!”—Food for Thought for the Machine</vt:lpstr>
      <vt:lpstr>Learning From Data</vt:lpstr>
      <vt:lpstr>Learning Process</vt:lpstr>
      <vt:lpstr>Machine Learning</vt:lpstr>
      <vt:lpstr>I Knew You Were Going to Do That</vt:lpstr>
      <vt:lpstr>Predictions in detail</vt:lpstr>
      <vt:lpstr>Examples</vt:lpstr>
      <vt:lpstr>PEOPLE LOVE, WORK, PROCREATE, AND DIVORCE</vt:lpstr>
      <vt:lpstr>Predictions…</vt:lpstr>
      <vt:lpstr>Predictions…</vt:lpstr>
      <vt:lpstr>Predictions…</vt:lpstr>
      <vt:lpstr>Predictions…</vt:lpstr>
      <vt:lpstr>The Limits and Potential of Prediction</vt:lpstr>
      <vt:lpstr>Learning…</vt:lpstr>
      <vt:lpstr>Going Live </vt:lpstr>
      <vt:lpstr>EACH APPLICATION OF PA IS DEFINED BY: </vt:lpstr>
      <vt:lpstr>List goes on….</vt:lpstr>
      <vt:lpstr>PA APPLICATION: TARGETING DIRECT MARKETING </vt:lpstr>
      <vt:lpstr>PA APPLICATION: PREDICTIVE ADVERTISEMENT TARGETING </vt:lpstr>
      <vt:lpstr>Predictive model</vt:lpstr>
      <vt:lpstr>Predictive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At Party….</dc:title>
  <dc:creator>l</dc:creator>
  <cp:lastModifiedBy>l</cp:lastModifiedBy>
  <cp:revision>15</cp:revision>
  <dcterms:created xsi:type="dcterms:W3CDTF">2006-08-16T00:00:00Z</dcterms:created>
  <dcterms:modified xsi:type="dcterms:W3CDTF">2017-01-03T14:16:03Z</dcterms:modified>
</cp:coreProperties>
</file>