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58" r:id="rId6"/>
    <p:sldId id="259" r:id="rId7"/>
    <p:sldId id="263" r:id="rId8"/>
    <p:sldId id="264" r:id="rId9"/>
    <p:sldId id="265" r:id="rId10"/>
    <p:sldId id="267" r:id="rId11"/>
    <p:sldId id="266"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A09AE1-28A6-49D9-AC5B-395173B30FAC}" v="754" dt="2022-03-28T11:48:44.185"/>
    <p1510:client id="{2CA242DA-5E98-46A6-A917-ECCCD00E3121}" v="90" dt="2022-03-28T10:38:06.297"/>
    <p1510:client id="{7BF6B76E-3A07-443E-A3B6-FB9B2D414CC6}" v="205" dt="2022-03-28T11:28:10.179"/>
    <p1510:client id="{A5CECCF9-EA3A-4714-8A54-A0FA590A14EA}" v="26" dt="2022-03-28T15:19:48.173"/>
    <p1510:client id="{CB583F71-4720-4BF8-8732-B3105A0D2AE1}" v="73" dt="2022-03-28T14:13:50.053"/>
    <p1510:client id="{EB4E8AC0-5475-4627-BAEE-B79F528DB7E0}" v="34" dt="2022-03-27T16:13:14.051"/>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79" d="100"/>
          <a:sy n="79" d="100"/>
        </p:scale>
        <p:origin x="126" y="8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DBFCAA-4C3B-438C-82F7-69A0DA14CA3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47925DA9-DFC4-4668-A9A9-DAB0FA8B8E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8FFF43B8-74E2-45C8-88A4-0EFCFCE1E418}"/>
              </a:ext>
            </a:extLst>
          </p:cNvPr>
          <p:cNvSpPr>
            <a:spLocks noGrp="1"/>
          </p:cNvSpPr>
          <p:nvPr>
            <p:ph type="dt" sz="half" idx="10"/>
          </p:nvPr>
        </p:nvSpPr>
        <p:spPr/>
        <p:txBody>
          <a:bodyPr/>
          <a:lstStyle/>
          <a:p>
            <a:fld id="{595E3698-8CFC-4FB8-A678-23E8A384DAAC}" type="datetimeFigureOut">
              <a:rPr lang="en-US" smtClean="0"/>
              <a:t>4/23/2022</a:t>
            </a:fld>
            <a:endParaRPr lang="en-US"/>
          </a:p>
        </p:txBody>
      </p:sp>
      <p:sp>
        <p:nvSpPr>
          <p:cNvPr id="5" name="Espace réservé du pied de page 4">
            <a:extLst>
              <a:ext uri="{FF2B5EF4-FFF2-40B4-BE49-F238E27FC236}">
                <a16:creationId xmlns:a16="http://schemas.microsoft.com/office/drawing/2014/main" id="{DD6AA82F-0C31-4BF1-A322-7D933C44A59C}"/>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8EA8DB17-0AAA-44ED-AB3C-AA60B975DDD6}"/>
              </a:ext>
            </a:extLst>
          </p:cNvPr>
          <p:cNvSpPr>
            <a:spLocks noGrp="1"/>
          </p:cNvSpPr>
          <p:nvPr>
            <p:ph type="sldNum" sz="quarter" idx="12"/>
          </p:nvPr>
        </p:nvSpPr>
        <p:spPr/>
        <p:txBody>
          <a:bodyPr/>
          <a:lstStyle/>
          <a:p>
            <a:fld id="{4084A286-0F60-4514-A28D-D9D75523F382}" type="slidenum">
              <a:rPr lang="en-US" smtClean="0"/>
              <a:t>‹N°›</a:t>
            </a:fld>
            <a:endParaRPr lang="en-US"/>
          </a:p>
        </p:txBody>
      </p:sp>
    </p:spTree>
    <p:extLst>
      <p:ext uri="{BB962C8B-B14F-4D97-AF65-F5344CB8AC3E}">
        <p14:creationId xmlns:p14="http://schemas.microsoft.com/office/powerpoint/2010/main" val="3313021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0DC8E7-7386-4146-8E36-3B1AA33F7870}"/>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028DBEFC-F1E9-40F5-B259-0CCEBA027638}"/>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75F61AD2-375C-4C8C-98BF-D6ED04C7FB38}"/>
              </a:ext>
            </a:extLst>
          </p:cNvPr>
          <p:cNvSpPr>
            <a:spLocks noGrp="1"/>
          </p:cNvSpPr>
          <p:nvPr>
            <p:ph type="dt" sz="half" idx="10"/>
          </p:nvPr>
        </p:nvSpPr>
        <p:spPr/>
        <p:txBody>
          <a:bodyPr/>
          <a:lstStyle/>
          <a:p>
            <a:fld id="{595E3698-8CFC-4FB8-A678-23E8A384DAAC}" type="datetimeFigureOut">
              <a:rPr lang="en-US" smtClean="0"/>
              <a:t>4/23/2022</a:t>
            </a:fld>
            <a:endParaRPr lang="en-US"/>
          </a:p>
        </p:txBody>
      </p:sp>
      <p:sp>
        <p:nvSpPr>
          <p:cNvPr id="5" name="Espace réservé du pied de page 4">
            <a:extLst>
              <a:ext uri="{FF2B5EF4-FFF2-40B4-BE49-F238E27FC236}">
                <a16:creationId xmlns:a16="http://schemas.microsoft.com/office/drawing/2014/main" id="{A7F34359-2BDA-4026-A0D9-500D5D49927B}"/>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20EFAA53-46B6-45D4-B054-12F05CCC28FD}"/>
              </a:ext>
            </a:extLst>
          </p:cNvPr>
          <p:cNvSpPr>
            <a:spLocks noGrp="1"/>
          </p:cNvSpPr>
          <p:nvPr>
            <p:ph type="sldNum" sz="quarter" idx="12"/>
          </p:nvPr>
        </p:nvSpPr>
        <p:spPr/>
        <p:txBody>
          <a:bodyPr/>
          <a:lstStyle/>
          <a:p>
            <a:fld id="{4084A286-0F60-4514-A28D-D9D75523F382}" type="slidenum">
              <a:rPr lang="en-US" smtClean="0"/>
              <a:t>‹N°›</a:t>
            </a:fld>
            <a:endParaRPr lang="en-US"/>
          </a:p>
        </p:txBody>
      </p:sp>
    </p:spTree>
    <p:extLst>
      <p:ext uri="{BB962C8B-B14F-4D97-AF65-F5344CB8AC3E}">
        <p14:creationId xmlns:p14="http://schemas.microsoft.com/office/powerpoint/2010/main" val="974666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5EC0FDF-9DC5-45A0-ADA2-23D615EC357F}"/>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31C09892-E3E7-4347-873B-5E0683E531D1}"/>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8D8B27D3-72B8-49F5-88F5-51008F7AE393}"/>
              </a:ext>
            </a:extLst>
          </p:cNvPr>
          <p:cNvSpPr>
            <a:spLocks noGrp="1"/>
          </p:cNvSpPr>
          <p:nvPr>
            <p:ph type="dt" sz="half" idx="10"/>
          </p:nvPr>
        </p:nvSpPr>
        <p:spPr/>
        <p:txBody>
          <a:bodyPr/>
          <a:lstStyle/>
          <a:p>
            <a:fld id="{595E3698-8CFC-4FB8-A678-23E8A384DAAC}" type="datetimeFigureOut">
              <a:rPr lang="en-US" smtClean="0"/>
              <a:t>4/23/2022</a:t>
            </a:fld>
            <a:endParaRPr lang="en-US"/>
          </a:p>
        </p:txBody>
      </p:sp>
      <p:sp>
        <p:nvSpPr>
          <p:cNvPr id="5" name="Espace réservé du pied de page 4">
            <a:extLst>
              <a:ext uri="{FF2B5EF4-FFF2-40B4-BE49-F238E27FC236}">
                <a16:creationId xmlns:a16="http://schemas.microsoft.com/office/drawing/2014/main" id="{1A150436-52B3-4E07-A659-B1768DAB9B84}"/>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49321047-A8BC-4764-826E-6087E87C0ECE}"/>
              </a:ext>
            </a:extLst>
          </p:cNvPr>
          <p:cNvSpPr>
            <a:spLocks noGrp="1"/>
          </p:cNvSpPr>
          <p:nvPr>
            <p:ph type="sldNum" sz="quarter" idx="12"/>
          </p:nvPr>
        </p:nvSpPr>
        <p:spPr/>
        <p:txBody>
          <a:bodyPr/>
          <a:lstStyle/>
          <a:p>
            <a:fld id="{4084A286-0F60-4514-A28D-D9D75523F382}" type="slidenum">
              <a:rPr lang="en-US" smtClean="0"/>
              <a:t>‹N°›</a:t>
            </a:fld>
            <a:endParaRPr lang="en-US"/>
          </a:p>
        </p:txBody>
      </p:sp>
    </p:spTree>
    <p:extLst>
      <p:ext uri="{BB962C8B-B14F-4D97-AF65-F5344CB8AC3E}">
        <p14:creationId xmlns:p14="http://schemas.microsoft.com/office/powerpoint/2010/main" val="757773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D6E221-32E1-480D-B577-4D61F7F4F695}"/>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497D4AD4-18D1-4FB5-B53C-56C012B037E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751E109A-F8FA-4CD2-B55E-EC937D8076D0}"/>
              </a:ext>
            </a:extLst>
          </p:cNvPr>
          <p:cNvSpPr>
            <a:spLocks noGrp="1"/>
          </p:cNvSpPr>
          <p:nvPr>
            <p:ph type="dt" sz="half" idx="10"/>
          </p:nvPr>
        </p:nvSpPr>
        <p:spPr/>
        <p:txBody>
          <a:bodyPr/>
          <a:lstStyle/>
          <a:p>
            <a:fld id="{595E3698-8CFC-4FB8-A678-23E8A384DAAC}" type="datetimeFigureOut">
              <a:rPr lang="en-US" smtClean="0"/>
              <a:t>4/23/2022</a:t>
            </a:fld>
            <a:endParaRPr lang="en-US"/>
          </a:p>
        </p:txBody>
      </p:sp>
      <p:sp>
        <p:nvSpPr>
          <p:cNvPr id="5" name="Espace réservé du pied de page 4">
            <a:extLst>
              <a:ext uri="{FF2B5EF4-FFF2-40B4-BE49-F238E27FC236}">
                <a16:creationId xmlns:a16="http://schemas.microsoft.com/office/drawing/2014/main" id="{C2B3184B-47F6-49C6-B8E5-D0173F57EFBA}"/>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A6360F1A-BB82-4BA0-AE75-96E06F43FE93}"/>
              </a:ext>
            </a:extLst>
          </p:cNvPr>
          <p:cNvSpPr>
            <a:spLocks noGrp="1"/>
          </p:cNvSpPr>
          <p:nvPr>
            <p:ph type="sldNum" sz="quarter" idx="12"/>
          </p:nvPr>
        </p:nvSpPr>
        <p:spPr/>
        <p:txBody>
          <a:bodyPr/>
          <a:lstStyle/>
          <a:p>
            <a:fld id="{4084A286-0F60-4514-A28D-D9D75523F382}" type="slidenum">
              <a:rPr lang="en-US" smtClean="0"/>
              <a:t>‹N°›</a:t>
            </a:fld>
            <a:endParaRPr lang="en-US"/>
          </a:p>
        </p:txBody>
      </p:sp>
    </p:spTree>
    <p:extLst>
      <p:ext uri="{BB962C8B-B14F-4D97-AF65-F5344CB8AC3E}">
        <p14:creationId xmlns:p14="http://schemas.microsoft.com/office/powerpoint/2010/main" val="3890158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C5A9B9-2AD7-4ED1-8DE8-237703EF7160}"/>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07C8A87F-EB6B-4084-A4A5-452DC33F90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C9A8652-FEBE-493F-BC91-EA695E081AC0}"/>
              </a:ext>
            </a:extLst>
          </p:cNvPr>
          <p:cNvSpPr>
            <a:spLocks noGrp="1"/>
          </p:cNvSpPr>
          <p:nvPr>
            <p:ph type="dt" sz="half" idx="10"/>
          </p:nvPr>
        </p:nvSpPr>
        <p:spPr/>
        <p:txBody>
          <a:bodyPr/>
          <a:lstStyle/>
          <a:p>
            <a:fld id="{595E3698-8CFC-4FB8-A678-23E8A384DAAC}" type="datetimeFigureOut">
              <a:rPr lang="en-US" smtClean="0"/>
              <a:t>4/23/2022</a:t>
            </a:fld>
            <a:endParaRPr lang="en-US"/>
          </a:p>
        </p:txBody>
      </p:sp>
      <p:sp>
        <p:nvSpPr>
          <p:cNvPr id="5" name="Espace réservé du pied de page 4">
            <a:extLst>
              <a:ext uri="{FF2B5EF4-FFF2-40B4-BE49-F238E27FC236}">
                <a16:creationId xmlns:a16="http://schemas.microsoft.com/office/drawing/2014/main" id="{A8B2825D-BDE8-4B45-AE3A-83D2F356A098}"/>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1233BCED-2768-46C4-A03B-04154CCC7A7D}"/>
              </a:ext>
            </a:extLst>
          </p:cNvPr>
          <p:cNvSpPr>
            <a:spLocks noGrp="1"/>
          </p:cNvSpPr>
          <p:nvPr>
            <p:ph type="sldNum" sz="quarter" idx="12"/>
          </p:nvPr>
        </p:nvSpPr>
        <p:spPr/>
        <p:txBody>
          <a:bodyPr/>
          <a:lstStyle/>
          <a:p>
            <a:fld id="{4084A286-0F60-4514-A28D-D9D75523F382}" type="slidenum">
              <a:rPr lang="en-US" smtClean="0"/>
              <a:t>‹N°›</a:t>
            </a:fld>
            <a:endParaRPr lang="en-US"/>
          </a:p>
        </p:txBody>
      </p:sp>
    </p:spTree>
    <p:extLst>
      <p:ext uri="{BB962C8B-B14F-4D97-AF65-F5344CB8AC3E}">
        <p14:creationId xmlns:p14="http://schemas.microsoft.com/office/powerpoint/2010/main" val="2714246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F600CE-CA3C-44EC-9830-2455749EEBC6}"/>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3804CCF1-482D-40C9-A452-0102208AAE6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B07C2672-F2A9-4DD9-88D5-A809B3ABBFF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9E95F2F1-402F-442C-ACC3-E2937CBBA3BA}"/>
              </a:ext>
            </a:extLst>
          </p:cNvPr>
          <p:cNvSpPr>
            <a:spLocks noGrp="1"/>
          </p:cNvSpPr>
          <p:nvPr>
            <p:ph type="dt" sz="half" idx="10"/>
          </p:nvPr>
        </p:nvSpPr>
        <p:spPr/>
        <p:txBody>
          <a:bodyPr/>
          <a:lstStyle/>
          <a:p>
            <a:fld id="{595E3698-8CFC-4FB8-A678-23E8A384DAAC}" type="datetimeFigureOut">
              <a:rPr lang="en-US" smtClean="0"/>
              <a:t>4/23/2022</a:t>
            </a:fld>
            <a:endParaRPr lang="en-US"/>
          </a:p>
        </p:txBody>
      </p:sp>
      <p:sp>
        <p:nvSpPr>
          <p:cNvPr id="6" name="Espace réservé du pied de page 5">
            <a:extLst>
              <a:ext uri="{FF2B5EF4-FFF2-40B4-BE49-F238E27FC236}">
                <a16:creationId xmlns:a16="http://schemas.microsoft.com/office/drawing/2014/main" id="{F57550C3-DDBD-4A31-A50B-4424E082C9B1}"/>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A69C697D-6579-455B-94E8-0D0282126259}"/>
              </a:ext>
            </a:extLst>
          </p:cNvPr>
          <p:cNvSpPr>
            <a:spLocks noGrp="1"/>
          </p:cNvSpPr>
          <p:nvPr>
            <p:ph type="sldNum" sz="quarter" idx="12"/>
          </p:nvPr>
        </p:nvSpPr>
        <p:spPr/>
        <p:txBody>
          <a:bodyPr/>
          <a:lstStyle/>
          <a:p>
            <a:fld id="{4084A286-0F60-4514-A28D-D9D75523F382}" type="slidenum">
              <a:rPr lang="en-US" smtClean="0"/>
              <a:t>‹N°›</a:t>
            </a:fld>
            <a:endParaRPr lang="en-US"/>
          </a:p>
        </p:txBody>
      </p:sp>
    </p:spTree>
    <p:extLst>
      <p:ext uri="{BB962C8B-B14F-4D97-AF65-F5344CB8AC3E}">
        <p14:creationId xmlns:p14="http://schemas.microsoft.com/office/powerpoint/2010/main" val="3099991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AD68D1-584E-47A4-969C-968F73FD3419}"/>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7B826E56-374E-48D4-843F-4AEC2EED1B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CDA8769-AD21-42B0-9B6A-19AC1CA2B34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76859B92-B7DB-4992-9DE0-BAA8005479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7A22A1B2-2ABE-4273-938D-CD6EB50004B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D3C276B5-9939-402A-A86F-F8BE6ED67CD3}"/>
              </a:ext>
            </a:extLst>
          </p:cNvPr>
          <p:cNvSpPr>
            <a:spLocks noGrp="1"/>
          </p:cNvSpPr>
          <p:nvPr>
            <p:ph type="dt" sz="half" idx="10"/>
          </p:nvPr>
        </p:nvSpPr>
        <p:spPr/>
        <p:txBody>
          <a:bodyPr/>
          <a:lstStyle/>
          <a:p>
            <a:fld id="{595E3698-8CFC-4FB8-A678-23E8A384DAAC}" type="datetimeFigureOut">
              <a:rPr lang="en-US" smtClean="0"/>
              <a:t>4/23/2022</a:t>
            </a:fld>
            <a:endParaRPr lang="en-US"/>
          </a:p>
        </p:txBody>
      </p:sp>
      <p:sp>
        <p:nvSpPr>
          <p:cNvPr id="8" name="Espace réservé du pied de page 7">
            <a:extLst>
              <a:ext uri="{FF2B5EF4-FFF2-40B4-BE49-F238E27FC236}">
                <a16:creationId xmlns:a16="http://schemas.microsoft.com/office/drawing/2014/main" id="{8801DB45-87B8-4B10-A3D1-E35E848580DD}"/>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C3C74A08-9E54-4972-9461-B5D4672A698D}"/>
              </a:ext>
            </a:extLst>
          </p:cNvPr>
          <p:cNvSpPr>
            <a:spLocks noGrp="1"/>
          </p:cNvSpPr>
          <p:nvPr>
            <p:ph type="sldNum" sz="quarter" idx="12"/>
          </p:nvPr>
        </p:nvSpPr>
        <p:spPr/>
        <p:txBody>
          <a:bodyPr/>
          <a:lstStyle/>
          <a:p>
            <a:fld id="{4084A286-0F60-4514-A28D-D9D75523F382}" type="slidenum">
              <a:rPr lang="en-US" smtClean="0"/>
              <a:t>‹N°›</a:t>
            </a:fld>
            <a:endParaRPr lang="en-US"/>
          </a:p>
        </p:txBody>
      </p:sp>
    </p:spTree>
    <p:extLst>
      <p:ext uri="{BB962C8B-B14F-4D97-AF65-F5344CB8AC3E}">
        <p14:creationId xmlns:p14="http://schemas.microsoft.com/office/powerpoint/2010/main" val="478577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D84D7B-D403-4363-81D5-D47341E90EFD}"/>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336A8F0D-B6AE-470D-8280-E4AAC0993F4B}"/>
              </a:ext>
            </a:extLst>
          </p:cNvPr>
          <p:cNvSpPr>
            <a:spLocks noGrp="1"/>
          </p:cNvSpPr>
          <p:nvPr>
            <p:ph type="dt" sz="half" idx="10"/>
          </p:nvPr>
        </p:nvSpPr>
        <p:spPr/>
        <p:txBody>
          <a:bodyPr/>
          <a:lstStyle/>
          <a:p>
            <a:fld id="{595E3698-8CFC-4FB8-A678-23E8A384DAAC}" type="datetimeFigureOut">
              <a:rPr lang="en-US" smtClean="0"/>
              <a:t>4/23/2022</a:t>
            </a:fld>
            <a:endParaRPr lang="en-US"/>
          </a:p>
        </p:txBody>
      </p:sp>
      <p:sp>
        <p:nvSpPr>
          <p:cNvPr id="4" name="Espace réservé du pied de page 3">
            <a:extLst>
              <a:ext uri="{FF2B5EF4-FFF2-40B4-BE49-F238E27FC236}">
                <a16:creationId xmlns:a16="http://schemas.microsoft.com/office/drawing/2014/main" id="{580515DC-AA00-49CF-9689-D660852057DD}"/>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F8869D5F-07AF-4C8E-8BFC-F776E9C28233}"/>
              </a:ext>
            </a:extLst>
          </p:cNvPr>
          <p:cNvSpPr>
            <a:spLocks noGrp="1"/>
          </p:cNvSpPr>
          <p:nvPr>
            <p:ph type="sldNum" sz="quarter" idx="12"/>
          </p:nvPr>
        </p:nvSpPr>
        <p:spPr/>
        <p:txBody>
          <a:bodyPr/>
          <a:lstStyle/>
          <a:p>
            <a:fld id="{4084A286-0F60-4514-A28D-D9D75523F382}" type="slidenum">
              <a:rPr lang="en-US" smtClean="0"/>
              <a:t>‹N°›</a:t>
            </a:fld>
            <a:endParaRPr lang="en-US"/>
          </a:p>
        </p:txBody>
      </p:sp>
    </p:spTree>
    <p:extLst>
      <p:ext uri="{BB962C8B-B14F-4D97-AF65-F5344CB8AC3E}">
        <p14:creationId xmlns:p14="http://schemas.microsoft.com/office/powerpoint/2010/main" val="578600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73857EB-D925-457D-83D1-E210AB17F4CA}"/>
              </a:ext>
            </a:extLst>
          </p:cNvPr>
          <p:cNvSpPr>
            <a:spLocks noGrp="1"/>
          </p:cNvSpPr>
          <p:nvPr>
            <p:ph type="dt" sz="half" idx="10"/>
          </p:nvPr>
        </p:nvSpPr>
        <p:spPr/>
        <p:txBody>
          <a:bodyPr/>
          <a:lstStyle/>
          <a:p>
            <a:fld id="{595E3698-8CFC-4FB8-A678-23E8A384DAAC}" type="datetimeFigureOut">
              <a:rPr lang="en-US" smtClean="0"/>
              <a:t>4/23/2022</a:t>
            </a:fld>
            <a:endParaRPr lang="en-US"/>
          </a:p>
        </p:txBody>
      </p:sp>
      <p:sp>
        <p:nvSpPr>
          <p:cNvPr id="3" name="Espace réservé du pied de page 2">
            <a:extLst>
              <a:ext uri="{FF2B5EF4-FFF2-40B4-BE49-F238E27FC236}">
                <a16:creationId xmlns:a16="http://schemas.microsoft.com/office/drawing/2014/main" id="{40E4672B-3AC0-4638-BF52-5A23510D3A8B}"/>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A66F7CE7-D1FB-4088-AF24-871FC83E24B7}"/>
              </a:ext>
            </a:extLst>
          </p:cNvPr>
          <p:cNvSpPr>
            <a:spLocks noGrp="1"/>
          </p:cNvSpPr>
          <p:nvPr>
            <p:ph type="sldNum" sz="quarter" idx="12"/>
          </p:nvPr>
        </p:nvSpPr>
        <p:spPr/>
        <p:txBody>
          <a:bodyPr/>
          <a:lstStyle/>
          <a:p>
            <a:fld id="{4084A286-0F60-4514-A28D-D9D75523F382}" type="slidenum">
              <a:rPr lang="en-US" smtClean="0"/>
              <a:t>‹N°›</a:t>
            </a:fld>
            <a:endParaRPr lang="en-US"/>
          </a:p>
        </p:txBody>
      </p:sp>
    </p:spTree>
    <p:extLst>
      <p:ext uri="{BB962C8B-B14F-4D97-AF65-F5344CB8AC3E}">
        <p14:creationId xmlns:p14="http://schemas.microsoft.com/office/powerpoint/2010/main" val="1493928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1DC4B2-2B2F-4687-A8BA-1D72332B93E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E8EE3A52-EF46-43B5-8274-022446364B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CE7CC796-9B7A-4202-B6FB-13BD66B648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86488D3-87B0-4731-ACBA-25B804B40695}"/>
              </a:ext>
            </a:extLst>
          </p:cNvPr>
          <p:cNvSpPr>
            <a:spLocks noGrp="1"/>
          </p:cNvSpPr>
          <p:nvPr>
            <p:ph type="dt" sz="half" idx="10"/>
          </p:nvPr>
        </p:nvSpPr>
        <p:spPr/>
        <p:txBody>
          <a:bodyPr/>
          <a:lstStyle/>
          <a:p>
            <a:fld id="{595E3698-8CFC-4FB8-A678-23E8A384DAAC}" type="datetimeFigureOut">
              <a:rPr lang="en-US" smtClean="0"/>
              <a:t>4/23/2022</a:t>
            </a:fld>
            <a:endParaRPr lang="en-US"/>
          </a:p>
        </p:txBody>
      </p:sp>
      <p:sp>
        <p:nvSpPr>
          <p:cNvPr id="6" name="Espace réservé du pied de page 5">
            <a:extLst>
              <a:ext uri="{FF2B5EF4-FFF2-40B4-BE49-F238E27FC236}">
                <a16:creationId xmlns:a16="http://schemas.microsoft.com/office/drawing/2014/main" id="{E83CF22F-0B99-420F-A304-1444B9568AA9}"/>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290F9172-BAED-4711-BA7D-895125D1283D}"/>
              </a:ext>
            </a:extLst>
          </p:cNvPr>
          <p:cNvSpPr>
            <a:spLocks noGrp="1"/>
          </p:cNvSpPr>
          <p:nvPr>
            <p:ph type="sldNum" sz="quarter" idx="12"/>
          </p:nvPr>
        </p:nvSpPr>
        <p:spPr/>
        <p:txBody>
          <a:bodyPr/>
          <a:lstStyle/>
          <a:p>
            <a:fld id="{4084A286-0F60-4514-A28D-D9D75523F382}" type="slidenum">
              <a:rPr lang="en-US" smtClean="0"/>
              <a:t>‹N°›</a:t>
            </a:fld>
            <a:endParaRPr lang="en-US"/>
          </a:p>
        </p:txBody>
      </p:sp>
    </p:spTree>
    <p:extLst>
      <p:ext uri="{BB962C8B-B14F-4D97-AF65-F5344CB8AC3E}">
        <p14:creationId xmlns:p14="http://schemas.microsoft.com/office/powerpoint/2010/main" val="2891320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370EB1-C3F3-47C3-A9E7-DA8C1EC3232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DDE0268B-6696-48E8-A4FC-1FE38EA2C1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849FA564-F816-4B81-B1BA-667CD89115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890FD1C-7F7C-4198-8B3E-FF592FD34802}"/>
              </a:ext>
            </a:extLst>
          </p:cNvPr>
          <p:cNvSpPr>
            <a:spLocks noGrp="1"/>
          </p:cNvSpPr>
          <p:nvPr>
            <p:ph type="dt" sz="half" idx="10"/>
          </p:nvPr>
        </p:nvSpPr>
        <p:spPr/>
        <p:txBody>
          <a:bodyPr/>
          <a:lstStyle/>
          <a:p>
            <a:fld id="{595E3698-8CFC-4FB8-A678-23E8A384DAAC}" type="datetimeFigureOut">
              <a:rPr lang="en-US" smtClean="0"/>
              <a:t>4/23/2022</a:t>
            </a:fld>
            <a:endParaRPr lang="en-US"/>
          </a:p>
        </p:txBody>
      </p:sp>
      <p:sp>
        <p:nvSpPr>
          <p:cNvPr id="6" name="Espace réservé du pied de page 5">
            <a:extLst>
              <a:ext uri="{FF2B5EF4-FFF2-40B4-BE49-F238E27FC236}">
                <a16:creationId xmlns:a16="http://schemas.microsoft.com/office/drawing/2014/main" id="{D39337B0-14C2-4B99-9404-2A6632ECEF6D}"/>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132A2978-5EED-4D02-9CD3-B7294C8F6EB8}"/>
              </a:ext>
            </a:extLst>
          </p:cNvPr>
          <p:cNvSpPr>
            <a:spLocks noGrp="1"/>
          </p:cNvSpPr>
          <p:nvPr>
            <p:ph type="sldNum" sz="quarter" idx="12"/>
          </p:nvPr>
        </p:nvSpPr>
        <p:spPr/>
        <p:txBody>
          <a:bodyPr/>
          <a:lstStyle/>
          <a:p>
            <a:fld id="{4084A286-0F60-4514-A28D-D9D75523F382}" type="slidenum">
              <a:rPr lang="en-US" smtClean="0"/>
              <a:t>‹N°›</a:t>
            </a:fld>
            <a:endParaRPr lang="en-US"/>
          </a:p>
        </p:txBody>
      </p:sp>
    </p:spTree>
    <p:extLst>
      <p:ext uri="{BB962C8B-B14F-4D97-AF65-F5344CB8AC3E}">
        <p14:creationId xmlns:p14="http://schemas.microsoft.com/office/powerpoint/2010/main" val="3725751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1C577F2-8F34-4D69-9ABE-CC701035B7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6AFB8A92-6FAB-490A-909F-7AD22E2E8E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6F0F1E5B-CC45-4D74-95D9-797985E0AD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5E3698-8CFC-4FB8-A678-23E8A384DAAC}" type="datetimeFigureOut">
              <a:rPr lang="en-US" smtClean="0"/>
              <a:t>4/23/2022</a:t>
            </a:fld>
            <a:endParaRPr lang="en-US"/>
          </a:p>
        </p:txBody>
      </p:sp>
      <p:sp>
        <p:nvSpPr>
          <p:cNvPr id="5" name="Espace réservé du pied de page 4">
            <a:extLst>
              <a:ext uri="{FF2B5EF4-FFF2-40B4-BE49-F238E27FC236}">
                <a16:creationId xmlns:a16="http://schemas.microsoft.com/office/drawing/2014/main" id="{62DAFBB6-0E42-4B05-A803-3986C91C0D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id="{D0AD3310-D926-4A98-B495-330F130934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84A286-0F60-4514-A28D-D9D75523F382}" type="slidenum">
              <a:rPr lang="en-US" smtClean="0"/>
              <a:t>‹N°›</a:t>
            </a:fld>
            <a:endParaRPr lang="en-US"/>
          </a:p>
        </p:txBody>
      </p:sp>
    </p:spTree>
    <p:extLst>
      <p:ext uri="{BB962C8B-B14F-4D97-AF65-F5344CB8AC3E}">
        <p14:creationId xmlns:p14="http://schemas.microsoft.com/office/powerpoint/2010/main" val="122849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441E57-DF4E-4E72-9CD5-7CC0842E83DC}"/>
              </a:ext>
            </a:extLst>
          </p:cNvPr>
          <p:cNvSpPr>
            <a:spLocks noGrp="1"/>
          </p:cNvSpPr>
          <p:nvPr>
            <p:ph type="ctrTitle"/>
          </p:nvPr>
        </p:nvSpPr>
        <p:spPr>
          <a:xfrm>
            <a:off x="1524000" y="773444"/>
            <a:ext cx="9144000" cy="1392237"/>
          </a:xfrm>
        </p:spPr>
        <p:txBody>
          <a:bodyPr>
            <a:normAutofit fontScale="90000"/>
          </a:bodyPr>
          <a:lstStyle/>
          <a:p>
            <a:r>
              <a:rPr lang="fr-FR" sz="4800" b="1" dirty="0">
                <a:cs typeface="Calibri Light"/>
              </a:rPr>
              <a:t>Evolution de la complexité du Code Général des Impôts de 1980 à 2022</a:t>
            </a:r>
            <a:endParaRPr lang="fr-FR" sz="4800" b="1" dirty="0"/>
          </a:p>
        </p:txBody>
      </p:sp>
      <p:sp>
        <p:nvSpPr>
          <p:cNvPr id="3" name="Sous-titre 2">
            <a:extLst>
              <a:ext uri="{FF2B5EF4-FFF2-40B4-BE49-F238E27FC236}">
                <a16:creationId xmlns:a16="http://schemas.microsoft.com/office/drawing/2014/main" id="{A547A9B8-024F-4679-A9F6-0F2F071426EE}"/>
              </a:ext>
            </a:extLst>
          </p:cNvPr>
          <p:cNvSpPr>
            <a:spLocks noGrp="1"/>
          </p:cNvSpPr>
          <p:nvPr>
            <p:ph type="subTitle" idx="1"/>
          </p:nvPr>
        </p:nvSpPr>
        <p:spPr>
          <a:xfrm>
            <a:off x="1524000" y="2315607"/>
            <a:ext cx="9144000" cy="968251"/>
          </a:xfrm>
        </p:spPr>
        <p:txBody>
          <a:bodyPr>
            <a:normAutofit fontScale="92500" lnSpcReduction="20000"/>
          </a:bodyPr>
          <a:lstStyle/>
          <a:p>
            <a:r>
              <a:rPr lang="fr-FR" sz="1800" dirty="0"/>
              <a:t>Analyse du Code Général des Impôts, de ses 4 annexes et du Livre des Procédures Fiscales</a:t>
            </a:r>
          </a:p>
          <a:p>
            <a:endParaRPr lang="fr-FR" sz="1800" dirty="0"/>
          </a:p>
          <a:p>
            <a:r>
              <a:rPr lang="fr-FR" sz="1800" i="1" dirty="0"/>
              <a:t>Le Code Général des Impôts s’est-il complexifié en 43 ans ?</a:t>
            </a:r>
          </a:p>
        </p:txBody>
      </p:sp>
      <p:sp>
        <p:nvSpPr>
          <p:cNvPr id="4" name="ZoneTexte 3">
            <a:extLst>
              <a:ext uri="{FF2B5EF4-FFF2-40B4-BE49-F238E27FC236}">
                <a16:creationId xmlns:a16="http://schemas.microsoft.com/office/drawing/2014/main" id="{E23FFD2F-19A9-4A81-A770-D8AD146EF39C}"/>
              </a:ext>
            </a:extLst>
          </p:cNvPr>
          <p:cNvSpPr txBox="1"/>
          <p:nvPr/>
        </p:nvSpPr>
        <p:spPr>
          <a:xfrm>
            <a:off x="1524000" y="3361214"/>
            <a:ext cx="9144000" cy="2523768"/>
          </a:xfrm>
          <a:prstGeom prst="rect">
            <a:avLst/>
          </a:prstGeom>
          <a:noFill/>
        </p:spPr>
        <p:txBody>
          <a:bodyPr wrap="square" lIns="91440" tIns="45720" rIns="91440" bIns="45720" rtlCol="0" anchor="t">
            <a:spAutoFit/>
          </a:bodyPr>
          <a:lstStyle/>
          <a:p>
            <a:r>
              <a:rPr lang="fr-FR" sz="2000" b="1" dirty="0"/>
              <a:t>Méthodes utilisées :</a:t>
            </a:r>
          </a:p>
          <a:p>
            <a:endParaRPr lang="fr-FR" sz="2000" b="1" dirty="0"/>
          </a:p>
          <a:p>
            <a:pPr marL="285750" indent="-285750">
              <a:buFont typeface="Arial" panose="020B0604020202020204" pitchFamily="34" charset="0"/>
              <a:buChar char="•"/>
            </a:pPr>
            <a:r>
              <a:rPr lang="fr-FR" sz="2000" dirty="0" err="1"/>
              <a:t>Dataset</a:t>
            </a:r>
            <a:r>
              <a:rPr lang="fr-FR" sz="2000" dirty="0"/>
              <a:t> obtenue par </a:t>
            </a:r>
            <a:r>
              <a:rPr lang="fr-FR" sz="2000" dirty="0" err="1"/>
              <a:t>scraping</a:t>
            </a:r>
            <a:r>
              <a:rPr lang="fr-FR" sz="2000" dirty="0"/>
              <a:t> de </a:t>
            </a:r>
            <a:r>
              <a:rPr lang="fr-FR" sz="2000" err="1"/>
              <a:t>Legifrance</a:t>
            </a:r>
            <a:r>
              <a:rPr lang="fr-FR" sz="2000" dirty="0"/>
              <a:t> en Javascript avec </a:t>
            </a:r>
            <a:r>
              <a:rPr lang="fr-FR" sz="2000" dirty="0" err="1"/>
              <a:t>axios</a:t>
            </a:r>
            <a:r>
              <a:rPr lang="fr-FR" sz="2000" dirty="0"/>
              <a:t> et </a:t>
            </a:r>
            <a:r>
              <a:rPr lang="fr-FR" sz="2000" dirty="0" err="1"/>
              <a:t>cheerio</a:t>
            </a:r>
            <a:r>
              <a:rPr lang="fr-FR" sz="2000" dirty="0"/>
              <a:t> (équivalents </a:t>
            </a:r>
            <a:r>
              <a:rPr lang="fr-FR" sz="2000" dirty="0" err="1"/>
              <a:t>requests</a:t>
            </a:r>
            <a:r>
              <a:rPr lang="fr-FR" sz="2000" dirty="0"/>
              <a:t> et bs4) avec choix d’une structure JSON.</a:t>
            </a:r>
          </a:p>
          <a:p>
            <a:pPr marL="285750" indent="-285750">
              <a:buFont typeface="Arial" panose="020B0604020202020204" pitchFamily="34" charset="0"/>
              <a:buChar char="•"/>
            </a:pPr>
            <a:r>
              <a:rPr lang="fr-FR" sz="2000" dirty="0"/>
              <a:t>Analyse de données avec pandas et obtention de graphiques.</a:t>
            </a:r>
          </a:p>
          <a:p>
            <a:pPr marL="285750" indent="-285750">
              <a:buFont typeface="Arial" panose="020B0604020202020204" pitchFamily="34" charset="0"/>
              <a:buChar char="•"/>
            </a:pPr>
            <a:r>
              <a:rPr lang="fr-FR" sz="2000" dirty="0" err="1"/>
              <a:t>Processing</a:t>
            </a:r>
            <a:r>
              <a:rPr lang="fr-FR" sz="2000" dirty="0"/>
              <a:t> d’articles avec des </a:t>
            </a:r>
            <a:r>
              <a:rPr lang="fr-FR" sz="2000" dirty="0" err="1"/>
              <a:t>RegExp</a:t>
            </a:r>
            <a:r>
              <a:rPr lang="fr-FR" sz="2000" dirty="0"/>
              <a:t>, création d’un réseau avec </a:t>
            </a:r>
            <a:r>
              <a:rPr lang="fr-FR" sz="2000" dirty="0" err="1"/>
              <a:t>NetworkX</a:t>
            </a:r>
            <a:r>
              <a:rPr lang="fr-FR" sz="2000" dirty="0"/>
              <a:t> et visualisation avec pyvis.</a:t>
            </a:r>
          </a:p>
          <a:p>
            <a:pPr marL="285750" indent="-285750">
              <a:buFont typeface="Arial" panose="020B0604020202020204" pitchFamily="34" charset="0"/>
              <a:buChar char="•"/>
            </a:pPr>
            <a:endParaRPr lang="fr-FR" dirty="0"/>
          </a:p>
        </p:txBody>
      </p:sp>
      <p:sp>
        <p:nvSpPr>
          <p:cNvPr id="5" name="ZoneTexte 4">
            <a:extLst>
              <a:ext uri="{FF2B5EF4-FFF2-40B4-BE49-F238E27FC236}">
                <a16:creationId xmlns:a16="http://schemas.microsoft.com/office/drawing/2014/main" id="{3ADA4729-5873-4DC7-B4ED-70A33F868663}"/>
              </a:ext>
            </a:extLst>
          </p:cNvPr>
          <p:cNvSpPr txBox="1"/>
          <p:nvPr/>
        </p:nvSpPr>
        <p:spPr>
          <a:xfrm>
            <a:off x="3367314" y="5875249"/>
            <a:ext cx="5457372" cy="369332"/>
          </a:xfrm>
          <a:prstGeom prst="rect">
            <a:avLst/>
          </a:prstGeom>
          <a:noFill/>
        </p:spPr>
        <p:txBody>
          <a:bodyPr wrap="square" rtlCol="0">
            <a:spAutoFit/>
          </a:bodyPr>
          <a:lstStyle/>
          <a:p>
            <a:pPr algn="ctr"/>
            <a:r>
              <a:rPr lang="en-US" b="1" dirty="0" err="1"/>
              <a:t>Gaëtan</a:t>
            </a:r>
            <a:r>
              <a:rPr lang="en-US" b="1" dirty="0"/>
              <a:t> Ruet</a:t>
            </a:r>
          </a:p>
        </p:txBody>
      </p:sp>
    </p:spTree>
    <p:extLst>
      <p:ext uri="{BB962C8B-B14F-4D97-AF65-F5344CB8AC3E}">
        <p14:creationId xmlns:p14="http://schemas.microsoft.com/office/powerpoint/2010/main" val="3270147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D9041C-5408-46A1-BB93-8C5B0B16DD84}"/>
              </a:ext>
            </a:extLst>
          </p:cNvPr>
          <p:cNvSpPr>
            <a:spLocks noGrp="1"/>
          </p:cNvSpPr>
          <p:nvPr>
            <p:ph type="title"/>
          </p:nvPr>
        </p:nvSpPr>
        <p:spPr/>
        <p:txBody>
          <a:bodyPr/>
          <a:lstStyle/>
          <a:p>
            <a:r>
              <a:rPr lang="en-US" b="1" dirty="0"/>
              <a:t>Conclusion</a:t>
            </a:r>
          </a:p>
        </p:txBody>
      </p:sp>
      <p:sp>
        <p:nvSpPr>
          <p:cNvPr id="3" name="Espace réservé du contenu 2">
            <a:extLst>
              <a:ext uri="{FF2B5EF4-FFF2-40B4-BE49-F238E27FC236}">
                <a16:creationId xmlns:a16="http://schemas.microsoft.com/office/drawing/2014/main" id="{ED659FA0-59F4-4B59-BC0E-EE06D7B22D42}"/>
              </a:ext>
            </a:extLst>
          </p:cNvPr>
          <p:cNvSpPr>
            <a:spLocks noGrp="1"/>
          </p:cNvSpPr>
          <p:nvPr>
            <p:ph idx="1"/>
          </p:nvPr>
        </p:nvSpPr>
        <p:spPr>
          <a:xfrm>
            <a:off x="838200" y="1970765"/>
            <a:ext cx="10515600" cy="4351338"/>
          </a:xfrm>
        </p:spPr>
        <p:txBody>
          <a:bodyPr/>
          <a:lstStyle/>
          <a:p>
            <a:pPr marL="0" indent="0">
              <a:buNone/>
            </a:pPr>
            <a:r>
              <a:rPr lang="fr-FR" dirty="0"/>
              <a:t>La complexité du CGI a fortement augmenté en 43 ans malgré les diverses promesses et tentatives de simplification. Non seulement, il y a plus d’articles, plus de caractères mais les articles sont aussi de plus en plus liés les uns les autres.</a:t>
            </a:r>
          </a:p>
          <a:p>
            <a:pPr marL="0" indent="0">
              <a:buNone/>
            </a:pPr>
            <a:endParaRPr lang="fr-FR" dirty="0"/>
          </a:p>
          <a:p>
            <a:pPr marL="0" indent="0">
              <a:buNone/>
            </a:pPr>
            <a:r>
              <a:rPr lang="fr-FR" dirty="0"/>
              <a:t>Mais l’augmentation de la complexité du CGI n’est pas qu’endogène mais aussi exogène, elle est le reflet de l’augmentation de la complexité de la société.</a:t>
            </a:r>
          </a:p>
        </p:txBody>
      </p:sp>
    </p:spTree>
    <p:extLst>
      <p:ext uri="{BB962C8B-B14F-4D97-AF65-F5344CB8AC3E}">
        <p14:creationId xmlns:p14="http://schemas.microsoft.com/office/powerpoint/2010/main" val="1371437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5E46294D-7110-4675-ABB9-DC6AA73B57A7}"/>
              </a:ext>
            </a:extLst>
          </p:cNvPr>
          <p:cNvSpPr>
            <a:spLocks noGrp="1"/>
          </p:cNvSpPr>
          <p:nvPr>
            <p:ph type="title"/>
          </p:nvPr>
        </p:nvSpPr>
        <p:spPr>
          <a:xfrm>
            <a:off x="4454071" y="2766218"/>
            <a:ext cx="3283857" cy="1325563"/>
          </a:xfrm>
        </p:spPr>
        <p:txBody>
          <a:bodyPr/>
          <a:lstStyle/>
          <a:p>
            <a:pPr algn="ctr"/>
            <a:r>
              <a:rPr lang="en-US" b="1" dirty="0"/>
              <a:t>Questions ?</a:t>
            </a:r>
            <a:endParaRPr lang="en-US" i="1" dirty="0"/>
          </a:p>
        </p:txBody>
      </p:sp>
    </p:spTree>
    <p:extLst>
      <p:ext uri="{BB962C8B-B14F-4D97-AF65-F5344CB8AC3E}">
        <p14:creationId xmlns:p14="http://schemas.microsoft.com/office/powerpoint/2010/main" val="1095991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446835-8329-9596-897A-F43BF0D7EC98}"/>
              </a:ext>
            </a:extLst>
          </p:cNvPr>
          <p:cNvSpPr>
            <a:spLocks noGrp="1"/>
          </p:cNvSpPr>
          <p:nvPr>
            <p:ph type="title"/>
          </p:nvPr>
        </p:nvSpPr>
        <p:spPr/>
        <p:txBody>
          <a:bodyPr/>
          <a:lstStyle/>
          <a:p>
            <a:r>
              <a:rPr lang="fr-FR" b="1" dirty="0"/>
              <a:t>Evolution du vocabulaire du </a:t>
            </a:r>
            <a:r>
              <a:rPr lang="fr-FR" b="1" dirty="0" err="1"/>
              <a:t>dataset</a:t>
            </a:r>
            <a:endParaRPr lang="fr-FR" b="1" dirty="0"/>
          </a:p>
        </p:txBody>
      </p:sp>
      <p:sp>
        <p:nvSpPr>
          <p:cNvPr id="3" name="Espace réservé du contenu 2">
            <a:extLst>
              <a:ext uri="{FF2B5EF4-FFF2-40B4-BE49-F238E27FC236}">
                <a16:creationId xmlns:a16="http://schemas.microsoft.com/office/drawing/2014/main" id="{32E98A39-8E5F-97B6-AA4F-76BFB515D2C1}"/>
              </a:ext>
            </a:extLst>
          </p:cNvPr>
          <p:cNvSpPr>
            <a:spLocks noGrp="1"/>
          </p:cNvSpPr>
          <p:nvPr>
            <p:ph idx="1"/>
          </p:nvPr>
        </p:nvSpPr>
        <p:spPr>
          <a:xfrm>
            <a:off x="489857" y="5213578"/>
            <a:ext cx="10515600" cy="1032555"/>
          </a:xfrm>
        </p:spPr>
        <p:txBody>
          <a:bodyPr>
            <a:normAutofit lnSpcReduction="10000"/>
          </a:bodyPr>
          <a:lstStyle/>
          <a:p>
            <a:pPr marL="0" indent="0">
              <a:buNone/>
            </a:pPr>
            <a:r>
              <a:rPr lang="fr-FR" sz="2400" dirty="0"/>
              <a:t>Recherche du nombre d’occurrences de chaque mot d’un dictionnaire des 5000 mots les plus courants dans les versions 1980 et 2022 afin de trouver quels sont les mots dont la popularité a varié.</a:t>
            </a:r>
          </a:p>
        </p:txBody>
      </p:sp>
      <p:pic>
        <p:nvPicPr>
          <p:cNvPr id="7" name="Image 6">
            <a:extLst>
              <a:ext uri="{FF2B5EF4-FFF2-40B4-BE49-F238E27FC236}">
                <a16:creationId xmlns:a16="http://schemas.microsoft.com/office/drawing/2014/main" id="{052793EF-6ADB-413E-9B4C-8F7E4C2512FB}"/>
              </a:ext>
            </a:extLst>
          </p:cNvPr>
          <p:cNvPicPr>
            <a:picLocks noChangeAspect="1"/>
          </p:cNvPicPr>
          <p:nvPr/>
        </p:nvPicPr>
        <p:blipFill>
          <a:blip r:embed="rId2"/>
          <a:stretch>
            <a:fillRect/>
          </a:stretch>
        </p:blipFill>
        <p:spPr>
          <a:xfrm>
            <a:off x="2646196" y="1647146"/>
            <a:ext cx="6638351" cy="3249612"/>
          </a:xfrm>
          <a:prstGeom prst="rect">
            <a:avLst/>
          </a:prstGeom>
        </p:spPr>
      </p:pic>
    </p:spTree>
    <p:extLst>
      <p:ext uri="{BB962C8B-B14F-4D97-AF65-F5344CB8AC3E}">
        <p14:creationId xmlns:p14="http://schemas.microsoft.com/office/powerpoint/2010/main" val="730124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446835-8329-9596-897A-F43BF0D7EC98}"/>
              </a:ext>
            </a:extLst>
          </p:cNvPr>
          <p:cNvSpPr>
            <a:spLocks noGrp="1"/>
          </p:cNvSpPr>
          <p:nvPr>
            <p:ph type="title"/>
          </p:nvPr>
        </p:nvSpPr>
        <p:spPr/>
        <p:txBody>
          <a:bodyPr/>
          <a:lstStyle/>
          <a:p>
            <a:r>
              <a:rPr lang="fr-FR" b="1" dirty="0"/>
              <a:t>Evolution du vocabulaire du </a:t>
            </a:r>
            <a:r>
              <a:rPr lang="fr-FR" b="1" dirty="0" err="1"/>
              <a:t>dataset</a:t>
            </a:r>
            <a:r>
              <a:rPr lang="fr-FR" b="1" dirty="0"/>
              <a:t> : </a:t>
            </a:r>
            <a:r>
              <a:rPr lang="fr-FR" sz="3600" b="1" dirty="0"/>
              <a:t>résultats sur les mots les plus courants (occurrences &gt; 50)</a:t>
            </a:r>
            <a:endParaRPr lang="fr-FR" b="1" dirty="0"/>
          </a:p>
        </p:txBody>
      </p:sp>
      <p:pic>
        <p:nvPicPr>
          <p:cNvPr id="14" name="Image 13">
            <a:extLst>
              <a:ext uri="{FF2B5EF4-FFF2-40B4-BE49-F238E27FC236}">
                <a16:creationId xmlns:a16="http://schemas.microsoft.com/office/drawing/2014/main" id="{71B7006F-96CA-444D-A33E-ACC70FB616BE}"/>
              </a:ext>
            </a:extLst>
          </p:cNvPr>
          <p:cNvPicPr>
            <a:picLocks noChangeAspect="1"/>
          </p:cNvPicPr>
          <p:nvPr/>
        </p:nvPicPr>
        <p:blipFill>
          <a:blip r:embed="rId2"/>
          <a:stretch>
            <a:fillRect/>
          </a:stretch>
        </p:blipFill>
        <p:spPr>
          <a:xfrm>
            <a:off x="4173098" y="2317335"/>
            <a:ext cx="3381337" cy="3858191"/>
          </a:xfrm>
          <a:prstGeom prst="rect">
            <a:avLst/>
          </a:prstGeom>
        </p:spPr>
      </p:pic>
      <p:pic>
        <p:nvPicPr>
          <p:cNvPr id="16" name="Image 15">
            <a:extLst>
              <a:ext uri="{FF2B5EF4-FFF2-40B4-BE49-F238E27FC236}">
                <a16:creationId xmlns:a16="http://schemas.microsoft.com/office/drawing/2014/main" id="{0AA2D26F-63AD-4B02-8AFE-B4E1CF8C98D6}"/>
              </a:ext>
            </a:extLst>
          </p:cNvPr>
          <p:cNvPicPr>
            <a:picLocks noChangeAspect="1"/>
          </p:cNvPicPr>
          <p:nvPr/>
        </p:nvPicPr>
        <p:blipFill>
          <a:blip r:embed="rId3"/>
          <a:stretch>
            <a:fillRect/>
          </a:stretch>
        </p:blipFill>
        <p:spPr>
          <a:xfrm>
            <a:off x="7989868" y="2331049"/>
            <a:ext cx="3244188" cy="3851795"/>
          </a:xfrm>
          <a:prstGeom prst="rect">
            <a:avLst/>
          </a:prstGeom>
        </p:spPr>
      </p:pic>
      <p:sp>
        <p:nvSpPr>
          <p:cNvPr id="19" name="ZoneTexte 18">
            <a:extLst>
              <a:ext uri="{FF2B5EF4-FFF2-40B4-BE49-F238E27FC236}">
                <a16:creationId xmlns:a16="http://schemas.microsoft.com/office/drawing/2014/main" id="{A33D1985-6CF2-43B6-95B0-83BF8F42F3A8}"/>
              </a:ext>
            </a:extLst>
          </p:cNvPr>
          <p:cNvSpPr txBox="1"/>
          <p:nvPr/>
        </p:nvSpPr>
        <p:spPr>
          <a:xfrm>
            <a:off x="406400" y="3369267"/>
            <a:ext cx="3331265" cy="1754326"/>
          </a:xfrm>
          <a:prstGeom prst="rect">
            <a:avLst/>
          </a:prstGeom>
          <a:noFill/>
        </p:spPr>
        <p:txBody>
          <a:bodyPr wrap="square" rtlCol="0">
            <a:spAutoFit/>
          </a:bodyPr>
          <a:lstStyle/>
          <a:p>
            <a:r>
              <a:rPr lang="fr-FR" dirty="0"/>
              <a:t>Les plus importants changements sont relatifs à l’émergence de nouvelles technologies, aux changements du tissu économique, à l’émergence de nouvelles pratiques fiscales…</a:t>
            </a:r>
          </a:p>
        </p:txBody>
      </p:sp>
    </p:spTree>
    <p:extLst>
      <p:ext uri="{BB962C8B-B14F-4D97-AF65-F5344CB8AC3E}">
        <p14:creationId xmlns:p14="http://schemas.microsoft.com/office/powerpoint/2010/main" val="3742103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446835-8329-9596-897A-F43BF0D7EC98}"/>
              </a:ext>
            </a:extLst>
          </p:cNvPr>
          <p:cNvSpPr>
            <a:spLocks noGrp="1"/>
          </p:cNvSpPr>
          <p:nvPr>
            <p:ph type="title"/>
          </p:nvPr>
        </p:nvSpPr>
        <p:spPr/>
        <p:txBody>
          <a:bodyPr/>
          <a:lstStyle/>
          <a:p>
            <a:r>
              <a:rPr lang="fr-FR" b="1" dirty="0"/>
              <a:t>Evolution du vocabulaire du </a:t>
            </a:r>
            <a:r>
              <a:rPr lang="fr-FR" b="1" dirty="0" err="1"/>
              <a:t>dataset</a:t>
            </a:r>
            <a:r>
              <a:rPr lang="fr-FR" b="1" dirty="0"/>
              <a:t> : </a:t>
            </a:r>
            <a:r>
              <a:rPr lang="fr-FR" sz="3600" dirty="0"/>
              <a:t>résultats sur les mots les plus courants (occurrences &gt; 50)</a:t>
            </a:r>
            <a:endParaRPr lang="fr-FR" dirty="0"/>
          </a:p>
        </p:txBody>
      </p:sp>
      <p:pic>
        <p:nvPicPr>
          <p:cNvPr id="4" name="Image 3">
            <a:extLst>
              <a:ext uri="{FF2B5EF4-FFF2-40B4-BE49-F238E27FC236}">
                <a16:creationId xmlns:a16="http://schemas.microsoft.com/office/drawing/2014/main" id="{137B215A-F080-4C12-9BA2-A5FC91EF112F}"/>
              </a:ext>
            </a:extLst>
          </p:cNvPr>
          <p:cNvPicPr>
            <a:picLocks noChangeAspect="1"/>
          </p:cNvPicPr>
          <p:nvPr/>
        </p:nvPicPr>
        <p:blipFill>
          <a:blip r:embed="rId2"/>
          <a:stretch>
            <a:fillRect/>
          </a:stretch>
        </p:blipFill>
        <p:spPr>
          <a:xfrm>
            <a:off x="870569" y="4144850"/>
            <a:ext cx="3691461" cy="2591026"/>
          </a:xfrm>
          <a:prstGeom prst="rect">
            <a:avLst/>
          </a:prstGeom>
        </p:spPr>
      </p:pic>
      <p:pic>
        <p:nvPicPr>
          <p:cNvPr id="8" name="Image 7">
            <a:extLst>
              <a:ext uri="{FF2B5EF4-FFF2-40B4-BE49-F238E27FC236}">
                <a16:creationId xmlns:a16="http://schemas.microsoft.com/office/drawing/2014/main" id="{A65D35BA-DF12-4B46-9948-81AE3B544D78}"/>
              </a:ext>
            </a:extLst>
          </p:cNvPr>
          <p:cNvPicPr>
            <a:picLocks noChangeAspect="1"/>
          </p:cNvPicPr>
          <p:nvPr/>
        </p:nvPicPr>
        <p:blipFill>
          <a:blip r:embed="rId3"/>
          <a:stretch>
            <a:fillRect/>
          </a:stretch>
        </p:blipFill>
        <p:spPr>
          <a:xfrm>
            <a:off x="874412" y="1607231"/>
            <a:ext cx="3673102" cy="2591026"/>
          </a:xfrm>
          <a:prstGeom prst="rect">
            <a:avLst/>
          </a:prstGeom>
        </p:spPr>
      </p:pic>
      <p:pic>
        <p:nvPicPr>
          <p:cNvPr id="12" name="Image 11">
            <a:extLst>
              <a:ext uri="{FF2B5EF4-FFF2-40B4-BE49-F238E27FC236}">
                <a16:creationId xmlns:a16="http://schemas.microsoft.com/office/drawing/2014/main" id="{3C374E37-F96C-488A-B38A-BD88D69FA145}"/>
              </a:ext>
            </a:extLst>
          </p:cNvPr>
          <p:cNvPicPr>
            <a:picLocks noChangeAspect="1"/>
          </p:cNvPicPr>
          <p:nvPr/>
        </p:nvPicPr>
        <p:blipFill>
          <a:blip r:embed="rId4"/>
          <a:stretch>
            <a:fillRect/>
          </a:stretch>
        </p:blipFill>
        <p:spPr>
          <a:xfrm>
            <a:off x="5590529" y="2101342"/>
            <a:ext cx="4775576" cy="3339021"/>
          </a:xfrm>
          <a:prstGeom prst="rect">
            <a:avLst/>
          </a:prstGeom>
        </p:spPr>
      </p:pic>
    </p:spTree>
    <p:extLst>
      <p:ext uri="{BB962C8B-B14F-4D97-AF65-F5344CB8AC3E}">
        <p14:creationId xmlns:p14="http://schemas.microsoft.com/office/powerpoint/2010/main" val="3395144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655991-E896-4935-AB44-E5269FD52C70}"/>
              </a:ext>
            </a:extLst>
          </p:cNvPr>
          <p:cNvSpPr>
            <a:spLocks noGrp="1"/>
          </p:cNvSpPr>
          <p:nvPr>
            <p:ph type="title"/>
          </p:nvPr>
        </p:nvSpPr>
        <p:spPr/>
        <p:txBody>
          <a:bodyPr/>
          <a:lstStyle/>
          <a:p>
            <a:r>
              <a:rPr lang="en-US" b="1" dirty="0"/>
              <a:t>Evolution de la </a:t>
            </a:r>
            <a:r>
              <a:rPr lang="en-US" b="1" dirty="0" err="1"/>
              <a:t>complexité</a:t>
            </a:r>
            <a:r>
              <a:rPr lang="en-US" b="1" dirty="0"/>
              <a:t> de la structure : </a:t>
            </a:r>
            <a:r>
              <a:rPr lang="en-US" sz="3600" dirty="0"/>
              <a:t>les </a:t>
            </a:r>
            <a:r>
              <a:rPr lang="en-US" sz="3600" dirty="0" err="1"/>
              <a:t>références</a:t>
            </a:r>
            <a:r>
              <a:rPr lang="en-US" sz="3600" dirty="0"/>
              <a:t> à </a:t>
            </a:r>
            <a:r>
              <a:rPr lang="en-US" sz="3600" dirty="0" err="1"/>
              <a:t>d’autres</a:t>
            </a:r>
            <a:r>
              <a:rPr lang="en-US" sz="3600" dirty="0"/>
              <a:t> articles et codes</a:t>
            </a:r>
            <a:endParaRPr lang="en-US" dirty="0"/>
          </a:p>
        </p:txBody>
      </p:sp>
      <p:pic>
        <p:nvPicPr>
          <p:cNvPr id="9" name="Image 8">
            <a:extLst>
              <a:ext uri="{FF2B5EF4-FFF2-40B4-BE49-F238E27FC236}">
                <a16:creationId xmlns:a16="http://schemas.microsoft.com/office/drawing/2014/main" id="{983515B9-5E1C-41C5-B037-7A7AF0C9D32F}"/>
              </a:ext>
            </a:extLst>
          </p:cNvPr>
          <p:cNvPicPr>
            <a:picLocks noChangeAspect="1"/>
          </p:cNvPicPr>
          <p:nvPr/>
        </p:nvPicPr>
        <p:blipFill>
          <a:blip r:embed="rId2"/>
          <a:stretch>
            <a:fillRect/>
          </a:stretch>
        </p:blipFill>
        <p:spPr>
          <a:xfrm>
            <a:off x="551543" y="1600420"/>
            <a:ext cx="5950857" cy="4994053"/>
          </a:xfrm>
          <a:prstGeom prst="rect">
            <a:avLst/>
          </a:prstGeom>
        </p:spPr>
      </p:pic>
      <p:sp>
        <p:nvSpPr>
          <p:cNvPr id="10" name="ZoneTexte 9">
            <a:extLst>
              <a:ext uri="{FF2B5EF4-FFF2-40B4-BE49-F238E27FC236}">
                <a16:creationId xmlns:a16="http://schemas.microsoft.com/office/drawing/2014/main" id="{090E6CC9-7768-4AAF-9BF6-4151B286F8D1}"/>
              </a:ext>
            </a:extLst>
          </p:cNvPr>
          <p:cNvSpPr txBox="1"/>
          <p:nvPr/>
        </p:nvSpPr>
        <p:spPr>
          <a:xfrm>
            <a:off x="6784124" y="1746810"/>
            <a:ext cx="5050971" cy="4524315"/>
          </a:xfrm>
          <a:prstGeom prst="rect">
            <a:avLst/>
          </a:prstGeom>
          <a:noFill/>
        </p:spPr>
        <p:txBody>
          <a:bodyPr wrap="square" lIns="91440" tIns="45720" rIns="91440" bIns="45720" rtlCol="0" anchor="t">
            <a:spAutoFit/>
          </a:bodyPr>
          <a:lstStyle/>
          <a:p>
            <a:r>
              <a:rPr lang="fr-FR" dirty="0"/>
              <a:t>Chaque article est transformé pour trouver les références à d’autres articles. Par exemple : </a:t>
            </a:r>
          </a:p>
          <a:p>
            <a:r>
              <a:rPr lang="fr-FR" dirty="0"/>
              <a:t>« articles 1, 2 et 10 à 13 » devient « article 1 article 2 article 10 article 11 article 12 article 13 ».</a:t>
            </a:r>
            <a:endParaRPr lang="fr-FR" dirty="0">
              <a:cs typeface="Calibri"/>
            </a:endParaRPr>
          </a:p>
          <a:p>
            <a:endParaRPr lang="fr-FR">
              <a:ea typeface="Calibri" panose="020F0502020204030204"/>
              <a:cs typeface="Calibri" panose="020F0502020204030204"/>
            </a:endParaRPr>
          </a:p>
          <a:p>
            <a:r>
              <a:rPr lang="fr-FR" dirty="0">
                <a:ea typeface="Calibri" panose="020F0502020204030204"/>
                <a:cs typeface="Calibri" panose="020F0502020204030204"/>
              </a:rPr>
              <a:t>Des méthodes moins naïves peuvent être implémentées mais requièrent plus de puissance de calculs ou une meilleure utilisation des </a:t>
            </a:r>
            <a:r>
              <a:rPr lang="fr-FR" dirty="0" err="1">
                <a:ea typeface="Calibri" panose="020F0502020204030204"/>
                <a:cs typeface="Calibri" panose="020F0502020204030204"/>
              </a:rPr>
              <a:t>RegExp</a:t>
            </a:r>
            <a:r>
              <a:rPr lang="fr-FR" dirty="0">
                <a:ea typeface="Calibri" panose="020F0502020204030204"/>
                <a:cs typeface="Calibri" panose="020F0502020204030204"/>
              </a:rPr>
              <a:t>.</a:t>
            </a:r>
          </a:p>
          <a:p>
            <a:endParaRPr lang="fr-FR" dirty="0"/>
          </a:p>
          <a:p>
            <a:r>
              <a:rPr lang="fr-FR" dirty="0"/>
              <a:t>On cherche toutes les références à d’autres articles du Code Général des Impôts dans les articles du Code Général des Impôts.</a:t>
            </a:r>
            <a:endParaRPr lang="fr-FR" dirty="0">
              <a:cs typeface="Calibri"/>
            </a:endParaRPr>
          </a:p>
          <a:p>
            <a:endParaRPr lang="fr-FR" dirty="0"/>
          </a:p>
          <a:p>
            <a:r>
              <a:rPr lang="fr-FR" dirty="0"/>
              <a:t>On crée un réseau à l’aide des données identifiées grâce à la librairie </a:t>
            </a:r>
            <a:r>
              <a:rPr lang="fr-FR" dirty="0" err="1"/>
              <a:t>NetworkX</a:t>
            </a:r>
            <a:r>
              <a:rPr lang="fr-FR" dirty="0"/>
              <a:t> puis on utilise une autre librairie </a:t>
            </a:r>
            <a:r>
              <a:rPr lang="fr-FR" dirty="0" err="1"/>
              <a:t>pyvis</a:t>
            </a:r>
            <a:r>
              <a:rPr lang="fr-FR" dirty="0"/>
              <a:t> pour visualiser ce réseau.</a:t>
            </a:r>
            <a:endParaRPr lang="fr-FR" dirty="0">
              <a:cs typeface="Calibri"/>
            </a:endParaRPr>
          </a:p>
        </p:txBody>
      </p:sp>
    </p:spTree>
    <p:extLst>
      <p:ext uri="{BB962C8B-B14F-4D97-AF65-F5344CB8AC3E}">
        <p14:creationId xmlns:p14="http://schemas.microsoft.com/office/powerpoint/2010/main" val="3607752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du contenu 6">
            <a:extLst>
              <a:ext uri="{FF2B5EF4-FFF2-40B4-BE49-F238E27FC236}">
                <a16:creationId xmlns:a16="http://schemas.microsoft.com/office/drawing/2014/main" id="{E7937F3C-F729-40C9-985D-28E7F6C3C6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2230" y="907061"/>
            <a:ext cx="6245910" cy="5950939"/>
          </a:xfrm>
        </p:spPr>
      </p:pic>
      <p:sp>
        <p:nvSpPr>
          <p:cNvPr id="5" name="Titre 1">
            <a:extLst>
              <a:ext uri="{FF2B5EF4-FFF2-40B4-BE49-F238E27FC236}">
                <a16:creationId xmlns:a16="http://schemas.microsoft.com/office/drawing/2014/main" id="{5E46294D-7110-4675-ABB9-DC6AA73B57A7}"/>
              </a:ext>
            </a:extLst>
          </p:cNvPr>
          <p:cNvSpPr>
            <a:spLocks noGrp="1"/>
          </p:cNvSpPr>
          <p:nvPr>
            <p:ph type="title"/>
          </p:nvPr>
        </p:nvSpPr>
        <p:spPr>
          <a:xfrm>
            <a:off x="838200" y="365125"/>
            <a:ext cx="10515600" cy="1325563"/>
          </a:xfrm>
        </p:spPr>
        <p:txBody>
          <a:bodyPr/>
          <a:lstStyle/>
          <a:p>
            <a:r>
              <a:rPr lang="en-US" b="1" dirty="0"/>
              <a:t>Evolution de la </a:t>
            </a:r>
            <a:r>
              <a:rPr lang="en-US" b="1" dirty="0" err="1"/>
              <a:t>complexité</a:t>
            </a:r>
            <a:r>
              <a:rPr lang="en-US" b="1" dirty="0"/>
              <a:t> de la structure : </a:t>
            </a:r>
            <a:r>
              <a:rPr lang="en-US" sz="3600" dirty="0"/>
              <a:t>les </a:t>
            </a:r>
            <a:r>
              <a:rPr lang="en-US" sz="3600" dirty="0" err="1"/>
              <a:t>références</a:t>
            </a:r>
            <a:r>
              <a:rPr lang="en-US" sz="3600" dirty="0"/>
              <a:t> à </a:t>
            </a:r>
            <a:r>
              <a:rPr lang="en-US" sz="3600" dirty="0" err="1"/>
              <a:t>d’autres</a:t>
            </a:r>
            <a:r>
              <a:rPr lang="en-US" sz="3600" dirty="0"/>
              <a:t> articles et codes : </a:t>
            </a:r>
            <a:r>
              <a:rPr lang="en-US" sz="3600" i="1" dirty="0"/>
              <a:t>1980</a:t>
            </a:r>
            <a:endParaRPr lang="en-US" i="1" dirty="0"/>
          </a:p>
        </p:txBody>
      </p:sp>
      <p:pic>
        <p:nvPicPr>
          <p:cNvPr id="9" name="Image 8" descr="Une image contenant ciel, extérieur, objet d’extérieur, jour&#10;&#10;Description générée automatiquement">
            <a:extLst>
              <a:ext uri="{FF2B5EF4-FFF2-40B4-BE49-F238E27FC236}">
                <a16:creationId xmlns:a16="http://schemas.microsoft.com/office/drawing/2014/main" id="{247E436E-A8D0-4BBA-9177-089CC0D67E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315" y="1931434"/>
            <a:ext cx="5674185" cy="4836109"/>
          </a:xfrm>
          <a:prstGeom prst="rect">
            <a:avLst/>
          </a:prstGeom>
        </p:spPr>
      </p:pic>
    </p:spTree>
    <p:extLst>
      <p:ext uri="{BB962C8B-B14F-4D97-AF65-F5344CB8AC3E}">
        <p14:creationId xmlns:p14="http://schemas.microsoft.com/office/powerpoint/2010/main" val="1223880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5E46294D-7110-4675-ABB9-DC6AA73B57A7}"/>
              </a:ext>
            </a:extLst>
          </p:cNvPr>
          <p:cNvSpPr>
            <a:spLocks noGrp="1"/>
          </p:cNvSpPr>
          <p:nvPr>
            <p:ph type="title"/>
          </p:nvPr>
        </p:nvSpPr>
        <p:spPr>
          <a:xfrm>
            <a:off x="838200" y="365125"/>
            <a:ext cx="10515600" cy="1325563"/>
          </a:xfrm>
        </p:spPr>
        <p:txBody>
          <a:bodyPr/>
          <a:lstStyle/>
          <a:p>
            <a:r>
              <a:rPr lang="en-US" b="1" dirty="0"/>
              <a:t>Evolution de la </a:t>
            </a:r>
            <a:r>
              <a:rPr lang="en-US" b="1" dirty="0" err="1"/>
              <a:t>complexité</a:t>
            </a:r>
            <a:r>
              <a:rPr lang="en-US" b="1" dirty="0"/>
              <a:t> de la structure : </a:t>
            </a:r>
            <a:r>
              <a:rPr lang="en-US" sz="3600" dirty="0"/>
              <a:t>les </a:t>
            </a:r>
            <a:r>
              <a:rPr lang="en-US" sz="3600" dirty="0" err="1"/>
              <a:t>références</a:t>
            </a:r>
            <a:r>
              <a:rPr lang="en-US" sz="3600" dirty="0"/>
              <a:t> à </a:t>
            </a:r>
            <a:r>
              <a:rPr lang="en-US" sz="3600" dirty="0" err="1"/>
              <a:t>d’autres</a:t>
            </a:r>
            <a:r>
              <a:rPr lang="en-US" sz="3600" dirty="0"/>
              <a:t> articles et codes : </a:t>
            </a:r>
            <a:r>
              <a:rPr lang="en-US" sz="3600" i="1" dirty="0"/>
              <a:t>1980</a:t>
            </a:r>
            <a:endParaRPr lang="en-US" i="1" dirty="0"/>
          </a:p>
        </p:txBody>
      </p:sp>
      <p:pic>
        <p:nvPicPr>
          <p:cNvPr id="8" name="Image 7">
            <a:extLst>
              <a:ext uri="{FF2B5EF4-FFF2-40B4-BE49-F238E27FC236}">
                <a16:creationId xmlns:a16="http://schemas.microsoft.com/office/drawing/2014/main" id="{FC8FF4A6-615F-4A88-8C07-D2A61C90F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342" y="1690687"/>
            <a:ext cx="7170058" cy="5010959"/>
          </a:xfrm>
          <a:prstGeom prst="rect">
            <a:avLst/>
          </a:prstGeom>
        </p:spPr>
      </p:pic>
      <p:sp>
        <p:nvSpPr>
          <p:cNvPr id="4" name="ZoneTexte 3">
            <a:extLst>
              <a:ext uri="{FF2B5EF4-FFF2-40B4-BE49-F238E27FC236}">
                <a16:creationId xmlns:a16="http://schemas.microsoft.com/office/drawing/2014/main" id="{548CB9F7-844C-44B4-AC77-EE0CE5398E3F}"/>
              </a:ext>
            </a:extLst>
          </p:cNvPr>
          <p:cNvSpPr txBox="1"/>
          <p:nvPr/>
        </p:nvSpPr>
        <p:spPr>
          <a:xfrm>
            <a:off x="7779657" y="1690688"/>
            <a:ext cx="4136572" cy="923330"/>
          </a:xfrm>
          <a:prstGeom prst="rect">
            <a:avLst/>
          </a:prstGeom>
          <a:noFill/>
        </p:spPr>
        <p:txBody>
          <a:bodyPr wrap="square" rtlCol="0">
            <a:spAutoFit/>
          </a:bodyPr>
          <a:lstStyle/>
          <a:p>
            <a:r>
              <a:rPr lang="en-US" dirty="0"/>
              <a:t>Les articles les plus </a:t>
            </a:r>
            <a:r>
              <a:rPr lang="en-US" dirty="0" err="1"/>
              <a:t>importants</a:t>
            </a:r>
            <a:r>
              <a:rPr lang="en-US" dirty="0"/>
              <a:t> au sein de </a:t>
            </a:r>
            <a:r>
              <a:rPr lang="en-US" dirty="0" err="1"/>
              <a:t>l’algorithme</a:t>
            </a:r>
            <a:r>
              <a:rPr lang="en-US" dirty="0"/>
              <a:t> </a:t>
            </a:r>
            <a:r>
              <a:rPr lang="en-US" dirty="0" err="1"/>
              <a:t>pagerank</a:t>
            </a:r>
            <a:r>
              <a:rPr lang="en-US" dirty="0"/>
              <a:t> </a:t>
            </a:r>
            <a:r>
              <a:rPr lang="en-US" dirty="0" err="1"/>
              <a:t>sont</a:t>
            </a:r>
            <a:r>
              <a:rPr lang="en-US" dirty="0"/>
              <a:t> : </a:t>
            </a:r>
          </a:p>
          <a:p>
            <a:endParaRPr lang="en-US" dirty="0"/>
          </a:p>
        </p:txBody>
      </p:sp>
      <p:graphicFrame>
        <p:nvGraphicFramePr>
          <p:cNvPr id="10" name="Tableau 6">
            <a:extLst>
              <a:ext uri="{FF2B5EF4-FFF2-40B4-BE49-F238E27FC236}">
                <a16:creationId xmlns:a16="http://schemas.microsoft.com/office/drawing/2014/main" id="{7D7129A6-88BA-4AD5-9421-1FC4C48D9BC1}"/>
              </a:ext>
            </a:extLst>
          </p:cNvPr>
          <p:cNvGraphicFramePr>
            <a:graphicFrameLocks noGrp="1"/>
          </p:cNvGraphicFramePr>
          <p:nvPr>
            <p:extLst>
              <p:ext uri="{D42A27DB-BD31-4B8C-83A1-F6EECF244321}">
                <p14:modId xmlns:p14="http://schemas.microsoft.com/office/powerpoint/2010/main" val="894648463"/>
              </p:ext>
            </p:extLst>
          </p:nvPr>
        </p:nvGraphicFramePr>
        <p:xfrm>
          <a:off x="8625114" y="2614018"/>
          <a:ext cx="2728686" cy="3708400"/>
        </p:xfrm>
        <a:graphic>
          <a:graphicData uri="http://schemas.openxmlformats.org/drawingml/2006/table">
            <a:tbl>
              <a:tblPr bandRow="1">
                <a:tableStyleId>{5C22544A-7EE6-4342-B048-85BDC9FD1C3A}</a:tableStyleId>
              </a:tblPr>
              <a:tblGrid>
                <a:gridCol w="2728686">
                  <a:extLst>
                    <a:ext uri="{9D8B030D-6E8A-4147-A177-3AD203B41FA5}">
                      <a16:colId xmlns:a16="http://schemas.microsoft.com/office/drawing/2014/main" val="920862524"/>
                    </a:ext>
                  </a:extLst>
                </a:gridCol>
              </a:tblGrid>
              <a:tr h="370840">
                <a:tc>
                  <a:txBody>
                    <a:bodyPr/>
                    <a:lstStyle/>
                    <a:p>
                      <a:r>
                        <a:rPr lang="en-US" dirty="0"/>
                        <a:t>Article 231</a:t>
                      </a:r>
                    </a:p>
                  </a:txBody>
                  <a:tcPr/>
                </a:tc>
                <a:extLst>
                  <a:ext uri="{0D108BD9-81ED-4DB2-BD59-A6C34878D82A}">
                    <a16:rowId xmlns:a16="http://schemas.microsoft.com/office/drawing/2014/main" val="712981476"/>
                  </a:ext>
                </a:extLst>
              </a:tr>
              <a:tr h="370840">
                <a:tc>
                  <a:txBody>
                    <a:bodyPr/>
                    <a:lstStyle/>
                    <a:p>
                      <a:r>
                        <a:rPr lang="en-US" dirty="0"/>
                        <a:t>Article 1020</a:t>
                      </a:r>
                    </a:p>
                  </a:txBody>
                  <a:tcPr/>
                </a:tc>
                <a:extLst>
                  <a:ext uri="{0D108BD9-81ED-4DB2-BD59-A6C34878D82A}">
                    <a16:rowId xmlns:a16="http://schemas.microsoft.com/office/drawing/2014/main" val="1203998013"/>
                  </a:ext>
                </a:extLst>
              </a:tr>
              <a:tr h="370840">
                <a:tc>
                  <a:txBody>
                    <a:bodyPr/>
                    <a:lstStyle/>
                    <a:p>
                      <a:r>
                        <a:rPr lang="en-US" dirty="0"/>
                        <a:t>Article 8</a:t>
                      </a:r>
                    </a:p>
                  </a:txBody>
                  <a:tcPr/>
                </a:tc>
                <a:extLst>
                  <a:ext uri="{0D108BD9-81ED-4DB2-BD59-A6C34878D82A}">
                    <a16:rowId xmlns:a16="http://schemas.microsoft.com/office/drawing/2014/main" val="2043524326"/>
                  </a:ext>
                </a:extLst>
              </a:tr>
              <a:tr h="370840">
                <a:tc>
                  <a:txBody>
                    <a:bodyPr/>
                    <a:lstStyle/>
                    <a:p>
                      <a:r>
                        <a:rPr lang="en-US" dirty="0"/>
                        <a:t>Article 1649 </a:t>
                      </a:r>
                      <a:r>
                        <a:rPr lang="en-US" dirty="0" err="1"/>
                        <a:t>quinquies</a:t>
                      </a:r>
                      <a:r>
                        <a:rPr lang="en-US" dirty="0"/>
                        <a:t> A</a:t>
                      </a:r>
                    </a:p>
                  </a:txBody>
                  <a:tcPr/>
                </a:tc>
                <a:extLst>
                  <a:ext uri="{0D108BD9-81ED-4DB2-BD59-A6C34878D82A}">
                    <a16:rowId xmlns:a16="http://schemas.microsoft.com/office/drawing/2014/main" val="1140372451"/>
                  </a:ext>
                </a:extLst>
              </a:tr>
              <a:tr h="370840">
                <a:tc>
                  <a:txBody>
                    <a:bodyPr/>
                    <a:lstStyle/>
                    <a:p>
                      <a:r>
                        <a:rPr lang="en-US" dirty="0"/>
                        <a:t>Article 196</a:t>
                      </a:r>
                    </a:p>
                  </a:txBody>
                  <a:tcPr/>
                </a:tc>
                <a:extLst>
                  <a:ext uri="{0D108BD9-81ED-4DB2-BD59-A6C34878D82A}">
                    <a16:rowId xmlns:a16="http://schemas.microsoft.com/office/drawing/2014/main" val="2724456004"/>
                  </a:ext>
                </a:extLst>
              </a:tr>
              <a:tr h="370840">
                <a:tc>
                  <a:txBody>
                    <a:bodyPr/>
                    <a:lstStyle/>
                    <a:p>
                      <a:r>
                        <a:rPr lang="en-US" dirty="0"/>
                        <a:t>Article 6</a:t>
                      </a:r>
                    </a:p>
                  </a:txBody>
                  <a:tcPr/>
                </a:tc>
                <a:extLst>
                  <a:ext uri="{0D108BD9-81ED-4DB2-BD59-A6C34878D82A}">
                    <a16:rowId xmlns:a16="http://schemas.microsoft.com/office/drawing/2014/main" val="1497868610"/>
                  </a:ext>
                </a:extLst>
              </a:tr>
              <a:tr h="370840">
                <a:tc>
                  <a:txBody>
                    <a:bodyPr/>
                    <a:lstStyle/>
                    <a:p>
                      <a:r>
                        <a:rPr lang="en-US" dirty="0"/>
                        <a:t>Article  1726</a:t>
                      </a:r>
                    </a:p>
                  </a:txBody>
                  <a:tcPr/>
                </a:tc>
                <a:extLst>
                  <a:ext uri="{0D108BD9-81ED-4DB2-BD59-A6C34878D82A}">
                    <a16:rowId xmlns:a16="http://schemas.microsoft.com/office/drawing/2014/main" val="3834421382"/>
                  </a:ext>
                </a:extLst>
              </a:tr>
              <a:tr h="370840">
                <a:tc>
                  <a:txBody>
                    <a:bodyPr/>
                    <a:lstStyle/>
                    <a:p>
                      <a:r>
                        <a:rPr lang="en-US" dirty="0"/>
                        <a:t>Article 39</a:t>
                      </a:r>
                    </a:p>
                  </a:txBody>
                  <a:tcPr/>
                </a:tc>
                <a:extLst>
                  <a:ext uri="{0D108BD9-81ED-4DB2-BD59-A6C34878D82A}">
                    <a16:rowId xmlns:a16="http://schemas.microsoft.com/office/drawing/2014/main" val="3409219209"/>
                  </a:ext>
                </a:extLst>
              </a:tr>
              <a:tr h="370840">
                <a:tc>
                  <a:txBody>
                    <a:bodyPr/>
                    <a:lstStyle/>
                    <a:p>
                      <a:r>
                        <a:rPr lang="en-US" dirty="0"/>
                        <a:t>Article 1727</a:t>
                      </a:r>
                    </a:p>
                  </a:txBody>
                  <a:tcPr/>
                </a:tc>
                <a:extLst>
                  <a:ext uri="{0D108BD9-81ED-4DB2-BD59-A6C34878D82A}">
                    <a16:rowId xmlns:a16="http://schemas.microsoft.com/office/drawing/2014/main" val="2373237170"/>
                  </a:ext>
                </a:extLst>
              </a:tr>
              <a:tr h="370840">
                <a:tc>
                  <a:txBody>
                    <a:bodyPr/>
                    <a:lstStyle/>
                    <a:p>
                      <a:r>
                        <a:rPr lang="en-US" dirty="0"/>
                        <a:t>Article 1679</a:t>
                      </a:r>
                    </a:p>
                  </a:txBody>
                  <a:tcPr/>
                </a:tc>
                <a:extLst>
                  <a:ext uri="{0D108BD9-81ED-4DB2-BD59-A6C34878D82A}">
                    <a16:rowId xmlns:a16="http://schemas.microsoft.com/office/drawing/2014/main" val="3702759600"/>
                  </a:ext>
                </a:extLst>
              </a:tr>
            </a:tbl>
          </a:graphicData>
        </a:graphic>
      </p:graphicFrame>
    </p:spTree>
    <p:extLst>
      <p:ext uri="{BB962C8B-B14F-4D97-AF65-F5344CB8AC3E}">
        <p14:creationId xmlns:p14="http://schemas.microsoft.com/office/powerpoint/2010/main" val="1789145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5E46294D-7110-4675-ABB9-DC6AA73B57A7}"/>
              </a:ext>
            </a:extLst>
          </p:cNvPr>
          <p:cNvSpPr>
            <a:spLocks noGrp="1"/>
          </p:cNvSpPr>
          <p:nvPr>
            <p:ph type="title"/>
          </p:nvPr>
        </p:nvSpPr>
        <p:spPr>
          <a:xfrm>
            <a:off x="838200" y="365125"/>
            <a:ext cx="10515600" cy="1325563"/>
          </a:xfrm>
        </p:spPr>
        <p:txBody>
          <a:bodyPr/>
          <a:lstStyle/>
          <a:p>
            <a:r>
              <a:rPr lang="en-US" b="1" dirty="0"/>
              <a:t>Evolution de la </a:t>
            </a:r>
            <a:r>
              <a:rPr lang="en-US" b="1" dirty="0" err="1"/>
              <a:t>complexité</a:t>
            </a:r>
            <a:r>
              <a:rPr lang="en-US" b="1" dirty="0"/>
              <a:t> de la structure : </a:t>
            </a:r>
            <a:r>
              <a:rPr lang="en-US" sz="3600" dirty="0"/>
              <a:t>les </a:t>
            </a:r>
            <a:r>
              <a:rPr lang="en-US" sz="3600" dirty="0" err="1"/>
              <a:t>références</a:t>
            </a:r>
            <a:r>
              <a:rPr lang="en-US" sz="3600" dirty="0"/>
              <a:t> à </a:t>
            </a:r>
            <a:r>
              <a:rPr lang="en-US" sz="3600" dirty="0" err="1"/>
              <a:t>d’autres</a:t>
            </a:r>
            <a:r>
              <a:rPr lang="en-US" sz="3600" dirty="0"/>
              <a:t> articles et codes : </a:t>
            </a:r>
            <a:r>
              <a:rPr lang="en-US" sz="3600" i="1" dirty="0"/>
              <a:t>2022</a:t>
            </a:r>
            <a:endParaRPr lang="en-US" i="1" dirty="0"/>
          </a:p>
        </p:txBody>
      </p:sp>
      <p:pic>
        <p:nvPicPr>
          <p:cNvPr id="3" name="Image 2">
            <a:extLst>
              <a:ext uri="{FF2B5EF4-FFF2-40B4-BE49-F238E27FC236}">
                <a16:creationId xmlns:a16="http://schemas.microsoft.com/office/drawing/2014/main" id="{08CCABB1-B81C-42E7-AEEF-8BCF18D15B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90688"/>
            <a:ext cx="4983336" cy="4821464"/>
          </a:xfrm>
          <a:prstGeom prst="rect">
            <a:avLst/>
          </a:prstGeom>
        </p:spPr>
      </p:pic>
      <p:pic>
        <p:nvPicPr>
          <p:cNvPr id="6" name="Image 5" descr="Une image contenant ciel, objet d’extérieur&#10;&#10;Description générée automatiquement">
            <a:extLst>
              <a:ext uri="{FF2B5EF4-FFF2-40B4-BE49-F238E27FC236}">
                <a16:creationId xmlns:a16="http://schemas.microsoft.com/office/drawing/2014/main" id="{C44ED339-4AEB-4988-A4EE-5EB0F507E4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469" y="1533525"/>
            <a:ext cx="5930531" cy="5426075"/>
          </a:xfrm>
          <a:prstGeom prst="rect">
            <a:avLst/>
          </a:prstGeom>
        </p:spPr>
      </p:pic>
    </p:spTree>
    <p:extLst>
      <p:ext uri="{BB962C8B-B14F-4D97-AF65-F5344CB8AC3E}">
        <p14:creationId xmlns:p14="http://schemas.microsoft.com/office/powerpoint/2010/main" val="2473702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5E46294D-7110-4675-ABB9-DC6AA73B57A7}"/>
              </a:ext>
            </a:extLst>
          </p:cNvPr>
          <p:cNvSpPr>
            <a:spLocks noGrp="1"/>
          </p:cNvSpPr>
          <p:nvPr>
            <p:ph type="title"/>
          </p:nvPr>
        </p:nvSpPr>
        <p:spPr>
          <a:xfrm>
            <a:off x="838200" y="365125"/>
            <a:ext cx="10515600" cy="1325563"/>
          </a:xfrm>
        </p:spPr>
        <p:txBody>
          <a:bodyPr/>
          <a:lstStyle/>
          <a:p>
            <a:r>
              <a:rPr lang="en-US" b="1" dirty="0"/>
              <a:t>Evolution de la </a:t>
            </a:r>
            <a:r>
              <a:rPr lang="en-US" b="1" dirty="0" err="1"/>
              <a:t>complexité</a:t>
            </a:r>
            <a:r>
              <a:rPr lang="en-US" b="1" dirty="0"/>
              <a:t> de la structure : </a:t>
            </a:r>
            <a:r>
              <a:rPr lang="en-US" sz="3600" dirty="0"/>
              <a:t>les </a:t>
            </a:r>
            <a:r>
              <a:rPr lang="en-US" sz="3600" dirty="0" err="1"/>
              <a:t>références</a:t>
            </a:r>
            <a:r>
              <a:rPr lang="en-US" sz="3600" dirty="0"/>
              <a:t> à </a:t>
            </a:r>
            <a:r>
              <a:rPr lang="en-US" sz="3600" dirty="0" err="1"/>
              <a:t>d’autres</a:t>
            </a:r>
            <a:r>
              <a:rPr lang="en-US" sz="3600" dirty="0"/>
              <a:t> articles et codes : </a:t>
            </a:r>
            <a:r>
              <a:rPr lang="en-US" sz="3600" i="1" dirty="0"/>
              <a:t>2022</a:t>
            </a:r>
            <a:endParaRPr lang="en-US" i="1" dirty="0"/>
          </a:p>
        </p:txBody>
      </p:sp>
      <p:pic>
        <p:nvPicPr>
          <p:cNvPr id="4" name="Image 3">
            <a:extLst>
              <a:ext uri="{FF2B5EF4-FFF2-40B4-BE49-F238E27FC236}">
                <a16:creationId xmlns:a16="http://schemas.microsoft.com/office/drawing/2014/main" id="{78C761CB-265E-419E-92F4-B18481B57E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743" y="1794295"/>
            <a:ext cx="8097614" cy="4766163"/>
          </a:xfrm>
          <a:prstGeom prst="rect">
            <a:avLst/>
          </a:prstGeom>
        </p:spPr>
      </p:pic>
      <p:sp>
        <p:nvSpPr>
          <p:cNvPr id="6" name="ZoneTexte 5">
            <a:extLst>
              <a:ext uri="{FF2B5EF4-FFF2-40B4-BE49-F238E27FC236}">
                <a16:creationId xmlns:a16="http://schemas.microsoft.com/office/drawing/2014/main" id="{47731D79-1B3E-4CA2-91E9-40A9BE14C2AE}"/>
              </a:ext>
            </a:extLst>
          </p:cNvPr>
          <p:cNvSpPr txBox="1"/>
          <p:nvPr/>
        </p:nvSpPr>
        <p:spPr>
          <a:xfrm>
            <a:off x="8440054" y="1955464"/>
            <a:ext cx="3628573" cy="646331"/>
          </a:xfrm>
          <a:prstGeom prst="rect">
            <a:avLst/>
          </a:prstGeom>
          <a:noFill/>
        </p:spPr>
        <p:txBody>
          <a:bodyPr wrap="square">
            <a:spAutoFit/>
          </a:bodyPr>
          <a:lstStyle/>
          <a:p>
            <a:r>
              <a:rPr lang="fr-FR" dirty="0"/>
              <a:t>Les articles les plus importants au sein de l’algorithme </a:t>
            </a:r>
            <a:r>
              <a:rPr lang="fr-FR" dirty="0" err="1"/>
              <a:t>pagerank</a:t>
            </a:r>
            <a:r>
              <a:rPr lang="fr-FR" dirty="0"/>
              <a:t> sont : </a:t>
            </a:r>
          </a:p>
        </p:txBody>
      </p:sp>
      <p:graphicFrame>
        <p:nvGraphicFramePr>
          <p:cNvPr id="3" name="Tableau 6">
            <a:extLst>
              <a:ext uri="{FF2B5EF4-FFF2-40B4-BE49-F238E27FC236}">
                <a16:creationId xmlns:a16="http://schemas.microsoft.com/office/drawing/2014/main" id="{AB3473E6-30D1-430D-B7BC-30DB3321A47B}"/>
              </a:ext>
            </a:extLst>
          </p:cNvPr>
          <p:cNvGraphicFramePr>
            <a:graphicFrameLocks noGrp="1"/>
          </p:cNvGraphicFramePr>
          <p:nvPr>
            <p:extLst>
              <p:ext uri="{D42A27DB-BD31-4B8C-83A1-F6EECF244321}">
                <p14:modId xmlns:p14="http://schemas.microsoft.com/office/powerpoint/2010/main" val="4093972584"/>
              </p:ext>
            </p:extLst>
          </p:nvPr>
        </p:nvGraphicFramePr>
        <p:xfrm>
          <a:off x="8889998" y="2808516"/>
          <a:ext cx="2728686" cy="3708400"/>
        </p:xfrm>
        <a:graphic>
          <a:graphicData uri="http://schemas.openxmlformats.org/drawingml/2006/table">
            <a:tbl>
              <a:tblPr bandRow="1">
                <a:tableStyleId>{5C22544A-7EE6-4342-B048-85BDC9FD1C3A}</a:tableStyleId>
              </a:tblPr>
              <a:tblGrid>
                <a:gridCol w="2728686">
                  <a:extLst>
                    <a:ext uri="{9D8B030D-6E8A-4147-A177-3AD203B41FA5}">
                      <a16:colId xmlns:a16="http://schemas.microsoft.com/office/drawing/2014/main" val="920862524"/>
                    </a:ext>
                  </a:extLst>
                </a:gridCol>
              </a:tblGrid>
              <a:tr h="370840">
                <a:tc>
                  <a:txBody>
                    <a:bodyPr/>
                    <a:lstStyle/>
                    <a:p>
                      <a:r>
                        <a:rPr lang="en-US" dirty="0"/>
                        <a:t>Article 8</a:t>
                      </a:r>
                    </a:p>
                  </a:txBody>
                  <a:tcPr/>
                </a:tc>
                <a:extLst>
                  <a:ext uri="{0D108BD9-81ED-4DB2-BD59-A6C34878D82A}">
                    <a16:rowId xmlns:a16="http://schemas.microsoft.com/office/drawing/2014/main" val="712981476"/>
                  </a:ext>
                </a:extLst>
              </a:tr>
              <a:tr h="370840">
                <a:tc>
                  <a:txBody>
                    <a:bodyPr/>
                    <a:lstStyle/>
                    <a:p>
                      <a:r>
                        <a:rPr lang="en-US" dirty="0"/>
                        <a:t>Article 39</a:t>
                      </a:r>
                    </a:p>
                  </a:txBody>
                  <a:tcPr/>
                </a:tc>
                <a:extLst>
                  <a:ext uri="{0D108BD9-81ED-4DB2-BD59-A6C34878D82A}">
                    <a16:rowId xmlns:a16="http://schemas.microsoft.com/office/drawing/2014/main" val="1203998013"/>
                  </a:ext>
                </a:extLst>
              </a:tr>
              <a:tr h="370840">
                <a:tc>
                  <a:txBody>
                    <a:bodyPr/>
                    <a:lstStyle/>
                    <a:p>
                      <a:r>
                        <a:rPr lang="en-US" dirty="0"/>
                        <a:t>Article 206</a:t>
                      </a:r>
                    </a:p>
                  </a:txBody>
                  <a:tcPr/>
                </a:tc>
                <a:extLst>
                  <a:ext uri="{0D108BD9-81ED-4DB2-BD59-A6C34878D82A}">
                    <a16:rowId xmlns:a16="http://schemas.microsoft.com/office/drawing/2014/main" val="2043524326"/>
                  </a:ext>
                </a:extLst>
              </a:tr>
              <a:tr h="370840">
                <a:tc>
                  <a:txBody>
                    <a:bodyPr/>
                    <a:lstStyle/>
                    <a:p>
                      <a:r>
                        <a:rPr lang="en-US" dirty="0"/>
                        <a:t>Article 1639 A bis</a:t>
                      </a:r>
                    </a:p>
                  </a:txBody>
                  <a:tcPr/>
                </a:tc>
                <a:extLst>
                  <a:ext uri="{0D108BD9-81ED-4DB2-BD59-A6C34878D82A}">
                    <a16:rowId xmlns:a16="http://schemas.microsoft.com/office/drawing/2014/main" val="1140372451"/>
                  </a:ext>
                </a:extLst>
              </a:tr>
              <a:tr h="370840">
                <a:tc>
                  <a:txBody>
                    <a:bodyPr/>
                    <a:lstStyle/>
                    <a:p>
                      <a:r>
                        <a:rPr lang="en-US" dirty="0"/>
                        <a:t>Article 4 B</a:t>
                      </a:r>
                    </a:p>
                  </a:txBody>
                  <a:tcPr/>
                </a:tc>
                <a:extLst>
                  <a:ext uri="{0D108BD9-81ED-4DB2-BD59-A6C34878D82A}">
                    <a16:rowId xmlns:a16="http://schemas.microsoft.com/office/drawing/2014/main" val="2724456004"/>
                  </a:ext>
                </a:extLst>
              </a:tr>
              <a:tr h="370840">
                <a:tc>
                  <a:txBody>
                    <a:bodyPr/>
                    <a:lstStyle/>
                    <a:p>
                      <a:r>
                        <a:rPr lang="en-US" dirty="0"/>
                        <a:t>Article 1020</a:t>
                      </a:r>
                    </a:p>
                  </a:txBody>
                  <a:tcPr/>
                </a:tc>
                <a:extLst>
                  <a:ext uri="{0D108BD9-81ED-4DB2-BD59-A6C34878D82A}">
                    <a16:rowId xmlns:a16="http://schemas.microsoft.com/office/drawing/2014/main" val="1497868610"/>
                  </a:ext>
                </a:extLst>
              </a:tr>
              <a:tr h="370840">
                <a:tc>
                  <a:txBody>
                    <a:bodyPr/>
                    <a:lstStyle/>
                    <a:p>
                      <a:r>
                        <a:rPr lang="en-US" dirty="0"/>
                        <a:t>Article 6</a:t>
                      </a:r>
                    </a:p>
                  </a:txBody>
                  <a:tcPr/>
                </a:tc>
                <a:extLst>
                  <a:ext uri="{0D108BD9-81ED-4DB2-BD59-A6C34878D82A}">
                    <a16:rowId xmlns:a16="http://schemas.microsoft.com/office/drawing/2014/main" val="3834421382"/>
                  </a:ext>
                </a:extLst>
              </a:tr>
              <a:tr h="370840">
                <a:tc>
                  <a:txBody>
                    <a:bodyPr/>
                    <a:lstStyle/>
                    <a:p>
                      <a:r>
                        <a:rPr lang="en-US" dirty="0"/>
                        <a:t>Article 1594 D</a:t>
                      </a:r>
                    </a:p>
                  </a:txBody>
                  <a:tcPr/>
                </a:tc>
                <a:extLst>
                  <a:ext uri="{0D108BD9-81ED-4DB2-BD59-A6C34878D82A}">
                    <a16:rowId xmlns:a16="http://schemas.microsoft.com/office/drawing/2014/main" val="3409219209"/>
                  </a:ext>
                </a:extLst>
              </a:tr>
              <a:tr h="370840">
                <a:tc>
                  <a:txBody>
                    <a:bodyPr/>
                    <a:lstStyle/>
                    <a:p>
                      <a:r>
                        <a:rPr lang="en-US" dirty="0"/>
                        <a:t>Article 170</a:t>
                      </a:r>
                    </a:p>
                  </a:txBody>
                  <a:tcPr/>
                </a:tc>
                <a:extLst>
                  <a:ext uri="{0D108BD9-81ED-4DB2-BD59-A6C34878D82A}">
                    <a16:rowId xmlns:a16="http://schemas.microsoft.com/office/drawing/2014/main" val="2373237170"/>
                  </a:ext>
                </a:extLst>
              </a:tr>
              <a:tr h="370840">
                <a:tc>
                  <a:txBody>
                    <a:bodyPr/>
                    <a:lstStyle/>
                    <a:p>
                      <a:r>
                        <a:rPr lang="en-US" dirty="0"/>
                        <a:t>Article 39 </a:t>
                      </a:r>
                      <a:r>
                        <a:rPr lang="en-US" dirty="0" err="1"/>
                        <a:t>duodecies</a:t>
                      </a:r>
                      <a:endParaRPr lang="en-US" dirty="0"/>
                    </a:p>
                  </a:txBody>
                  <a:tcPr/>
                </a:tc>
                <a:extLst>
                  <a:ext uri="{0D108BD9-81ED-4DB2-BD59-A6C34878D82A}">
                    <a16:rowId xmlns:a16="http://schemas.microsoft.com/office/drawing/2014/main" val="3702759600"/>
                  </a:ext>
                </a:extLst>
              </a:tr>
            </a:tbl>
          </a:graphicData>
        </a:graphic>
      </p:graphicFrame>
    </p:spTree>
    <p:extLst>
      <p:ext uri="{BB962C8B-B14F-4D97-AF65-F5344CB8AC3E}">
        <p14:creationId xmlns:p14="http://schemas.microsoft.com/office/powerpoint/2010/main" val="363597061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TotalTime>
  <Words>535</Words>
  <Application>Microsoft Office PowerPoint</Application>
  <PresentationFormat>Grand écran</PresentationFormat>
  <Paragraphs>55</Paragraphs>
  <Slides>11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11</vt:i4>
      </vt:variant>
    </vt:vector>
  </HeadingPairs>
  <TitlesOfParts>
    <vt:vector size="15" baseType="lpstr">
      <vt:lpstr>Arial</vt:lpstr>
      <vt:lpstr>Calibri</vt:lpstr>
      <vt:lpstr>Calibri Light</vt:lpstr>
      <vt:lpstr>Thème Office</vt:lpstr>
      <vt:lpstr>Evolution de la complexité du Code Général des Impôts de 1980 à 2022</vt:lpstr>
      <vt:lpstr>Evolution du vocabulaire du dataset</vt:lpstr>
      <vt:lpstr>Evolution du vocabulaire du dataset : résultats sur les mots les plus courants (occurrences &gt; 50)</vt:lpstr>
      <vt:lpstr>Evolution du vocabulaire du dataset : résultats sur les mots les plus courants (occurrences &gt; 50)</vt:lpstr>
      <vt:lpstr>Evolution de la complexité de la structure : les références à d’autres articles et codes</vt:lpstr>
      <vt:lpstr>Evolution de la complexité de la structure : les références à d’autres articles et codes : 1980</vt:lpstr>
      <vt:lpstr>Evolution de la complexité de la structure : les références à d’autres articles et codes : 1980</vt:lpstr>
      <vt:lpstr>Evolution de la complexité de la structure : les références à d’autres articles et codes : 2022</vt:lpstr>
      <vt:lpstr>Evolution de la complexité de la structure : les références à d’autres articles et codes : 2022</vt:lpstr>
      <vt:lpstr>Conclusion</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gaetan ruet</dc:creator>
  <cp:lastModifiedBy>gaetan ruet</cp:lastModifiedBy>
  <cp:revision>3</cp:revision>
  <dcterms:created xsi:type="dcterms:W3CDTF">2022-03-24T16:09:01Z</dcterms:created>
  <dcterms:modified xsi:type="dcterms:W3CDTF">2022-04-23T10:31:12Z</dcterms:modified>
</cp:coreProperties>
</file>