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6"/>
  </p:notesMasterIdLst>
  <p:sldIdLst>
    <p:sldId id="258" r:id="rId2"/>
    <p:sldId id="257" r:id="rId3"/>
    <p:sldId id="260" r:id="rId4"/>
    <p:sldId id="270" r:id="rId5"/>
    <p:sldId id="276" r:id="rId6"/>
    <p:sldId id="277" r:id="rId7"/>
    <p:sldId id="275" r:id="rId8"/>
    <p:sldId id="274" r:id="rId9"/>
    <p:sldId id="279" r:id="rId10"/>
    <p:sldId id="278" r:id="rId11"/>
    <p:sldId id="280" r:id="rId12"/>
    <p:sldId id="266" r:id="rId13"/>
    <p:sldId id="282" r:id="rId14"/>
    <p:sldId id="283" r:id="rId15"/>
    <p:sldId id="264" r:id="rId16"/>
    <p:sldId id="284" r:id="rId17"/>
    <p:sldId id="265" r:id="rId18"/>
    <p:sldId id="285" r:id="rId19"/>
    <p:sldId id="286" r:id="rId20"/>
    <p:sldId id="287" r:id="rId21"/>
    <p:sldId id="268" r:id="rId22"/>
    <p:sldId id="271" r:id="rId23"/>
    <p:sldId id="272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39" autoAdjust="0"/>
  </p:normalViewPr>
  <p:slideViewPr>
    <p:cSldViewPr snapToGrid="0">
      <p:cViewPr varScale="1">
        <p:scale>
          <a:sx n="100" d="100"/>
          <a:sy n="100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3EFFF-43E6-4795-A042-EAB2BD4BA397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C6255-B053-4FB9-BCD2-BEFE934E6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4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6255-B053-4FB9-BCD2-BEFE934E645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8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6255-B053-4FB9-BCD2-BEFE934E645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42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F69F4B-D390-4E2F-9ED8-A52F68FCBDE0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89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54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8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81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64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7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07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2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81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7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0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5F69F4B-D390-4E2F-9ED8-A52F68FCBDE0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4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41FFE-8A8D-0756-080E-8F4E19FC3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ko-KR" sz="8000" b="1" dirty="0" err="1">
                <a:latin typeface="Georgia" panose="02040502050405020303" pitchFamily="18" charset="0"/>
                <a:cs typeface="Arial" panose="020B0604020202020204" pitchFamily="34" charset="0"/>
              </a:rPr>
              <a:t>Dalma</a:t>
            </a:r>
            <a:r>
              <a:rPr lang="en-US" altLang="ko-KR" sz="4400" dirty="0">
                <a:latin typeface="Georgia" panose="02040502050405020303" pitchFamily="18" charset="0"/>
                <a:cs typeface="Arial" panose="020B0604020202020204" pitchFamily="34" charset="0"/>
              </a:rPr>
              <a:t>[</a:t>
            </a:r>
            <a:r>
              <a:rPr lang="en-US" altLang="ko-KR" sz="4400" b="1" dirty="0">
                <a:latin typeface="Georgia" panose="02040502050405020303" pitchFamily="18" charset="0"/>
                <a:cs typeface="Arial" panose="020B0604020202020204" pitchFamily="34" charset="0"/>
              </a:rPr>
              <a:t>Re</a:t>
            </a:r>
            <a:r>
              <a:rPr lang="en-US" altLang="ko-KR" sz="4400" dirty="0">
                <a:latin typeface="Georgia" panose="02040502050405020303" pitchFamily="18" charset="0"/>
                <a:cs typeface="Arial" panose="020B0604020202020204" pitchFamily="34" charset="0"/>
              </a:rPr>
              <a:t>]</a:t>
            </a:r>
            <a:br>
              <a:rPr lang="en-US" altLang="ko-KR" sz="44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altLang="ko-KR" sz="1800" dirty="0">
                <a:latin typeface="Georgia" panose="02040502050405020303" pitchFamily="18" charset="0"/>
                <a:cs typeface="Arial" panose="020B0604020202020204" pitchFamily="34" charset="0"/>
              </a:rPr>
              <a:t>In the Console Engine by</a:t>
            </a:r>
            <a:r>
              <a:rPr lang="ko-KR" altLang="en-US" sz="18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Georgia" panose="02040502050405020303" pitchFamily="18" charset="0"/>
                <a:cs typeface="Arial" panose="020B0604020202020204" pitchFamily="34" charset="0"/>
              </a:rPr>
              <a:t>1410</a:t>
            </a:r>
            <a:r>
              <a:rPr lang="ko-KR" altLang="en-US" sz="1800" dirty="0">
                <a:latin typeface="Georgia" panose="02040502050405020303" pitchFamily="18" charset="0"/>
                <a:cs typeface="Arial" panose="020B0604020202020204" pitchFamily="34" charset="0"/>
              </a:rPr>
              <a:t>오지훈</a:t>
            </a:r>
            <a:endParaRPr lang="ko-KR" altLang="en-US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0638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멤버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함수</a:t>
            </a:r>
            <a:r>
              <a:rPr lang="ko-KR" altLang="en-US" sz="4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설명</a:t>
            </a:r>
            <a:endParaRPr lang="en-US" altLang="ko-KR" sz="4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5" name="내용 개체 틀 6">
            <a:extLst>
              <a:ext uri="{FF2B5EF4-FFF2-40B4-BE49-F238E27FC236}">
                <a16:creationId xmlns:a16="http://schemas.microsoft.com/office/drawing/2014/main" id="{D5B3DE9F-23B2-25FD-764F-6FD5F5A63987}"/>
              </a:ext>
            </a:extLst>
          </p:cNvPr>
          <p:cNvSpPr txBox="1">
            <a:spLocks/>
          </p:cNvSpPr>
          <p:nvPr/>
        </p:nvSpPr>
        <p:spPr>
          <a:xfrm>
            <a:off x="1143000" y="2058880"/>
            <a:ext cx="10309194" cy="4607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altLang="ko-KR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[ Console Engine ]</a:t>
            </a:r>
          </a:p>
          <a:p>
            <a:pPr marL="45720" indent="0">
              <a:buNone/>
            </a:pP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+ </a:t>
            </a:r>
            <a:r>
              <a:rPr lang="en-US" altLang="ko-KR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ConsoleEngine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()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콘솔 엔진 클래스의 생성자입니다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+ Run(</a:t>
            </a:r>
            <a:r>
              <a:rPr lang="en-US" altLang="ko-KR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wstring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, int) : </a:t>
            </a:r>
            <a:r>
              <a:rPr lang="en-US" altLang="ko-KR" sz="18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void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엔진을 </a:t>
            </a:r>
            <a:r>
              <a:rPr lang="ko-KR" altLang="en-US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구동시킵니다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첫번째 인자로 프로그램의 이름을 설정하고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,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두번째 인자로 엔진의 프레임을 설정합니다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템플릿 인자로 </a:t>
            </a:r>
            <a:r>
              <a:rPr lang="ko-KR" altLang="en-US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씬의</a:t>
            </a: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타입을 하나 받습니다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+ Release() : static void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코드의 가장 마지막에서 </a:t>
            </a:r>
            <a:r>
              <a:rPr lang="ko-KR" altLang="en-US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호출되어야합니다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엔진 기능에 할당된 모든 메모리를 할당 해제합니다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</p:txBody>
      </p:sp>
      <p:sp>
        <p:nvSpPr>
          <p:cNvPr id="6" name="내용 개체 틀 6">
            <a:extLst>
              <a:ext uri="{FF2B5EF4-FFF2-40B4-BE49-F238E27FC236}">
                <a16:creationId xmlns:a16="http://schemas.microsoft.com/office/drawing/2014/main" id="{17EB73D9-FFC1-EEF9-FD9B-6F09A59D221F}"/>
              </a:ext>
            </a:extLst>
          </p:cNvPr>
          <p:cNvSpPr txBox="1">
            <a:spLocks/>
          </p:cNvSpPr>
          <p:nvPr/>
        </p:nvSpPr>
        <p:spPr>
          <a:xfrm>
            <a:off x="6297597" y="2058880"/>
            <a:ext cx="10309194" cy="4314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altLang="ko-KR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[ Graphic</a:t>
            </a:r>
            <a:r>
              <a:rPr lang="ko-KR" altLang="en-US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</a:t>
            </a:r>
            <a:r>
              <a:rPr lang="en-US" altLang="ko-KR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]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Graphic()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그래픽 클래스의 생성자입니다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Singleton </a:t>
            </a: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패턴을 구현하기 위해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</a:t>
            </a: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숨겨져 있습니다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~Graphic()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그래픽 클래스의 </a:t>
            </a:r>
            <a:r>
              <a:rPr lang="ko-KR" altLang="en-US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소멸자입니다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사용자가 함부로 소멸자를 호출하지 못하게 하기 위해 숨겨져 있습니다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Render() : void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그래픽을 렌더링합니다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이 함수는 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Console Engine</a:t>
            </a: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클래스에게만 </a:t>
            </a:r>
            <a:r>
              <a:rPr lang="ko-KR" altLang="en-US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공개되어있습니다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4821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멤버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함수</a:t>
            </a:r>
            <a:r>
              <a:rPr lang="ko-KR" altLang="en-US" sz="4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설명</a:t>
            </a:r>
            <a:endParaRPr lang="en-US" altLang="ko-KR" sz="4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5" name="내용 개체 틀 6">
            <a:extLst>
              <a:ext uri="{FF2B5EF4-FFF2-40B4-BE49-F238E27FC236}">
                <a16:creationId xmlns:a16="http://schemas.microsoft.com/office/drawing/2014/main" id="{D5B3DE9F-23B2-25FD-764F-6FD5F5A63987}"/>
              </a:ext>
            </a:extLst>
          </p:cNvPr>
          <p:cNvSpPr txBox="1">
            <a:spLocks/>
          </p:cNvSpPr>
          <p:nvPr/>
        </p:nvSpPr>
        <p:spPr>
          <a:xfrm>
            <a:off x="1143000" y="2058881"/>
            <a:ext cx="10309194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altLang="ko-KR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[ Graphic</a:t>
            </a:r>
            <a:r>
              <a:rPr lang="ko-KR" altLang="en-US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</a:t>
            </a:r>
            <a:r>
              <a:rPr lang="en-US" altLang="ko-KR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]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Release() : static void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그래픽 클래스의 모든 메모리를 할당 해제합니다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이 함수는 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Console Engine</a:t>
            </a: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클래스의 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Release</a:t>
            </a: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단계에서 호출됩니다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+ Text(Vector3i, string) : void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첫번째 인자의 위치에 두번째 인자의 텍스트를 출력합니다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+ Fill(Vector3f, Vector3f, </a:t>
            </a:r>
            <a:r>
              <a:rPr lang="en-US" altLang="ko-KR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EnumColor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) : void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첫번째 인자에서 두번째 인자까지</a:t>
            </a:r>
            <a:endParaRPr lang="en-US" altLang="ko-KR" sz="16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세번째 인자의 색상을 사각형 모양으로 채웁니다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193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전작과의 차이점</a:t>
            </a:r>
          </a:p>
        </p:txBody>
      </p:sp>
    </p:spTree>
    <p:extLst>
      <p:ext uri="{BB962C8B-B14F-4D97-AF65-F5344CB8AC3E}">
        <p14:creationId xmlns:p14="http://schemas.microsoft.com/office/powerpoint/2010/main" val="2084004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출력속도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- </a:t>
            </a:r>
            <a:r>
              <a:rPr lang="en-US" altLang="ko-KR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Dalma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E992D11-FD5C-46DE-5C13-17AB8BF74C75}"/>
              </a:ext>
            </a:extLst>
          </p:cNvPr>
          <p:cNvSpPr txBox="1">
            <a:spLocks/>
          </p:cNvSpPr>
          <p:nvPr/>
        </p:nvSpPr>
        <p:spPr>
          <a:xfrm>
            <a:off x="1143000" y="2058881"/>
            <a:ext cx="10309194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더블 버퍼링을 사용하여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Font typeface="Corbel" pitchFamily="34" charset="0"/>
              <a:buNone/>
            </a:pPr>
            <a:r>
              <a:rPr lang="en-US" altLang="ko-KR" sz="24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cout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에 비하여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출력 속도를 약 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2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배 향상시켰다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058E95-4BEC-D325-E9F0-53191BB77178}"/>
              </a:ext>
            </a:extLst>
          </p:cNvPr>
          <p:cNvGrpSpPr/>
          <p:nvPr/>
        </p:nvGrpSpPr>
        <p:grpSpPr>
          <a:xfrm>
            <a:off x="7067748" y="911732"/>
            <a:ext cx="3243590" cy="2517268"/>
            <a:chOff x="6959330" y="1489279"/>
            <a:chExt cx="3243590" cy="2517268"/>
          </a:xfrm>
        </p:grpSpPr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E3DD9EC3-B7C3-DA1B-7EF3-5167A8A00197}"/>
                </a:ext>
              </a:extLst>
            </p:cNvPr>
            <p:cNvSpPr/>
            <p:nvPr/>
          </p:nvSpPr>
          <p:spPr>
            <a:xfrm rot="1004857" flipV="1">
              <a:off x="8561527" y="1704240"/>
              <a:ext cx="1622612" cy="887505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D4AD2DFD-3A49-7EBE-F57E-5B4A1D09939D}"/>
                </a:ext>
              </a:extLst>
            </p:cNvPr>
            <p:cNvSpPr/>
            <p:nvPr/>
          </p:nvSpPr>
          <p:spPr>
            <a:xfrm rot="1004857" flipV="1">
              <a:off x="8280038" y="1920307"/>
              <a:ext cx="1622612" cy="887505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C1B28AC9-E451-5B66-5508-E2E5CC482C37}"/>
                </a:ext>
              </a:extLst>
            </p:cNvPr>
            <p:cNvSpPr/>
            <p:nvPr/>
          </p:nvSpPr>
          <p:spPr>
            <a:xfrm rot="1004857" flipV="1">
              <a:off x="7926600" y="2137148"/>
              <a:ext cx="1622612" cy="887505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4DD2AE23-85FA-9BAC-FF2F-DAE7A8E0C500}"/>
                </a:ext>
              </a:extLst>
            </p:cNvPr>
            <p:cNvSpPr/>
            <p:nvPr/>
          </p:nvSpPr>
          <p:spPr>
            <a:xfrm rot="1004857" flipV="1">
              <a:off x="6959330" y="2828297"/>
              <a:ext cx="1622612" cy="887505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EA7D48-051F-2DDF-6609-4DB481E44235}"/>
                </a:ext>
              </a:extLst>
            </p:cNvPr>
            <p:cNvSpPr txBox="1"/>
            <p:nvPr/>
          </p:nvSpPr>
          <p:spPr>
            <a:xfrm rot="1008503">
              <a:off x="7213886" y="3698770"/>
              <a:ext cx="8082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최종</a:t>
              </a:r>
              <a:r>
                <a:rPr lang="en-US" altLang="ko-KR" sz="14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 </a:t>
              </a:r>
              <a:r>
                <a:rPr lang="ko-KR" altLang="en-US" sz="14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출력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33EECB-A7C4-1798-4903-9029A8BB9340}"/>
                </a:ext>
              </a:extLst>
            </p:cNvPr>
            <p:cNvSpPr txBox="1"/>
            <p:nvPr/>
          </p:nvSpPr>
          <p:spPr>
            <a:xfrm rot="19390967">
              <a:off x="9423539" y="3009541"/>
              <a:ext cx="7793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레이어들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7A6FDBF-A8DC-6531-5AE0-B5B4E6B9C2B9}"/>
                </a:ext>
              </a:extLst>
            </p:cNvPr>
            <p:cNvCxnSpPr/>
            <p:nvPr/>
          </p:nvCxnSpPr>
          <p:spPr>
            <a:xfrm flipH="1">
              <a:off x="8123596" y="1489279"/>
              <a:ext cx="614310" cy="4329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E55D0F1-61B8-D91D-47F4-37A98D4463D0}"/>
                </a:ext>
              </a:extLst>
            </p:cNvPr>
            <p:cNvCxnSpPr/>
            <p:nvPr/>
          </p:nvCxnSpPr>
          <p:spPr>
            <a:xfrm flipH="1">
              <a:off x="9444782" y="1890744"/>
              <a:ext cx="614310" cy="4329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7421A9C-05BD-AC77-D98B-E8932C5F5988}"/>
                </a:ext>
              </a:extLst>
            </p:cNvPr>
            <p:cNvCxnSpPr/>
            <p:nvPr/>
          </p:nvCxnSpPr>
          <p:spPr>
            <a:xfrm flipH="1">
              <a:off x="9399859" y="2794986"/>
              <a:ext cx="614310" cy="4329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8D4AE33-C731-BECC-74F4-64E9AFFC26C8}"/>
                </a:ext>
              </a:extLst>
            </p:cNvPr>
            <p:cNvCxnSpPr/>
            <p:nvPr/>
          </p:nvCxnSpPr>
          <p:spPr>
            <a:xfrm flipH="1">
              <a:off x="8377275" y="2621308"/>
              <a:ext cx="307155" cy="216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내용 개체 틀 6">
            <a:extLst>
              <a:ext uri="{FF2B5EF4-FFF2-40B4-BE49-F238E27FC236}">
                <a16:creationId xmlns:a16="http://schemas.microsoft.com/office/drawing/2014/main" id="{ECEF895C-D600-1CE2-551B-76DEF630E6CA}"/>
              </a:ext>
            </a:extLst>
          </p:cNvPr>
          <p:cNvSpPr txBox="1">
            <a:spLocks/>
          </p:cNvSpPr>
          <p:nvPr/>
        </p:nvSpPr>
        <p:spPr>
          <a:xfrm>
            <a:off x="6404621" y="3614489"/>
            <a:ext cx="5124117" cy="216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출력 전에 레이어를 합쳐 출력하였다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Font typeface="Corbel" pitchFamily="34" charset="0"/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대신 레이어의 개수가 많고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,</a:t>
            </a:r>
          </a:p>
          <a:p>
            <a:pPr marL="45720" indent="0">
              <a:buFont typeface="Corbel" pitchFamily="34" charset="0"/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화면의 해상도가 높을수록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Font typeface="Corbel" pitchFamily="34" charset="0"/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시간이 </a:t>
            </a:r>
            <a:r>
              <a:rPr lang="ko-KR" altLang="en-US" sz="24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오래걸리는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단점이 있다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8735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출력속도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– Console Engine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E992D11-FD5C-46DE-5C13-17AB8BF74C75}"/>
              </a:ext>
            </a:extLst>
          </p:cNvPr>
          <p:cNvSpPr txBox="1">
            <a:spLocks/>
          </p:cNvSpPr>
          <p:nvPr/>
        </p:nvSpPr>
        <p:spPr>
          <a:xfrm>
            <a:off x="1143000" y="2058881"/>
            <a:ext cx="10309194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altLang="ko-KR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WriteConsoleOutput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()</a:t>
            </a:r>
          </a:p>
          <a:p>
            <a:pPr marL="45720" indent="0"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함수를 사용하여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같은 환경에서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이전 더블 버퍼링과 비교해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출력 속도를 약 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3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배 향상시켰다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</p:txBody>
      </p:sp>
      <p:sp>
        <p:nvSpPr>
          <p:cNvPr id="21" name="내용 개체 틀 6">
            <a:extLst>
              <a:ext uri="{FF2B5EF4-FFF2-40B4-BE49-F238E27FC236}">
                <a16:creationId xmlns:a16="http://schemas.microsoft.com/office/drawing/2014/main" id="{ECEF895C-D600-1CE2-551B-76DEF630E6CA}"/>
              </a:ext>
            </a:extLst>
          </p:cNvPr>
          <p:cNvSpPr txBox="1">
            <a:spLocks/>
          </p:cNvSpPr>
          <p:nvPr/>
        </p:nvSpPr>
        <p:spPr>
          <a:xfrm>
            <a:off x="6431515" y="4026655"/>
            <a:ext cx="5509473" cy="216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픽셀을 넣는 단계에서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Font typeface="Corbel" pitchFamily="34" charset="0"/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위치의 깊이를 비교하여 넣어서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Font typeface="Corbel" pitchFamily="34" charset="0"/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출력 전 합치는 과정을 생략하여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Font typeface="Corbel" pitchFamily="34" charset="0"/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메모리와 출력 속도를 더욱 향상시켰다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5BCE0F8-827D-2047-CEF8-84F61BCA42EF}"/>
              </a:ext>
            </a:extLst>
          </p:cNvPr>
          <p:cNvGrpSpPr/>
          <p:nvPr/>
        </p:nvGrpSpPr>
        <p:grpSpPr>
          <a:xfrm>
            <a:off x="6728407" y="2043667"/>
            <a:ext cx="3838474" cy="1342590"/>
            <a:chOff x="6728407" y="2043667"/>
            <a:chExt cx="3838474" cy="1342590"/>
          </a:xfrm>
        </p:grpSpPr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3A904DBD-E501-4242-8B8C-76BA3908AF09}"/>
                </a:ext>
              </a:extLst>
            </p:cNvPr>
            <p:cNvSpPr/>
            <p:nvPr/>
          </p:nvSpPr>
          <p:spPr>
            <a:xfrm rot="1004857" flipV="1">
              <a:off x="8253853" y="2043667"/>
              <a:ext cx="2313028" cy="1074872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02BCA4-D7EA-B5D2-F62E-F51762952612}"/>
                </a:ext>
              </a:extLst>
            </p:cNvPr>
            <p:cNvSpPr txBox="1"/>
            <p:nvPr/>
          </p:nvSpPr>
          <p:spPr>
            <a:xfrm rot="1008503">
              <a:off x="8717531" y="3078480"/>
              <a:ext cx="1152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최종</a:t>
              </a:r>
              <a:r>
                <a:rPr lang="en-US" altLang="ko-KR" sz="14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 </a:t>
              </a:r>
              <a:r>
                <a:rPr lang="ko-KR" altLang="en-US" sz="14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출력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41CC340-3224-D87D-06EE-5CCDB33218B2}"/>
                </a:ext>
              </a:extLst>
            </p:cNvPr>
            <p:cNvCxnSpPr>
              <a:cxnSpLocks/>
            </p:cNvCxnSpPr>
            <p:nvPr/>
          </p:nvCxnSpPr>
          <p:spPr>
            <a:xfrm>
              <a:off x="7368540" y="2268074"/>
              <a:ext cx="1329102" cy="3330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16AC567-C139-CDE1-53F1-16A9F1B67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7081" y="2581103"/>
              <a:ext cx="1230561" cy="4638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D2DAABF-8D74-1800-D5F3-908FD2345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8407" y="2141373"/>
              <a:ext cx="1073807" cy="10738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5503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그래픽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- </a:t>
            </a:r>
            <a:r>
              <a:rPr lang="en-US" altLang="ko-KR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Dalma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1C3643-A127-2340-A2DF-1A5C9965EB95}"/>
              </a:ext>
            </a:extLst>
          </p:cNvPr>
          <p:cNvGrpSpPr/>
          <p:nvPr/>
        </p:nvGrpSpPr>
        <p:grpSpPr>
          <a:xfrm>
            <a:off x="621530" y="1667435"/>
            <a:ext cx="5150620" cy="4674371"/>
            <a:chOff x="621530" y="1667435"/>
            <a:chExt cx="5150620" cy="467437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D3E2077-4C73-9B27-D515-87205ACD6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530" y="1667435"/>
              <a:ext cx="5039205" cy="4219066"/>
            </a:xfrm>
            <a:prstGeom prst="rect">
              <a:avLst/>
            </a:prstGeom>
          </p:spPr>
        </p:pic>
        <p:sp>
          <p:nvSpPr>
            <p:cNvPr id="8" name="내용 개체 틀 6">
              <a:extLst>
                <a:ext uri="{FF2B5EF4-FFF2-40B4-BE49-F238E27FC236}">
                  <a16:creationId xmlns:a16="http://schemas.microsoft.com/office/drawing/2014/main" id="{447E6483-EB9B-7FA3-28E8-EE621864F7A1}"/>
                </a:ext>
              </a:extLst>
            </p:cNvPr>
            <p:cNvSpPr txBox="1">
              <a:spLocks/>
            </p:cNvSpPr>
            <p:nvPr/>
          </p:nvSpPr>
          <p:spPr>
            <a:xfrm>
              <a:off x="3250430" y="5886501"/>
              <a:ext cx="2521720" cy="4553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182880" algn="l" defTabSz="914400" rtl="0" eaLnBrk="1" latinLnBrk="1" hangingPunct="1">
                <a:lnSpc>
                  <a:spcPct val="90000"/>
                </a:lnSpc>
                <a:spcBef>
                  <a:spcPts val="1400"/>
                </a:spcBef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8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" indent="0">
                <a:buNone/>
              </a:pPr>
              <a:r>
                <a:rPr lang="en-US" altLang="ko-KR" sz="2400" dirty="0"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- </a:t>
              </a:r>
              <a:r>
                <a:rPr lang="en-US" altLang="ko-KR" sz="2400" dirty="0" err="1"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Dalma</a:t>
              </a:r>
              <a:r>
                <a:rPr lang="ko-KR" altLang="en-US" sz="2400" dirty="0"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의 그래픽</a:t>
              </a:r>
              <a:endPara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endParaRPr>
            </a:p>
          </p:txBody>
        </p:sp>
      </p:grp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2A974A49-1A3D-A2F3-B24A-B2F8669E16C1}"/>
              </a:ext>
            </a:extLst>
          </p:cNvPr>
          <p:cNvSpPr txBox="1">
            <a:spLocks/>
          </p:cNvSpPr>
          <p:nvPr/>
        </p:nvSpPr>
        <p:spPr>
          <a:xfrm>
            <a:off x="6080760" y="1738307"/>
            <a:ext cx="4937760" cy="4219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한번에 모두 출력하기 때문에 따로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 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색상을 표현하지 못했다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오로지 텍스트밖에 출력하지 못했다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6460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그래픽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– Console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Engine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2A974A49-1A3D-A2F3-B24A-B2F8669E16C1}"/>
              </a:ext>
            </a:extLst>
          </p:cNvPr>
          <p:cNvSpPr txBox="1">
            <a:spLocks/>
          </p:cNvSpPr>
          <p:nvPr/>
        </p:nvSpPr>
        <p:spPr>
          <a:xfrm>
            <a:off x="6080760" y="1738307"/>
            <a:ext cx="4937760" cy="42190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CHAR_INFO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를 사용하여 한번에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 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출력하며 색상까지 표현할 수 있었다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전 항목에서 서술했듯이 출력 함수를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 </a:t>
            </a:r>
            <a:r>
              <a:rPr lang="en-US" altLang="ko-KR" sz="24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WriteConsoleOutput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()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로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 </a:t>
            </a:r>
            <a:r>
              <a:rPr lang="ko-KR" altLang="en-US" sz="24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바꿈으로서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색상을 출력할 수 있음에도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 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오히려 성능이 더욱 올라갔다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-Console Engine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의 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 Color 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클래스를 이용하여 동시 최대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 16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가지 다른 색상을 표현할 수 있다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2A2C19-90B4-3865-526C-21712FA154E6}"/>
              </a:ext>
            </a:extLst>
          </p:cNvPr>
          <p:cNvGrpSpPr/>
          <p:nvPr/>
        </p:nvGrpSpPr>
        <p:grpSpPr>
          <a:xfrm>
            <a:off x="527960" y="1738307"/>
            <a:ext cx="5244191" cy="3434717"/>
            <a:chOff x="527960" y="1738307"/>
            <a:chExt cx="5244191" cy="3434717"/>
          </a:xfrm>
        </p:grpSpPr>
        <p:sp>
          <p:nvSpPr>
            <p:cNvPr id="8" name="내용 개체 틀 6">
              <a:extLst>
                <a:ext uri="{FF2B5EF4-FFF2-40B4-BE49-F238E27FC236}">
                  <a16:creationId xmlns:a16="http://schemas.microsoft.com/office/drawing/2014/main" id="{447E6483-EB9B-7FA3-28E8-EE621864F7A1}"/>
                </a:ext>
              </a:extLst>
            </p:cNvPr>
            <p:cNvSpPr txBox="1">
              <a:spLocks/>
            </p:cNvSpPr>
            <p:nvPr/>
          </p:nvSpPr>
          <p:spPr>
            <a:xfrm>
              <a:off x="2173606" y="4717719"/>
              <a:ext cx="3598545" cy="4553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182880" algn="l" defTabSz="914400" rtl="0" eaLnBrk="1" latinLnBrk="1" hangingPunct="1">
                <a:lnSpc>
                  <a:spcPct val="90000"/>
                </a:lnSpc>
                <a:spcBef>
                  <a:spcPts val="1400"/>
                </a:spcBef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8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" indent="0">
                <a:buNone/>
              </a:pPr>
              <a:r>
                <a:rPr lang="en-US" altLang="ko-KR" sz="2400" dirty="0"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- Console Engine</a:t>
              </a:r>
              <a:r>
                <a:rPr lang="ko-KR" altLang="en-US" sz="2400" dirty="0"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의 그래픽</a:t>
              </a:r>
              <a:endPara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F834EFE-CF9E-10FD-1E2A-7DD3335F5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960" y="1738307"/>
              <a:ext cx="5244191" cy="2918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164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충돌 감지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– </a:t>
            </a:r>
            <a:r>
              <a:rPr lang="en-US" altLang="ko-KR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Dalma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A82E87-CAB8-C243-F7FD-683706924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122875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위 코드에서 보다시피 </a:t>
            </a:r>
            <a:r>
              <a:rPr lang="ko-KR" altLang="en-US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일일히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픽셀을 감지하여 충돌을 감지하는 모습이다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D9DBA5-BB72-4B8D-CBD7-DDD7B4DB3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29511"/>
            <a:ext cx="9231013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84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충돌 감지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– Console Engine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A82E87-CAB8-C243-F7FD-683706924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649" y="5207420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하지만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Console Engine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은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OBB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알고리즘을 이용하여 구현한</a:t>
            </a:r>
            <a:endParaRPr lang="en-US" altLang="ko-KR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isCollision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()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함수를 이용하여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충돌하였는지를 판단한다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그래서 더욱 간결하고 빠르게 검사할 수 있다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81C76A-0248-D9C2-8B99-8AE3901B9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49" y="1965960"/>
            <a:ext cx="6905935" cy="30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82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좌표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– </a:t>
            </a:r>
            <a:r>
              <a:rPr lang="en-US" altLang="ko-KR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Dalma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FE4318-2026-B61B-89F3-BD21B074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838700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 altLang="ko-KR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Dalma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의 좌표 구조체이다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진짜 말 그대로 좌표 정보만 담고 있는 모습이다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0773B7-DA42-704D-A598-B8013630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18508"/>
            <a:ext cx="3791043" cy="213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904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9FF73-BF2D-E8D5-831C-D54360ED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고마운 사람들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(Thanks)</a:t>
            </a:r>
          </a:p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프로그램 제작 의도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프로그램 구조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콘솔 엔진 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UML</a:t>
            </a:r>
          </a:p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멤버변수 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&amp; 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멤버함수 설명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전작과의 차이점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게임 시연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소감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591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좌표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– Console Engine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FE4318-2026-B61B-89F3-BD21B074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610100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Console Engine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의 좌표 클래스이다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좌표관련 연산이 많아진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Console Engine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특성상 하나씩 계산하면 </a:t>
            </a:r>
            <a:r>
              <a:rPr lang="ko-KR" altLang="en-US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오래걸리는데</a:t>
            </a:r>
            <a:endParaRPr lang="en-US" altLang="ko-KR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한번에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4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개씩 연산을 하여 빠르게 계산하게 해주는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SIMD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를 사용하여</a:t>
            </a:r>
            <a:endParaRPr lang="en-US" altLang="ko-KR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속도가 더욱 빨라졌다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D1ADEE-937D-A5D1-CD27-211410368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51517"/>
            <a:ext cx="4015391" cy="26208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EB0207-1F90-9C0E-3C87-B9991DB8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954" y="1751517"/>
            <a:ext cx="2412253" cy="2620851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8C1D3696-E3B8-1647-8D9C-AC5197A7F40C}"/>
              </a:ext>
            </a:extLst>
          </p:cNvPr>
          <p:cNvGrpSpPr/>
          <p:nvPr/>
        </p:nvGrpSpPr>
        <p:grpSpPr>
          <a:xfrm>
            <a:off x="9010651" y="1751516"/>
            <a:ext cx="2801116" cy="2917827"/>
            <a:chOff x="9010651" y="1751516"/>
            <a:chExt cx="2801116" cy="291782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02C6CCC-DD0A-01FA-A0C6-EB65B422E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10651" y="1751516"/>
              <a:ext cx="2801116" cy="2479677"/>
            </a:xfrm>
            <a:prstGeom prst="rect">
              <a:avLst/>
            </a:prstGeom>
          </p:spPr>
        </p:pic>
        <p:sp>
          <p:nvSpPr>
            <p:cNvPr id="12" name="내용 개체 틀 5">
              <a:extLst>
                <a:ext uri="{FF2B5EF4-FFF2-40B4-BE49-F238E27FC236}">
                  <a16:creationId xmlns:a16="http://schemas.microsoft.com/office/drawing/2014/main" id="{C001FA25-96E7-6649-125B-DF6942821888}"/>
                </a:ext>
              </a:extLst>
            </p:cNvPr>
            <p:cNvSpPr txBox="1">
              <a:spLocks/>
            </p:cNvSpPr>
            <p:nvPr/>
          </p:nvSpPr>
          <p:spPr>
            <a:xfrm>
              <a:off x="9132373" y="4191786"/>
              <a:ext cx="2557671" cy="4775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182880" algn="l" defTabSz="914400" rtl="0" eaLnBrk="1" latinLnBrk="1" hangingPunct="1">
                <a:lnSpc>
                  <a:spcPct val="90000"/>
                </a:lnSpc>
                <a:spcBef>
                  <a:spcPts val="1400"/>
                </a:spcBef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8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" indent="0">
                <a:buFont typeface="Corbel" pitchFamily="34" charset="0"/>
                <a:buNone/>
              </a:pPr>
              <a:r>
                <a:rPr lang="en-US" altLang="ko-KR" dirty="0"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(SIMD</a:t>
              </a:r>
              <a:r>
                <a:rPr lang="ko-KR" altLang="en-US" dirty="0"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를 사용한 모습</a:t>
              </a:r>
              <a:r>
                <a:rPr lang="en-US" altLang="ko-KR" dirty="0"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)</a:t>
              </a:r>
              <a:endPara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2977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게임 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9FF73-BF2D-E8D5-831C-D54360ED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208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소감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D000A8-79EC-2DA8-67D1-EABE2A64C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2327563"/>
            <a:ext cx="6010758" cy="334862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3E0AE5F8-AB0A-244C-14E7-E04F76C316E2}"/>
              </a:ext>
            </a:extLst>
          </p:cNvPr>
          <p:cNvGrpSpPr/>
          <p:nvPr/>
        </p:nvGrpSpPr>
        <p:grpSpPr>
          <a:xfrm>
            <a:off x="6539972" y="3201082"/>
            <a:ext cx="1451697" cy="1040564"/>
            <a:chOff x="6539972" y="3201082"/>
            <a:chExt cx="1451697" cy="1040564"/>
          </a:xfrm>
        </p:grpSpPr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A6BC59D4-2F96-4861-5771-7D296054EEF1}"/>
                </a:ext>
              </a:extLst>
            </p:cNvPr>
            <p:cNvSpPr/>
            <p:nvPr/>
          </p:nvSpPr>
          <p:spPr>
            <a:xfrm>
              <a:off x="6539972" y="3401137"/>
              <a:ext cx="1451697" cy="840509"/>
            </a:xfrm>
            <a:prstGeom prst="rightArrow">
              <a:avLst>
                <a:gd name="adj1" fmla="val 50000"/>
                <a:gd name="adj2" fmla="val 516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86CF06-07F0-0FE0-5D25-BDEC8EFF4A32}"/>
                </a:ext>
              </a:extLst>
            </p:cNvPr>
            <p:cNvSpPr txBox="1"/>
            <p:nvPr/>
          </p:nvSpPr>
          <p:spPr>
            <a:xfrm>
              <a:off x="6682315" y="3201082"/>
              <a:ext cx="7601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5</a:t>
              </a:r>
              <a:r>
                <a:rPr lang="ko-KR" altLang="en-US" sz="20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개월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C6FBC1D-C7A1-81AA-DD64-9F05C0836B90}"/>
              </a:ext>
            </a:extLst>
          </p:cNvPr>
          <p:cNvGrpSpPr/>
          <p:nvPr/>
        </p:nvGrpSpPr>
        <p:grpSpPr>
          <a:xfrm>
            <a:off x="8035468" y="1287780"/>
            <a:ext cx="3714420" cy="5004921"/>
            <a:chOff x="8035468" y="1287780"/>
            <a:chExt cx="3714420" cy="500492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303795D-C5CB-BB6B-645D-2200944298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5605"/>
            <a:stretch/>
          </p:blipFill>
          <p:spPr>
            <a:xfrm>
              <a:off x="8035468" y="1823335"/>
              <a:ext cx="3714420" cy="446936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896BBD-C978-4F30-502A-E5EFD30B5549}"/>
                </a:ext>
              </a:extLst>
            </p:cNvPr>
            <p:cNvSpPr txBox="1"/>
            <p:nvPr/>
          </p:nvSpPr>
          <p:spPr>
            <a:xfrm>
              <a:off x="8493897" y="1287780"/>
              <a:ext cx="2797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이번 </a:t>
              </a:r>
              <a:r>
                <a:rPr lang="en-US" altLang="ko-KR" sz="2400" dirty="0" err="1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Graphic.h</a:t>
              </a:r>
              <a:r>
                <a:rPr lang="en-US" altLang="ko-KR" sz="24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 </a:t>
              </a:r>
              <a:r>
                <a:rPr lang="ko-KR" altLang="en-US" sz="24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코드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617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소감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5E52029-02A6-25CB-6AE8-EE8F93809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63027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시간이 부족하여 구현하지 </a:t>
            </a:r>
            <a:r>
              <a:rPr lang="ko-KR" altLang="en-US" sz="24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못한것들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502920" indent="-457200">
              <a:buAutoNum type="arabicPeriod"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보정 시스템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>
              <a:buFontTx/>
              <a:buChar char="-"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컴퓨터의 오디오 장치마다 출력 딜레이가 모두 다른데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  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이것을 해결해주는 기능을 구현하지 못하였다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2. Prefab</a:t>
            </a:r>
          </a:p>
          <a:p>
            <a:pPr>
              <a:buFontTx/>
              <a:buChar char="-"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사실 개발의 거의 마지막 점에서 생각난 기능인데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,</a:t>
            </a:r>
          </a:p>
          <a:p>
            <a:pPr marL="45720" indent="0"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 오브젝트만 </a:t>
            </a:r>
            <a:r>
              <a:rPr lang="ko-KR" altLang="en-US" sz="24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모아놓는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기능이 하나 있었으면 하는 생각이 있었으나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 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사실상 새로운 타입을 만들어야 하기 때문에 구현하지 못하였다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 대신 게임 오브젝트의 컴포넌트 </a:t>
            </a:r>
            <a:r>
              <a:rPr lang="ko-KR" altLang="en-US" sz="24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추가란에서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게임 오브젝트를 추가하여서 대체하였다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4303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0636"/>
            <a:ext cx="9875520" cy="1356360"/>
          </a:xfrm>
        </p:spPr>
        <p:txBody>
          <a:bodyPr/>
          <a:lstStyle/>
          <a:p>
            <a:r>
              <a:rPr lang="ko-KR" altLang="en-US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소감사합니다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3EDF724-F636-2141-65B4-9844EE673399}"/>
              </a:ext>
            </a:extLst>
          </p:cNvPr>
          <p:cNvSpPr txBox="1">
            <a:spLocks/>
          </p:cNvSpPr>
          <p:nvPr/>
        </p:nvSpPr>
        <p:spPr>
          <a:xfrm>
            <a:off x="1158240" y="600636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1069927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고마운 사람들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(Thanks)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9FF73-BF2D-E8D5-831C-D54360ED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37678"/>
            <a:ext cx="9872871" cy="466077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3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학년 </a:t>
            </a:r>
            <a:r>
              <a:rPr lang="ko-KR" altLang="en-US" sz="2400" b="1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고</a:t>
            </a:r>
            <a:r>
              <a:rPr lang="ko-KR" altLang="en-US" sz="24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동건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선배님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35603-13C7-F073-7895-42FAF3D7F280}"/>
              </a:ext>
            </a:extLst>
          </p:cNvPr>
          <p:cNvSpPr txBox="1"/>
          <p:nvPr/>
        </p:nvSpPr>
        <p:spPr>
          <a:xfrm>
            <a:off x="2911116" y="2497976"/>
            <a:ext cx="92808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b="1" dirty="0" err="1">
                <a:solidFill>
                  <a:schemeClr val="accent1"/>
                </a:solidFill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엄민기</a:t>
            </a:r>
            <a:r>
              <a:rPr lang="ko-KR" altLang="en-US" sz="11500" b="1" dirty="0">
                <a:solidFill>
                  <a:schemeClr val="accent1"/>
                </a:solidFill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선생님</a:t>
            </a:r>
            <a:endParaRPr lang="ko-KR" altLang="en-US" sz="1600" b="1" dirty="0">
              <a:solidFill>
                <a:schemeClr val="accent1"/>
              </a:solidFill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305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프로그램 제작 의도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A90B3F1-3EA7-7043-EC2C-689B38B11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ko-KR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1</a:t>
            </a:r>
            <a:r>
              <a:rPr lang="ko-KR" altLang="en-US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학년인 상태에서 별도의 외부 라이브러리 없이</a:t>
            </a:r>
            <a:endParaRPr lang="en-US" altLang="ko-KR" sz="32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C++</a:t>
            </a:r>
            <a:r>
              <a:rPr lang="ko-KR" altLang="en-US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과 콘솔로 만들 수 있는 최고의 프로그램을 만들고 싶었다</a:t>
            </a:r>
            <a:r>
              <a:rPr lang="en-US" altLang="ko-KR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  <a:endParaRPr lang="ko-KR" altLang="en-US" sz="32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920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프로그램 구조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05A53C6-C500-8674-0021-B23A255DBE3E}"/>
              </a:ext>
            </a:extLst>
          </p:cNvPr>
          <p:cNvSpPr/>
          <p:nvPr/>
        </p:nvSpPr>
        <p:spPr>
          <a:xfrm>
            <a:off x="4886036" y="3044536"/>
            <a:ext cx="2419928" cy="76892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Console Engine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9C648D8-DF59-64F2-6EE1-3A2EC304C4FA}"/>
              </a:ext>
            </a:extLst>
          </p:cNvPr>
          <p:cNvSpPr/>
          <p:nvPr/>
        </p:nvSpPr>
        <p:spPr>
          <a:xfrm>
            <a:off x="1519381" y="3429002"/>
            <a:ext cx="2419928" cy="55187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Scene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50C13D-DE21-C779-5DD3-2F43C0F68A43}"/>
              </a:ext>
            </a:extLst>
          </p:cNvPr>
          <p:cNvSpPr/>
          <p:nvPr/>
        </p:nvSpPr>
        <p:spPr>
          <a:xfrm>
            <a:off x="4886036" y="3429000"/>
            <a:ext cx="2419928" cy="55187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Game Object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3318A23-7E54-7882-02A3-EF7F5794C452}"/>
              </a:ext>
            </a:extLst>
          </p:cNvPr>
          <p:cNvSpPr/>
          <p:nvPr/>
        </p:nvSpPr>
        <p:spPr>
          <a:xfrm>
            <a:off x="8252691" y="3429000"/>
            <a:ext cx="2419928" cy="55187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Component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3552AC7-1B7B-03A4-FB59-A904C5795236}"/>
              </a:ext>
            </a:extLst>
          </p:cNvPr>
          <p:cNvSpPr/>
          <p:nvPr/>
        </p:nvSpPr>
        <p:spPr>
          <a:xfrm>
            <a:off x="1519381" y="4296297"/>
            <a:ext cx="2419928" cy="114761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Game Objects()</a:t>
            </a:r>
          </a:p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Update()</a:t>
            </a:r>
          </a:p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Remove()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14BAEBF-D8A2-0D7F-CFE3-AE0B49A16232}"/>
              </a:ext>
            </a:extLst>
          </p:cNvPr>
          <p:cNvSpPr/>
          <p:nvPr/>
        </p:nvSpPr>
        <p:spPr>
          <a:xfrm>
            <a:off x="4886036" y="4296296"/>
            <a:ext cx="2419928" cy="114761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Components()</a:t>
            </a:r>
          </a:p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Update()</a:t>
            </a:r>
          </a:p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Remove()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28528EA-2505-16CD-EBCB-30D23D565757}"/>
              </a:ext>
            </a:extLst>
          </p:cNvPr>
          <p:cNvSpPr/>
          <p:nvPr/>
        </p:nvSpPr>
        <p:spPr>
          <a:xfrm>
            <a:off x="8252691" y="4296296"/>
            <a:ext cx="2419928" cy="142470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Awake()</a:t>
            </a:r>
          </a:p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Start()</a:t>
            </a:r>
          </a:p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Update()</a:t>
            </a:r>
          </a:p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Remove()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77BA1B4-4F2F-559C-5220-04F0047006F1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939309" y="3704937"/>
            <a:ext cx="946727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7561FF3-1B77-0772-0926-036B82D0036E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7305964" y="3704937"/>
            <a:ext cx="9467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97FCBF2-7CE1-0B4B-982A-4CBB3746094C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2729345" y="3980875"/>
            <a:ext cx="0" cy="3154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3CA1D6C-232A-12D9-0EC5-6181F2833477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6096000" y="3980873"/>
            <a:ext cx="0" cy="315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ADAC7C5-F807-1663-5006-E4C98F9FCD8B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9462655" y="3980873"/>
            <a:ext cx="0" cy="315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239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6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프로그램 처리 흐름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ECD98C4-363C-6442-7937-BDEAAE03504B}"/>
              </a:ext>
            </a:extLst>
          </p:cNvPr>
          <p:cNvSpPr/>
          <p:nvPr/>
        </p:nvSpPr>
        <p:spPr>
          <a:xfrm>
            <a:off x="1361601" y="1965960"/>
            <a:ext cx="2419928" cy="76892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Console Engine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4084E5-289B-C074-992F-21CAB8FA57F4}"/>
              </a:ext>
            </a:extLst>
          </p:cNvPr>
          <p:cNvSpPr/>
          <p:nvPr/>
        </p:nvSpPr>
        <p:spPr>
          <a:xfrm>
            <a:off x="1641068" y="3134335"/>
            <a:ext cx="1860993" cy="58933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Key</a:t>
            </a:r>
            <a:r>
              <a:rPr lang="ko-KR" altLang="en-US" sz="2000" b="1" dirty="0">
                <a:solidFill>
                  <a:schemeClr val="accent1"/>
                </a:solidFill>
              </a:rPr>
              <a:t> </a:t>
            </a:r>
            <a:r>
              <a:rPr lang="en-US" altLang="ko-KR" sz="2000" b="1" dirty="0">
                <a:solidFill>
                  <a:schemeClr val="accent1"/>
                </a:solidFill>
              </a:rPr>
              <a:t>Input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CF335E-077C-7655-82B3-EDBC10353232}"/>
              </a:ext>
            </a:extLst>
          </p:cNvPr>
          <p:cNvSpPr/>
          <p:nvPr/>
        </p:nvSpPr>
        <p:spPr>
          <a:xfrm>
            <a:off x="1641066" y="3974109"/>
            <a:ext cx="1860993" cy="58933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Scene Update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2AB38A2-1579-E549-BECB-40CB418E4B05}"/>
              </a:ext>
            </a:extLst>
          </p:cNvPr>
          <p:cNvSpPr/>
          <p:nvPr/>
        </p:nvSpPr>
        <p:spPr>
          <a:xfrm>
            <a:off x="1641066" y="4813883"/>
            <a:ext cx="1860993" cy="70457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Graphic Render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A952037-2F63-CE18-9266-4B19238B6FB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571563" y="3723665"/>
            <a:ext cx="2" cy="250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3C20D69-96DD-9509-EF30-8FF007F3B3C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571563" y="4563439"/>
            <a:ext cx="0" cy="250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136CFE9-EDC9-EF6D-CAB1-3EE0D065567D}"/>
              </a:ext>
            </a:extLst>
          </p:cNvPr>
          <p:cNvSpPr/>
          <p:nvPr/>
        </p:nvSpPr>
        <p:spPr>
          <a:xfrm>
            <a:off x="1641066" y="5768898"/>
            <a:ext cx="1860993" cy="576949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Delta Time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D077FB0-A25E-BAB3-5ECC-D3E7B188BBEB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2571563" y="5518454"/>
            <a:ext cx="0" cy="250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B0D0DA5B-F8C4-1CDF-11ED-07A729EDAB21}"/>
              </a:ext>
            </a:extLst>
          </p:cNvPr>
          <p:cNvCxnSpPr>
            <a:cxnSpLocks/>
            <a:stCxn id="22" idx="1"/>
            <a:endCxn id="5" idx="1"/>
          </p:cNvCxnSpPr>
          <p:nvPr/>
        </p:nvCxnSpPr>
        <p:spPr>
          <a:xfrm rot="10800000" flipH="1">
            <a:off x="1641066" y="3429001"/>
            <a:ext cx="2" cy="2628373"/>
          </a:xfrm>
          <a:prstGeom prst="curvedConnector3">
            <a:avLst>
              <a:gd name="adj1" fmla="val -1143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F1962AB-5C95-152D-EC6E-A192C9F38322}"/>
              </a:ext>
            </a:extLst>
          </p:cNvPr>
          <p:cNvSpPr txBox="1"/>
          <p:nvPr/>
        </p:nvSpPr>
        <p:spPr>
          <a:xfrm>
            <a:off x="710570" y="450399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accent1"/>
                </a:solidFill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반복</a:t>
            </a:r>
            <a:r>
              <a:rPr lang="en-US" altLang="ko-KR" dirty="0">
                <a:solidFill>
                  <a:schemeClr val="accent1"/>
                </a:solidFill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)</a:t>
            </a:r>
            <a:endParaRPr lang="ko-KR" altLang="en-US" dirty="0">
              <a:solidFill>
                <a:schemeClr val="accent1"/>
              </a:solidFill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22E37EB-6552-1B65-899C-9D2AC55D7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263" y="3134335"/>
            <a:ext cx="6211167" cy="1838582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C5E5EDDA-C948-E3A3-5783-2F2E128A8B04}"/>
              </a:ext>
            </a:extLst>
          </p:cNvPr>
          <p:cNvGrpSpPr/>
          <p:nvPr/>
        </p:nvGrpSpPr>
        <p:grpSpPr>
          <a:xfrm>
            <a:off x="3781529" y="3868960"/>
            <a:ext cx="1287621" cy="399814"/>
            <a:chOff x="3781529" y="3868960"/>
            <a:chExt cx="1287621" cy="399814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3CDF395B-4385-EC53-B342-DD5B99CFFE25}"/>
                </a:ext>
              </a:extLst>
            </p:cNvPr>
            <p:cNvCxnSpPr/>
            <p:nvPr/>
          </p:nvCxnSpPr>
          <p:spPr>
            <a:xfrm>
              <a:off x="3781529" y="4268774"/>
              <a:ext cx="128762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CA23DCA-0E06-8453-6750-63E9B6E9567E}"/>
                </a:ext>
              </a:extLst>
            </p:cNvPr>
            <p:cNvSpPr txBox="1"/>
            <p:nvPr/>
          </p:nvSpPr>
          <p:spPr>
            <a:xfrm>
              <a:off x="3958769" y="3868960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코드화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1519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2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콘솔 엔진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UML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4B1C0FD-8ECA-DAF1-8454-F16E9CEE7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589594"/>
              </p:ext>
            </p:extLst>
          </p:nvPr>
        </p:nvGraphicFramePr>
        <p:xfrm>
          <a:off x="640525" y="1766654"/>
          <a:ext cx="4742894" cy="4726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94">
                  <a:extLst>
                    <a:ext uri="{9D8B030D-6E8A-4147-A177-3AD203B41FA5}">
                      <a16:colId xmlns:a16="http://schemas.microsoft.com/office/drawing/2014/main" val="153762557"/>
                    </a:ext>
                  </a:extLst>
                </a:gridCol>
              </a:tblGrid>
              <a:tr h="390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Console Engine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23895"/>
                  </a:ext>
                </a:extLst>
              </a:tr>
              <a:tr h="216800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- </a:t>
                      </a:r>
                      <a:r>
                        <a:rPr lang="en-US" altLang="ko-KR" sz="2000" dirty="0" err="1"/>
                        <a:t>m_FPS</a:t>
                      </a:r>
                      <a:r>
                        <a:rPr lang="en-US" altLang="ko-KR" sz="2000" dirty="0"/>
                        <a:t> : float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- </a:t>
                      </a:r>
                      <a:r>
                        <a:rPr lang="en-US" altLang="ko-KR" sz="2000" dirty="0" err="1"/>
                        <a:t>UpdateScene</a:t>
                      </a:r>
                      <a:r>
                        <a:rPr lang="en-US" altLang="ko-KR" sz="2000" dirty="0"/>
                        <a:t> : </a:t>
                      </a:r>
                      <a:r>
                        <a:rPr lang="en-US" altLang="ko-KR" sz="2000" dirty="0" err="1"/>
                        <a:t>SceneManager</a:t>
                      </a:r>
                      <a:r>
                        <a:rPr lang="en-US" altLang="ko-KR" sz="2000" dirty="0"/>
                        <a:t>&amp; = </a:t>
                      </a:r>
                      <a:r>
                        <a:rPr lang="en-US" altLang="ko-KR" sz="2000" dirty="0" err="1"/>
                        <a:t>SceneManager</a:t>
                      </a:r>
                      <a:r>
                        <a:rPr lang="en-US" altLang="ko-KR" sz="2000" dirty="0"/>
                        <a:t>::</a:t>
                      </a:r>
                      <a:r>
                        <a:rPr lang="en-US" altLang="ko-KR" sz="2000" dirty="0" err="1"/>
                        <a:t>GetInstance</a:t>
                      </a:r>
                      <a:r>
                        <a:rPr lang="en-US" altLang="ko-KR" sz="2000" dirty="0"/>
                        <a:t>()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107893"/>
                  </a:ext>
                </a:extLst>
              </a:tr>
              <a:tr h="2168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+ </a:t>
                      </a:r>
                      <a:r>
                        <a:rPr lang="en-US" altLang="ko-KR" sz="2000" dirty="0" err="1"/>
                        <a:t>ConsoleEngine</a:t>
                      </a:r>
                      <a:r>
                        <a:rPr lang="en-US" altLang="ko-KR" sz="2000" dirty="0"/>
                        <a:t>()</a:t>
                      </a:r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+ Run(</a:t>
                      </a:r>
                      <a:r>
                        <a:rPr lang="en-US" altLang="ko-KR" sz="2000" dirty="0" err="1"/>
                        <a:t>wstring</a:t>
                      </a:r>
                      <a:r>
                        <a:rPr lang="en-US" altLang="ko-KR" sz="2000" dirty="0"/>
                        <a:t>, int) : void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+ Release() : static void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939667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147A049-AC74-1A9E-DF34-9F6A52355279}"/>
              </a:ext>
            </a:extLst>
          </p:cNvPr>
          <p:cNvSpPr/>
          <p:nvPr/>
        </p:nvSpPr>
        <p:spPr>
          <a:xfrm>
            <a:off x="3870222" y="5184559"/>
            <a:ext cx="2364864" cy="310719"/>
          </a:xfrm>
          <a:prstGeom prst="rect">
            <a:avLst/>
          </a:prstGeom>
          <a:solidFill>
            <a:schemeClr val="bg1"/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&lt;T, </a:t>
            </a:r>
            <a:r>
              <a:rPr lang="en-US" altLang="ko-KR" dirty="0" err="1">
                <a:solidFill>
                  <a:schemeClr val="tx1"/>
                </a:solidFill>
              </a:rPr>
              <a:t>enable_if_t</a:t>
            </a:r>
            <a:r>
              <a:rPr lang="en-US" altLang="ko-KR" dirty="0">
                <a:solidFill>
                  <a:schemeClr val="tx1"/>
                </a:solidFill>
              </a:rPr>
              <a:t> = true&gt;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07635B2E-5957-FE98-2236-CEDF8C7C2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62292"/>
              </p:ext>
            </p:extLst>
          </p:nvPr>
        </p:nvGraphicFramePr>
        <p:xfrm>
          <a:off x="6488838" y="644206"/>
          <a:ext cx="4742894" cy="585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94">
                  <a:extLst>
                    <a:ext uri="{9D8B030D-6E8A-4147-A177-3AD203B41FA5}">
                      <a16:colId xmlns:a16="http://schemas.microsoft.com/office/drawing/2014/main" val="153762557"/>
                    </a:ext>
                  </a:extLst>
                </a:gridCol>
              </a:tblGrid>
              <a:tr h="379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Graphic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23895"/>
                  </a:ext>
                </a:extLst>
              </a:tr>
              <a:tr h="2739397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- </a:t>
                      </a:r>
                      <a:r>
                        <a:rPr lang="en-US" altLang="ko-KR" sz="2000" dirty="0" err="1"/>
                        <a:t>CameraPos</a:t>
                      </a:r>
                      <a:r>
                        <a:rPr lang="en-US" altLang="ko-KR" sz="2000" dirty="0"/>
                        <a:t> : Vector3f*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- </a:t>
                      </a:r>
                      <a:r>
                        <a:rPr lang="en-US" altLang="ko-KR" sz="2000" dirty="0" err="1"/>
                        <a:t>m_ScreenSize</a:t>
                      </a:r>
                      <a:r>
                        <a:rPr lang="en-US" altLang="ko-KR" sz="2000" dirty="0"/>
                        <a:t> : Vector3i*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- </a:t>
                      </a:r>
                      <a:r>
                        <a:rPr lang="en-US" altLang="ko-KR" sz="2000" dirty="0" err="1"/>
                        <a:t>m_HalfScreenSize</a:t>
                      </a:r>
                      <a:r>
                        <a:rPr lang="en-US" altLang="ko-KR" sz="2000" dirty="0"/>
                        <a:t> : Vector3f*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- </a:t>
                      </a:r>
                      <a:r>
                        <a:rPr lang="en-US" altLang="ko-KR" sz="2000" dirty="0" err="1"/>
                        <a:t>CameraRotate</a:t>
                      </a:r>
                      <a:r>
                        <a:rPr lang="en-US" altLang="ko-KR" sz="2000" dirty="0"/>
                        <a:t> : Vector3i*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- </a:t>
                      </a:r>
                      <a:r>
                        <a:rPr lang="en-US" altLang="ko-KR" sz="2000" dirty="0" err="1"/>
                        <a:t>m_Screen</a:t>
                      </a:r>
                      <a:r>
                        <a:rPr lang="en-US" altLang="ko-KR" sz="2000" dirty="0"/>
                        <a:t> : CHAR_INFO*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- </a:t>
                      </a:r>
                      <a:r>
                        <a:rPr lang="en-US" altLang="ko-KR" sz="2000" dirty="0" err="1"/>
                        <a:t>m_Depth</a:t>
                      </a:r>
                      <a:r>
                        <a:rPr lang="en-US" altLang="ko-KR" sz="2000" dirty="0"/>
                        <a:t> : int*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- </a:t>
                      </a:r>
                      <a:r>
                        <a:rPr lang="en-US" altLang="ko-KR" sz="2000" dirty="0" err="1"/>
                        <a:t>m_Instance</a:t>
                      </a:r>
                      <a:r>
                        <a:rPr lang="en-US" altLang="ko-KR" sz="2000" dirty="0"/>
                        <a:t> : static Graphic*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107893"/>
                  </a:ext>
                </a:extLst>
              </a:tr>
              <a:tr h="2739397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- Graphic()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- ~Graphic()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- Render() : void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- Release() : static void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- </a:t>
                      </a:r>
                      <a:r>
                        <a:rPr lang="en-US" altLang="ko-KR" sz="2000" dirty="0" err="1"/>
                        <a:t>GetInstance</a:t>
                      </a:r>
                      <a:r>
                        <a:rPr lang="en-US" altLang="ko-KR" sz="2000" dirty="0"/>
                        <a:t>() : static Graphic&amp;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+ Text(Vector3i, string) : void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+ Fill(Vector3f, Vector3f, </a:t>
                      </a:r>
                      <a:r>
                        <a:rPr lang="en-US" altLang="ko-KR" sz="2000" dirty="0" err="1"/>
                        <a:t>EnumColor</a:t>
                      </a:r>
                      <a:r>
                        <a:rPr lang="en-US" altLang="ko-KR" sz="2000" dirty="0"/>
                        <a:t>) : void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9396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742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멤버변수 설명</a:t>
            </a:r>
            <a:endParaRPr lang="en-US" altLang="ko-KR" sz="4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A90B3F1-3EA7-7043-EC2C-689B38B11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ko-KR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[ Console Engine ]</a:t>
            </a:r>
          </a:p>
          <a:p>
            <a:pPr>
              <a:buFontTx/>
              <a:buChar char="-"/>
            </a:pPr>
            <a:r>
              <a:rPr lang="en-US" altLang="ko-KR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m_FPS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: float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초당 프레임을 저장하는 변수입니다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UpdateScene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: </a:t>
            </a:r>
            <a:r>
              <a:rPr lang="en-US" altLang="ko-KR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SceneManager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&amp;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현재 업데이트할 </a:t>
            </a:r>
            <a:r>
              <a:rPr lang="ko-KR" altLang="en-US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씬을</a:t>
            </a: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불러옵니다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2818E4FE-4535-2C6E-D2E0-EDE26E2B65C8}"/>
              </a:ext>
            </a:extLst>
          </p:cNvPr>
          <p:cNvSpPr txBox="1">
            <a:spLocks/>
          </p:cNvSpPr>
          <p:nvPr/>
        </p:nvSpPr>
        <p:spPr>
          <a:xfrm>
            <a:off x="6079435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altLang="ko-KR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[ Graphic ]</a:t>
            </a:r>
          </a:p>
          <a:p>
            <a:pPr>
              <a:buFontTx/>
              <a:buChar char="-"/>
            </a:pPr>
            <a:r>
              <a:rPr lang="en-US" altLang="ko-KR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CameraPos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: Vector3f*</a:t>
            </a:r>
          </a:p>
          <a:p>
            <a:pPr marL="45720" indent="0">
              <a:buFont typeface="Corbel" pitchFamily="34" charset="0"/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현재 카메라의 위치를 가리킵니다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m_ScreenSize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: Vectro3i*</a:t>
            </a:r>
          </a:p>
          <a:p>
            <a:pPr marL="45720" indent="0">
              <a:buFont typeface="Corbel" pitchFamily="34" charset="0"/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현재 카메라의 사이즈를 저장하는 변수입니다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Font typeface="Corbel" pitchFamily="34" charset="0"/>
              <a:buNone/>
            </a:pP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- </a:t>
            </a:r>
            <a:r>
              <a:rPr lang="en-US" altLang="ko-KR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m_HalfScreenSize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: Vector3f*</a:t>
            </a:r>
          </a:p>
          <a:p>
            <a:pPr marL="45720" indent="0">
              <a:buFont typeface="Corbel" pitchFamily="34" charset="0"/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현재 카메라 사이즈의 절반을 저장하는 변수입니다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CameraRotate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: Vector3i*</a:t>
            </a:r>
          </a:p>
          <a:p>
            <a:pPr marL="45720" indent="0">
              <a:buFont typeface="Corbel" pitchFamily="34" charset="0"/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현재 카메라의 회전 값을 가리킵니다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98158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멤버변수 설명</a:t>
            </a:r>
            <a:endParaRPr lang="en-US" altLang="ko-KR" sz="4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A90B3F1-3EA7-7043-EC2C-689B38B11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ko-KR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[ Graphic ]</a:t>
            </a:r>
          </a:p>
          <a:p>
            <a:pPr>
              <a:buFontTx/>
              <a:buChar char="-"/>
            </a:pPr>
            <a:r>
              <a:rPr lang="en-US" altLang="ko-KR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m_Screen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: CHAR_INFO*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화면의 픽셀 정보를 저장하는 변수입니다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m_Depth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: int*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화면의 픽셀 깊이를 저장하는 변수입니다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m_Instance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: static Graphic*</a:t>
            </a:r>
          </a:p>
          <a:p>
            <a:pPr marL="45720" indent="0">
              <a:buNone/>
            </a:pP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Singleton </a:t>
            </a: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패턴을 위한 변수입니다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8444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기본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759</TotalTime>
  <Words>893</Words>
  <Application>Microsoft Office PowerPoint</Application>
  <PresentationFormat>와이드스크린</PresentationFormat>
  <Paragraphs>191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안동엄마까투리</vt:lpstr>
      <vt:lpstr>Corbel</vt:lpstr>
      <vt:lpstr>Georgia</vt:lpstr>
      <vt:lpstr>기본</vt:lpstr>
      <vt:lpstr>Dalma[Re] In the Console Engine by 1410오지훈</vt:lpstr>
      <vt:lpstr>목차</vt:lpstr>
      <vt:lpstr>고마운 사람들(Thanks)</vt:lpstr>
      <vt:lpstr>프로그램 제작 의도</vt:lpstr>
      <vt:lpstr>프로그램 구조</vt:lpstr>
      <vt:lpstr>프로그램 처리 흐름</vt:lpstr>
      <vt:lpstr>콘솔 엔진 UML</vt:lpstr>
      <vt:lpstr>멤버변수 설명</vt:lpstr>
      <vt:lpstr>멤버변수 설명</vt:lpstr>
      <vt:lpstr>멤버함수 설명</vt:lpstr>
      <vt:lpstr>멤버함수 설명</vt:lpstr>
      <vt:lpstr>전작과의 차이점</vt:lpstr>
      <vt:lpstr>출력속도 - Dalma</vt:lpstr>
      <vt:lpstr>출력속도 – Console Engine</vt:lpstr>
      <vt:lpstr>그래픽 - Dalma</vt:lpstr>
      <vt:lpstr>그래픽 – Console Engine</vt:lpstr>
      <vt:lpstr>충돌 감지 – Dalma</vt:lpstr>
      <vt:lpstr>충돌 감지 – Console Engine</vt:lpstr>
      <vt:lpstr>좌표 – Dalma</vt:lpstr>
      <vt:lpstr>좌표 – Console Engine</vt:lpstr>
      <vt:lpstr>게임 시연</vt:lpstr>
      <vt:lpstr>소감</vt:lpstr>
      <vt:lpstr>소감</vt:lpstr>
      <vt:lpstr>소감사합니다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Dalma(Re) In the ConsoleEngine by 1410오지훈</dc:title>
  <dc:creator>짱어 오</dc:creator>
  <cp:lastModifiedBy>짱어 오</cp:lastModifiedBy>
  <cp:revision>541</cp:revision>
  <dcterms:created xsi:type="dcterms:W3CDTF">2022-11-19T17:50:43Z</dcterms:created>
  <dcterms:modified xsi:type="dcterms:W3CDTF">2022-11-27T16:58:12Z</dcterms:modified>
</cp:coreProperties>
</file>