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82" r:id="rId4"/>
    <p:sldId id="281" r:id="rId5"/>
    <p:sldId id="279" r:id="rId6"/>
    <p:sldId id="266" r:id="rId7"/>
    <p:sldId id="267" r:id="rId8"/>
    <p:sldId id="268" r:id="rId9"/>
    <p:sldId id="270" r:id="rId10"/>
    <p:sldId id="280" r:id="rId11"/>
    <p:sldId id="271" r:id="rId12"/>
    <p:sldId id="272" r:id="rId13"/>
    <p:sldId id="274" r:id="rId14"/>
    <p:sldId id="275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43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EEC4F-F192-4B67-89E4-CE29D0F08CE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BF3F9-30DB-4F79-ACE3-6EA651F9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34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2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0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75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20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8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3566-062C-4341-8C1F-19B230EF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8E350-C0C5-42DB-B453-9D95268C4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650A-1D57-49F8-939E-6FC90B54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2449-59BE-4313-B884-1521DFDA1DC2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78BD-20E4-4C08-A9D6-5238E041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6E2B3-EFCB-4B9E-B75F-ECBDA62A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C07A-B195-4017-9ADA-87FFDD11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5A2F5-A7BE-49FF-B80C-762DAF4FC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BE98-A6E1-448A-A6B5-491E8865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222-A812-4B47-82EF-1C18A2F0BA7E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92C6B-A047-417E-9C50-066B885D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D2D9-678C-43DB-A23A-B030BA2B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4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11D05-A0B0-4052-BD14-05C6A003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75566-1C7D-450D-A029-6615468A9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1EA4-40BB-44BE-BD4F-11394AB1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A6D1-A1F5-4514-A861-29DC29DE06AA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FD4F8-A745-419C-9FE2-5C151D70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8BBA-4491-4FF0-8260-004AD1F6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4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3AE-4B62-4E25-A203-9FE25C5C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E567-3DB5-4DB2-9D2C-A6B74678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B18D-11AB-4751-99AA-31AED0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22BA-E8CA-4FF7-83BC-BCAED8E98A86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5C67-BC79-4A09-A79A-C5C7CDA9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C0C2-C84F-42B3-B945-C2FA2280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8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26FB-7937-4309-B8E8-F1C4EE4E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EACB-A30A-4BCB-AF62-CC7D773A0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2C957-14EE-42B6-8CD7-5E5F050D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7723-F81E-4D41-94D4-FF08D68A5E9A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D332-2A11-4A4F-9E3B-787F6A25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7BA1B-BC59-4EFB-A84F-5693C154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9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1CF1-8756-44AD-9D6F-432F2D4F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AF57-2DE9-47E6-89C6-86F7154A6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4650D-E421-4087-82D7-61968BB11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0FD3-FF55-4886-B7F5-402FEFFE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BEE5-991C-4691-AB1D-E66C44F5FC8B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FE9A1-1089-494D-8E7B-63055259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969B4-C0B8-413F-81E7-077F6C50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4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AA7E-327B-4E1E-952B-C5CBBCBC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174CA-EC24-4780-8AE2-D2D28B73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A8491-0430-4845-B3DC-CE14141A0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4C030-B8D4-48BC-B451-487195905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A95FD-003E-42FA-AD1C-1BFDB8A67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E094E-5F70-41E6-8893-CBDB0446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1097-1533-4202-BE98-79DB2EB94E5E}" type="datetime1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DAA7E-3A3D-4DBB-8624-5908FBCC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76830-F4F1-47E9-A206-02C15C95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174B-995B-45A0-9564-DE87C377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7A699-45EF-4878-B7F4-5139AAEB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9AB0-08C4-4744-BE21-47CDDA41F246}" type="datetime1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53DEB-EBCD-476F-B9FF-6C2AEAD9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6210B-F308-4FE9-A6D5-866B64A7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9D80B-146B-4A16-8566-790F9DA8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112D-FFDA-4B39-A5A4-FA72E3BE2848}" type="datetime1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6C580-0CAD-402B-BEBC-CC30890E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11DB6-ACA0-47C9-A2D8-A438646D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C62E-1CCB-496F-9CC9-C77935B0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FE70-5F1B-4A51-AE7E-000EF5F3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A4EBF-EA71-49C9-80D0-F79F8B237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75920-3C18-4859-86F3-CB7EAF58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D954-6E4A-4750-85DF-130FC54E5672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01F64-BBE5-4A3F-A1B8-3A326792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391D7-6125-4F7E-BAA9-ECA1E7A1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DAD1-25A6-4420-A6D5-DD6F034B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34352-E5CD-439D-B696-7F35F694F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4A34B-5125-4B6C-BAC0-A8BCECEFF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3460C-9DE7-44FA-9152-B121B04F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EA63-188F-4F85-86C0-4AB246827D44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95AC9-21A1-461E-9317-C62E44A3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D9341-0A73-48FF-8825-262B3E18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19D95-1D7A-414B-80AF-5612188E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BF36-2332-4831-AB9A-F1BEDDBA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F140-2F20-45DC-8149-27B86E8F8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7C89-244A-44C0-81DC-A26F78E0DB3B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0EFA3-71FD-4677-9FDC-716CEBA8D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AE82D-B779-4F95-8FB0-08E5A58D7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n8PRpmsu08podBgFw66-IavqU2SqPg_w" TargetMode="External"/><Relationship Id="rId2" Type="http://schemas.openxmlformats.org/officeDocument/2006/relationships/hyperlink" Target="https://www.youtube.com/watch?v=HGFZ_fl3C0c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74FA9-B246-40A1-884D-6D3413A7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C65EEE-CE0C-4DB2-A1C9-8305361C333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40590-2A8A-436D-B750-131BF055C90B}"/>
              </a:ext>
            </a:extLst>
          </p:cNvPr>
          <p:cNvSpPr txBox="1"/>
          <p:nvPr/>
        </p:nvSpPr>
        <p:spPr>
          <a:xfrm>
            <a:off x="0" y="2559012"/>
            <a:ext cx="1219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+mj-lt"/>
              </a:rPr>
              <a:t>Lecture 1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D3531-CE3B-456F-8E38-585CC8BA4BFA}"/>
              </a:ext>
            </a:extLst>
          </p:cNvPr>
          <p:cNvSpPr txBox="1"/>
          <p:nvPr/>
        </p:nvSpPr>
        <p:spPr>
          <a:xfrm>
            <a:off x="0" y="42825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+mj-lt"/>
              </a:rPr>
              <a:t>Sergei Savin, PhD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4B715F17-37B5-43F0-A370-DC2F0C96339E}"/>
              </a:ext>
            </a:extLst>
          </p:cNvPr>
          <p:cNvSpPr txBox="1"/>
          <p:nvPr/>
        </p:nvSpPr>
        <p:spPr>
          <a:xfrm>
            <a:off x="0" y="235706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Innopolis University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Control Theory (Linear Control)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2E5FB-3535-42C0-8AB5-759BDB2F3C5D}"/>
              </a:ext>
            </a:extLst>
          </p:cNvPr>
          <p:cNvSpPr txBox="1"/>
          <p:nvPr/>
        </p:nvSpPr>
        <p:spPr>
          <a:xfrm>
            <a:off x="0" y="623653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Slides design by Marko Pezer &amp; Artem Bakhanov</a:t>
            </a:r>
          </a:p>
        </p:txBody>
      </p:sp>
    </p:spTree>
    <p:extLst>
      <p:ext uri="{BB962C8B-B14F-4D97-AF65-F5344CB8AC3E}">
        <p14:creationId xmlns:p14="http://schemas.microsoft.com/office/powerpoint/2010/main" val="127346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C57-4C79-48E1-96AE-1FB5C38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Open-Loop System vs. Closed-Loop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1AA04-2ECA-4F36-A593-50EA8BAA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00501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Open-Loop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F94AB-F68D-49CC-B405-73C110C7E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13703"/>
            <a:ext cx="5148057" cy="3141407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no feedback</a:t>
            </a:r>
          </a:p>
          <a:p>
            <a:r>
              <a:rPr lang="en-US" dirty="0">
                <a:latin typeface="+mj-lt"/>
              </a:rPr>
              <a:t>difficult to control output with accuracy</a:t>
            </a:r>
          </a:p>
          <a:p>
            <a:r>
              <a:rPr lang="en-US" dirty="0">
                <a:latin typeface="+mj-lt"/>
              </a:rPr>
              <a:t>most of automates has open loop principle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82728-2A21-4EDA-9391-D1C64060F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700501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Closed-Loop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B7B86-E9D8-4FF8-9B64-BC1DEB209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13703"/>
            <a:ext cx="5183188" cy="3141407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must have feedback</a:t>
            </a:r>
          </a:p>
          <a:p>
            <a:r>
              <a:rPr lang="en-US" dirty="0">
                <a:latin typeface="+mj-lt"/>
              </a:rPr>
              <a:t>must have sensor on output</a:t>
            </a:r>
          </a:p>
          <a:p>
            <a:r>
              <a:rPr lang="en-US" dirty="0">
                <a:latin typeface="+mj-lt"/>
              </a:rPr>
              <a:t>almost always negative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ED37B-92BA-4C5E-B747-08A9A86B6E76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6D9FE-606F-41E1-A946-CD742C9B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5999" y="6297103"/>
            <a:ext cx="6095999" cy="560897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10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3533D-44E1-4661-B492-69E3C521F28D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</p:spTree>
    <p:extLst>
      <p:ext uri="{BB962C8B-B14F-4D97-AF65-F5344CB8AC3E}">
        <p14:creationId xmlns:p14="http://schemas.microsoft.com/office/powerpoint/2010/main" val="396618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SISO Systems in Block Diagrams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11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AA18B-5132-4590-A012-52FEE3DFF8C7}"/>
              </a:ext>
            </a:extLst>
          </p:cNvPr>
          <p:cNvSpPr/>
          <p:nvPr/>
        </p:nvSpPr>
        <p:spPr>
          <a:xfrm>
            <a:off x="3716594" y="2982862"/>
            <a:ext cx="1730476" cy="8922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</a:rPr>
              <a:t>Controller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B72349-C41E-41F2-899E-CC6E72CC1E29}"/>
              </a:ext>
            </a:extLst>
          </p:cNvPr>
          <p:cNvSpPr/>
          <p:nvPr/>
        </p:nvSpPr>
        <p:spPr>
          <a:xfrm>
            <a:off x="5599470" y="3259394"/>
            <a:ext cx="993057" cy="33921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1CE71C-5F62-4DFC-B386-7514FCB7D4A8}"/>
              </a:ext>
            </a:extLst>
          </p:cNvPr>
          <p:cNvSpPr/>
          <p:nvPr/>
        </p:nvSpPr>
        <p:spPr>
          <a:xfrm>
            <a:off x="6744927" y="2982862"/>
            <a:ext cx="1730476" cy="8922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</a:rPr>
              <a:t>Controlled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</a:rPr>
              <a:t>Process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4CAB520-BC6D-4E6F-8198-A638A77BC7E8}"/>
              </a:ext>
            </a:extLst>
          </p:cNvPr>
          <p:cNvSpPr/>
          <p:nvPr/>
        </p:nvSpPr>
        <p:spPr>
          <a:xfrm>
            <a:off x="8627803" y="3259394"/>
            <a:ext cx="993057" cy="33921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2348EA6-26EC-4DE2-A61A-F074DBD9497A}"/>
              </a:ext>
            </a:extLst>
          </p:cNvPr>
          <p:cNvSpPr/>
          <p:nvPr/>
        </p:nvSpPr>
        <p:spPr>
          <a:xfrm>
            <a:off x="2571137" y="3259394"/>
            <a:ext cx="993057" cy="33921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E0F91C-6668-41B5-92A4-29F609C998A7}"/>
              </a:ext>
            </a:extLst>
          </p:cNvPr>
          <p:cNvSpPr/>
          <p:nvPr/>
        </p:nvSpPr>
        <p:spPr>
          <a:xfrm>
            <a:off x="1219199" y="2982862"/>
            <a:ext cx="1199537" cy="892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</a:rPr>
              <a:t>Input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08225-A6DD-4D1C-B42B-57A9B24B3C82}"/>
              </a:ext>
            </a:extLst>
          </p:cNvPr>
          <p:cNvSpPr/>
          <p:nvPr/>
        </p:nvSpPr>
        <p:spPr>
          <a:xfrm>
            <a:off x="9773263" y="2982861"/>
            <a:ext cx="1199537" cy="892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43132-9323-4FE0-A9A7-1FFA1511F7F1}"/>
              </a:ext>
            </a:extLst>
          </p:cNvPr>
          <p:cNvSpPr txBox="1"/>
          <p:nvPr/>
        </p:nvSpPr>
        <p:spPr>
          <a:xfrm>
            <a:off x="0" y="4359981"/>
            <a:ext cx="1219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Open Loop System</a:t>
            </a:r>
          </a:p>
        </p:txBody>
      </p:sp>
    </p:spTree>
    <p:extLst>
      <p:ext uri="{BB962C8B-B14F-4D97-AF65-F5344CB8AC3E}">
        <p14:creationId xmlns:p14="http://schemas.microsoft.com/office/powerpoint/2010/main" val="37900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State-Space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31132" y="1896894"/>
                <a:ext cx="10322666" cy="405141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800" dirty="0">
                    <a:latin typeface="+mj-lt"/>
                  </a:rPr>
                  <a:t>State-Space Representation is a </a:t>
                </a:r>
                <a:r>
                  <a:rPr lang="en-US" sz="2800" dirty="0">
                    <a:solidFill>
                      <a:schemeClr val="accent2"/>
                    </a:solidFill>
                    <a:latin typeface="+mj-lt"/>
                  </a:rPr>
                  <a:t>mathematical model</a:t>
                </a:r>
                <a:r>
                  <a:rPr lang="en-US" sz="2800" dirty="0">
                    <a:latin typeface="+mj-lt"/>
                  </a:rPr>
                  <a:t> of a physical system as a </a:t>
                </a:r>
                <a:r>
                  <a:rPr lang="en-US" sz="2800" dirty="0">
                    <a:solidFill>
                      <a:schemeClr val="accent2"/>
                    </a:solidFill>
                    <a:latin typeface="+mj-lt"/>
                  </a:rPr>
                  <a:t>set of input, output and state variables </a:t>
                </a:r>
                <a:r>
                  <a:rPr lang="en-US" sz="2800" dirty="0">
                    <a:latin typeface="+mj-lt"/>
                  </a:rPr>
                  <a:t>related by first-order differential equations or difference equations.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General form of State-Space representation:</a:t>
                </a:r>
              </a:p>
              <a:p>
                <a:endParaRPr lang="en-US" sz="1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sz="28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𝐷𝑢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4"/>
                <a:ext cx="10322666" cy="4051419"/>
              </a:xfrm>
              <a:prstGeom prst="rect">
                <a:avLst/>
              </a:prstGeom>
              <a:blipFill>
                <a:blip r:embed="rId3"/>
                <a:stretch>
                  <a:fillRect l="-1181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12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60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C57-4C79-48E1-96AE-1FB5C38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Single-Input Single-Output (SISO)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0F94AB-F68D-49CC-B405-73C110C7EBD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858297"/>
                <a:ext cx="5157787" cy="4331366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Classic example (second order mass-spring system):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𝑘𝑝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State-space model: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0F94AB-F68D-49CC-B405-73C110C7E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858297"/>
                <a:ext cx="5157787" cy="4331366"/>
              </a:xfrm>
              <a:blipFill>
                <a:blip r:embed="rId2"/>
                <a:stretch>
                  <a:fillRect l="-1891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CDB7B86-E9D8-4FF8-9B64-BC1DEB20998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1858297"/>
                <a:ext cx="5813854" cy="43313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Let us set:</a:t>
                </a:r>
              </a:p>
              <a:p>
                <a:pPr marL="0" indent="0">
                  <a:buNone/>
                </a:pPr>
                <a:endParaRPr lang="en-US" sz="1000" b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B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endParaRPr lang="en-US" sz="10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Now we will have:</a:t>
                </a:r>
              </a:p>
              <a:p>
                <a:pPr marL="0" indent="0">
                  <a:buNone/>
                </a:pPr>
                <a:endParaRPr lang="en-US" sz="10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⇒  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CDB7B86-E9D8-4FF8-9B64-BC1DEB209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1858297"/>
                <a:ext cx="5813854" cy="4331366"/>
              </a:xfrm>
              <a:blipFill>
                <a:blip r:embed="rId3"/>
                <a:stretch>
                  <a:fillRect l="-1679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EBED37B-92BA-4C5E-B747-08A9A86B6E76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6D9FE-606F-41E1-A946-CD742C9B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5999" y="6297103"/>
            <a:ext cx="6095999" cy="560897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13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3533D-44E1-4661-B492-69E3C521F28D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</p:spTree>
    <p:extLst>
      <p:ext uri="{BB962C8B-B14F-4D97-AF65-F5344CB8AC3E}">
        <p14:creationId xmlns:p14="http://schemas.microsoft.com/office/powerpoint/2010/main" val="287554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C57-4C79-48E1-96AE-1FB5C38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Materials about State-Space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1AA04-2ECA-4F36-A593-50EA8BAA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65976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j-lt"/>
              </a:rPr>
              <a:t>From ODE to State Space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82728-2A21-4EDA-9391-D1C64060F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6597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j-lt"/>
              </a:rPr>
              <a:t>Who wants to learn more?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ED37B-92BA-4C5E-B747-08A9A86B6E76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6D9FE-606F-41E1-A946-CD742C9B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5999" y="6297103"/>
            <a:ext cx="6095999" cy="560897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14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3533D-44E1-4661-B492-69E3C521F28D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1BECE2-4044-4172-B149-79328D9D7CBA}"/>
              </a:ext>
            </a:extLst>
          </p:cNvPr>
          <p:cNvSpPr/>
          <p:nvPr/>
        </p:nvSpPr>
        <p:spPr>
          <a:xfrm>
            <a:off x="974045" y="3165585"/>
            <a:ext cx="4889271" cy="150406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https://www.youtube.com/watch?v=HGFZ_fl3C0c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C8FA08-0BDE-470A-8029-10037FA86F8C}"/>
              </a:ext>
            </a:extLst>
          </p:cNvPr>
          <p:cNvSpPr/>
          <p:nvPr/>
        </p:nvSpPr>
        <p:spPr>
          <a:xfrm>
            <a:off x="6319158" y="3165584"/>
            <a:ext cx="4889271" cy="150406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https://www.youtube.com/playlist?list=PLn8PRpmsu08podBgFw66-IavqU2SqPg_w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933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31132" y="1896894"/>
                <a:ext cx="10322666" cy="426368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800" dirty="0">
                    <a:latin typeface="+mj-lt"/>
                  </a:rPr>
                  <a:t>A system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+mj-lt"/>
                  </a:rPr>
                  <a:t> is linear with respect to its inputs and output</a:t>
                </a:r>
              </a:p>
              <a:p>
                <a:endParaRPr lang="en-US" sz="1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borderBox>
                        <m:border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orderBox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endParaRPr lang="en-US" sz="10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if and only if superposition holds:</a:t>
                </a:r>
                <a:endParaRPr lang="en-US" sz="1000" dirty="0">
                  <a:latin typeface="+mj-lt"/>
                </a:endParaRPr>
              </a:p>
              <a:p>
                <a:endParaRPr lang="en-US" sz="1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endParaRPr lang="en-US" sz="16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So,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response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response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), then the response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4"/>
                <a:ext cx="10322666" cy="4263684"/>
              </a:xfrm>
              <a:prstGeom prst="rect">
                <a:avLst/>
              </a:prstGeom>
              <a:blipFill>
                <a:blip r:embed="rId3"/>
                <a:stretch>
                  <a:fillRect l="-1181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15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71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74FA9-B246-40A1-884D-6D3413A7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C65EEE-CE0C-4DB2-A1C9-8305361C333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40590-2A8A-436D-B750-131BF055C90B}"/>
              </a:ext>
            </a:extLst>
          </p:cNvPr>
          <p:cNvSpPr txBox="1"/>
          <p:nvPr/>
        </p:nvSpPr>
        <p:spPr>
          <a:xfrm>
            <a:off x="0" y="2567224"/>
            <a:ext cx="1219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+mj-lt"/>
              </a:rPr>
              <a:t>The End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+mj-lt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7520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 of the Lecture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2E384-45BA-4F26-AFA7-273DAAB8C754}"/>
              </a:ext>
            </a:extLst>
          </p:cNvPr>
          <p:cNvSpPr txBox="1"/>
          <p:nvPr/>
        </p:nvSpPr>
        <p:spPr>
          <a:xfrm>
            <a:off x="1031132" y="1896894"/>
            <a:ext cx="10322666" cy="3463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Instructors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Grading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Introduction to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Single Input Single Output (SISO)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Block Diagrams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From Linear DE to State Space Models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2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92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Instructors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2E384-45BA-4F26-AFA7-273DAAB8C754}"/>
              </a:ext>
            </a:extLst>
          </p:cNvPr>
          <p:cNvSpPr txBox="1"/>
          <p:nvPr/>
        </p:nvSpPr>
        <p:spPr>
          <a:xfrm>
            <a:off x="1031132" y="1896894"/>
            <a:ext cx="10322666" cy="40514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latin typeface="+mj-lt"/>
              </a:rPr>
              <a:t>Lecture Instructor: </a:t>
            </a:r>
          </a:p>
          <a:p>
            <a:r>
              <a:rPr lang="en-US" sz="2800" b="1" dirty="0">
                <a:latin typeface="+mj-lt"/>
              </a:rPr>
              <a:t>Sergei Savin</a:t>
            </a:r>
          </a:p>
          <a:p>
            <a:endParaRPr lang="en-US" sz="1600" b="1" dirty="0">
              <a:latin typeface="+mj-lt"/>
            </a:endParaRPr>
          </a:p>
          <a:p>
            <a:r>
              <a:rPr lang="en-US" sz="2400" dirty="0">
                <a:latin typeface="+mj-lt"/>
              </a:rPr>
              <a:t>Tutorial Instructor:</a:t>
            </a:r>
          </a:p>
          <a:p>
            <a:r>
              <a:rPr lang="en-US" sz="2800" b="1" dirty="0">
                <a:latin typeface="+mj-lt"/>
              </a:rPr>
              <a:t>Sergei Savin</a:t>
            </a:r>
          </a:p>
          <a:p>
            <a:endParaRPr lang="en-US" sz="1600" b="1" dirty="0">
              <a:latin typeface="+mj-lt"/>
            </a:endParaRPr>
          </a:p>
          <a:p>
            <a:r>
              <a:rPr lang="en-US" sz="2400" dirty="0">
                <a:latin typeface="+mj-lt"/>
              </a:rPr>
              <a:t>Labs Instructors:</a:t>
            </a:r>
          </a:p>
          <a:p>
            <a:r>
              <a:rPr lang="en-US" sz="2800" b="1" dirty="0">
                <a:latin typeface="+mj-lt"/>
              </a:rPr>
              <a:t>Shamil Mamedov</a:t>
            </a:r>
          </a:p>
          <a:p>
            <a:r>
              <a:rPr lang="en-US" sz="2800" b="1" dirty="0">
                <a:latin typeface="+mj-lt"/>
              </a:rPr>
              <a:t>Mike Ivanov</a:t>
            </a:r>
          </a:p>
          <a:p>
            <a:r>
              <a:rPr lang="en-US" sz="2800" b="1" dirty="0">
                <a:latin typeface="+mj-lt"/>
              </a:rPr>
              <a:t>Oleg Balakhnov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3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98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4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7BC9A81-FF67-4C06-B8A6-A3C9D1BB9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95321"/>
              </p:ext>
            </p:extLst>
          </p:nvPr>
        </p:nvGraphicFramePr>
        <p:xfrm>
          <a:off x="597270" y="2211927"/>
          <a:ext cx="5274322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7161">
                  <a:extLst>
                    <a:ext uri="{9D8B030D-6E8A-4147-A177-3AD203B41FA5}">
                      <a16:colId xmlns:a16="http://schemas.microsoft.com/office/drawing/2014/main" val="2980055782"/>
                    </a:ext>
                  </a:extLst>
                </a:gridCol>
                <a:gridCol w="2637161">
                  <a:extLst>
                    <a:ext uri="{9D8B030D-6E8A-4147-A177-3AD203B41FA5}">
                      <a16:colId xmlns:a16="http://schemas.microsoft.com/office/drawing/2014/main" val="177453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4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+mj-lt"/>
                        </a:rPr>
                        <a:t>Lab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10% </a:t>
                      </a:r>
                      <a:r>
                        <a:rPr lang="en-US" sz="2400" b="0" dirty="0">
                          <a:latin typeface="+mj-lt"/>
                        </a:rPr>
                        <a:t>(5x2%)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9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+mj-lt"/>
                        </a:rPr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50% </a:t>
                      </a:r>
                      <a:r>
                        <a:rPr lang="en-US" sz="2400" b="0" dirty="0">
                          <a:latin typeface="+mj-lt"/>
                        </a:rPr>
                        <a:t>(5x10%)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+mj-lt"/>
                        </a:rPr>
                        <a:t>Mid-term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6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+mj-lt"/>
                        </a:rPr>
                        <a:t>Final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2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+mj-lt"/>
                        </a:rPr>
                        <a:t>Bonus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4% </a:t>
                      </a:r>
                      <a:r>
                        <a:rPr lang="en-US" sz="2400" b="0" dirty="0">
                          <a:latin typeface="+mj-lt"/>
                        </a:rPr>
                        <a:t>(can be more)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53771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9EA59B53-ABAC-4E7F-8759-1C205658B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47097"/>
              </p:ext>
            </p:extLst>
          </p:nvPr>
        </p:nvGraphicFramePr>
        <p:xfrm>
          <a:off x="6320410" y="2211927"/>
          <a:ext cx="5274322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7161">
                  <a:extLst>
                    <a:ext uri="{9D8B030D-6E8A-4147-A177-3AD203B41FA5}">
                      <a16:colId xmlns:a16="http://schemas.microsoft.com/office/drawing/2014/main" val="2980055782"/>
                    </a:ext>
                  </a:extLst>
                </a:gridCol>
                <a:gridCol w="2637161">
                  <a:extLst>
                    <a:ext uri="{9D8B030D-6E8A-4147-A177-3AD203B41FA5}">
                      <a16:colId xmlns:a16="http://schemas.microsoft.com/office/drawing/2014/main" val="177453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Letter 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4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85-100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9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70-84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50-69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6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0-49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20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31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Process, System &amp; Disturbance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2E384-45BA-4F26-AFA7-273DAAB8C754}"/>
              </a:ext>
            </a:extLst>
          </p:cNvPr>
          <p:cNvSpPr txBox="1"/>
          <p:nvPr/>
        </p:nvSpPr>
        <p:spPr>
          <a:xfrm>
            <a:off x="1031132" y="1896894"/>
            <a:ext cx="10322666" cy="40514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solidFill>
                  <a:schemeClr val="accent2"/>
                </a:solidFill>
                <a:latin typeface="+mj-lt"/>
              </a:rPr>
              <a:t>process</a:t>
            </a:r>
            <a:r>
              <a:rPr lang="en-US" sz="2800" dirty="0">
                <a:latin typeface="+mj-lt"/>
              </a:rPr>
              <a:t> is any operation to be controlled. It can be chemical, biological, economical…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solidFill>
                  <a:schemeClr val="accent2"/>
                </a:solidFill>
                <a:latin typeface="+mj-lt"/>
              </a:rPr>
              <a:t>system</a:t>
            </a:r>
            <a:r>
              <a:rPr lang="en-US" sz="2800" dirty="0">
                <a:latin typeface="+mj-lt"/>
              </a:rPr>
              <a:t> is a combination of components that act together and perform a certain objective.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solidFill>
                  <a:schemeClr val="accent2"/>
                </a:solidFill>
                <a:latin typeface="+mj-lt"/>
              </a:rPr>
              <a:t>disturbance</a:t>
            </a:r>
            <a:r>
              <a:rPr lang="en-US" sz="2800" dirty="0">
                <a:latin typeface="+mj-lt"/>
              </a:rPr>
              <a:t> is a signal that adversely affects the value of the output of a system. It can be internal or external.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5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186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C57-4C79-48E1-96AE-1FB5C38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&amp; Control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1AA04-2ECA-4F36-A593-50EA8BAA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65976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What is Control?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F94AB-F68D-49CC-B405-73C110C7E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06725"/>
            <a:ext cx="5157787" cy="31829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Control is a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science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Control is an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engineering field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Control is a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process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82728-2A21-4EDA-9391-D1C64060F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65976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What is Control System?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B7B86-E9D8-4FF8-9B64-BC1DEB209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r>
              <a:rPr lang="en-US" dirty="0">
                <a:latin typeface="+mj-lt"/>
              </a:rPr>
              <a:t>Control System is an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object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Control system can be a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model</a:t>
            </a:r>
            <a:r>
              <a:rPr lang="en-US" dirty="0">
                <a:latin typeface="+mj-lt"/>
              </a:rPr>
              <a:t>, a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program</a:t>
            </a:r>
            <a:r>
              <a:rPr lang="en-US" dirty="0">
                <a:latin typeface="+mj-lt"/>
              </a:rPr>
              <a:t>, a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circuit</a:t>
            </a:r>
            <a:r>
              <a:rPr lang="en-US" dirty="0">
                <a:latin typeface="+mj-lt"/>
              </a:rPr>
              <a:t>, or an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electro-mechanical system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ED37B-92BA-4C5E-B747-08A9A86B6E76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6D9FE-606F-41E1-A946-CD742C9B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5999" y="6297103"/>
            <a:ext cx="6095999" cy="560897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6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3533D-44E1-4661-B492-69E3C521F28D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</p:spTree>
    <p:extLst>
      <p:ext uri="{BB962C8B-B14F-4D97-AF65-F5344CB8AC3E}">
        <p14:creationId xmlns:p14="http://schemas.microsoft.com/office/powerpoint/2010/main" val="248214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C57-4C79-48E1-96AE-1FB5C38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System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ED37B-92BA-4C5E-B747-08A9A86B6E76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Image result for autonomous car">
            <a:extLst>
              <a:ext uri="{FF2B5EF4-FFF2-40B4-BE49-F238E27FC236}">
                <a16:creationId xmlns:a16="http://schemas.microsoft.com/office/drawing/2014/main" id="{453CD323-4392-45EB-BB87-9E96CF5F6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r="4517"/>
          <a:stretch/>
        </p:blipFill>
        <p:spPr bwMode="auto">
          <a:xfrm>
            <a:off x="8202544" y="2263516"/>
            <a:ext cx="3749040" cy="271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hemical plant control system">
            <a:extLst>
              <a:ext uri="{FF2B5EF4-FFF2-40B4-BE49-F238E27FC236}">
                <a16:creationId xmlns:a16="http://schemas.microsoft.com/office/drawing/2014/main" id="{E0986880-76AA-443E-8FD9-74024767F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80" y="2263516"/>
            <a:ext cx="3749040" cy="271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fanuc">
            <a:extLst>
              <a:ext uri="{FF2B5EF4-FFF2-40B4-BE49-F238E27FC236}">
                <a16:creationId xmlns:a16="http://schemas.microsoft.com/office/drawing/2014/main" id="{B3E69AE4-85B3-4BEB-936D-0DFADCA86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5" r="7797"/>
          <a:stretch/>
        </p:blipFill>
        <p:spPr bwMode="auto">
          <a:xfrm>
            <a:off x="240416" y="2263515"/>
            <a:ext cx="3749040" cy="271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4512FB-8313-4C97-857B-8415E89A8785}"/>
              </a:ext>
            </a:extLst>
          </p:cNvPr>
          <p:cNvSpPr txBox="1"/>
          <p:nvPr/>
        </p:nvSpPr>
        <p:spPr>
          <a:xfrm>
            <a:off x="240415" y="5083076"/>
            <a:ext cx="374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Industrial arms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376B4F-E51F-481A-8E72-9FB994A973C5}"/>
              </a:ext>
            </a:extLst>
          </p:cNvPr>
          <p:cNvSpPr txBox="1"/>
          <p:nvPr/>
        </p:nvSpPr>
        <p:spPr>
          <a:xfrm>
            <a:off x="4221479" y="5083075"/>
            <a:ext cx="374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Chemical plants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022013-EA04-41C9-A5AB-0CFAB739482D}"/>
              </a:ext>
            </a:extLst>
          </p:cNvPr>
          <p:cNvSpPr txBox="1"/>
          <p:nvPr/>
        </p:nvSpPr>
        <p:spPr>
          <a:xfrm>
            <a:off x="8202545" y="5083075"/>
            <a:ext cx="374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Self-driving cars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764D6D2-B470-47A7-9BD9-76F91097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DBE83EB1-F96C-4735-A80F-896BBE5CC883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7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800C2C-82B4-49CC-86D9-58DD998DDD31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</p:spTree>
    <p:extLst>
      <p:ext uri="{BB962C8B-B14F-4D97-AF65-F5344CB8AC3E}">
        <p14:creationId xmlns:p14="http://schemas.microsoft.com/office/powerpoint/2010/main" val="277514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Single-Input Single-Output (SISO)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2E384-45BA-4F26-AFA7-273DAAB8C754}"/>
              </a:ext>
            </a:extLst>
          </p:cNvPr>
          <p:cNvSpPr txBox="1"/>
          <p:nvPr/>
        </p:nvSpPr>
        <p:spPr>
          <a:xfrm>
            <a:off x="1031132" y="1896894"/>
            <a:ext cx="10322666" cy="40514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+mj-lt"/>
              </a:rPr>
              <a:t>Single-Input Single-Output (SISO) System is a 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simple single variable control system </a:t>
            </a:r>
            <a:r>
              <a:rPr lang="en-US" sz="2800" dirty="0">
                <a:latin typeface="+mj-lt"/>
              </a:rPr>
              <a:t>with one input and one output.</a:t>
            </a:r>
          </a:p>
          <a:p>
            <a:endParaRPr lang="sr-Latn-BA" sz="2800" dirty="0">
              <a:latin typeface="+mj-lt"/>
            </a:endParaRPr>
          </a:p>
          <a:p>
            <a:r>
              <a:rPr lang="sr-Latn-BA" sz="2800" b="1" dirty="0">
                <a:latin typeface="+mj-lt"/>
              </a:rPr>
              <a:t>Examples of SISO systems: </a:t>
            </a:r>
          </a:p>
          <a:p>
            <a:endParaRPr lang="sr-Latn-BA" sz="800" b="1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Fan speed control</a:t>
            </a:r>
            <a:endParaRPr lang="sr-Latn-BA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BA" sz="2800" dirty="0">
                <a:latin typeface="+mj-lt"/>
              </a:rPr>
              <a:t>Air</a:t>
            </a:r>
            <a:r>
              <a:rPr lang="en-US" sz="2800" dirty="0">
                <a:latin typeface="+mj-lt"/>
              </a:rPr>
              <a:t> conditioner temperature control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8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68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C57-4C79-48E1-96AE-1FB5C38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Single-Input Single-Output (SISO)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0F94AB-F68D-49CC-B405-73C110C7EBD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858297"/>
                <a:ext cx="5157787" cy="43313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Consider the following ODE:</a:t>
                </a:r>
                <a:endParaRPr lang="sr-Latn-BA" dirty="0">
                  <a:latin typeface="+mj-lt"/>
                </a:endParaRPr>
              </a:p>
              <a:p>
                <a:pPr marL="0" indent="0">
                  <a:buNone/>
                </a:pPr>
                <a:endParaRPr lang="sr-Latn-BA" sz="10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r-Latn-B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r-Latn-B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r-Latn-BA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sr-Latn-B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r-Latn-BA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b="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0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If we call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+mj-lt"/>
                  </a:rPr>
                  <a:t> an input,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+mj-lt"/>
                  </a:rPr>
                  <a:t> an output, then it is a SISO system.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0F94AB-F68D-49CC-B405-73C110C7E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858297"/>
                <a:ext cx="5157787" cy="4331366"/>
              </a:xfrm>
              <a:blipFill>
                <a:blip r:embed="rId2"/>
                <a:stretch>
                  <a:fillRect l="-2482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CDB7B86-E9D8-4FF8-9B64-BC1DEB20998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1858297"/>
                <a:ext cx="5183188" cy="4331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r-Latn-BA" dirty="0">
                    <a:latin typeface="+mj-lt"/>
                  </a:rPr>
                  <a:t>Consider the following ODE:</a:t>
                </a: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0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0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Let us introduce output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+mj-lt"/>
                  </a:rPr>
                  <a:t>. Possibilities to choose it:</a:t>
                </a:r>
              </a:p>
              <a:p>
                <a:pPr marL="0" indent="0">
                  <a:buNone/>
                </a:pPr>
                <a:endParaRPr lang="en-US" sz="10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=7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CDB7B86-E9D8-4FF8-9B64-BC1DEB209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1858297"/>
                <a:ext cx="5183188" cy="4331366"/>
              </a:xfrm>
              <a:blipFill>
                <a:blip r:embed="rId3"/>
                <a:stretch>
                  <a:fillRect l="-2471" t="-2394" r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EBED37B-92BA-4C5E-B747-08A9A86B6E76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6D9FE-606F-41E1-A946-CD742C9B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5999" y="6297103"/>
            <a:ext cx="6095999" cy="560897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9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3533D-44E1-4661-B492-69E3C521F28D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</p:spTree>
    <p:extLst>
      <p:ext uri="{BB962C8B-B14F-4D97-AF65-F5344CB8AC3E}">
        <p14:creationId xmlns:p14="http://schemas.microsoft.com/office/powerpoint/2010/main" val="229369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793</Words>
  <Application>Microsoft Office PowerPoint</Application>
  <PresentationFormat>Widescreen</PresentationFormat>
  <Paragraphs>179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Topic of the Lecture</vt:lpstr>
      <vt:lpstr>Instructors</vt:lpstr>
      <vt:lpstr>Grading</vt:lpstr>
      <vt:lpstr>Process, System &amp; Disturbance</vt:lpstr>
      <vt:lpstr>Control &amp; Control System</vt:lpstr>
      <vt:lpstr>Control System Examples</vt:lpstr>
      <vt:lpstr>Single-Input Single-Output (SISO) Systems</vt:lpstr>
      <vt:lpstr>Single-Input Single-Output (SISO) Systems</vt:lpstr>
      <vt:lpstr>Open-Loop System vs. Closed-Loop System</vt:lpstr>
      <vt:lpstr>SISO Systems in Block Diagrams</vt:lpstr>
      <vt:lpstr>State-Space Models</vt:lpstr>
      <vt:lpstr>Single-Input Single-Output (SISO) Systems</vt:lpstr>
      <vt:lpstr>Additional Materials about State-Space Models</vt:lpstr>
      <vt:lpstr>Linearity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Pezer</dc:creator>
  <cp:lastModifiedBy>Marko Pezer</cp:lastModifiedBy>
  <cp:revision>32</cp:revision>
  <dcterms:created xsi:type="dcterms:W3CDTF">2020-03-11T16:50:00Z</dcterms:created>
  <dcterms:modified xsi:type="dcterms:W3CDTF">2020-05-17T18:25:22Z</dcterms:modified>
</cp:coreProperties>
</file>