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86" r:id="rId2"/>
    <p:sldId id="261" r:id="rId3"/>
    <p:sldId id="279" r:id="rId4"/>
    <p:sldId id="266" r:id="rId5"/>
    <p:sldId id="280" r:id="rId6"/>
    <p:sldId id="287" r:id="rId7"/>
    <p:sldId id="281" r:id="rId8"/>
    <p:sldId id="282" r:id="rId9"/>
    <p:sldId id="283" r:id="rId10"/>
    <p:sldId id="284" r:id="rId11"/>
    <p:sldId id="285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EEC4F-F192-4B67-89E4-CE29D0F08CE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BF3F9-30DB-4F79-ACE3-6EA651F9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0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79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3566-062C-4341-8C1F-19B230EF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8E350-C0C5-42DB-B453-9D95268C4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650A-1D57-49F8-939E-6FC90B54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2449-59BE-4313-B884-1521DFDA1DC2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78BD-20E4-4C08-A9D6-5238E041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E2B3-EFCB-4B9E-B75F-ECBDA62A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C07A-B195-4017-9ADA-87FFDD11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5A2F5-A7BE-49FF-B80C-762DAF4FC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BE98-A6E1-448A-A6B5-491E8865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222-A812-4B47-82EF-1C18A2F0BA7E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2C6B-A047-417E-9C50-066B885D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D2D9-678C-43DB-A23A-B030BA2B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11D05-A0B0-4052-BD14-05C6A003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75566-1C7D-450D-A029-6615468A9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1EA4-40BB-44BE-BD4F-11394AB1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A6D1-A1F5-4514-A861-29DC29DE06AA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D4F8-A745-419C-9FE2-5C151D70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8BBA-4491-4FF0-8260-004AD1F6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4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3AE-4B62-4E25-A203-9FE25C5C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E567-3DB5-4DB2-9D2C-A6B74678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B18D-11AB-4751-99AA-31AED0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22BA-E8CA-4FF7-83BC-BCAED8E98A86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5C67-BC79-4A09-A79A-C5C7CDA9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C0C2-C84F-42B3-B945-C2FA2280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8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26FB-7937-4309-B8E8-F1C4EE4E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EACB-A30A-4BCB-AF62-CC7D773A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2C957-14EE-42B6-8CD7-5E5F050D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723-F81E-4D41-94D4-FF08D68A5E9A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D332-2A11-4A4F-9E3B-787F6A25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BA1B-BC59-4EFB-A84F-5693C154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9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1CF1-8756-44AD-9D6F-432F2D4F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AF57-2DE9-47E6-89C6-86F7154A6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4650D-E421-4087-82D7-61968BB11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0FD3-FF55-4886-B7F5-402FEFFE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BEE5-991C-4691-AB1D-E66C44F5FC8B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FE9A1-1089-494D-8E7B-63055259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969B4-C0B8-413F-81E7-077F6C50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AA7E-327B-4E1E-952B-C5CBBCBC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74CA-EC24-4780-8AE2-D2D28B73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A8491-0430-4845-B3DC-CE14141A0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4C030-B8D4-48BC-B451-487195905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A95FD-003E-42FA-AD1C-1BFDB8A6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E094E-5F70-41E6-8893-CBDB0446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1097-1533-4202-BE98-79DB2EB94E5E}" type="datetime1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DAA7E-3A3D-4DBB-8624-5908FBCC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76830-F4F1-47E9-A206-02C15C95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174B-995B-45A0-9564-DE87C377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7A699-45EF-4878-B7F4-5139AAEB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9AB0-08C4-4744-BE21-47CDDA41F246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53DEB-EBCD-476F-B9FF-6C2AEAD9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6210B-F308-4FE9-A6D5-866B64A7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9D80B-146B-4A16-8566-790F9DA8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112D-FFDA-4B39-A5A4-FA72E3BE2848}" type="datetime1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6C580-0CAD-402B-BEBC-CC30890E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11DB6-ACA0-47C9-A2D8-A438646D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C62E-1CCB-496F-9CC9-C77935B0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FE70-5F1B-4A51-AE7E-000EF5F3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A4EBF-EA71-49C9-80D0-F79F8B237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75920-3C18-4859-86F3-CB7EAF58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D954-6E4A-4750-85DF-130FC54E5672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01F64-BBE5-4A3F-A1B8-3A326792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91D7-6125-4F7E-BAA9-ECA1E7A1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DAD1-25A6-4420-A6D5-DD6F034B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34352-E5CD-439D-B696-7F35F694F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4A34B-5125-4B6C-BAC0-A8BCECEFF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3460C-9DE7-44FA-9152-B121B04F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EA63-188F-4F85-86C0-4AB246827D44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95AC9-21A1-461E-9317-C62E44A3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D9341-0A73-48FF-8825-262B3E18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19D95-1D7A-414B-80AF-5612188E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BF36-2332-4831-AB9A-F1BEDDBA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F140-2F20-45DC-8149-27B86E8F8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7C89-244A-44C0-81DC-A26F78E0DB3B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0EFA3-71FD-4677-9FDC-716CEBA8D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E82D-B779-4F95-8FB0-08E5A58D7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74FA9-B246-40A1-884D-6D3413A7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C65EEE-CE0C-4DB2-A1C9-8305361C333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D3531-CE3B-456F-8E38-585CC8BA4BFA}"/>
              </a:ext>
            </a:extLst>
          </p:cNvPr>
          <p:cNvSpPr txBox="1"/>
          <p:nvPr/>
        </p:nvSpPr>
        <p:spPr>
          <a:xfrm>
            <a:off x="0" y="460572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+mj-lt"/>
              </a:rPr>
              <a:t>Sergei Savin, PhD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4B715F17-37B5-43F0-A370-DC2F0C96339E}"/>
              </a:ext>
            </a:extLst>
          </p:cNvPr>
          <p:cNvSpPr txBox="1"/>
          <p:nvPr/>
        </p:nvSpPr>
        <p:spPr>
          <a:xfrm>
            <a:off x="0" y="23570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Innopolis University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Control Theory (Linear Control)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D8F5C-BBF7-440D-857A-7FBDCA908DE5}"/>
              </a:ext>
            </a:extLst>
          </p:cNvPr>
          <p:cNvSpPr txBox="1"/>
          <p:nvPr/>
        </p:nvSpPr>
        <p:spPr>
          <a:xfrm>
            <a:off x="0" y="2235846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+mj-lt"/>
              </a:rPr>
              <a:t>Lecture 2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Linear Systems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Stability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A76B5-FBCD-481A-8EEE-45C58091E527}"/>
              </a:ext>
            </a:extLst>
          </p:cNvPr>
          <p:cNvSpPr txBox="1"/>
          <p:nvPr/>
        </p:nvSpPr>
        <p:spPr>
          <a:xfrm>
            <a:off x="0" y="623653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Slides design by Marko Pezer &amp; Artem Bakhanov</a:t>
            </a:r>
          </a:p>
        </p:txBody>
      </p:sp>
    </p:spTree>
    <p:extLst>
      <p:ext uri="{BB962C8B-B14F-4D97-AF65-F5344CB8AC3E}">
        <p14:creationId xmlns:p14="http://schemas.microsoft.com/office/powerpoint/2010/main" val="854497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C57-4C79-48E1-96AE-1FB5C38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for an ODE</a:t>
            </a:r>
            <a:br>
              <a:rPr lang="en-US" b="1" dirty="0"/>
            </a:br>
            <a:r>
              <a:rPr lang="en-US" sz="2800" b="1" dirty="0"/>
              <a:t>(when A has an eigendecomposition)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0F94AB-F68D-49CC-B405-73C110C7EBD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024109"/>
                <a:ext cx="5157787" cy="385203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b="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0F94AB-F68D-49CC-B405-73C110C7E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024109"/>
                <a:ext cx="5157787" cy="38520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CDB7B86-E9D8-4FF8-9B64-BC1DEB20998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625652" y="2024109"/>
                <a:ext cx="4729736" cy="385203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𝐷𝑦</m:t>
                    </m:r>
                  </m:oMath>
                </a14:m>
                <a:r>
                  <a:rPr lang="en-US" b="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CDB7B86-E9D8-4FF8-9B64-BC1DEB209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625652" y="2024109"/>
                <a:ext cx="4729736" cy="385203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EBED37B-92BA-4C5E-B747-08A9A86B6E76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6D9FE-606F-41E1-A946-CD742C9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5999" y="6297103"/>
            <a:ext cx="6095999" cy="560897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10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533D-44E1-4661-B492-69E3C521F28D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DFBB6E-DE3E-484C-96E4-4D1239DE2056}"/>
              </a:ext>
            </a:extLst>
          </p:cNvPr>
          <p:cNvSpPr/>
          <p:nvPr/>
        </p:nvSpPr>
        <p:spPr>
          <a:xfrm>
            <a:off x="5087509" y="3701551"/>
            <a:ext cx="1029809" cy="49714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6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for an 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11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1CB7F-3411-4B7D-93C4-89406FA7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000"/>
            <a:ext cx="5222040" cy="300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1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74FA9-B246-40A1-884D-6D3413A7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C65EEE-CE0C-4DB2-A1C9-8305361C333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40590-2A8A-436D-B750-131BF055C90B}"/>
              </a:ext>
            </a:extLst>
          </p:cNvPr>
          <p:cNvSpPr txBox="1"/>
          <p:nvPr/>
        </p:nvSpPr>
        <p:spPr>
          <a:xfrm>
            <a:off x="0" y="2567224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+mj-lt"/>
              </a:rPr>
              <a:t>The End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+mj-lt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7520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 of the Lecture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2E384-45BA-4F26-AFA7-273DAAB8C754}"/>
              </a:ext>
            </a:extLst>
          </p:cNvPr>
          <p:cNvSpPr txBox="1"/>
          <p:nvPr/>
        </p:nvSpPr>
        <p:spPr>
          <a:xfrm>
            <a:off x="1031132" y="1896894"/>
            <a:ext cx="10322666" cy="3463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Linearity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Examples of Linear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Stability and Asymptotic Stability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Solution for an ODE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2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92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4"/>
                <a:ext cx="10322666" cy="426368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>
                    <a:latin typeface="+mj-lt"/>
                  </a:rPr>
                  <a:t>A system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+mj-lt"/>
                  </a:rPr>
                  <a:t> is linear with respect to its inputs and output</a:t>
                </a:r>
              </a:p>
              <a:p>
                <a:endParaRPr lang="en-US" sz="1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borderBox>
                        <m:border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orderBox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endParaRPr lang="en-US" sz="10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if and only if superposition holds:</a:t>
                </a:r>
                <a:endParaRPr lang="en-US" sz="1000" dirty="0">
                  <a:latin typeface="+mj-lt"/>
                </a:endParaRPr>
              </a:p>
              <a:p>
                <a:endParaRPr lang="en-US" sz="1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endParaRPr lang="en-US" sz="16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So,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response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response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), then the 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4"/>
                <a:ext cx="10322666" cy="4263684"/>
              </a:xfrm>
              <a:prstGeom prst="rect">
                <a:avLst/>
              </a:prstGeom>
              <a:blipFill>
                <a:blip r:embed="rId3"/>
                <a:stretch>
                  <a:fillRect l="-1181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3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9D5D1-802B-4453-B6EE-8BCB5744F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138" y="365125"/>
            <a:ext cx="2834430" cy="89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2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C57-4C79-48E1-96AE-1FB5C38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Linear Systems </a:t>
            </a:r>
            <a:r>
              <a:rPr lang="en-US" b="1" dirty="0">
                <a:solidFill>
                  <a:schemeClr val="accent2"/>
                </a:solidFill>
              </a:rPr>
              <a:t>(1/2)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1AA04-2ECA-4F36-A593-50EA8BAA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65976"/>
            <a:ext cx="5157787" cy="8239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DC motor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CDB7B86-E9D8-4FF8-9B64-BC1DEB20998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880486" y="3065176"/>
                <a:ext cx="4474902" cy="293089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  <a:latin typeface="+mj-lt"/>
                  </a:rPr>
                  <a:t>Linear model on black board!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CDB7B86-E9D8-4FF8-9B64-BC1DEB209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880486" y="3065176"/>
                <a:ext cx="4474902" cy="2930890"/>
              </a:xfrm>
              <a:blipFill>
                <a:blip r:embed="rId2"/>
                <a:stretch>
                  <a:fillRect l="-2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EBED37B-92BA-4C5E-B747-08A9A86B6E76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6D9FE-606F-41E1-A946-CD742C9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5999" y="6297103"/>
            <a:ext cx="6095999" cy="560897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4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533D-44E1-4661-B492-69E3C521F28D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503BC1-F318-4BC9-80B1-3CC4CDC2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3065176"/>
            <a:ext cx="5157787" cy="260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4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C57-4C79-48E1-96AE-1FB5C38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Linear Systems </a:t>
            </a:r>
            <a:r>
              <a:rPr lang="en-US" b="1" dirty="0">
                <a:solidFill>
                  <a:schemeClr val="accent2"/>
                </a:solidFill>
              </a:rPr>
              <a:t>(2/2)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1AA04-2ECA-4F36-A593-50EA8BAA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65976"/>
            <a:ext cx="5157787" cy="8239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Spring-damper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B7B86-E9D8-4FF8-9B64-BC1DEB209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80486" y="3065176"/>
            <a:ext cx="4474902" cy="293089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+mj-lt"/>
              </a:rPr>
              <a:t>Linear model on whiteboard!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ED37B-92BA-4C5E-B747-08A9A86B6E76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6D9FE-606F-41E1-A946-CD742C9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5999" y="6297103"/>
            <a:ext cx="6095999" cy="560897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5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533D-44E1-4661-B492-69E3C521F28D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pic>
        <p:nvPicPr>
          <p:cNvPr id="10" name="Picture 9" descr="Related image">
            <a:extLst>
              <a:ext uri="{FF2B5EF4-FFF2-40B4-BE49-F238E27FC236}">
                <a16:creationId xmlns:a16="http://schemas.microsoft.com/office/drawing/2014/main" id="{9F1C9C69-1AA9-4B8E-80F1-5F988CF66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60" y="3065175"/>
            <a:ext cx="5157787" cy="299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07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C57-4C79-48E1-96AE-1FB5C386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The Concept of Stability of a Control System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ED37B-92BA-4C5E-B747-08A9A86B6E76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6D9FE-606F-41E1-A946-CD742C9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5999" y="6297103"/>
            <a:ext cx="6095999" cy="560897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6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533D-44E1-4661-B492-69E3C521F28D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</p:spTree>
    <p:extLst>
      <p:ext uri="{BB962C8B-B14F-4D97-AF65-F5344CB8AC3E}">
        <p14:creationId xmlns:p14="http://schemas.microsoft.com/office/powerpoint/2010/main" val="277136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Stability and Asymptotic Stability </a:t>
            </a:r>
            <a:r>
              <a:rPr lang="en-US" b="1" dirty="0">
                <a:solidFill>
                  <a:schemeClr val="accent2"/>
                </a:solidFill>
              </a:rPr>
              <a:t>(1/2)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3"/>
                <a:ext cx="10322666" cy="459598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400" dirty="0">
                    <a:latin typeface="+mj-lt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+mj-lt"/>
                  </a:rPr>
                  <a:t> is a critical point of the system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.</a:t>
                </a:r>
              </a:p>
              <a:p>
                <a:endParaRPr lang="en-US" sz="2400" dirty="0">
                  <a:latin typeface="+mj-lt"/>
                </a:endParaRP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</a:rPr>
                  <a:t>We say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+mj-lt"/>
                  </a:rPr>
                  <a:t> is </a:t>
                </a:r>
                <a:r>
                  <a:rPr lang="en-US" sz="2400" b="1" dirty="0">
                    <a:solidFill>
                      <a:schemeClr val="accent2"/>
                    </a:solidFill>
                    <a:latin typeface="+mj-lt"/>
                  </a:rPr>
                  <a:t>stable</a:t>
                </a:r>
                <a:r>
                  <a:rPr lang="en-US" sz="2400" dirty="0">
                    <a:latin typeface="+mj-lt"/>
                  </a:rPr>
                  <a:t> if, given any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+mj-lt"/>
                  </a:rPr>
                  <a:t>, there exists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+mj-lt"/>
                  </a:rPr>
                  <a:t> such that every solution of the system satisfies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1400" dirty="0">
                  <a:latin typeface="+mj-lt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⇒    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>
                    <a:latin typeface="+mj-lt"/>
                  </a:rPr>
                  <a:t>    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algn="ctr"/>
                <a:endParaRPr lang="en-US" sz="2400" dirty="0">
                  <a:latin typeface="+mj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</a:rPr>
                  <a:t>We say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+mj-lt"/>
                  </a:rPr>
                  <a:t> is </a:t>
                </a:r>
                <a:r>
                  <a:rPr lang="en-US" sz="2400" b="1" dirty="0">
                    <a:solidFill>
                      <a:schemeClr val="accent2"/>
                    </a:solidFill>
                    <a:latin typeface="+mj-lt"/>
                  </a:rPr>
                  <a:t>asymptotically table</a:t>
                </a:r>
                <a:r>
                  <a:rPr lang="en-US" sz="2400" dirty="0">
                    <a:latin typeface="+mj-lt"/>
                  </a:rPr>
                  <a:t>, if it is stable and there exists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+mj-lt"/>
                  </a:rPr>
                  <a:t> such that every solution of the system satisfies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14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⇒    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3"/>
                <a:ext cx="10322666" cy="4595981"/>
              </a:xfrm>
              <a:prstGeom prst="rect">
                <a:avLst/>
              </a:prstGeom>
              <a:blipFill>
                <a:blip r:embed="rId3"/>
                <a:stretch>
                  <a:fillRect l="-886" t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7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57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Stability and Asymptotic Stability </a:t>
            </a:r>
            <a:r>
              <a:rPr lang="en-US" b="1" dirty="0">
                <a:solidFill>
                  <a:schemeClr val="accent2"/>
                </a:solidFill>
              </a:rPr>
              <a:t>(2/2)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3"/>
                <a:ext cx="10322666" cy="381435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>
                    <a:latin typeface="+mj-lt"/>
                  </a:rPr>
                  <a:t>Loosely speaking, stability means that every solution which is initially close to the critical point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>
                    <a:latin typeface="+mj-lt"/>
                  </a:rPr>
                  <a:t> must remain close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>
                    <a:latin typeface="+mj-lt"/>
                  </a:rPr>
                  <a:t> at all times. </a:t>
                </a:r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3"/>
                <a:ext cx="10322666" cy="3814359"/>
              </a:xfrm>
              <a:prstGeom prst="rect">
                <a:avLst/>
              </a:prstGeom>
              <a:blipFill>
                <a:blip r:embed="rId3"/>
                <a:stretch>
                  <a:fillRect l="-1181" t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8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250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for an 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3"/>
                <a:ext cx="10322666" cy="381435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>
                  <a:latin typeface="+mj-lt"/>
                </a:endParaRPr>
              </a:p>
              <a:p>
                <a:pPr algn="ctr"/>
                <a:endParaRPr lang="en-US" sz="2800" dirty="0">
                  <a:latin typeface="+mj-lt"/>
                </a:endParaRPr>
              </a:p>
              <a:p>
                <a:pPr algn="ctr"/>
                <a:r>
                  <a:rPr lang="en-US" sz="2800" dirty="0">
                    <a:latin typeface="+mj-lt"/>
                  </a:rPr>
                  <a:t>Let’s write the solution on the black board!</a:t>
                </a:r>
              </a:p>
              <a:p>
                <a:pPr algn="ctr"/>
                <a:endParaRPr lang="en-US" sz="2800" dirty="0">
                  <a:latin typeface="+mj-lt"/>
                </a:endParaRPr>
              </a:p>
              <a:p>
                <a:pPr algn="ctr"/>
                <a:r>
                  <a:rPr lang="en-US" sz="2800" dirty="0">
                    <a:latin typeface="+mj-lt"/>
                  </a:rPr>
                  <a:t>When does it converge to zero?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3"/>
                <a:ext cx="10322666" cy="3814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9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617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473</Words>
  <Application>Microsoft Office PowerPoint</Application>
  <PresentationFormat>Widescreen</PresentationFormat>
  <Paragraphs>93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Topic of the Lecture</vt:lpstr>
      <vt:lpstr>Linearity</vt:lpstr>
      <vt:lpstr>Examples of Linear Systems (1/2)</vt:lpstr>
      <vt:lpstr>Examples of Linear Systems (2/2)</vt:lpstr>
      <vt:lpstr>The Concept of Stability of a Control System</vt:lpstr>
      <vt:lpstr>Stability and Asymptotic Stability (1/2)</vt:lpstr>
      <vt:lpstr>Stability and Asymptotic Stability (2/2)</vt:lpstr>
      <vt:lpstr>Solution for an ODE</vt:lpstr>
      <vt:lpstr>Solution for an ODE (when A has an eigendecomposition) </vt:lpstr>
      <vt:lpstr>Solution for an 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Pezer</dc:creator>
  <cp:lastModifiedBy>Marko Pezer</cp:lastModifiedBy>
  <cp:revision>37</cp:revision>
  <dcterms:created xsi:type="dcterms:W3CDTF">2020-03-11T16:50:00Z</dcterms:created>
  <dcterms:modified xsi:type="dcterms:W3CDTF">2020-05-17T18:19:33Z</dcterms:modified>
</cp:coreProperties>
</file>