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88" r:id="rId4"/>
    <p:sldId id="290" r:id="rId5"/>
    <p:sldId id="291" r:id="rId6"/>
    <p:sldId id="292" r:id="rId7"/>
    <p:sldId id="293" r:id="rId8"/>
    <p:sldId id="294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58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EEC4F-F192-4B67-89E4-CE29D0F08CE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BF3F9-30DB-4F79-ACE3-6EA651F9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5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F3F9-30DB-4F79-ACE3-6EA651F993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88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F3F9-30DB-4F79-ACE3-6EA651F993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90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F3F9-30DB-4F79-ACE3-6EA651F993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33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F3F9-30DB-4F79-ACE3-6EA651F993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56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F3F9-30DB-4F79-ACE3-6EA651F993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92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F3F9-30DB-4F79-ACE3-6EA651F993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F3F9-30DB-4F79-ACE3-6EA651F993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8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F3F9-30DB-4F79-ACE3-6EA651F993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71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F3F9-30DB-4F79-ACE3-6EA651F993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74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F3F9-30DB-4F79-ACE3-6EA651F993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68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F3F9-30DB-4F79-ACE3-6EA651F993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64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F3F9-30DB-4F79-ACE3-6EA651F993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85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BF3F9-30DB-4F79-ACE3-6EA651F993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46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33566-062C-4341-8C1F-19B230EF2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8E350-C0C5-42DB-B453-9D95268C4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E650A-1D57-49F8-939E-6FC90B545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72449-59BE-4313-B884-1521DFDA1DC2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E78BD-20E4-4C08-A9D6-5238E041C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6E2B3-EFCB-4B9E-B75F-ECBDA62A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0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4C07A-B195-4017-9ADA-87FFDD11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5A2F5-A7BE-49FF-B80C-762DAF4FC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8BE98-A6E1-448A-A6B5-491E88657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222-A812-4B47-82EF-1C18A2F0BA7E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92C6B-A047-417E-9C50-066B885DA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6D2D9-678C-43DB-A23A-B030BA2B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4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611D05-A0B0-4052-BD14-05C6A003D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75566-1C7D-450D-A029-6615468A9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D1EA4-40BB-44BE-BD4F-11394AB1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A6D1-A1F5-4514-A861-29DC29DE06AA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FD4F8-A745-419C-9FE2-5C151D70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18BBA-4491-4FF0-8260-004AD1F6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4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03AE-4B62-4E25-A203-9FE25C5C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E567-3DB5-4DB2-9D2C-A6B746784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7B18D-11AB-4751-99AA-31AED0EC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22BA-E8CA-4FF7-83BC-BCAED8E98A86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25C67-BC79-4A09-A79A-C5C7CDA9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3C0C2-C84F-42B3-B945-C2FA2280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8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26FB-7937-4309-B8E8-F1C4EE4EC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2EACB-A30A-4BCB-AF62-CC7D773A0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2C957-14EE-42B6-8CD7-5E5F050D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7723-F81E-4D41-94D4-FF08D68A5E9A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1D332-2A11-4A4F-9E3B-787F6A25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7BA1B-BC59-4EFB-A84F-5693C154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9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1CF1-8756-44AD-9D6F-432F2D4F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EAF57-2DE9-47E6-89C6-86F7154A6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4650D-E421-4087-82D7-61968BB11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10FD3-FF55-4886-B7F5-402FEFFE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BEE5-991C-4691-AB1D-E66C44F5FC8B}" type="datetime1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FE9A1-1089-494D-8E7B-63055259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969B4-C0B8-413F-81E7-077F6C500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44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AA7E-327B-4E1E-952B-C5CBBCBC8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174CA-EC24-4780-8AE2-D2D28B73E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A8491-0430-4845-B3DC-CE14141A0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4C030-B8D4-48BC-B451-487195905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A95FD-003E-42FA-AD1C-1BFDB8A67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CE094E-5F70-41E6-8893-CBDB0446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1097-1533-4202-BE98-79DB2EB94E5E}" type="datetime1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DAA7E-3A3D-4DBB-8624-5908FBCC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976830-F4F1-47E9-A206-02C15C95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9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174B-995B-45A0-9564-DE87C377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7A699-45EF-4878-B7F4-5139AAEB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9AB0-08C4-4744-BE21-47CDDA41F246}" type="datetime1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53DEB-EBCD-476F-B9FF-6C2AEAD9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6210B-F308-4FE9-A6D5-866B64A7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59D80B-146B-4A16-8566-790F9DA8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112D-FFDA-4B39-A5A4-FA72E3BE2848}" type="datetime1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D6C580-0CAD-402B-BEBC-CC30890EE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11DB6-ACA0-47C9-A2D8-A438646D3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4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CC62E-1CCB-496F-9CC9-C77935B0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EFE70-5F1B-4A51-AE7E-000EF5F3F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A4EBF-EA71-49C9-80D0-F79F8B237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75920-3C18-4859-86F3-CB7EAF58D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D954-6E4A-4750-85DF-130FC54E5672}" type="datetime1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01F64-BBE5-4A3F-A1B8-3A326792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391D7-6125-4F7E-BAA9-ECA1E7A1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49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DAD1-25A6-4420-A6D5-DD6F034B8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34352-E5CD-439D-B696-7F35F694FC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4A34B-5125-4B6C-BAC0-A8BCECEFF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3460C-9DE7-44FA-9152-B121B04F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EA63-188F-4F85-86C0-4AB246827D44}" type="datetime1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95AC9-21A1-461E-9317-C62E44A3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D9341-0A73-48FF-8825-262B3E18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19D95-1D7A-414B-80AF-5612188EE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BF36-2332-4831-AB9A-F1BEDDBA1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F140-2F20-45DC-8149-27B86E8F8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37C89-244A-44C0-81DC-A26F78E0DB3B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0EFA3-71FD-4677-9FDC-716CEBA8D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AE82D-B779-4F95-8FB0-08E5A58D7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CCDD-62B9-4B93-913E-00E45339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9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kfEZmsQqi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FSAfFw_dqgA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974FA9-B246-40A1-884D-6D3413A72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C65EEE-CE0C-4DB2-A1C9-8305361C333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F40590-2A8A-436D-B750-131BF055C90B}"/>
              </a:ext>
            </a:extLst>
          </p:cNvPr>
          <p:cNvSpPr txBox="1"/>
          <p:nvPr/>
        </p:nvSpPr>
        <p:spPr>
          <a:xfrm>
            <a:off x="0" y="2559012"/>
            <a:ext cx="12192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+mj-lt"/>
              </a:rPr>
              <a:t>Lecture </a:t>
            </a:r>
            <a:r>
              <a:rPr lang="sr-Latn-BA" sz="4000" dirty="0">
                <a:solidFill>
                  <a:schemeClr val="accent2"/>
                </a:solidFill>
                <a:latin typeface="+mj-lt"/>
              </a:rPr>
              <a:t>4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algn="ctr"/>
            <a:r>
              <a:rPr lang="sr-Latn-BA" sz="6600" dirty="0">
                <a:solidFill>
                  <a:schemeClr val="bg1"/>
                </a:solidFill>
                <a:latin typeface="+mj-lt"/>
              </a:rPr>
              <a:t>Stabilizing Control</a:t>
            </a:r>
            <a:endParaRPr lang="en-US" sz="6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D3531-CE3B-456F-8E38-585CC8BA4BFA}"/>
              </a:ext>
            </a:extLst>
          </p:cNvPr>
          <p:cNvSpPr txBox="1"/>
          <p:nvPr/>
        </p:nvSpPr>
        <p:spPr>
          <a:xfrm>
            <a:off x="0" y="428256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latin typeface="+mj-lt"/>
              </a:rPr>
              <a:t>Sergei Savin, PhD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F621022C-B863-4E22-A59E-C9999E8D1265}"/>
              </a:ext>
            </a:extLst>
          </p:cNvPr>
          <p:cNvSpPr txBox="1"/>
          <p:nvPr/>
        </p:nvSpPr>
        <p:spPr>
          <a:xfrm>
            <a:off x="0" y="235706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Innopolis University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Control Theory (Linear Control)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123483-A1B3-440B-BDC2-97A787155CC6}"/>
              </a:ext>
            </a:extLst>
          </p:cNvPr>
          <p:cNvSpPr txBox="1"/>
          <p:nvPr/>
        </p:nvSpPr>
        <p:spPr>
          <a:xfrm>
            <a:off x="5638800" y="297511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7794E5-5C65-492E-AFB5-6FF34820BE96}"/>
              </a:ext>
            </a:extLst>
          </p:cNvPr>
          <p:cNvSpPr txBox="1"/>
          <p:nvPr/>
        </p:nvSpPr>
        <p:spPr>
          <a:xfrm>
            <a:off x="0" y="623653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Slides design by Marko Pezer &amp; Artem Bakhanov</a:t>
            </a:r>
          </a:p>
        </p:txBody>
      </p:sp>
    </p:spTree>
    <p:extLst>
      <p:ext uri="{BB962C8B-B14F-4D97-AF65-F5344CB8AC3E}">
        <p14:creationId xmlns:p14="http://schemas.microsoft.com/office/powerpoint/2010/main" val="127346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809C-F1CA-47B9-80A5-679E796C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Control Error and Stabilizing Control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87C9-484A-47B0-A913-ED53F5804D0B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292A-04D4-4ADC-AE8E-7C6039305083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2E384-45BA-4F26-AFA7-273DAAB8C754}"/>
                  </a:ext>
                </a:extLst>
              </p:cNvPr>
              <p:cNvSpPr txBox="1"/>
              <p:nvPr/>
            </p:nvSpPr>
            <p:spPr>
              <a:xfrm>
                <a:off x="1031132" y="1896892"/>
                <a:ext cx="10322666" cy="393428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2800" b="0" dirty="0">
                    <a:latin typeface="+mj-lt"/>
                  </a:rPr>
                  <a:t>Given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𝐵𝑢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b="0" dirty="0">
                  <a:latin typeface="+mj-lt"/>
                </a:endParaRPr>
              </a:p>
              <a:p>
                <a:r>
                  <a:rPr lang="en-US" sz="1000" dirty="0">
                    <a:latin typeface="+mj-lt"/>
                  </a:rPr>
                  <a:t> </a:t>
                </a:r>
              </a:p>
              <a:p>
                <a:r>
                  <a:rPr lang="en-US" sz="2800" b="0" dirty="0">
                    <a:latin typeface="+mj-lt"/>
                  </a:rPr>
                  <a:t>Assume there is such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𝑐𝑜𝑛𝑠𝑡</m:t>
                    </m:r>
                  </m:oMath>
                </a14:m>
                <a:r>
                  <a:rPr lang="en-US" sz="2800" b="0" dirty="0">
                    <a:latin typeface="+mj-lt"/>
                  </a:rPr>
                  <a:t>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b="0" dirty="0">
                  <a:latin typeface="+mj-lt"/>
                </a:endParaRPr>
              </a:p>
              <a:p>
                <a:r>
                  <a:rPr lang="en-US" sz="1000" dirty="0">
                    <a:latin typeface="+mj-lt"/>
                  </a:rPr>
                  <a:t> </a:t>
                </a:r>
              </a:p>
              <a:p>
                <a:r>
                  <a:rPr lang="en-US" sz="2800" b="0" dirty="0">
                    <a:latin typeface="+mj-lt"/>
                  </a:rPr>
                  <a:t>Then: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̇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𝐵𝑢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b="0" dirty="0">
                  <a:latin typeface="+mj-lt"/>
                </a:endParaRPr>
              </a:p>
              <a:p>
                <a:r>
                  <a:rPr lang="en-US" sz="1000" dirty="0">
                    <a:latin typeface="+mj-lt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en-US" sz="2800" b="0" dirty="0">
                  <a:latin typeface="+mj-lt"/>
                </a:endParaRPr>
              </a:p>
              <a:p>
                <a:r>
                  <a:rPr lang="en-US" sz="1000" b="0" dirty="0">
                    <a:latin typeface="+mj-lt"/>
                  </a:rPr>
                  <a:t> </a:t>
                </a:r>
              </a:p>
              <a:p>
                <a:r>
                  <a:rPr lang="en-US" sz="2800" b="0" dirty="0">
                    <a:latin typeface="+mj-lt"/>
                  </a:rPr>
                  <a:t>If so, and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𝐾𝑒</m:t>
                    </m:r>
                  </m:oMath>
                </a14:m>
                <a:r>
                  <a:rPr lang="en-US" sz="2800" b="0" dirty="0">
                    <a:latin typeface="+mj-lt"/>
                  </a:rPr>
                  <a:t>, 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b="0" dirty="0">
                    <a:latin typeface="+mj-lt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𝐵𝐾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≺0</m:t>
                    </m:r>
                  </m:oMath>
                </a14:m>
                <a:endParaRPr lang="en-US" sz="2800" b="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2E384-45BA-4F26-AFA7-273DAAB8C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32" y="1896892"/>
                <a:ext cx="10322666" cy="3934282"/>
              </a:xfrm>
              <a:prstGeom prst="rect">
                <a:avLst/>
              </a:prstGeom>
              <a:blipFill>
                <a:blip r:embed="rId3"/>
                <a:stretch>
                  <a:fillRect l="-1181" t="-1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CA8FE8-DCEE-4476-B18C-D9342D1E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3D305F7-07C0-4050-AF94-D51E82343ABA}"/>
              </a:ext>
            </a:extLst>
          </p:cNvPr>
          <p:cNvSpPr txBox="1">
            <a:spLocks/>
          </p:cNvSpPr>
          <p:nvPr/>
        </p:nvSpPr>
        <p:spPr>
          <a:xfrm>
            <a:off x="6095999" y="6297103"/>
            <a:ext cx="6095999" cy="560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10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0869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809C-F1CA-47B9-80A5-679E796C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Proportional and Proportional-Derivative Control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87C9-484A-47B0-A913-ED53F5804D0B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292A-04D4-4ADC-AE8E-7C6039305083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CA8FE8-DCEE-4476-B18C-D9342D1E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3D305F7-07C0-4050-AF94-D51E82343ABA}"/>
              </a:ext>
            </a:extLst>
          </p:cNvPr>
          <p:cNvSpPr txBox="1">
            <a:spLocks/>
          </p:cNvSpPr>
          <p:nvPr/>
        </p:nvSpPr>
        <p:spPr>
          <a:xfrm>
            <a:off x="6095999" y="6297103"/>
            <a:ext cx="6095999" cy="560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11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4AEF22-7C16-43F4-9B4A-2DF117B0EBFF}"/>
                  </a:ext>
                </a:extLst>
              </p:cNvPr>
              <p:cNvSpPr txBox="1"/>
              <p:nvPr/>
            </p:nvSpPr>
            <p:spPr>
              <a:xfrm>
                <a:off x="1031132" y="2023672"/>
                <a:ext cx="4835019" cy="413690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accent2"/>
                    </a:solidFill>
                    <a:latin typeface="+mj-lt"/>
                  </a:rPr>
                  <a:t>Proportional Control</a:t>
                </a:r>
              </a:p>
              <a:p>
                <a:pPr algn="ctr"/>
                <a:endParaRPr lang="en-US" sz="2800" b="1" dirty="0"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𝐾𝑒</m:t>
                      </m:r>
                    </m:oMath>
                  </m:oMathPara>
                </a14:m>
                <a:endParaRPr lang="en-US" sz="2800" b="0" dirty="0">
                  <a:latin typeface="+mj-lt"/>
                </a:endParaRPr>
              </a:p>
              <a:p>
                <a:pPr algn="ctr"/>
                <a:endParaRPr lang="en-US" sz="1000" dirty="0">
                  <a:latin typeface="+mj-lt"/>
                </a:endParaRPr>
              </a:p>
              <a:p>
                <a:pPr algn="ctr"/>
                <a:r>
                  <a:rPr lang="en-US" sz="2800" dirty="0">
                    <a:latin typeface="+mj-lt"/>
                  </a:rPr>
                  <a:t>(good for first order LTI: State-Space models)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4AEF22-7C16-43F4-9B4A-2DF117B0E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32" y="2023672"/>
                <a:ext cx="4835019" cy="4136905"/>
              </a:xfrm>
              <a:prstGeom prst="rect">
                <a:avLst/>
              </a:prstGeom>
              <a:blipFill>
                <a:blip r:embed="rId3"/>
                <a:stretch>
                  <a:fillRect t="-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7677D2-242B-4F78-8DF5-9BF8317D9730}"/>
                  </a:ext>
                </a:extLst>
              </p:cNvPr>
              <p:cNvSpPr txBox="1"/>
              <p:nvPr/>
            </p:nvSpPr>
            <p:spPr>
              <a:xfrm>
                <a:off x="6193090" y="2023671"/>
                <a:ext cx="4835019" cy="413690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accent2"/>
                    </a:solidFill>
                    <a:latin typeface="+mj-lt"/>
                  </a:rPr>
                  <a:t>Proportional-Derivative Control</a:t>
                </a:r>
              </a:p>
              <a:p>
                <a:pPr algn="ctr"/>
                <a:endParaRPr lang="en-US" sz="2800" b="1" dirty="0"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800" b="0" dirty="0">
                  <a:latin typeface="+mj-lt"/>
                </a:endParaRPr>
              </a:p>
              <a:p>
                <a:pPr algn="ctr"/>
                <a:endParaRPr lang="en-US" sz="1000" dirty="0">
                  <a:latin typeface="+mj-lt"/>
                </a:endParaRPr>
              </a:p>
              <a:p>
                <a:pPr algn="ctr"/>
                <a:r>
                  <a:rPr lang="en-US" sz="2800" dirty="0">
                    <a:latin typeface="+mj-lt"/>
                  </a:rPr>
                  <a:t>(good for second-order LTI)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7677D2-242B-4F78-8DF5-9BF8317D9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090" y="2023671"/>
                <a:ext cx="4835019" cy="4136905"/>
              </a:xfrm>
              <a:prstGeom prst="rect">
                <a:avLst/>
              </a:prstGeom>
              <a:blipFill>
                <a:blip r:embed="rId4"/>
                <a:stretch>
                  <a:fillRect t="-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035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809C-F1CA-47B9-80A5-679E796C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Why you don't want controllers using derivatives of the same order as the equations themselves? </a:t>
            </a:r>
            <a:r>
              <a:rPr lang="en-US" sz="3600" b="1" dirty="0">
                <a:solidFill>
                  <a:schemeClr val="accent2"/>
                </a:solidFill>
              </a:rPr>
              <a:t>(1/2)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87C9-484A-47B0-A913-ED53F5804D0B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292A-04D4-4ADC-AE8E-7C6039305083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CA8FE8-DCEE-4476-B18C-D9342D1E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3D305F7-07C0-4050-AF94-D51E82343ABA}"/>
              </a:ext>
            </a:extLst>
          </p:cNvPr>
          <p:cNvSpPr txBox="1">
            <a:spLocks/>
          </p:cNvSpPr>
          <p:nvPr/>
        </p:nvSpPr>
        <p:spPr>
          <a:xfrm>
            <a:off x="6095999" y="6297103"/>
            <a:ext cx="6095999" cy="560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12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E0C979-60D6-473E-8A62-962B3D32CAAA}"/>
                  </a:ext>
                </a:extLst>
              </p:cNvPr>
              <p:cNvSpPr txBox="1"/>
              <p:nvPr/>
            </p:nvSpPr>
            <p:spPr>
              <a:xfrm>
                <a:off x="1031132" y="1896892"/>
                <a:ext cx="10322666" cy="426368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en-US" sz="2400" b="0" dirty="0">
                  <a:latin typeface="+mj-lt"/>
                </a:endParaRPr>
              </a:p>
              <a:p>
                <a:endParaRPr lang="en-US" sz="1600" b="0" dirty="0">
                  <a:latin typeface="+mj-lt"/>
                </a:endParaRPr>
              </a:p>
              <a:p>
                <a:r>
                  <a:rPr lang="en-US" sz="2400" b="0" dirty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b="0" dirty="0">
                    <a:latin typeface="+mj-lt"/>
                  </a:rPr>
                  <a:t>. Then we can 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400" b="0" dirty="0">
                    <a:latin typeface="+mj-lt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b="0" dirty="0">
                    <a:latin typeface="+mj-lt"/>
                  </a:rPr>
                  <a:t> </a:t>
                </a:r>
                <a:r>
                  <a:rPr lang="en-US" sz="2400" dirty="0">
                    <a:latin typeface="+mj-lt"/>
                  </a:rPr>
                  <a:t>and obtain:</a:t>
                </a:r>
              </a:p>
              <a:p>
                <a:endParaRPr lang="en-US" sz="10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acc>
                            <m:accPr>
                              <m:chr m:val="̇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400" b="0" dirty="0">
                  <a:latin typeface="+mj-lt"/>
                </a:endParaRPr>
              </a:p>
              <a:p>
                <a:r>
                  <a:rPr lang="en-US" sz="800" b="0" dirty="0">
                    <a:latin typeface="+mj-lt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b="0" dirty="0">
                  <a:latin typeface="+mj-lt"/>
                </a:endParaRPr>
              </a:p>
              <a:p>
                <a:r>
                  <a:rPr lang="en-US" sz="800" dirty="0">
                    <a:latin typeface="+mj-lt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b="0" dirty="0">
                  <a:latin typeface="+mj-lt"/>
                </a:endParaRPr>
              </a:p>
              <a:p>
                <a:endParaRPr lang="en-US" sz="1600" dirty="0">
                  <a:latin typeface="+mj-lt"/>
                </a:endParaRPr>
              </a:p>
              <a:p>
                <a:r>
                  <a:rPr lang="en-US" sz="2400" b="0" dirty="0">
                    <a:latin typeface="+mj-lt"/>
                  </a:rPr>
                  <a:t>Which means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b="0" dirty="0">
                    <a:latin typeface="+mj-lt"/>
                  </a:rPr>
                  <a:t> is in the null space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>
                    <a:latin typeface="+mj-lt"/>
                  </a:rPr>
                  <a:t>. However, the initial problem did not specify this, therefore the proposed control leads to an instantaneous change in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b="0" dirty="0">
                    <a:latin typeface="+mj-lt"/>
                  </a:rPr>
                  <a:t>, which is not physically possible.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E0C979-60D6-473E-8A62-962B3D32C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32" y="1896892"/>
                <a:ext cx="10322666" cy="4263686"/>
              </a:xfrm>
              <a:prstGeom prst="rect">
                <a:avLst/>
              </a:prstGeom>
              <a:blipFill>
                <a:blip r:embed="rId3"/>
                <a:stretch>
                  <a:fillRect l="-886" r="-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143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809C-F1CA-47B9-80A5-679E796C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Why you don't want controllers using derivatives of the same order as the equations themselves? </a:t>
            </a:r>
            <a:r>
              <a:rPr lang="en-US" sz="3600" b="1" dirty="0">
                <a:solidFill>
                  <a:schemeClr val="accent2"/>
                </a:solidFill>
              </a:rPr>
              <a:t>(2/2)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87C9-484A-47B0-A913-ED53F5804D0B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292A-04D4-4ADC-AE8E-7C6039305083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CA8FE8-DCEE-4476-B18C-D9342D1E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3D305F7-07C0-4050-AF94-D51E82343ABA}"/>
              </a:ext>
            </a:extLst>
          </p:cNvPr>
          <p:cNvSpPr txBox="1">
            <a:spLocks/>
          </p:cNvSpPr>
          <p:nvPr/>
        </p:nvSpPr>
        <p:spPr>
          <a:xfrm>
            <a:off x="6095999" y="6297103"/>
            <a:ext cx="6095999" cy="560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13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7FD4F8-899A-46A6-B39E-F5FC1F4A409F}"/>
                  </a:ext>
                </a:extLst>
              </p:cNvPr>
              <p:cNvSpPr txBox="1"/>
              <p:nvPr/>
            </p:nvSpPr>
            <p:spPr>
              <a:xfrm>
                <a:off x="1031132" y="1896892"/>
                <a:ext cx="10322666" cy="393428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2400" b="0" dirty="0">
                    <a:latin typeface="+mj-lt"/>
                  </a:rPr>
                  <a:t>Alternatively, pick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b="0" dirty="0">
                    <a:latin typeface="+mj-lt"/>
                  </a:rPr>
                  <a:t>. Then we obtain:</a:t>
                </a:r>
              </a:p>
              <a:p>
                <a:endParaRPr lang="en-US" sz="16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𝐵𝑐</m:t>
                      </m:r>
                    </m:oMath>
                  </m:oMathPara>
                </a14:m>
                <a:endParaRPr lang="en-US" sz="2400" b="0" dirty="0">
                  <a:latin typeface="+mj-lt"/>
                </a:endParaRPr>
              </a:p>
              <a:p>
                <a:endParaRPr lang="en-US" sz="10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𝐵𝑐</m:t>
                      </m:r>
                    </m:oMath>
                  </m:oMathPara>
                </a14:m>
                <a:endParaRPr lang="en-US" sz="2400" b="0" dirty="0">
                  <a:latin typeface="+mj-lt"/>
                </a:endParaRPr>
              </a:p>
              <a:p>
                <a:endParaRPr lang="en-US" sz="10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𝐵𝑐</m:t>
                      </m:r>
                    </m:oMath>
                  </m:oMathPara>
                </a14:m>
                <a:endParaRPr lang="en-US" sz="2400" b="0" dirty="0">
                  <a:latin typeface="+mj-lt"/>
                </a:endParaRPr>
              </a:p>
              <a:p>
                <a:endParaRPr lang="en-US" sz="1600" dirty="0">
                  <a:latin typeface="+mj-lt"/>
                </a:endParaRPr>
              </a:p>
              <a:p>
                <a:r>
                  <a:rPr lang="en-US" sz="2400" b="0" dirty="0">
                    <a:latin typeface="+mj-lt"/>
                  </a:rPr>
                  <a:t>Here it </a:t>
                </a:r>
                <a:r>
                  <a:rPr lang="en-US" sz="2400" dirty="0">
                    <a:latin typeface="+mj-lt"/>
                  </a:rPr>
                  <a:t>means that as long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>
                    <a:latin typeface="+mj-lt"/>
                  </a:rPr>
                  <a:t> invertible, any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b="0" dirty="0">
                    <a:latin typeface="+mj-lt"/>
                  </a:rPr>
                  <a:t> can be achieved instantaneously, which is not physical.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7FD4F8-899A-46A6-B39E-F5FC1F4A4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32" y="1896892"/>
                <a:ext cx="10322666" cy="3934282"/>
              </a:xfrm>
              <a:prstGeom prst="rect">
                <a:avLst/>
              </a:prstGeom>
              <a:blipFill>
                <a:blip r:embed="rId3"/>
                <a:stretch>
                  <a:fillRect l="-886" t="-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003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0587C9-484A-47B0-A913-ED53F5804D0B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292A-04D4-4ADC-AE8E-7C6039305083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CA8FE8-DCEE-4476-B18C-D9342D1E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3D305F7-07C0-4050-AF94-D51E82343ABA}"/>
              </a:ext>
            </a:extLst>
          </p:cNvPr>
          <p:cNvSpPr txBox="1">
            <a:spLocks/>
          </p:cNvSpPr>
          <p:nvPr/>
        </p:nvSpPr>
        <p:spPr>
          <a:xfrm>
            <a:off x="6095999" y="6297103"/>
            <a:ext cx="6095999" cy="560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14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E02283-8566-46DB-8768-67830AC877D7}"/>
              </a:ext>
            </a:extLst>
          </p:cNvPr>
          <p:cNvSpPr/>
          <p:nvPr/>
        </p:nvSpPr>
        <p:spPr>
          <a:xfrm>
            <a:off x="1728329" y="1655218"/>
            <a:ext cx="873534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Proportional-Integral-Derivative (PID)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49257-5F7B-4777-8F73-58FF1D995E2F}"/>
              </a:ext>
            </a:extLst>
          </p:cNvPr>
          <p:cNvSpPr/>
          <p:nvPr/>
        </p:nvSpPr>
        <p:spPr>
          <a:xfrm>
            <a:off x="864164" y="2424659"/>
            <a:ext cx="104636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accent2"/>
                </a:solidFill>
                <a:latin typeface="+mj-lt"/>
              </a:rPr>
              <a:t>(black board)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C36FC2-C30F-4845-B0C2-ABAF01D4973A}"/>
              </a:ext>
            </a:extLst>
          </p:cNvPr>
          <p:cNvSpPr/>
          <p:nvPr/>
        </p:nvSpPr>
        <p:spPr>
          <a:xfrm>
            <a:off x="985534" y="5009584"/>
            <a:ext cx="41249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https://www.youtube.com/watch?v=wkfEZmsQqiA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545117-1B70-4B1A-B9EE-68EB7B8F0418}"/>
              </a:ext>
            </a:extLst>
          </p:cNvPr>
          <p:cNvSpPr/>
          <p:nvPr/>
        </p:nvSpPr>
        <p:spPr>
          <a:xfrm>
            <a:off x="0" y="4422436"/>
            <a:ext cx="6095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+mj-lt"/>
              </a:rPr>
              <a:t>Theory: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4E2439-4113-4B29-876E-E7A6B4E57691}"/>
              </a:ext>
            </a:extLst>
          </p:cNvPr>
          <p:cNvSpPr/>
          <p:nvPr/>
        </p:nvSpPr>
        <p:spPr>
          <a:xfrm>
            <a:off x="7081538" y="5009583"/>
            <a:ext cx="4124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https://www.youtube.com/watch?v=FSAfFw_dqgA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FF4CA2-44F8-41AC-9711-1F1AD0106ECF}"/>
              </a:ext>
            </a:extLst>
          </p:cNvPr>
          <p:cNvSpPr/>
          <p:nvPr/>
        </p:nvSpPr>
        <p:spPr>
          <a:xfrm>
            <a:off x="6095997" y="4422436"/>
            <a:ext cx="6095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+mj-lt"/>
              </a:rPr>
              <a:t>Practice:</a:t>
            </a:r>
          </a:p>
        </p:txBody>
      </p:sp>
    </p:spTree>
    <p:extLst>
      <p:ext uri="{BB962C8B-B14F-4D97-AF65-F5344CB8AC3E}">
        <p14:creationId xmlns:p14="http://schemas.microsoft.com/office/powerpoint/2010/main" val="1112921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809C-F1CA-47B9-80A5-679E796C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Lyapunov Stability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87C9-484A-47B0-A913-ED53F5804D0B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292A-04D4-4ADC-AE8E-7C6039305083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CA8FE8-DCEE-4476-B18C-D9342D1E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3D305F7-07C0-4050-AF94-D51E82343ABA}"/>
              </a:ext>
            </a:extLst>
          </p:cNvPr>
          <p:cNvSpPr txBox="1">
            <a:spLocks/>
          </p:cNvSpPr>
          <p:nvPr/>
        </p:nvSpPr>
        <p:spPr>
          <a:xfrm>
            <a:off x="6095999" y="6297103"/>
            <a:ext cx="6095999" cy="560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15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25573D-44BE-4DF8-A3F4-77F45B59D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239" y="2194560"/>
            <a:ext cx="4098561" cy="30248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770FF5-C18B-45FC-B853-5EB1E2C65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95551"/>
            <a:ext cx="5785605" cy="30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42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974FA9-B246-40A1-884D-6D3413A72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C65EEE-CE0C-4DB2-A1C9-8305361C333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F40590-2A8A-436D-B750-131BF055C90B}"/>
              </a:ext>
            </a:extLst>
          </p:cNvPr>
          <p:cNvSpPr txBox="1"/>
          <p:nvPr/>
        </p:nvSpPr>
        <p:spPr>
          <a:xfrm>
            <a:off x="0" y="2567224"/>
            <a:ext cx="12192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+mj-lt"/>
              </a:rPr>
              <a:t>The End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6600" dirty="0">
                <a:solidFill>
                  <a:schemeClr val="bg1"/>
                </a:solidFill>
                <a:latin typeface="+mj-lt"/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67520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809C-F1CA-47B9-80A5-679E796C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Topic of the Lecture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87C9-484A-47B0-A913-ED53F5804D0B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292A-04D4-4ADC-AE8E-7C6039305083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2E384-45BA-4F26-AFA7-273DAAB8C754}"/>
              </a:ext>
            </a:extLst>
          </p:cNvPr>
          <p:cNvSpPr txBox="1"/>
          <p:nvPr/>
        </p:nvSpPr>
        <p:spPr>
          <a:xfrm>
            <a:off x="1031132" y="1896894"/>
            <a:ext cx="10322666" cy="34630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Stabilizing Control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Control Error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Proportional and Proportional-Derivative Control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Proportional-Integral-Derivative (PID)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Lyapunov Stability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CA8FE8-DCEE-4476-B18C-D9342D1E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3D305F7-07C0-4050-AF94-D51E82343ABA}"/>
              </a:ext>
            </a:extLst>
          </p:cNvPr>
          <p:cNvSpPr txBox="1">
            <a:spLocks/>
          </p:cNvSpPr>
          <p:nvPr/>
        </p:nvSpPr>
        <p:spPr>
          <a:xfrm>
            <a:off x="6095999" y="6297103"/>
            <a:ext cx="6095999" cy="560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2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992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809C-F1CA-47B9-80A5-679E796C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b="1" dirty="0"/>
              <a:t>Stabilizing Control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(1/3)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87C9-484A-47B0-A913-ED53F5804D0B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292A-04D4-4ADC-AE8E-7C6039305083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2E384-45BA-4F26-AFA7-273DAAB8C754}"/>
                  </a:ext>
                </a:extLst>
              </p:cNvPr>
              <p:cNvSpPr txBox="1"/>
              <p:nvPr/>
            </p:nvSpPr>
            <p:spPr>
              <a:xfrm>
                <a:off x="1031132" y="1896893"/>
                <a:ext cx="10322666" cy="42636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r-Latn-B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sz="2800" b="0" dirty="0">
                  <a:latin typeface="+mj-lt"/>
                </a:endParaRPr>
              </a:p>
              <a:p>
                <a:endParaRPr lang="en-US" sz="2800" b="0" dirty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Given desired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𝑐𝑜𝑛𝑠𝑡</m:t>
                    </m:r>
                  </m:oMath>
                </a14:m>
                <a:r>
                  <a:rPr lang="en-US" sz="2800" dirty="0">
                    <a:latin typeface="+mj-lt"/>
                  </a:rPr>
                  <a:t>, </a:t>
                </a:r>
              </a:p>
              <a:p>
                <a:r>
                  <a:rPr lang="en-US" sz="1000" dirty="0">
                    <a:latin typeface="+mj-lt"/>
                  </a:rPr>
                  <a:t> </a:t>
                </a:r>
              </a:p>
              <a:p>
                <a:r>
                  <a:rPr lang="en-US" sz="2800" dirty="0">
                    <a:latin typeface="+mj-lt"/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800" dirty="0">
                    <a:latin typeface="+mj-lt"/>
                  </a:rPr>
                  <a:t> such that solution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j-lt"/>
                  </a:rPr>
                  <a:t> approaches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800" dirty="0">
                  <a:latin typeface="+mj-lt"/>
                </a:endParaRPr>
              </a:p>
              <a:p>
                <a:r>
                  <a:rPr lang="en-US" sz="1000" dirty="0">
                    <a:latin typeface="+mj-lt"/>
                  </a:rPr>
                  <a:t> </a:t>
                </a:r>
              </a:p>
              <a:p>
                <a:r>
                  <a:rPr lang="en-US" sz="2800" dirty="0">
                    <a:latin typeface="+mj-lt"/>
                  </a:rPr>
                  <a:t>(from all </a:t>
                </a:r>
                <a:r>
                  <a:rPr lang="en-US" sz="2800" b="1" dirty="0">
                    <a:latin typeface="+mj-lt"/>
                  </a:rPr>
                  <a:t>initial conditions (IC) </a:t>
                </a:r>
                <a:r>
                  <a:rPr lang="en-US" sz="2800" dirty="0">
                    <a:latin typeface="+mj-lt"/>
                  </a:rPr>
                  <a:t>or a range of IC)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2E384-45BA-4F26-AFA7-273DAAB8C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32" y="1896893"/>
                <a:ext cx="10322666" cy="4263685"/>
              </a:xfrm>
              <a:prstGeom prst="rect">
                <a:avLst/>
              </a:prstGeom>
              <a:blipFill>
                <a:blip r:embed="rId3"/>
                <a:stretch>
                  <a:fillRect l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CA8FE8-DCEE-4476-B18C-D9342D1E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3D305F7-07C0-4050-AF94-D51E82343ABA}"/>
              </a:ext>
            </a:extLst>
          </p:cNvPr>
          <p:cNvSpPr txBox="1">
            <a:spLocks/>
          </p:cNvSpPr>
          <p:nvPr/>
        </p:nvSpPr>
        <p:spPr>
          <a:xfrm>
            <a:off x="6095999" y="6297103"/>
            <a:ext cx="6095999" cy="560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3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892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809C-F1CA-47B9-80A5-679E796C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b="1" dirty="0"/>
              <a:t>Stabilizing Control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(2/3: Example)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87C9-484A-47B0-A913-ED53F5804D0B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292A-04D4-4ADC-AE8E-7C6039305083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2E384-45BA-4F26-AFA7-273DAAB8C754}"/>
                  </a:ext>
                </a:extLst>
              </p:cNvPr>
              <p:cNvSpPr txBox="1"/>
              <p:nvPr/>
            </p:nvSpPr>
            <p:spPr>
              <a:xfrm>
                <a:off x="1031132" y="1896893"/>
                <a:ext cx="10322666" cy="42636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r-Latn-B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=7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b="0" dirty="0">
                  <a:latin typeface="+mj-lt"/>
                </a:endParaRPr>
              </a:p>
              <a:p>
                <a:endParaRPr lang="en-US" sz="2800" b="0" dirty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For the desired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j-lt"/>
                  </a:rPr>
                  <a:t>, </a:t>
                </a:r>
              </a:p>
              <a:p>
                <a:r>
                  <a:rPr lang="en-US" sz="1000" dirty="0">
                    <a:latin typeface="+mj-lt"/>
                  </a:rPr>
                  <a:t> </a:t>
                </a:r>
              </a:p>
              <a:p>
                <a:r>
                  <a:rPr lang="en-US" sz="28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=−8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j-lt"/>
                  </a:rPr>
                  <a:t> then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r>
                  <a:rPr lang="en-US" sz="1000" dirty="0">
                    <a:latin typeface="+mj-lt"/>
                  </a:rPr>
                  <a:t> </a:t>
                </a:r>
              </a:p>
              <a:p>
                <a:r>
                  <a:rPr lang="en-US" sz="2800" dirty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800" dirty="0">
                    <a:latin typeface="+mj-lt"/>
                  </a:rPr>
                  <a:t> which approaches 0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2E384-45BA-4F26-AFA7-273DAAB8C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32" y="1896893"/>
                <a:ext cx="10322666" cy="4263685"/>
              </a:xfrm>
              <a:prstGeom prst="rect">
                <a:avLst/>
              </a:prstGeom>
              <a:blipFill>
                <a:blip r:embed="rId3"/>
                <a:stretch>
                  <a:fillRect l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CA8FE8-DCEE-4476-B18C-D9342D1E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3D305F7-07C0-4050-AF94-D51E82343ABA}"/>
              </a:ext>
            </a:extLst>
          </p:cNvPr>
          <p:cNvSpPr txBox="1">
            <a:spLocks/>
          </p:cNvSpPr>
          <p:nvPr/>
        </p:nvSpPr>
        <p:spPr>
          <a:xfrm>
            <a:off x="6095999" y="6297103"/>
            <a:ext cx="6095999" cy="560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4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589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809C-F1CA-47B9-80A5-679E796C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b="1" dirty="0"/>
              <a:t>Stabilizing Control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(3/3)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87C9-484A-47B0-A913-ED53F5804D0B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292A-04D4-4ADC-AE8E-7C6039305083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2E384-45BA-4F26-AFA7-273DAAB8C754}"/>
                  </a:ext>
                </a:extLst>
              </p:cNvPr>
              <p:cNvSpPr txBox="1"/>
              <p:nvPr/>
            </p:nvSpPr>
            <p:spPr>
              <a:xfrm>
                <a:off x="1031132" y="1896893"/>
                <a:ext cx="10322666" cy="42636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28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b="0" dirty="0">
                  <a:latin typeface="+mj-lt"/>
                </a:endParaRPr>
              </a:p>
              <a:p>
                <a:r>
                  <a:rPr lang="en-US" sz="1000" dirty="0">
                    <a:latin typeface="+mj-lt"/>
                  </a:rPr>
                  <a:t> </a:t>
                </a:r>
                <a:endParaRPr lang="en-US" sz="10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  <a:p>
                <a:r>
                  <a:rPr lang="en-US" sz="1000" dirty="0">
                    <a:latin typeface="+mj-lt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𝐾𝑥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  <a:p>
                <a:endParaRPr lang="en-US" sz="2800" dirty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Find K such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≺0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2E384-45BA-4F26-AFA7-273DAAB8C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32" y="1896893"/>
                <a:ext cx="10322666" cy="4263685"/>
              </a:xfrm>
              <a:prstGeom prst="rect">
                <a:avLst/>
              </a:prstGeom>
              <a:blipFill>
                <a:blip r:embed="rId3"/>
                <a:stretch>
                  <a:fillRect l="-1181" t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CA8FE8-DCEE-4476-B18C-D9342D1E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3D305F7-07C0-4050-AF94-D51E82343ABA}"/>
              </a:ext>
            </a:extLst>
          </p:cNvPr>
          <p:cNvSpPr txBox="1">
            <a:spLocks/>
          </p:cNvSpPr>
          <p:nvPr/>
        </p:nvSpPr>
        <p:spPr>
          <a:xfrm>
            <a:off x="6095999" y="6297103"/>
            <a:ext cx="6095999" cy="560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5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7724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809C-F1CA-47B9-80A5-679E796C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Control Error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87C9-484A-47B0-A913-ED53F5804D0B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292A-04D4-4ADC-AE8E-7C6039305083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2E384-45BA-4F26-AFA7-273DAAB8C754}"/>
                  </a:ext>
                </a:extLst>
              </p:cNvPr>
              <p:cNvSpPr txBox="1"/>
              <p:nvPr/>
            </p:nvSpPr>
            <p:spPr>
              <a:xfrm>
                <a:off x="934666" y="2443397"/>
                <a:ext cx="10322666" cy="341775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4400" dirty="0">
                    <a:latin typeface="+mj-lt"/>
                  </a:rPr>
                  <a:t>Control error: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4400" dirty="0">
                  <a:latin typeface="+mj-lt"/>
                </a:endParaRPr>
              </a:p>
              <a:p>
                <a:pPr algn="ctr"/>
                <a:endParaRPr lang="en-US" sz="2800" b="0" dirty="0">
                  <a:latin typeface="+mj-lt"/>
                </a:endParaRPr>
              </a:p>
              <a:p>
                <a:pPr algn="ctr"/>
                <a:r>
                  <a:rPr lang="en-US" sz="4400" dirty="0">
                    <a:latin typeface="+mj-lt"/>
                  </a:rPr>
                  <a:t>We always want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sz="44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2E384-45BA-4F26-AFA7-273DAAB8C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66" y="2443397"/>
                <a:ext cx="10322666" cy="3417758"/>
              </a:xfrm>
              <a:prstGeom prst="rect">
                <a:avLst/>
              </a:prstGeom>
              <a:blipFill>
                <a:blip r:embed="rId3"/>
                <a:stretch>
                  <a:fillRect t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CA8FE8-DCEE-4476-B18C-D9342D1E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3D305F7-07C0-4050-AF94-D51E82343ABA}"/>
              </a:ext>
            </a:extLst>
          </p:cNvPr>
          <p:cNvSpPr txBox="1">
            <a:spLocks/>
          </p:cNvSpPr>
          <p:nvPr/>
        </p:nvSpPr>
        <p:spPr>
          <a:xfrm>
            <a:off x="6095999" y="6297103"/>
            <a:ext cx="6095999" cy="560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6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383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809C-F1CA-47B9-80A5-679E796C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Control Error and Trajectory Tracking </a:t>
            </a:r>
            <a:r>
              <a:rPr lang="en-US" b="1" dirty="0">
                <a:solidFill>
                  <a:schemeClr val="accent2"/>
                </a:solidFill>
              </a:rPr>
              <a:t>(1/2)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87C9-484A-47B0-A913-ED53F5804D0B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292A-04D4-4ADC-AE8E-7C6039305083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2E384-45BA-4F26-AFA7-273DAAB8C754}"/>
                  </a:ext>
                </a:extLst>
              </p:cNvPr>
              <p:cNvSpPr txBox="1"/>
              <p:nvPr/>
            </p:nvSpPr>
            <p:spPr>
              <a:xfrm>
                <a:off x="1031132" y="1896892"/>
                <a:ext cx="10322666" cy="393428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2800" dirty="0">
                    <a:latin typeface="+mj-lt"/>
                  </a:rPr>
                  <a:t>Assume there is such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800" dirty="0">
                    <a:latin typeface="+mj-lt"/>
                  </a:rPr>
                  <a:t> that</a:t>
                </a:r>
              </a:p>
              <a:p>
                <a:r>
                  <a:rPr lang="en-US" sz="1000" dirty="0">
                    <a:latin typeface="+mj-lt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j-lt"/>
                </a:endParaRPr>
              </a:p>
              <a:p>
                <a:r>
                  <a:rPr lang="en-US" sz="1000" dirty="0">
                    <a:latin typeface="+mj-lt"/>
                  </a:rPr>
                  <a:t> </a:t>
                </a:r>
                <a:endParaRPr lang="en-US" sz="1000" b="0" dirty="0">
                  <a:latin typeface="+mj-lt"/>
                </a:endParaRPr>
              </a:p>
              <a:p>
                <a:r>
                  <a:rPr lang="en-US" sz="2800" b="0" dirty="0">
                    <a:latin typeface="+mj-lt"/>
                  </a:rPr>
                  <a:t>Then: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̇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𝐵𝑢</m:t>
                    </m:r>
                  </m:oMath>
                </a14:m>
                <a:endParaRPr lang="en-US" sz="2800" b="0" dirty="0">
                  <a:latin typeface="+mj-lt"/>
                </a:endParaRPr>
              </a:p>
              <a:p>
                <a:r>
                  <a:rPr lang="en-US" sz="1000" dirty="0">
                    <a:latin typeface="+mj-lt"/>
                  </a:rPr>
                  <a:t> </a:t>
                </a:r>
                <a:endParaRPr lang="en-US" sz="10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en-US" sz="2800" b="0" dirty="0">
                  <a:latin typeface="+mj-lt"/>
                </a:endParaRPr>
              </a:p>
              <a:p>
                <a:r>
                  <a:rPr lang="en-US" sz="1000" dirty="0">
                    <a:latin typeface="+mj-lt"/>
                  </a:rPr>
                  <a:t> </a:t>
                </a:r>
                <a:endParaRPr lang="en-US" sz="1000" b="0" dirty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If so, and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𝐾𝑒</m:t>
                    </m:r>
                  </m:oMath>
                </a14:m>
                <a:endParaRPr lang="en-US" sz="2800" b="0" dirty="0">
                  <a:latin typeface="+mj-lt"/>
                </a:endParaRPr>
              </a:p>
              <a:p>
                <a:r>
                  <a:rPr lang="en-US" sz="1000" dirty="0">
                    <a:latin typeface="+mj-lt"/>
                  </a:rPr>
                  <a:t> </a:t>
                </a:r>
                <a:endParaRPr lang="en-US" sz="1000" b="0" dirty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b="0" dirty="0">
                    <a:latin typeface="+mj-lt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𝐵𝐾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≺0</m:t>
                    </m:r>
                  </m:oMath>
                </a14:m>
                <a:endParaRPr lang="en-US" sz="2800" b="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2E384-45BA-4F26-AFA7-273DAAB8C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32" y="1896892"/>
                <a:ext cx="10322666" cy="3934282"/>
              </a:xfrm>
              <a:prstGeom prst="rect">
                <a:avLst/>
              </a:prstGeom>
              <a:blipFill>
                <a:blip r:embed="rId3"/>
                <a:stretch>
                  <a:fillRect l="-1181" t="-1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CA8FE8-DCEE-4476-B18C-D9342D1E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3D305F7-07C0-4050-AF94-D51E82343ABA}"/>
              </a:ext>
            </a:extLst>
          </p:cNvPr>
          <p:cNvSpPr txBox="1">
            <a:spLocks/>
          </p:cNvSpPr>
          <p:nvPr/>
        </p:nvSpPr>
        <p:spPr>
          <a:xfrm>
            <a:off x="6095999" y="6297103"/>
            <a:ext cx="6095999" cy="560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7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3891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809C-F1CA-47B9-80A5-679E796C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Control Error and Trajectory Tracking </a:t>
            </a:r>
            <a:r>
              <a:rPr lang="en-US" b="1" dirty="0">
                <a:solidFill>
                  <a:schemeClr val="accent2"/>
                </a:solidFill>
              </a:rPr>
              <a:t>(2/2)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87C9-484A-47B0-A913-ED53F5804D0B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292A-04D4-4ADC-AE8E-7C6039305083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CA8FE8-DCEE-4476-B18C-D9342D1E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3D305F7-07C0-4050-AF94-D51E82343ABA}"/>
              </a:ext>
            </a:extLst>
          </p:cNvPr>
          <p:cNvSpPr txBox="1">
            <a:spLocks/>
          </p:cNvSpPr>
          <p:nvPr/>
        </p:nvSpPr>
        <p:spPr>
          <a:xfrm>
            <a:off x="6095999" y="6297103"/>
            <a:ext cx="6095999" cy="560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8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7DC5AD-8FD3-42A8-94F7-CB9575023D58}"/>
                  </a:ext>
                </a:extLst>
              </p:cNvPr>
              <p:cNvSpPr txBox="1"/>
              <p:nvPr/>
            </p:nvSpPr>
            <p:spPr>
              <a:xfrm>
                <a:off x="1031132" y="2248524"/>
                <a:ext cx="4835019" cy="391205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𝐹𝐵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, then</a:t>
                </a:r>
              </a:p>
              <a:p>
                <a:endParaRPr lang="en-US" sz="10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𝐹𝐵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  <a:p>
                <a:endParaRPr lang="en-US" sz="1000" dirty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Assume there is such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b="0" dirty="0">
                    <a:latin typeface="+mj-lt"/>
                  </a:rPr>
                  <a:t>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800" b="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7DC5AD-8FD3-42A8-94F7-CB9575023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32" y="2248524"/>
                <a:ext cx="4835019" cy="3912053"/>
              </a:xfrm>
              <a:prstGeom prst="rect">
                <a:avLst/>
              </a:prstGeom>
              <a:blipFill>
                <a:blip r:embed="rId3"/>
                <a:stretch>
                  <a:fillRect l="-252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CF7EC8-97BF-4603-ACDA-4790716740D8}"/>
                  </a:ext>
                </a:extLst>
              </p:cNvPr>
              <p:cNvSpPr txBox="1"/>
              <p:nvPr/>
            </p:nvSpPr>
            <p:spPr>
              <a:xfrm>
                <a:off x="6325849" y="2248523"/>
                <a:ext cx="5027951" cy="391205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2800" dirty="0">
                    <a:latin typeface="+mj-lt"/>
                  </a:rPr>
                  <a:t>Then: 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  <a:p>
                <a:endParaRPr lang="en-US" sz="10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𝐹𝐵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+mj-lt"/>
                </a:endParaRPr>
              </a:p>
              <a:p>
                <a:endParaRPr lang="en-US" sz="1000" dirty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If so, and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𝐹𝐵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𝐾𝑒</m:t>
                    </m:r>
                  </m:oMath>
                </a14:m>
                <a:r>
                  <a:rPr lang="en-US" sz="2800" dirty="0">
                    <a:latin typeface="+mj-lt"/>
                  </a:rPr>
                  <a:t> 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dirty="0">
                    <a:latin typeface="+mj-lt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𝐵𝐾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≺0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CF7EC8-97BF-4603-ACDA-479071674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849" y="2248523"/>
                <a:ext cx="5027951" cy="3912053"/>
              </a:xfrm>
              <a:prstGeom prst="rect">
                <a:avLst/>
              </a:prstGeom>
              <a:blipFill>
                <a:blip r:embed="rId4"/>
                <a:stretch>
                  <a:fillRect l="-2545" t="-1558" r="-3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Right 2">
            <a:extLst>
              <a:ext uri="{FF2B5EF4-FFF2-40B4-BE49-F238E27FC236}">
                <a16:creationId xmlns:a16="http://schemas.microsoft.com/office/drawing/2014/main" id="{BB23CB53-E1CA-41AC-8676-29A3250FE738}"/>
              </a:ext>
            </a:extLst>
          </p:cNvPr>
          <p:cNvSpPr/>
          <p:nvPr/>
        </p:nvSpPr>
        <p:spPr>
          <a:xfrm>
            <a:off x="4571999" y="2653259"/>
            <a:ext cx="1324132" cy="38974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6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809C-F1CA-47B9-80A5-679E796C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Affine Systems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87C9-484A-47B0-A913-ED53F5804D0B}"/>
              </a:ext>
            </a:extLst>
          </p:cNvPr>
          <p:cNvSpPr/>
          <p:nvPr/>
        </p:nvSpPr>
        <p:spPr>
          <a:xfrm>
            <a:off x="0" y="6297104"/>
            <a:ext cx="6095999" cy="560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Control Theory (Linear Control)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292A-04D4-4ADC-AE8E-7C6039305083}"/>
              </a:ext>
            </a:extLst>
          </p:cNvPr>
          <p:cNvSpPr/>
          <p:nvPr/>
        </p:nvSpPr>
        <p:spPr>
          <a:xfrm>
            <a:off x="6095999" y="6297104"/>
            <a:ext cx="6095999" cy="560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2E384-45BA-4F26-AFA7-273DAAB8C754}"/>
                  </a:ext>
                </a:extLst>
              </p:cNvPr>
              <p:cNvSpPr txBox="1"/>
              <p:nvPr/>
            </p:nvSpPr>
            <p:spPr>
              <a:xfrm>
                <a:off x="1012738" y="2428406"/>
                <a:ext cx="10166520" cy="341775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4400" i="1" dirty="0">
                    <a:latin typeface="+mj-lt"/>
                  </a:rPr>
                  <a:t>Linear</a:t>
                </a:r>
                <a:r>
                  <a:rPr lang="en-US" sz="4400" dirty="0">
                    <a:latin typeface="+mj-lt"/>
                  </a:rPr>
                  <a:t> systems: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𝐵𝑢</m:t>
                    </m:r>
                  </m:oMath>
                </a14:m>
                <a:endParaRPr lang="en-US" sz="4400" dirty="0">
                  <a:latin typeface="+mj-lt"/>
                </a:endParaRPr>
              </a:p>
              <a:p>
                <a:pPr algn="ctr"/>
                <a:endParaRPr lang="en-US" sz="2800" b="0" dirty="0">
                  <a:latin typeface="+mj-lt"/>
                </a:endParaRPr>
              </a:p>
              <a:p>
                <a:pPr algn="ctr"/>
                <a:r>
                  <a:rPr lang="en-US" sz="4400" i="1" dirty="0">
                    <a:latin typeface="+mj-lt"/>
                  </a:rPr>
                  <a:t>Affine</a:t>
                </a:r>
                <a:r>
                  <a:rPr lang="en-US" sz="4400" dirty="0">
                    <a:latin typeface="+mj-lt"/>
                  </a:rPr>
                  <a:t> systems: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𝐵𝑢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44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B2E384-45BA-4F26-AFA7-273DAAB8C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738" y="2428406"/>
                <a:ext cx="10166520" cy="3417758"/>
              </a:xfrm>
              <a:prstGeom prst="rect">
                <a:avLst/>
              </a:prstGeom>
              <a:blipFill>
                <a:blip r:embed="rId3"/>
                <a:stretch>
                  <a:fillRect t="-3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CA8FE8-DCEE-4476-B18C-D9342D1E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F3D305F7-07C0-4050-AF94-D51E82343ABA}"/>
              </a:ext>
            </a:extLst>
          </p:cNvPr>
          <p:cNvSpPr txBox="1">
            <a:spLocks/>
          </p:cNvSpPr>
          <p:nvPr/>
        </p:nvSpPr>
        <p:spPr>
          <a:xfrm>
            <a:off x="6095999" y="6297103"/>
            <a:ext cx="6095999" cy="560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Slide </a:t>
            </a:r>
            <a:fld id="{96D8CCDD-62B9-4B93-913E-00E453391E9B}" type="slidenum">
              <a:rPr lang="en-US" sz="2000" smtClean="0">
                <a:solidFill>
                  <a:schemeClr val="bg1"/>
                </a:solidFill>
                <a:latin typeface="+mj-lt"/>
              </a:rPr>
              <a:pPr algn="ctr"/>
              <a:t>9</a:t>
            </a:fld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9B6C65-B13D-4C2A-BD14-089E59B54BAF}"/>
              </a:ext>
            </a:extLst>
          </p:cNvPr>
          <p:cNvSpPr/>
          <p:nvPr/>
        </p:nvSpPr>
        <p:spPr>
          <a:xfrm>
            <a:off x="1996189" y="3440242"/>
            <a:ext cx="8199619" cy="97810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2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806</Words>
  <Application>Microsoft Office PowerPoint</Application>
  <PresentationFormat>Widescreen</PresentationFormat>
  <Paragraphs>161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Topic of the Lecture</vt:lpstr>
      <vt:lpstr>Stabilizing Control (1/3)</vt:lpstr>
      <vt:lpstr>Stabilizing Control (2/3: Example)</vt:lpstr>
      <vt:lpstr>Stabilizing Control (3/3)</vt:lpstr>
      <vt:lpstr>Control Error</vt:lpstr>
      <vt:lpstr>Control Error and Trajectory Tracking (1/2)</vt:lpstr>
      <vt:lpstr>Control Error and Trajectory Tracking (2/2)</vt:lpstr>
      <vt:lpstr>Affine Systems</vt:lpstr>
      <vt:lpstr>Control Error and Stabilizing Control</vt:lpstr>
      <vt:lpstr>Proportional and Proportional-Derivative Control</vt:lpstr>
      <vt:lpstr>Why you don't want controllers using derivatives of the same order as the equations themselves? (1/2)</vt:lpstr>
      <vt:lpstr>Why you don't want controllers using derivatives of the same order as the equations themselves? (2/2)</vt:lpstr>
      <vt:lpstr>PowerPoint Presentation</vt:lpstr>
      <vt:lpstr>Lyapunov Stability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 Pezer</dc:creator>
  <cp:lastModifiedBy>Marko Pezer</cp:lastModifiedBy>
  <cp:revision>51</cp:revision>
  <dcterms:created xsi:type="dcterms:W3CDTF">2020-03-11T16:50:00Z</dcterms:created>
  <dcterms:modified xsi:type="dcterms:W3CDTF">2020-05-17T18:21:59Z</dcterms:modified>
</cp:coreProperties>
</file>