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8" r:id="rId4"/>
    <p:sldId id="290" r:id="rId5"/>
    <p:sldId id="291" r:id="rId6"/>
    <p:sldId id="304" r:id="rId7"/>
    <p:sldId id="305" r:id="rId8"/>
    <p:sldId id="306" r:id="rId9"/>
    <p:sldId id="307" r:id="rId10"/>
    <p:sldId id="308" r:id="rId11"/>
    <p:sldId id="309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EC4F-F192-4B67-89E4-CE29D0F08CE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3F9-30DB-4F79-ACE3-6EA651F9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6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3566-062C-4341-8C1F-19B230E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E350-C0C5-42DB-B453-9D95268C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650A-1D57-49F8-939E-6FC90B5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449-59BE-4313-B884-1521DFDA1DC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78BD-20E4-4C08-A9D6-5238E04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E2B3-EFCB-4B9E-B75F-ECBDA62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07A-B195-4017-9ADA-87FFDD1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A2F5-A7BE-49FF-B80C-762DAF4F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E98-A6E1-448A-A6B5-491E886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222-A812-4B47-82EF-1C18A2F0BA7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C6B-A047-417E-9C50-066B885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2D9-678C-43DB-A23A-B030BA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11D05-A0B0-4052-BD14-05C6A003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566-1C7D-450D-A029-6615468A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1EA4-40BB-44BE-BD4F-11394AB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A6D1-A1F5-4514-A861-29DC29DE06A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4F8-A745-419C-9FE2-5C151D7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8BBA-4491-4FF0-8260-004AD1F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3AE-4B62-4E25-A203-9FE25C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E567-3DB5-4DB2-9D2C-A6B74678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18D-11AB-4751-99AA-31AED0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22BA-E8CA-4FF7-83BC-BCAED8E98A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5C67-BC79-4A09-A79A-C5C7CDA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C0C2-C84F-42B3-B945-C2FA228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6FB-7937-4309-B8E8-F1C4EE4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EACB-A30A-4BCB-AF62-CC7D773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C957-14EE-42B6-8CD7-5E5F050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723-F81E-4D41-94D4-FF08D68A5E9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32-2A11-4A4F-9E3B-787F6A2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1B-BC59-4EFB-A84F-5693C15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CF1-8756-44AD-9D6F-432F2D4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AF57-2DE9-47E6-89C6-86F7154A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650D-E421-4087-82D7-61968BB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0FD3-FF55-4886-B7F5-402FEFF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BEE5-991C-4691-AB1D-E66C44F5FC8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9A1-1089-494D-8E7B-6305525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9B4-C0B8-413F-81E7-077F6C5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7E-327B-4E1E-952B-C5CBBCBC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74CA-EC24-4780-8AE2-D2D28B73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8491-0430-4845-B3DC-CE14141A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C030-B8D4-48BC-B451-48719590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95FD-003E-42FA-AD1C-1BFDB8A6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094E-5F70-41E6-8893-CBDB04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97-1533-4202-BE98-79DB2EB94E5E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A7E-3A3D-4DBB-8624-5908FBC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6830-F4F1-47E9-A206-02C15C9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74B-995B-45A0-9564-DE87C37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699-45EF-4878-B7F4-5139AAE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9AB0-08C4-4744-BE21-47CDDA41F246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3DEB-EBCD-476F-B9FF-6C2AEAD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6210B-F308-4FE9-A6D5-866B64A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D80B-146B-4A16-8566-790F9DA8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112D-FFDA-4B39-A5A4-FA72E3BE2848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C580-0CAD-402B-BEBC-CC30890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1DB6-ACA0-47C9-A2D8-A438646D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C62E-1CCB-496F-9CC9-C77935B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E70-5F1B-4A51-AE7E-000EF5F3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4EBF-EA71-49C9-80D0-F79F8B2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5920-3C18-4859-86F3-CB7EAF5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D954-6E4A-4750-85DF-130FC54E5672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1F64-BBE5-4A3F-A1B8-3A3267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91D7-6125-4F7E-BAA9-ECA1E7A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AD1-25A6-4420-A6D5-DD6F034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4352-E5CD-439D-B696-7F35F69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A34B-5125-4B6C-BAC0-A8BCECE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460C-9DE7-44FA-9152-B121B04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EA63-188F-4F85-86C0-4AB246827D4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5AC9-21A1-461E-9317-C62E44A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9341-0A73-48FF-8825-262B3E1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9D95-1D7A-414B-80AF-5612188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F36-2332-4831-AB9A-F1BEDDBA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140-2F20-45DC-8149-27B86E8F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7C89-244A-44C0-81DC-A26F78E0DB3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EFA3-71FD-4677-9FDC-716CEBA8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E82D-B779-4F95-8FB0-08E5A58D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235846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Lecture 7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Computed Torque Control (CTC)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Linear Control for Nonlinear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3531-CE3B-456F-8E38-585CC8BA4BFA}"/>
              </a:ext>
            </a:extLst>
          </p:cNvPr>
          <p:cNvSpPr txBox="1"/>
          <p:nvPr/>
        </p:nvSpPr>
        <p:spPr>
          <a:xfrm>
            <a:off x="0" y="46057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+mj-lt"/>
              </a:rPr>
              <a:t>Sergei Savin, PhD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CD05C3D-65CA-4A9A-B11B-01BA596F0929}"/>
              </a:ext>
            </a:extLst>
          </p:cNvPr>
          <p:cNvSpPr txBox="1"/>
          <p:nvPr/>
        </p:nvSpPr>
        <p:spPr>
          <a:xfrm>
            <a:off x="0" y="235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Innopolis University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Control Theory (Linear Control)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CFA43-F221-41AF-9453-765B2D8D86B8}"/>
              </a:ext>
            </a:extLst>
          </p:cNvPr>
          <p:cNvSpPr txBox="1"/>
          <p:nvPr/>
        </p:nvSpPr>
        <p:spPr>
          <a:xfrm>
            <a:off x="0" y="6236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Slides design by Marko Pezer &amp; Artem Bakhanov</a:t>
            </a:r>
          </a:p>
        </p:txBody>
      </p:sp>
    </p:spTree>
    <p:extLst>
      <p:ext uri="{BB962C8B-B14F-4D97-AF65-F5344CB8AC3E}">
        <p14:creationId xmlns:p14="http://schemas.microsoft.com/office/powerpoint/2010/main" val="12734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Linearization of a Nonlinear Dynamics </a:t>
            </a:r>
            <a:r>
              <a:rPr lang="en-US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Nonlinear system: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800" b="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Simple linearization: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10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F4974-FE29-4C22-AD24-52396D69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100" r="36204" b="4086"/>
          <a:stretch/>
        </p:blipFill>
        <p:spPr>
          <a:xfrm>
            <a:off x="1031131" y="3157537"/>
            <a:ext cx="3116509" cy="287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Linearization of a Nonlinear Dynamics </a:t>
            </a:r>
            <a:r>
              <a:rPr lang="en-US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3"/>
            <a:ext cx="10322666" cy="4263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+mj-lt"/>
              </a:rPr>
              <a:t>If the dynamics is affine: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11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33913-7821-4996-A452-2D8B9223E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90"/>
          <a:stretch/>
        </p:blipFill>
        <p:spPr>
          <a:xfrm>
            <a:off x="1031132" y="2577967"/>
            <a:ext cx="7260312" cy="34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6722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The End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of the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3463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Error Dynamics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Computed Torque Controller (CTC)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Stability of CTC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Linearization of a Nonlinear Dynamics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Dynamics </a:t>
            </a:r>
            <a:r>
              <a:rPr lang="en-US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3" y="2471738"/>
                <a:ext cx="3140818" cy="36888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800" b="1" dirty="0">
                    <a:latin typeface="+mj-lt"/>
                  </a:rPr>
                  <a:t>Control error:</a:t>
                </a:r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3" y="2471738"/>
                <a:ext cx="3140818" cy="3688840"/>
              </a:xfrm>
              <a:prstGeom prst="rect">
                <a:avLst/>
              </a:prstGeom>
              <a:blipFill>
                <a:blip r:embed="rId3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89295A-895D-4CBC-98DF-90C01E770966}"/>
                  </a:ext>
                </a:extLst>
              </p:cNvPr>
              <p:cNvSpPr txBox="1"/>
              <p:nvPr/>
            </p:nvSpPr>
            <p:spPr>
              <a:xfrm>
                <a:off x="4525590" y="2471738"/>
                <a:ext cx="3140818" cy="36888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800" b="1" dirty="0">
                    <a:latin typeface="+mj-lt"/>
                  </a:rPr>
                  <a:t>Error dynamics: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89295A-895D-4CBC-98DF-90C01E77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90" y="2471738"/>
                <a:ext cx="3140818" cy="3688839"/>
              </a:xfrm>
              <a:prstGeom prst="rect">
                <a:avLst/>
              </a:prstGeom>
              <a:blipFill>
                <a:blip r:embed="rId4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FCBF5B-F323-42AC-BAAE-DD2CF9E8294E}"/>
                  </a:ext>
                </a:extLst>
              </p:cNvPr>
              <p:cNvSpPr txBox="1"/>
              <p:nvPr/>
            </p:nvSpPr>
            <p:spPr>
              <a:xfrm>
                <a:off x="8020049" y="2471736"/>
                <a:ext cx="3140818" cy="36888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800" b="1" dirty="0">
                    <a:latin typeface="+mj-lt"/>
                  </a:rPr>
                  <a:t>Robot dynamics: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FCBF5B-F323-42AC-BAAE-DD2CF9E8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49" y="2471736"/>
                <a:ext cx="3140818" cy="3688840"/>
              </a:xfrm>
              <a:prstGeom prst="rect">
                <a:avLst/>
              </a:prstGeom>
              <a:blipFill>
                <a:blip r:embed="rId5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7AA3A1C-AF50-4F26-B813-BBF3E2829F70}"/>
              </a:ext>
            </a:extLst>
          </p:cNvPr>
          <p:cNvSpPr/>
          <p:nvPr/>
        </p:nvSpPr>
        <p:spPr>
          <a:xfrm>
            <a:off x="1031130" y="2436556"/>
            <a:ext cx="3140818" cy="15573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E5A1E-72DA-4B4F-A007-DF20C45E65CD}"/>
              </a:ext>
            </a:extLst>
          </p:cNvPr>
          <p:cNvSpPr/>
          <p:nvPr/>
        </p:nvSpPr>
        <p:spPr>
          <a:xfrm>
            <a:off x="4525590" y="2436556"/>
            <a:ext cx="3140818" cy="15573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96DC6-7DA9-43F3-88D1-4EECD27510A6}"/>
              </a:ext>
            </a:extLst>
          </p:cNvPr>
          <p:cNvSpPr/>
          <p:nvPr/>
        </p:nvSpPr>
        <p:spPr>
          <a:xfrm>
            <a:off x="8020047" y="2436554"/>
            <a:ext cx="3140818" cy="15573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Dynamics </a:t>
            </a:r>
            <a:r>
              <a:rPr lang="en-US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6095998" y="1896893"/>
                <a:ext cx="5634039" cy="40324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j-lt"/>
                  </a:rPr>
                  <a:t> is invertible: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And so: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896893"/>
                <a:ext cx="5634039" cy="4032420"/>
              </a:xfrm>
              <a:prstGeom prst="rect">
                <a:avLst/>
              </a:prstGeom>
              <a:blipFill>
                <a:blip r:embed="rId3"/>
                <a:stretch>
                  <a:fillRect l="-2165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BADFDB-4E95-4E02-AFA1-8A68F5402757}"/>
                  </a:ext>
                </a:extLst>
              </p:cNvPr>
              <p:cNvSpPr txBox="1"/>
              <p:nvPr/>
            </p:nvSpPr>
            <p:spPr>
              <a:xfrm>
                <a:off x="838199" y="1896893"/>
                <a:ext cx="5257800" cy="40324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Error dynamics:</a:t>
                </a:r>
              </a:p>
              <a:p>
                <a:endParaRPr lang="en-US" sz="28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BADFDB-4E95-4E02-AFA1-8A68F54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96893"/>
                <a:ext cx="5257800" cy="4032420"/>
              </a:xfrm>
              <a:prstGeom prst="rect">
                <a:avLst/>
              </a:prstGeom>
              <a:blipFill>
                <a:blip r:embed="rId4"/>
                <a:stretch>
                  <a:fillRect l="-2317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8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Computed Torque Controller (CTC) </a:t>
            </a:r>
            <a:r>
              <a:rPr lang="en-US" b="1" dirty="0">
                <a:solidFill>
                  <a:schemeClr val="accent2"/>
                </a:solidFill>
              </a:rPr>
              <a:t>(1/3)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̈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And so: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̈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Computed Torque Controller (CTC) </a:t>
            </a:r>
            <a:r>
              <a:rPr lang="en-US" b="1" dirty="0">
                <a:solidFill>
                  <a:schemeClr val="accent2"/>
                </a:solidFill>
              </a:rPr>
              <a:t>(2/3)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68015" y="1896893"/>
                <a:ext cx="10055968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CTC controller:</a:t>
                </a: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̈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Feedback part:</a:t>
                </a: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Feedforward part:</a:t>
                </a: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̈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15" y="1896893"/>
                <a:ext cx="10055968" cy="4263685"/>
              </a:xfrm>
              <a:prstGeom prst="rect">
                <a:avLst/>
              </a:prstGeom>
              <a:blipFill>
                <a:blip r:embed="rId3"/>
                <a:stretch>
                  <a:fillRect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4A42D-B924-4054-B22E-84A8473CA2BC}"/>
              </a:ext>
            </a:extLst>
          </p:cNvPr>
          <p:cNvSpPr/>
          <p:nvPr/>
        </p:nvSpPr>
        <p:spPr>
          <a:xfrm>
            <a:off x="3016369" y="1901144"/>
            <a:ext cx="6159258" cy="11892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72E4F-C50E-4850-84B4-089B463E0BBC}"/>
              </a:ext>
            </a:extLst>
          </p:cNvPr>
          <p:cNvSpPr/>
          <p:nvPr/>
        </p:nvSpPr>
        <p:spPr>
          <a:xfrm>
            <a:off x="4119558" y="3356427"/>
            <a:ext cx="3952880" cy="11892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886B94-F740-49AA-9977-D3F4254ED87F}"/>
              </a:ext>
            </a:extLst>
          </p:cNvPr>
          <p:cNvSpPr/>
          <p:nvPr/>
        </p:nvSpPr>
        <p:spPr>
          <a:xfrm>
            <a:off x="4119558" y="4813244"/>
            <a:ext cx="3952880" cy="11892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Computed Torque Controller (CTC) </a:t>
            </a:r>
            <a:r>
              <a:rPr lang="en-US" b="1" dirty="0">
                <a:solidFill>
                  <a:schemeClr val="accent2"/>
                </a:solidFill>
              </a:rPr>
              <a:t>(3/3)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68015" y="1896893"/>
                <a:ext cx="10055968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CTC controller:</a:t>
                </a: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̈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Feedback part:</a:t>
                </a: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pPr algn="ctr"/>
                <a:r>
                  <a:rPr lang="en-US" sz="2800" b="1" dirty="0">
                    <a:solidFill>
                      <a:schemeClr val="accent2"/>
                    </a:solidFill>
                    <a:latin typeface="+mj-lt"/>
                  </a:rPr>
                  <a:t>Feedforward part:</a:t>
                </a: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𝐹𝐹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pPr algn="ctr"/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15" y="1896893"/>
                <a:ext cx="10055968" cy="4263685"/>
              </a:xfrm>
              <a:prstGeom prst="rect">
                <a:avLst/>
              </a:prstGeom>
              <a:blipFill>
                <a:blip r:embed="rId3"/>
                <a:stretch>
                  <a:fillRect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D55EC-FD40-44E2-9C33-AA75C41AA13E}"/>
              </a:ext>
            </a:extLst>
          </p:cNvPr>
          <p:cNvSpPr/>
          <p:nvPr/>
        </p:nvSpPr>
        <p:spPr>
          <a:xfrm>
            <a:off x="3417091" y="1901144"/>
            <a:ext cx="5357814" cy="11892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DEF60-8D42-4D38-9252-9CFB83DF859C}"/>
              </a:ext>
            </a:extLst>
          </p:cNvPr>
          <p:cNvSpPr/>
          <p:nvPr/>
        </p:nvSpPr>
        <p:spPr>
          <a:xfrm>
            <a:off x="4376733" y="3356427"/>
            <a:ext cx="3438530" cy="11892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A22897-7544-45E9-8936-0028264559B3}"/>
              </a:ext>
            </a:extLst>
          </p:cNvPr>
          <p:cNvSpPr/>
          <p:nvPr/>
        </p:nvSpPr>
        <p:spPr>
          <a:xfrm>
            <a:off x="4376733" y="4813244"/>
            <a:ext cx="3438530" cy="11892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7B387FB3-D875-4BAE-9A95-09CA341E0D6C}"/>
                  </a:ext>
                </a:extLst>
              </p:cNvPr>
              <p:cNvSpPr/>
              <p:nvPr/>
            </p:nvSpPr>
            <p:spPr>
              <a:xfrm>
                <a:off x="8774905" y="4028735"/>
                <a:ext cx="3105150" cy="1724991"/>
              </a:xfrm>
              <a:prstGeom prst="wedgeRectCallo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+mj-lt"/>
                  </a:rPr>
                  <a:t>In research we </a:t>
                </a:r>
              </a:p>
              <a:p>
                <a:pPr algn="ctr"/>
                <a:r>
                  <a:rPr lang="en-US" sz="3200" dirty="0">
                    <a:latin typeface="+mj-lt"/>
                  </a:rPr>
                  <a:t>often use: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7B387FB3-D875-4BAE-9A95-09CA341E0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05" y="4028735"/>
                <a:ext cx="3105150" cy="1724991"/>
              </a:xfrm>
              <a:prstGeom prst="wedgeRectCallou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6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of CTC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Remember that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are diagonal, then,</a:t>
                </a: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are negative definite, </a:t>
                </a: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b="1" dirty="0">
                    <a:latin typeface="+mj-lt"/>
                  </a:rPr>
                  <a:t>error is stable</a:t>
                </a:r>
                <a:r>
                  <a:rPr lang="en-US" sz="28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8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530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51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to find CTC coefficients using LQR?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9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07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454</Words>
  <Application>Microsoft Office PowerPoint</Application>
  <PresentationFormat>Widescreen</PresentationFormat>
  <Paragraphs>114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of the Lecture</vt:lpstr>
      <vt:lpstr>Error Dynamics (1/2)</vt:lpstr>
      <vt:lpstr>Error Dynamics (2/2)</vt:lpstr>
      <vt:lpstr>Computed Torque Controller (CTC) (1/3)</vt:lpstr>
      <vt:lpstr>Computed Torque Controller (CTC) (2/3)</vt:lpstr>
      <vt:lpstr>Computed Torque Controller (CTC) (3/3)</vt:lpstr>
      <vt:lpstr>Stability of CTC</vt:lpstr>
      <vt:lpstr>How to find CTC coefficients using LQR?</vt:lpstr>
      <vt:lpstr>Linearization of a Nonlinear Dynamics (1/2)</vt:lpstr>
      <vt:lpstr>Linearization of a Nonlinear Dynamics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Pezer</dc:creator>
  <cp:lastModifiedBy>Marko Pezer</cp:lastModifiedBy>
  <cp:revision>54</cp:revision>
  <dcterms:created xsi:type="dcterms:W3CDTF">2020-03-11T16:50:00Z</dcterms:created>
  <dcterms:modified xsi:type="dcterms:W3CDTF">2020-05-17T18:24:58Z</dcterms:modified>
</cp:coreProperties>
</file>