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8" r:id="rId4"/>
    <p:sldId id="281" r:id="rId5"/>
    <p:sldId id="286" r:id="rId6"/>
    <p:sldId id="270" r:id="rId7"/>
    <p:sldId id="279" r:id="rId8"/>
    <p:sldId id="287" r:id="rId9"/>
    <p:sldId id="289" r:id="rId10"/>
    <p:sldId id="266" r:id="rId11"/>
    <p:sldId id="290" r:id="rId12"/>
    <p:sldId id="291" r:id="rId13"/>
    <p:sldId id="29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8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59012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3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Transfer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2825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B715F17-37B5-43F0-A370-DC2F0C96339E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78C66-6480-4DEC-BCA7-DA4605BB5869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12734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Nyquist Diagram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8795A-77B1-48CE-A65B-02ACE61535E9}"/>
                  </a:ext>
                </a:extLst>
              </p:cNvPr>
              <p:cNvSpPr txBox="1"/>
              <p:nvPr/>
            </p:nvSpPr>
            <p:spPr>
              <a:xfrm>
                <a:off x="839787" y="1896893"/>
                <a:ext cx="4229753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latin typeface="+mj-lt"/>
                  </a:rPr>
                  <a:t>Nyquist diagram is:</a:t>
                </a:r>
              </a:p>
              <a:p>
                <a:endParaRPr lang="en-US" sz="240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take TF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plot the curve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on complex plane, varying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8795A-77B1-48CE-A65B-02ACE615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1896893"/>
                <a:ext cx="4229753" cy="4263685"/>
              </a:xfrm>
              <a:prstGeom prst="rect">
                <a:avLst/>
              </a:prstGeom>
              <a:blipFill>
                <a:blip r:embed="rId2"/>
                <a:stretch>
                  <a:fillRect l="-2305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EA8860C-FC6D-478C-A313-9F32327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59" y="1690688"/>
            <a:ext cx="6095999" cy="39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Nyquist Diagram and Bode Plot </a:t>
            </a:r>
            <a:r>
              <a:rPr lang="en-US" b="1" dirty="0">
                <a:solidFill>
                  <a:schemeClr val="accent2"/>
                </a:solidFill>
              </a:rPr>
              <a:t>(1/3)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18440E-6813-4F62-ADFE-B8E1B7F2FB8C}"/>
                  </a:ext>
                </a:extLst>
              </p:cNvPr>
              <p:cNvSpPr txBox="1"/>
              <p:nvPr/>
            </p:nvSpPr>
            <p:spPr>
              <a:xfrm>
                <a:off x="839787" y="1896893"/>
                <a:ext cx="4229753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latin typeface="+mj-lt"/>
                  </a:rPr>
                  <a:t>Nyquist diagram is obtained by substituting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+mj-lt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 into the transfer function of the system, and then plotting the real and imaginary parts of the resulting complex number as a parametric curve given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18440E-6813-4F62-ADFE-B8E1B7F2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1896893"/>
                <a:ext cx="4229753" cy="4263685"/>
              </a:xfrm>
              <a:prstGeom prst="rect">
                <a:avLst/>
              </a:prstGeom>
              <a:blipFill>
                <a:blip r:embed="rId2"/>
                <a:stretch>
                  <a:fillRect l="-2305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54C5EDB-5C57-4FFF-A482-3C8D6207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59" y="1690688"/>
            <a:ext cx="6095999" cy="39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1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Nyquist Diagram and Bode Plot </a:t>
            </a:r>
            <a:r>
              <a:rPr lang="en-US" b="1" dirty="0">
                <a:solidFill>
                  <a:schemeClr val="accent2"/>
                </a:solidFill>
              </a:rPr>
              <a:t>(2/3)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A7DC9-862D-44BA-9032-73A7D38D6978}"/>
                  </a:ext>
                </a:extLst>
              </p:cNvPr>
              <p:cNvSpPr txBox="1"/>
              <p:nvPr/>
            </p:nvSpPr>
            <p:spPr>
              <a:xfrm>
                <a:off x="1031132" y="1896894"/>
                <a:ext cx="10322666" cy="48535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000" dirty="0">
                    <a:latin typeface="+mj-lt"/>
                  </a:rPr>
                  <a:t>There are other plots, besides Nyquist. Bode is one of them. Unlike Nyquist, it is two real-valued plots, where as Nyquist is complex-valued. To understand their connection, you can think of it this way.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be a Nyquist plot. Then phase plot is given as: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and the amplitude plot is:</a:t>
                </a: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In case of Bode plot, we have phase plot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, and magnitude plot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in decibels. Phase plot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, and magnitude plot:</a:t>
                </a: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A7DC9-862D-44BA-9032-73A7D38D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4"/>
                <a:ext cx="10322666" cy="4853530"/>
              </a:xfrm>
              <a:prstGeom prst="rect">
                <a:avLst/>
              </a:prstGeom>
              <a:blipFill>
                <a:blip r:embed="rId2"/>
                <a:stretch>
                  <a:fillRect l="-591"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7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Nyquist Diagram and Bode Plot </a:t>
            </a:r>
            <a:r>
              <a:rPr lang="en-US" b="1" dirty="0">
                <a:solidFill>
                  <a:schemeClr val="accent2"/>
                </a:solidFill>
              </a:rPr>
              <a:t>(3/3)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C4D29-F61D-42F2-B3B0-849C9A32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90" y="1690688"/>
            <a:ext cx="5271217" cy="41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Transfer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From State Space Model to Transfer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Stability and Asymptotic Stability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Solution for an ODE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The relationship between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</a:rPr>
                  <a:t> and the 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</a:rPr>
                  <a:t> for an analog signal system is called a </a:t>
                </a:r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transfer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9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Function Representation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Consider the following ODE: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+56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+56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We can introduce differentiation operator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5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Function Representation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Next we have: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+56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⇒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+56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we denote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+56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US" sz="2800" dirty="0">
                    <a:latin typeface="+mj-lt"/>
                  </a:rPr>
                  <a:t>, then we have:</a:t>
                </a:r>
              </a:p>
              <a:p>
                <a:endParaRPr lang="en-US" sz="2800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(transfer function representation)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7B294-76B9-4DB8-A600-1DA0223D0D63}"/>
              </a:ext>
            </a:extLst>
          </p:cNvPr>
          <p:cNvSpPr/>
          <p:nvPr/>
        </p:nvSpPr>
        <p:spPr>
          <a:xfrm>
            <a:off x="2491282" y="5045415"/>
            <a:ext cx="7402365" cy="7234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C57-4C79-48E1-96AE-1FB5C38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203554"/>
                <a:ext cx="5157787" cy="3522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F94AB-F68D-49CC-B405-73C110C7E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203554"/>
                <a:ext cx="5157787" cy="3522690"/>
              </a:xfrm>
              <a:blipFill>
                <a:blip r:embed="rId2"/>
                <a:stretch>
                  <a:fillRect l="-709"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203554"/>
                <a:ext cx="5183188" cy="352269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>
                    <a:latin typeface="+mj-lt"/>
                  </a:rPr>
                  <a:t>Transfer function: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CDB7B86-E9D8-4FF8-9B64-BC1DEB20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203554"/>
                <a:ext cx="5183188" cy="3522690"/>
              </a:xfrm>
              <a:blipFill>
                <a:blip r:embed="rId3"/>
                <a:stretch>
                  <a:fillRect t="-2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BED37B-92BA-4C5E-B747-08A9A86B6E76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6D9FE-606F-41E1-A946-CD742C9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99" y="6297103"/>
            <a:ext cx="6095999" cy="56089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533D-44E1-4661-B492-69E3C521F28D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AD676-FC15-46DE-9A6A-EF130ECABC38}"/>
              </a:ext>
            </a:extLst>
          </p:cNvPr>
          <p:cNvSpPr/>
          <p:nvPr/>
        </p:nvSpPr>
        <p:spPr>
          <a:xfrm>
            <a:off x="7192553" y="2103126"/>
            <a:ext cx="3142482" cy="18018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/>
              <a:t>From State Space</a:t>
            </a:r>
            <a:r>
              <a:rPr lang="en-US" b="1" dirty="0"/>
              <a:t> Model</a:t>
            </a:r>
            <a:r>
              <a:rPr lang="sr-Latn-BA" b="1" dirty="0"/>
              <a:t> to </a:t>
            </a:r>
            <a:r>
              <a:rPr lang="en-US" b="1" dirty="0"/>
              <a:t>Transfer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4"/>
                <a:ext cx="4835019" cy="42636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r-Latn-B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𝐼𝑝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4"/>
                <a:ext cx="4835019" cy="4263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B0423A-9F92-4C9E-9A7A-7266715B6E28}"/>
                  </a:ext>
                </a:extLst>
              </p:cNvPr>
              <p:cNvSpPr txBox="1"/>
              <p:nvPr/>
            </p:nvSpPr>
            <p:spPr>
              <a:xfrm>
                <a:off x="6325849" y="1896893"/>
                <a:ext cx="4835019" cy="42636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𝐼𝑝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Transfer function:</a:t>
                </a:r>
              </a:p>
              <a:p>
                <a:endParaRPr lang="en-US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B0423A-9F92-4C9E-9A7A-7266715B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49" y="1896893"/>
                <a:ext cx="4835019" cy="4263684"/>
              </a:xfrm>
              <a:prstGeom prst="rect">
                <a:avLst/>
              </a:prstGeom>
              <a:blipFill>
                <a:blip r:embed="rId4"/>
                <a:stretch>
                  <a:fillRect l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F60DE84-A530-4827-A90D-7B84BF92DB51}"/>
              </a:ext>
            </a:extLst>
          </p:cNvPr>
          <p:cNvSpPr/>
          <p:nvPr/>
        </p:nvSpPr>
        <p:spPr>
          <a:xfrm>
            <a:off x="6220918" y="4100876"/>
            <a:ext cx="3777521" cy="13555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to Know Transfer Functions?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564003" y="1896893"/>
                <a:ext cx="11063992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All </a:t>
                </a:r>
                <a:r>
                  <a:rPr lang="en-US" sz="2400" b="1" dirty="0">
                    <a:latin typeface="+mj-lt"/>
                  </a:rPr>
                  <a:t>textbooks</a:t>
                </a:r>
                <a:r>
                  <a:rPr lang="en-US" sz="2400" dirty="0">
                    <a:latin typeface="+mj-lt"/>
                  </a:rPr>
                  <a:t> have them.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A lot of </a:t>
                </a:r>
                <a:r>
                  <a:rPr lang="en-US" sz="2400" b="1" dirty="0">
                    <a:latin typeface="+mj-lt"/>
                  </a:rPr>
                  <a:t>old methods </a:t>
                </a:r>
                <a:r>
                  <a:rPr lang="en-US" sz="2400" dirty="0">
                    <a:latin typeface="+mj-lt"/>
                  </a:rPr>
                  <a:t>use them.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Many scientists prefer to “talk in” transfer functions rather than ODEs or State-Space.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Easy to make </a:t>
                </a:r>
                <a:r>
                  <a:rPr lang="en-US" sz="2400" b="1" dirty="0">
                    <a:latin typeface="+mj-lt"/>
                  </a:rPr>
                  <a:t>visual representations </a:t>
                </a:r>
                <a:r>
                  <a:rPr lang="en-US" sz="2400" dirty="0">
                    <a:latin typeface="+mj-lt"/>
                  </a:rPr>
                  <a:t>of Transfer Function.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If you don’t have computer but know Laplace transformations, you can solve linear ODEs, and that is done in the way closely related to Transfer Function.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If you don’t have computer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eig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>
                    <a:latin typeface="+mj-lt"/>
                  </a:rPr>
                  <a:t>, you can still access stability of the system knowing its TF.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Frequency response of a SISO is easier to study with Transfer Functions.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Your lecturer and all your TAs studied them in their college years, now they want to share the experience.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3" y="1896893"/>
                <a:ext cx="11063992" cy="4263685"/>
              </a:xfrm>
              <a:prstGeom prst="rect">
                <a:avLst/>
              </a:prstGeom>
              <a:blipFill>
                <a:blip r:embed="rId3"/>
                <a:stretch>
                  <a:fillRect l="-772" t="-1143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Devil, Emoji, Emoticon, Evil, Expression #1192817 - PNG Images - PNGio">
            <a:extLst>
              <a:ext uri="{FF2B5EF4-FFF2-40B4-BE49-F238E27FC236}">
                <a16:creationId xmlns:a16="http://schemas.microsoft.com/office/drawing/2014/main" id="{BD661D8D-7097-4AEC-8DF6-4FC556CFE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1" y="5577576"/>
            <a:ext cx="479685" cy="4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to Avoid Transfer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564003" y="1896893"/>
                <a:ext cx="11063992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Transfer Functions only work for very simple systems, State-Space works for everything.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Old methods based on Transfer Functions are replaced with numeric tools: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eig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ode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45()</m:t>
                    </m:r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lqr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>
                    <a:latin typeface="+mj-lt"/>
                  </a:rPr>
                  <a:t>. All of them are better, faster, and easier to use.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A lot of important details and restrictions that you need to know before using them, otherwise you will make a mistake sooner or later.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3" y="1896893"/>
                <a:ext cx="11063992" cy="4263685"/>
              </a:xfrm>
              <a:prstGeom prst="rect">
                <a:avLst/>
              </a:prstGeom>
              <a:blipFill>
                <a:blip r:embed="rId3"/>
                <a:stretch>
                  <a:fillRect l="-772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56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799</Words>
  <Application>Microsoft Office PowerPoint</Application>
  <PresentationFormat>Widescreen</PresentationFormat>
  <Paragraphs>125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of the Lecture</vt:lpstr>
      <vt:lpstr>Transfer Functions</vt:lpstr>
      <vt:lpstr>Transfer Function Representation (1/2)</vt:lpstr>
      <vt:lpstr>Transfer Function Representation (2/2)</vt:lpstr>
      <vt:lpstr>Another Example</vt:lpstr>
      <vt:lpstr>From State Space Model to Transfer Function</vt:lpstr>
      <vt:lpstr>Why Do We Need to Know Transfer Functions?</vt:lpstr>
      <vt:lpstr>Reasons to Avoid Transfer Functions</vt:lpstr>
      <vt:lpstr>Nyquist Diagram</vt:lpstr>
      <vt:lpstr>Nyquist Diagram and Bode Plot (1/3)</vt:lpstr>
      <vt:lpstr>Nyquist Diagram and Bode Plot (2/3)</vt:lpstr>
      <vt:lpstr>Nyquist Diagram and Bode Plot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44</cp:revision>
  <dcterms:created xsi:type="dcterms:W3CDTF">2020-03-11T16:50:00Z</dcterms:created>
  <dcterms:modified xsi:type="dcterms:W3CDTF">2020-05-17T18:20:30Z</dcterms:modified>
</cp:coreProperties>
</file>