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7" r:id="rId8"/>
    <p:sldId id="271" r:id="rId9"/>
    <p:sldId id="268" r:id="rId10"/>
    <p:sldId id="272" r:id="rId11"/>
    <p:sldId id="260" r:id="rId12"/>
    <p:sldId id="261" r:id="rId13"/>
    <p:sldId id="273" r:id="rId14"/>
    <p:sldId id="262" r:id="rId15"/>
    <p:sldId id="274" r:id="rId16"/>
    <p:sldId id="263" r:id="rId17"/>
    <p:sldId id="275" r:id="rId18"/>
    <p:sldId id="264" r:id="rId19"/>
    <p:sldId id="276" r:id="rId20"/>
    <p:sldId id="265" r:id="rId21"/>
    <p:sldId id="26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1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9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6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8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90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7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8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4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1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832D-4CF7-4841-A506-2D4F47DED2C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B6C954-8D3E-4CE8-9A80-2A3086419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1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DB4E7E-3464-5E5F-3C33-FE8060D3E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30" y="2304521"/>
            <a:ext cx="7766936" cy="1266064"/>
          </a:xfrm>
        </p:spPr>
        <p:txBody>
          <a:bodyPr/>
          <a:lstStyle/>
          <a:p>
            <a:r>
              <a:rPr lang="en-US" sz="6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ANALYSIS</a:t>
            </a:r>
            <a:br>
              <a:rPr lang="en-US" sz="6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5530BB-2DEC-3FBE-B632-E049A940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730" y="2937553"/>
            <a:ext cx="8136996" cy="311467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1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PAVANI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JANAKI SRI RAM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VAMSHI KRISHNA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PRADEEP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PRAVEEN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KIRAN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</a:p>
          <a:p>
            <a:r>
              <a:rPr lang="en-US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MUHIB KHAN</a:t>
            </a:r>
          </a:p>
          <a:p>
            <a:endParaRPr lang="en-IN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BCB90-01AF-9EE1-C003-84DF4E3D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303049"/>
            <a:ext cx="5743575" cy="62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61162-1436-4543-E194-3CBC0B1C5669}"/>
              </a:ext>
            </a:extLst>
          </p:cNvPr>
          <p:cNvSpPr txBox="1"/>
          <p:nvPr/>
        </p:nvSpPr>
        <p:spPr>
          <a:xfrm>
            <a:off x="1771651" y="2443163"/>
            <a:ext cx="73294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 TASK RESPONSIBILITIES</a:t>
            </a:r>
            <a:endParaRPr lang="en-IN" sz="4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81FA8E-5564-5675-DB2F-2F63D46FA956}"/>
              </a:ext>
            </a:extLst>
          </p:cNvPr>
          <p:cNvSpPr txBox="1"/>
          <p:nvPr/>
        </p:nvSpPr>
        <p:spPr>
          <a:xfrm>
            <a:off x="728663" y="2000250"/>
            <a:ext cx="7529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TASK1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2600" kern="1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Month-wise trend of expenses (Pivot table and chart)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Find out the month Nitin spent the most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3D8D8-7043-764C-3563-0AC05A88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2" y="457200"/>
            <a:ext cx="10854646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3C6E1-8DF6-FBD0-137F-3BA1AABB9E21}"/>
              </a:ext>
            </a:extLst>
          </p:cNvPr>
          <p:cNvSpPr txBox="1"/>
          <p:nvPr/>
        </p:nvSpPr>
        <p:spPr>
          <a:xfrm>
            <a:off x="442913" y="1985963"/>
            <a:ext cx="97012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2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26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Category wise expenses (Pivot table)</a:t>
            </a:r>
          </a:p>
          <a:p>
            <a:pPr lvl="0" algn="l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it with data bars to display categories with the highest and lowest expense amount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1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92648-E6FA-501C-87CD-6F887463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8" y="542926"/>
            <a:ext cx="10586750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BFA9D-7902-D6B8-4D11-94BEBEE03AF0}"/>
              </a:ext>
            </a:extLst>
          </p:cNvPr>
          <p:cNvSpPr txBox="1"/>
          <p:nvPr/>
        </p:nvSpPr>
        <p:spPr>
          <a:xfrm>
            <a:off x="600076" y="1900237"/>
            <a:ext cx="8515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1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3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Month-wise expense</a:t>
            </a:r>
            <a:r>
              <a:rPr lang="en-US" sz="2600" kern="12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of each </a:t>
            </a: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category (Pivot table)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Find out 2</a:t>
            </a:r>
            <a:r>
              <a:rPr lang="en-US" sz="2600" kern="12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categories with higher expenses for each of the 6 months</a:t>
            </a:r>
            <a:endParaRPr lang="en-US" sz="2600" kern="1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1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6F3D7-70D3-C859-8DEC-4E97256B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6" y="391004"/>
            <a:ext cx="10387013" cy="57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639C9-0A12-5A64-1A33-9D1E67B7AEF4}"/>
              </a:ext>
            </a:extLst>
          </p:cNvPr>
          <p:cNvSpPr txBox="1"/>
          <p:nvPr/>
        </p:nvSpPr>
        <p:spPr>
          <a:xfrm>
            <a:off x="614362" y="1905506"/>
            <a:ext cx="9015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1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4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kern="1200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much is spent in each month against different items of Entertainment, Food and Shopping categories (Pivot table)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Find out which months have the highest amount spent for movies and dining out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9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19279-66D5-869B-390E-483350A6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585788"/>
            <a:ext cx="11784070" cy="58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449BA0-371C-FC38-23F4-63FB0CD79F4C}"/>
              </a:ext>
            </a:extLst>
          </p:cNvPr>
          <p:cNvSpPr txBox="1"/>
          <p:nvPr/>
        </p:nvSpPr>
        <p:spPr>
          <a:xfrm>
            <a:off x="1771651" y="2443163"/>
            <a:ext cx="73294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 TASK RESPONSIBILITIES</a:t>
            </a:r>
            <a:endParaRPr lang="en-IN" sz="4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1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266AF-943B-2C26-F0FD-92C2E5406A02}"/>
              </a:ext>
            </a:extLst>
          </p:cNvPr>
          <p:cNvSpPr txBox="1"/>
          <p:nvPr/>
        </p:nvSpPr>
        <p:spPr>
          <a:xfrm>
            <a:off x="628649" y="1757363"/>
            <a:ext cx="86725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kern="1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5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kern="1200" dirty="0">
                <a:solidFill>
                  <a:srgbClr val="92D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Decide on the essential and less essential items and </a:t>
            </a:r>
            <a:r>
              <a:rPr lang="en-US" sz="2600" kern="1200" dirty="0" err="1">
                <a:solidFill>
                  <a:srgbClr val="92D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2600" kern="1200" dirty="0">
                <a:solidFill>
                  <a:srgbClr val="92D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the expenses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kern="1200" dirty="0">
                <a:solidFill>
                  <a:srgbClr val="92D05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Recommend how can Nitin increase his savings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2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7397F-A7E3-FF52-E12E-194A67C1D8EB}"/>
              </a:ext>
            </a:extLst>
          </p:cNvPr>
          <p:cNvSpPr txBox="1"/>
          <p:nvPr/>
        </p:nvSpPr>
        <p:spPr>
          <a:xfrm>
            <a:off x="257176" y="671513"/>
            <a:ext cx="10787062" cy="459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Items:</a:t>
            </a:r>
          </a:p>
          <a:p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Foodgrains and cereals, Oil and spices, Vegetables, Fruit, Bread and bakery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and Medicine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Mother's Medicine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and Bills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Railway monthly ticket, House help, Electricity bill, Gas</a:t>
            </a:r>
          </a:p>
        </p:txBody>
      </p:sp>
    </p:spTree>
    <p:extLst>
      <p:ext uri="{BB962C8B-B14F-4D97-AF65-F5344CB8AC3E}">
        <p14:creationId xmlns:p14="http://schemas.microsoft.com/office/powerpoint/2010/main" val="88108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297CE-E0EF-B858-2CE3-6BAAB4A0C6EB}"/>
              </a:ext>
            </a:extLst>
          </p:cNvPr>
          <p:cNvSpPr txBox="1"/>
          <p:nvPr/>
        </p:nvSpPr>
        <p:spPr>
          <a:xfrm>
            <a:off x="257175" y="585788"/>
            <a:ext cx="9429750" cy="55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Non-Essential Items: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Order, Chips and Fries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Tshirt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Jeans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Sister's birthday gift</a:t>
            </a:r>
          </a:p>
        </p:txBody>
      </p:sp>
    </p:spTree>
    <p:extLst>
      <p:ext uri="{BB962C8B-B14F-4D97-AF65-F5344CB8AC3E}">
        <p14:creationId xmlns:p14="http://schemas.microsoft.com/office/powerpoint/2010/main" val="388866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BA4404CF-D4DF-262C-3603-6EFDB5FB5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512817"/>
            <a:ext cx="8772526" cy="58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to Increase Savings:</a:t>
            </a:r>
            <a:endParaRPr lang="en-US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Entertainment Expenses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Down on Non-Essential Shopping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Unnecessary Miscellaneous Expenses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Grocery Shopping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Utility Bills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Public Transportation or More Cost-Effective Options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Stick to a Monthly Budget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Discounts and Coupons for Purchases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Meals to Avoid Food Waste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Control Impulse Purchases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Savings Goals and Track Progress </a:t>
            </a:r>
          </a:p>
        </p:txBody>
      </p:sp>
    </p:spTree>
    <p:extLst>
      <p:ext uri="{BB962C8B-B14F-4D97-AF65-F5344CB8AC3E}">
        <p14:creationId xmlns:p14="http://schemas.microsoft.com/office/powerpoint/2010/main" val="213742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859DC-2D86-A4C4-757A-91679622FDBC}"/>
              </a:ext>
            </a:extLst>
          </p:cNvPr>
          <p:cNvSpPr txBox="1"/>
          <p:nvPr/>
        </p:nvSpPr>
        <p:spPr>
          <a:xfrm>
            <a:off x="1471612" y="2711173"/>
            <a:ext cx="80295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2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3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6328D-4672-F555-0ACD-8F4F311E7A64}"/>
              </a:ext>
            </a:extLst>
          </p:cNvPr>
          <p:cNvSpPr txBox="1"/>
          <p:nvPr/>
        </p:nvSpPr>
        <p:spPr>
          <a:xfrm>
            <a:off x="657225" y="2259449"/>
            <a:ext cx="95154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TASK1</a:t>
            </a:r>
          </a:p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much is spent for each</a:t>
            </a:r>
            <a:r>
              <a:rPr lang="en-US" sz="2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category (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Pivot Table)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the amount spent against each category is what percentage of the total expense amount (Pivot Chart)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448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657D2-C9E3-283C-9F23-C0EED851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" t="4301"/>
          <a:stretch/>
        </p:blipFill>
        <p:spPr>
          <a:xfrm>
            <a:off x="628650" y="885825"/>
            <a:ext cx="950118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00680-49C4-38FA-E8E5-1EB9A2F8C10A}"/>
              </a:ext>
            </a:extLst>
          </p:cNvPr>
          <p:cNvSpPr txBox="1"/>
          <p:nvPr/>
        </p:nvSpPr>
        <p:spPr>
          <a:xfrm>
            <a:off x="585787" y="2114550"/>
            <a:ext cx="95154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2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much is spent on different items of each category (Pivot Table)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the amount spent on different items of Entertainment and Tickets and bills category (Pivot Chart)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3358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C4B01-50C9-9504-0A49-BA0B2283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40299"/>
            <a:ext cx="10186987" cy="517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C361-3F11-200D-FC5B-136C3CD4D28E}"/>
              </a:ext>
            </a:extLst>
          </p:cNvPr>
          <p:cNvSpPr txBox="1"/>
          <p:nvPr/>
        </p:nvSpPr>
        <p:spPr>
          <a:xfrm>
            <a:off x="557213" y="2059394"/>
            <a:ext cx="88725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3</a:t>
            </a:r>
          </a:p>
          <a:p>
            <a:pPr marR="0" defTabSz="914400" fontAlgn="auto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How many times money has been spent against different items of each category (Pivot Table)</a:t>
            </a:r>
          </a:p>
          <a:p>
            <a:pPr marR="0" defTabSz="914400" fontAlgn="auto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Filter the data to display the data for Grocery items and Shopping items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1310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32766-7701-5189-5684-78AA4969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" y="585787"/>
            <a:ext cx="10271978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2A20A-DDA9-A594-32F6-D1EFC653BFED}"/>
              </a:ext>
            </a:extLst>
          </p:cNvPr>
          <p:cNvSpPr txBox="1"/>
          <p:nvPr/>
        </p:nvSpPr>
        <p:spPr>
          <a:xfrm>
            <a:off x="514350" y="2259449"/>
            <a:ext cx="94726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TASK 4</a:t>
            </a:r>
          </a:p>
          <a:p>
            <a:pPr marR="0" defTabSz="914400" fontAlgn="auto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amount is spent on each item of the categories with highest and 2nd highest expense amount (Pivot Table)</a:t>
            </a:r>
          </a:p>
          <a:p>
            <a:pPr marR="0" defTabSz="914400" fontAlgn="auto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Visually represent the data with data bars (Conditional formatting)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41909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418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Trebuchet MS</vt:lpstr>
      <vt:lpstr>Wingdings</vt:lpstr>
      <vt:lpstr>Wingdings 3</vt:lpstr>
      <vt:lpstr>Facet</vt:lpstr>
      <vt:lpstr>REPORT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pavani b</dc:creator>
  <cp:lastModifiedBy>pavani b</cp:lastModifiedBy>
  <cp:revision>5</cp:revision>
  <dcterms:created xsi:type="dcterms:W3CDTF">2024-08-01T12:00:26Z</dcterms:created>
  <dcterms:modified xsi:type="dcterms:W3CDTF">2024-08-01T12:39:23Z</dcterms:modified>
</cp:coreProperties>
</file>