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45"/>
    <a:srgbClr val="009900"/>
    <a:srgbClr val="AFABAB"/>
    <a:srgbClr val="008000"/>
    <a:srgbClr val="006666"/>
    <a:srgbClr val="008080"/>
    <a:srgbClr val="0F9F7D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2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ANALYSIS</a:t>
            </a:r>
            <a:r>
              <a:rPr lang="en-IN" baseline="0" dirty="0"/>
              <a:t> OF THE DIFFERENT MODELS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ZFNet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71.3</c:v>
                </c:pt>
                <c:pt idx="1">
                  <c:v>72.2</c:v>
                </c:pt>
                <c:pt idx="2">
                  <c:v>77.400000000000006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C-4647-AE9D-DCE8965645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AlexNet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69.2</c:v>
                </c:pt>
                <c:pt idx="1">
                  <c:v>74.02</c:v>
                </c:pt>
                <c:pt idx="2">
                  <c:v>81.2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4C-4647-AE9D-DCE8965645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Basic Model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92</c:v>
                </c:pt>
                <c:pt idx="1">
                  <c:v>94.15</c:v>
                </c:pt>
                <c:pt idx="2">
                  <c:v>94.3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4C-4647-AE9D-DCE8965645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Inception V3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95.17</c:v>
                </c:pt>
                <c:pt idx="1">
                  <c:v>96.2</c:v>
                </c:pt>
                <c:pt idx="2">
                  <c:v>96.35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4C-4647-AE9D-DCE89656459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EfficientNet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Precision</c:v>
                </c:pt>
                <c:pt idx="1">
                  <c:v>Accuracy</c:v>
                </c:pt>
                <c:pt idx="2">
                  <c:v>F1 Score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98.71</c:v>
                </c:pt>
                <c:pt idx="1">
                  <c:v>99.1</c:v>
                </c:pt>
                <c:pt idx="2">
                  <c:v>99.12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4C-4647-AE9D-DCE896564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4169632"/>
        <c:axId val="991352592"/>
      </c:barChart>
      <c:catAx>
        <c:axId val="126416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352592"/>
        <c:crosses val="autoZero"/>
        <c:auto val="1"/>
        <c:lblAlgn val="ctr"/>
        <c:lblOffset val="100"/>
        <c:noMultiLvlLbl val="0"/>
      </c:catAx>
      <c:valAx>
        <c:axId val="99135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16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Jadavpur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Jadavpur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Jadavpur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FBC11-2ED2-450E-A0CC-CEA7380C613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7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90106"/>
            <a:ext cx="12192000" cy="94765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33" y="1230281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project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&amp; management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 txBox="1">
            <a:spLocks/>
          </p:cNvSpPr>
          <p:nvPr/>
        </p:nvSpPr>
        <p:spPr>
          <a:xfrm>
            <a:off x="3894856" y="3749276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i="1" dirty="0"/>
              <a:t>Under the guidance of</a:t>
            </a:r>
          </a:p>
          <a:p>
            <a:pPr>
              <a:spcBef>
                <a:spcPts val="300"/>
              </a:spcBef>
            </a:pPr>
            <a:r>
              <a:rPr lang="en-US" sz="1100" b="0" i="1" dirty="0"/>
              <a:t>Prof . Ayan Kumar </a:t>
            </a:r>
            <a:r>
              <a:rPr lang="en-US" sz="1100" b="0" i="1" dirty="0" err="1"/>
              <a:t>Panja</a:t>
            </a:r>
            <a:r>
              <a:rPr lang="en-US" sz="1100" b="0" i="1" dirty="0"/>
              <a:t> Sir</a:t>
            </a:r>
            <a:endParaRPr lang="en-IN" sz="1100" b="0" dirty="0"/>
          </a:p>
          <a:p>
            <a:pPr>
              <a:spcBef>
                <a:spcPts val="200"/>
              </a:spcBef>
            </a:pPr>
            <a:r>
              <a:rPr lang="en-IN" sz="1400" b="0" dirty="0"/>
              <a:t>(Assistant H.O.D)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3857971" y="5146341"/>
            <a:ext cx="5163127" cy="131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Institute of Engineering &amp; Management</a:t>
            </a:r>
            <a:endParaRPr lang="en-US" sz="2200" b="0" dirty="0"/>
          </a:p>
          <a:p>
            <a:pPr>
              <a:spcBef>
                <a:spcPts val="1200"/>
              </a:spcBef>
            </a:pPr>
            <a:r>
              <a:rPr lang="en-US" sz="2200" b="0" dirty="0">
                <a:solidFill>
                  <a:srgbClr val="002060"/>
                </a:solidFill>
              </a:rPr>
              <a:t>29-11-2023</a:t>
            </a:r>
          </a:p>
          <a:p>
            <a:endParaRPr lang="en-IN" b="0" dirty="0"/>
          </a:p>
        </p:txBody>
      </p:sp>
      <p:sp>
        <p:nvSpPr>
          <p:cNvPr id="15" name="Subtitle 11">
            <a:extLst>
              <a:ext uri="{FF2B5EF4-FFF2-40B4-BE49-F238E27FC236}">
                <a16:creationId xmlns:a16="http://schemas.microsoft.com/office/drawing/2014/main" id="{BE86A0D5-2803-42E5-943B-A5B1FAC5BE75}"/>
              </a:ext>
            </a:extLst>
          </p:cNvPr>
          <p:cNvSpPr txBox="1">
            <a:spLocks/>
          </p:cNvSpPr>
          <p:nvPr/>
        </p:nvSpPr>
        <p:spPr>
          <a:xfrm>
            <a:off x="4311540" y="2093499"/>
            <a:ext cx="4255990" cy="1524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SUBHA CHAKRABORTY (12020002011014)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SUBROTO RAKSHIT        (12020002016039)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PRATYUSH RANJAN       (12020002004036)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PRABHAT KUMAR          (12020002016037)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PAYEL CHATTERJEE        (1202000204054)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AJAY KUMAR MANDAL(12020002016040)</a:t>
            </a:r>
          </a:p>
          <a:p>
            <a:pPr>
              <a:spcBef>
                <a:spcPts val="300"/>
              </a:spcBef>
            </a:pP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endParaRPr lang="en-US" sz="1200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497586" y="283354"/>
            <a:ext cx="11196813" cy="97330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USING OPENCV AND G-STREAMER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2" y="1350732"/>
            <a:ext cx="6762303" cy="87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Project-II submitted in partial fulfilment of the requirements for the degree of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IN" sz="16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Bachelor of technology</a:t>
            </a:r>
            <a:endParaRPr lang="en-IN" sz="1400" cap="small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1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EA93-1363-E432-8744-9BBD5C42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Research Paper Publication Status: Ongoing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6F0A9-DCAF-F515-DD0C-862E1B4AE1F7}"/>
              </a:ext>
            </a:extLst>
          </p:cNvPr>
          <p:cNvSpPr txBox="1"/>
          <p:nvPr/>
        </p:nvSpPr>
        <p:spPr>
          <a:xfrm>
            <a:off x="530942" y="1533832"/>
            <a:ext cx="109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Link to Project Report :  </a:t>
            </a:r>
            <a:r>
              <a:rPr lang="en-US" b="1" u="sng" dirty="0">
                <a:solidFill>
                  <a:srgbClr val="7030A0"/>
                </a:solidFill>
                <a:latin typeface="Bahnschrift" panose="020B0502040204020203" pitchFamily="34" charset="0"/>
              </a:rPr>
              <a:t>https://github.com/P-4-PRATYUSH-RANJAN/Team-3-AIML-Project-Group/blob/main/Final_Year_Project_Paper%20(6).pdf</a:t>
            </a:r>
            <a:endParaRPr lang="en-IN" b="1" u="sng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3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F115-751D-528C-085E-18129C83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5FD28-787E-B91B-DB2F-E8AEAAE5F633}"/>
              </a:ext>
            </a:extLst>
          </p:cNvPr>
          <p:cNvSpPr txBox="1"/>
          <p:nvPr/>
        </p:nvSpPr>
        <p:spPr>
          <a:xfrm>
            <a:off x="923732" y="1217711"/>
            <a:ext cx="8929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Bahnschrift Light Condensed" panose="020B0502040204020203" pitchFamily="34" charset="0"/>
              </a:rPr>
              <a:t>Robert A.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Sowah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Abdul R.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Ofoli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Selase</a:t>
            </a:r>
            <a:r>
              <a:rPr lang="en-IN" sz="2000" b="1" i="1" dirty="0">
                <a:latin typeface="Bahnschrift Light Condensed" panose="020B0502040204020203" pitchFamily="34" charset="0"/>
              </a:rPr>
              <a:t> N.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Krakani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Seth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Yayra</a:t>
            </a:r>
            <a:r>
              <a:rPr lang="en-IN" sz="2000" b="1" i="1" dirty="0">
                <a:latin typeface="Bahnschrift Light Condensed" panose="020B0502040204020203" pitchFamily="34" charset="0"/>
              </a:rPr>
              <a:t>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Fiawoo</a:t>
            </a:r>
            <a:r>
              <a:rPr lang="en-IN" sz="2000" b="1" i="1" dirty="0">
                <a:latin typeface="Bahnschrift Light Condensed" panose="020B0502040204020203" pitchFamily="34" charset="0"/>
              </a:rPr>
              <a:t> </a:t>
            </a:r>
            <a:r>
              <a:rPr lang="en-IN" sz="2000" b="1" dirty="0">
                <a:latin typeface="Bahnschrift Light Condensed" panose="020B0502040204020203" pitchFamily="34" charset="0"/>
              </a:rPr>
              <a:t>https://ieeexplore.ieee.org/abstract/document/7575685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Light Condensed" panose="020B0502040204020203" pitchFamily="34" charset="0"/>
              </a:rPr>
              <a:t> </a:t>
            </a:r>
            <a:r>
              <a:rPr lang="en-IN" sz="2000" b="1" i="1" dirty="0">
                <a:latin typeface="Bahnschrift Light Condensed" panose="020B0502040204020203" pitchFamily="34" charset="0"/>
              </a:rPr>
              <a:t>Yi-Chun Chen, Halim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Fathoni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ChaoTung</a:t>
            </a:r>
            <a:r>
              <a:rPr lang="en-IN" sz="2000" b="1" i="1" dirty="0">
                <a:latin typeface="Bahnschrift Light Condensed" panose="020B0502040204020203" pitchFamily="34" charset="0"/>
              </a:rPr>
              <a:t> Yang </a:t>
            </a:r>
          </a:p>
          <a:p>
            <a:r>
              <a:rPr lang="en-IN" sz="2000" b="1" dirty="0">
                <a:latin typeface="Bahnschrift Light Condensed" panose="020B0502040204020203" pitchFamily="34" charset="0"/>
              </a:rPr>
              <a:t>        https://ieeexplore.ieee.org/abstract/document/9302759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Bahnschrift Light Condensed" panose="020B0502040204020203" pitchFamily="34" charset="0"/>
              </a:rPr>
              <a:t>Sergio Saponara,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Abdussalam</a:t>
            </a:r>
            <a:r>
              <a:rPr lang="en-IN" sz="2000" b="1" i="1" dirty="0">
                <a:latin typeface="Bahnschrift Light Condensed" panose="020B0502040204020203" pitchFamily="34" charset="0"/>
              </a:rPr>
              <a:t> </a:t>
            </a:r>
            <a:r>
              <a:rPr lang="en-IN" sz="2000" b="1" i="1" dirty="0" err="1">
                <a:latin typeface="Bahnschrift Light Condensed" panose="020B0502040204020203" pitchFamily="34" charset="0"/>
              </a:rPr>
              <a:t>Elhanashi</a:t>
            </a:r>
            <a:r>
              <a:rPr lang="en-IN" sz="2000" b="1" i="1" dirty="0">
                <a:latin typeface="Bahnschrift Light Condensed" panose="020B0502040204020203" pitchFamily="34" charset="0"/>
              </a:rPr>
              <a:t>, Alessio Gagliardi </a:t>
            </a:r>
          </a:p>
          <a:p>
            <a:r>
              <a:rPr lang="en-IN" sz="2000" b="1" dirty="0">
                <a:latin typeface="Bahnschrift Light Condensed" panose="020B0502040204020203" pitchFamily="34" charset="0"/>
              </a:rPr>
              <a:t>       https: //link.springer.com/article/10.1007/s11554- 020-01044-0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D140A-135B-E050-7D33-8D755E5D045D}"/>
              </a:ext>
            </a:extLst>
          </p:cNvPr>
          <p:cNvSpPr txBox="1"/>
          <p:nvPr/>
        </p:nvSpPr>
        <p:spPr>
          <a:xfrm>
            <a:off x="821094" y="4132422"/>
            <a:ext cx="88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---------------------------------------------------------X----------X-----------------------------------------------------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8D8C0E1-9362-A83F-24F4-435F5AAA072C}"/>
              </a:ext>
            </a:extLst>
          </p:cNvPr>
          <p:cNvSpPr/>
          <p:nvPr/>
        </p:nvSpPr>
        <p:spPr>
          <a:xfrm>
            <a:off x="0" y="0"/>
            <a:ext cx="6095998" cy="6637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4D768D-B103-7C05-7210-0329D6B08E3C}"/>
              </a:ext>
            </a:extLst>
          </p:cNvPr>
          <p:cNvSpPr/>
          <p:nvPr/>
        </p:nvSpPr>
        <p:spPr>
          <a:xfrm>
            <a:off x="335901" y="634482"/>
            <a:ext cx="1045029" cy="9703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16C0C4-B801-1408-4D26-7BFB50FEDA75}"/>
              </a:ext>
            </a:extLst>
          </p:cNvPr>
          <p:cNvSpPr/>
          <p:nvPr/>
        </p:nvSpPr>
        <p:spPr>
          <a:xfrm>
            <a:off x="332792" y="1926768"/>
            <a:ext cx="1045029" cy="9703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2DDD-7961-DBA1-9B0E-5300CD5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90106"/>
            <a:ext cx="6095998" cy="6727973"/>
          </a:xfrm>
        </p:spPr>
        <p:txBody>
          <a:bodyPr/>
          <a:lstStyle/>
          <a:p>
            <a:r>
              <a:rPr lang="en-IN" dirty="0"/>
              <a:t>  </a:t>
            </a:r>
            <a:br>
              <a:rPr lang="en-IN" dirty="0"/>
            </a:br>
            <a:br>
              <a:rPr lang="en-IN" dirty="0"/>
            </a:br>
            <a:br>
              <a:rPr lang="en-IN" sz="5400" dirty="0"/>
            </a:br>
            <a:r>
              <a:rPr lang="en-IN" sz="5400" dirty="0"/>
              <a:t>   Presentation</a:t>
            </a:r>
            <a:br>
              <a:rPr lang="en-IN" sz="5400" dirty="0"/>
            </a:br>
            <a:br>
              <a:rPr lang="en-IN" sz="5400" dirty="0"/>
            </a:br>
            <a:r>
              <a:rPr lang="en-IN" sz="5400" dirty="0"/>
              <a:t>   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A9D1F-D007-2209-4184-C10E661CA427}"/>
              </a:ext>
            </a:extLst>
          </p:cNvPr>
          <p:cNvSpPr/>
          <p:nvPr/>
        </p:nvSpPr>
        <p:spPr>
          <a:xfrm>
            <a:off x="774441" y="634482"/>
            <a:ext cx="4889241" cy="970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D9410A-F8C6-D323-E904-B7AFA47114F4}"/>
              </a:ext>
            </a:extLst>
          </p:cNvPr>
          <p:cNvSpPr/>
          <p:nvPr/>
        </p:nvSpPr>
        <p:spPr>
          <a:xfrm>
            <a:off x="611155" y="956387"/>
            <a:ext cx="326571" cy="326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090E9-8DF2-CCFE-6ABA-70BCBACDEFAE}"/>
              </a:ext>
            </a:extLst>
          </p:cNvPr>
          <p:cNvSpPr txBox="1"/>
          <p:nvPr/>
        </p:nvSpPr>
        <p:spPr>
          <a:xfrm>
            <a:off x="1259633" y="979713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DOMAIN OF THE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5011C-0E9D-FC0A-A31E-677CFBDD2FE7}"/>
              </a:ext>
            </a:extLst>
          </p:cNvPr>
          <p:cNvSpPr/>
          <p:nvPr/>
        </p:nvSpPr>
        <p:spPr>
          <a:xfrm>
            <a:off x="788437" y="1926770"/>
            <a:ext cx="4889241" cy="9703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B6FE0C-D6EE-9DAB-D451-F96AE93B3A0F}"/>
              </a:ext>
            </a:extLst>
          </p:cNvPr>
          <p:cNvSpPr/>
          <p:nvPr/>
        </p:nvSpPr>
        <p:spPr>
          <a:xfrm>
            <a:off x="625151" y="2248675"/>
            <a:ext cx="326571" cy="326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513-4672-F947-C690-71B1DEB64BA0}"/>
              </a:ext>
            </a:extLst>
          </p:cNvPr>
          <p:cNvSpPr txBox="1"/>
          <p:nvPr/>
        </p:nvSpPr>
        <p:spPr>
          <a:xfrm>
            <a:off x="1244081" y="1983918"/>
            <a:ext cx="426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MOTIVATIONS BEHIND PURSUING THE PROJECT AND CONTRIBUTIONS OF OUR TEAM MEMBERS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3380C-BBAF-BC5F-99BF-D2C90A85F395}"/>
              </a:ext>
            </a:extLst>
          </p:cNvPr>
          <p:cNvSpPr/>
          <p:nvPr/>
        </p:nvSpPr>
        <p:spPr>
          <a:xfrm>
            <a:off x="307132" y="3163068"/>
            <a:ext cx="1045029" cy="9703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A77E2-FD8E-B303-62DB-5B87BFAFDE0F}"/>
              </a:ext>
            </a:extLst>
          </p:cNvPr>
          <p:cNvSpPr/>
          <p:nvPr/>
        </p:nvSpPr>
        <p:spPr>
          <a:xfrm>
            <a:off x="762777" y="3163070"/>
            <a:ext cx="4889241" cy="9703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09CE2-20CD-B21F-436D-70CC9CD8C4A3}"/>
              </a:ext>
            </a:extLst>
          </p:cNvPr>
          <p:cNvSpPr/>
          <p:nvPr/>
        </p:nvSpPr>
        <p:spPr>
          <a:xfrm>
            <a:off x="599491" y="3484975"/>
            <a:ext cx="326571" cy="3265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9767-94C1-6D6E-EE90-76485DF7D74F}"/>
              </a:ext>
            </a:extLst>
          </p:cNvPr>
          <p:cNvSpPr txBox="1"/>
          <p:nvPr/>
        </p:nvSpPr>
        <p:spPr>
          <a:xfrm>
            <a:off x="1266630" y="3325093"/>
            <a:ext cx="38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PROPOSED APPROACH TO ADDRESS OUR PROBLEM STATEMENT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E0F279-B2CF-0F59-516C-91498E4FF6CD}"/>
              </a:ext>
            </a:extLst>
          </p:cNvPr>
          <p:cNvSpPr/>
          <p:nvPr/>
        </p:nvSpPr>
        <p:spPr>
          <a:xfrm>
            <a:off x="318796" y="4484101"/>
            <a:ext cx="1045029" cy="9703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4B1551-76F9-9CAC-01D0-10572C521BA3}"/>
              </a:ext>
            </a:extLst>
          </p:cNvPr>
          <p:cNvSpPr/>
          <p:nvPr/>
        </p:nvSpPr>
        <p:spPr>
          <a:xfrm>
            <a:off x="774441" y="4484103"/>
            <a:ext cx="4889241" cy="9703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9A3F4E-FA3E-64F1-2003-FF405120B5E2}"/>
              </a:ext>
            </a:extLst>
          </p:cNvPr>
          <p:cNvSpPr/>
          <p:nvPr/>
        </p:nvSpPr>
        <p:spPr>
          <a:xfrm>
            <a:off x="611155" y="4806008"/>
            <a:ext cx="326571" cy="3265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87395-0A76-881E-67EA-6453F6D79279}"/>
              </a:ext>
            </a:extLst>
          </p:cNvPr>
          <p:cNvSpPr txBox="1"/>
          <p:nvPr/>
        </p:nvSpPr>
        <p:spPr>
          <a:xfrm>
            <a:off x="1278294" y="4646126"/>
            <a:ext cx="38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EXPERIMENTAL RESULTS OF OUR PROJECT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A2DEE6-ED05-5FF9-1AF9-B334B09B1B23}"/>
              </a:ext>
            </a:extLst>
          </p:cNvPr>
          <p:cNvSpPr/>
          <p:nvPr/>
        </p:nvSpPr>
        <p:spPr>
          <a:xfrm>
            <a:off x="332792" y="5614360"/>
            <a:ext cx="1045029" cy="97038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A01EB-60F3-9DCD-8ADA-6E1DC5E467C6}"/>
              </a:ext>
            </a:extLst>
          </p:cNvPr>
          <p:cNvSpPr/>
          <p:nvPr/>
        </p:nvSpPr>
        <p:spPr>
          <a:xfrm>
            <a:off x="788437" y="5614362"/>
            <a:ext cx="4889241" cy="97038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DAC719-BB2B-2B4C-9EC3-9452A8F9A38D}"/>
              </a:ext>
            </a:extLst>
          </p:cNvPr>
          <p:cNvSpPr/>
          <p:nvPr/>
        </p:nvSpPr>
        <p:spPr>
          <a:xfrm>
            <a:off x="625151" y="5936267"/>
            <a:ext cx="326571" cy="326571"/>
          </a:xfrm>
          <a:prstGeom prst="ellipse">
            <a:avLst/>
          </a:prstGeom>
          <a:solidFill>
            <a:srgbClr val="3735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AB7C4-F443-3190-6BE6-7002995FB334}"/>
              </a:ext>
            </a:extLst>
          </p:cNvPr>
          <p:cNvSpPr txBox="1"/>
          <p:nvPr/>
        </p:nvSpPr>
        <p:spPr>
          <a:xfrm>
            <a:off x="2240126" y="5883669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356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78B5DC-2022-C4CA-9BD9-C94102C46449}"/>
              </a:ext>
            </a:extLst>
          </p:cNvPr>
          <p:cNvSpPr/>
          <p:nvPr/>
        </p:nvSpPr>
        <p:spPr>
          <a:xfrm>
            <a:off x="-2" y="857545"/>
            <a:ext cx="12191998" cy="57718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BCB148-FD53-122B-A0A2-2238284DD710}"/>
              </a:ext>
            </a:extLst>
          </p:cNvPr>
          <p:cNvSpPr/>
          <p:nvPr/>
        </p:nvSpPr>
        <p:spPr>
          <a:xfrm>
            <a:off x="268358" y="2382897"/>
            <a:ext cx="11658600" cy="39483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841140-DDCF-E7FB-74F9-3AEC521BAC61}"/>
              </a:ext>
            </a:extLst>
          </p:cNvPr>
          <p:cNvSpPr/>
          <p:nvPr/>
        </p:nvSpPr>
        <p:spPr>
          <a:xfrm>
            <a:off x="6182139" y="2792896"/>
            <a:ext cx="4801130" cy="3051313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012538-7F4E-DFDA-0D65-F90F0BAB3F7B}"/>
              </a:ext>
            </a:extLst>
          </p:cNvPr>
          <p:cNvSpPr/>
          <p:nvPr/>
        </p:nvSpPr>
        <p:spPr>
          <a:xfrm>
            <a:off x="993284" y="2792896"/>
            <a:ext cx="4204881" cy="3051313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C5F4-A7F2-784D-6BFE-49E2F555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6FA1E-AA00-D007-E1B4-A7BE418224B2}"/>
              </a:ext>
            </a:extLst>
          </p:cNvPr>
          <p:cNvSpPr txBox="1"/>
          <p:nvPr/>
        </p:nvSpPr>
        <p:spPr>
          <a:xfrm>
            <a:off x="629475" y="1360967"/>
            <a:ext cx="1093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 project deals with detecting Forest fire and smoke in real-time, from video input received via local video(CCTV) devices, and can be used to inform authorities to take appropriate action. 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Everything you need to know about forest fires - EcoMatcher">
            <a:extLst>
              <a:ext uri="{FF2B5EF4-FFF2-40B4-BE49-F238E27FC236}">
                <a16:creationId xmlns:a16="http://schemas.microsoft.com/office/drawing/2014/main" id="{B637AA36-6BEE-E5AB-AEFB-B1CEE2ED2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4" b="10587"/>
          <a:stretch/>
        </p:blipFill>
        <p:spPr bwMode="auto">
          <a:xfrm>
            <a:off x="1208731" y="3086078"/>
            <a:ext cx="3773985" cy="21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s ravage forests in Himalayas, threatening health and biodiversity">
            <a:extLst>
              <a:ext uri="{FF2B5EF4-FFF2-40B4-BE49-F238E27FC236}">
                <a16:creationId xmlns:a16="http://schemas.microsoft.com/office/drawing/2014/main" id="{0359C1A8-78D0-6E15-ACDB-3D70C7089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21" y="3052850"/>
            <a:ext cx="4204881" cy="21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EDDD7A-BEB0-2627-22F5-DDDE5742A162}"/>
              </a:ext>
            </a:extLst>
          </p:cNvPr>
          <p:cNvSpPr txBox="1"/>
          <p:nvPr/>
        </p:nvSpPr>
        <p:spPr>
          <a:xfrm>
            <a:off x="1563331" y="5311550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FOREST FIRE DETECTION</a:t>
            </a:r>
            <a:endParaRPr lang="en-IN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C2090-F72B-24B9-49FE-5454FF94F66C}"/>
              </a:ext>
            </a:extLst>
          </p:cNvPr>
          <p:cNvSpPr txBox="1"/>
          <p:nvPr/>
        </p:nvSpPr>
        <p:spPr>
          <a:xfrm>
            <a:off x="6947454" y="5290612"/>
            <a:ext cx="33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SMOKE DETECTION IN FOREST</a:t>
            </a:r>
            <a:endParaRPr lang="en-IN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7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Traffic sign forest fire on white Royalty Free Vector Image">
            <a:extLst>
              <a:ext uri="{FF2B5EF4-FFF2-40B4-BE49-F238E27FC236}">
                <a16:creationId xmlns:a16="http://schemas.microsoft.com/office/drawing/2014/main" id="{11C7BC98-A8B0-8C09-FA0E-A86DCF9B0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r="6836" b="10370"/>
          <a:stretch/>
        </p:blipFill>
        <p:spPr bwMode="auto">
          <a:xfrm>
            <a:off x="4400131" y="4174286"/>
            <a:ext cx="2263615" cy="207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orest fire warning sign Royalty Free Vector Image">
            <a:extLst>
              <a:ext uri="{FF2B5EF4-FFF2-40B4-BE49-F238E27FC236}">
                <a16:creationId xmlns:a16="http://schemas.microsoft.com/office/drawing/2014/main" id="{3F1A20AA-B8E9-AF56-E58A-B42450ED7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5"/>
          <a:stretch/>
        </p:blipFill>
        <p:spPr bwMode="auto">
          <a:xfrm>
            <a:off x="4002455" y="1072528"/>
            <a:ext cx="3055875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7B73A5-A792-4EC7-CB2C-DAF430A8B211}"/>
              </a:ext>
            </a:extLst>
          </p:cNvPr>
          <p:cNvSpPr/>
          <p:nvPr/>
        </p:nvSpPr>
        <p:spPr>
          <a:xfrm>
            <a:off x="7161918" y="947651"/>
            <a:ext cx="4214190" cy="505690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401DB1-480D-D98A-AF87-5EE953BA27ED}"/>
              </a:ext>
            </a:extLst>
          </p:cNvPr>
          <p:cNvSpPr/>
          <p:nvPr/>
        </p:nvSpPr>
        <p:spPr>
          <a:xfrm>
            <a:off x="7369093" y="1590040"/>
            <a:ext cx="3799840" cy="3982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3F8C-65A6-A283-8A54-1872CEAD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9923"/>
            <a:ext cx="12192000" cy="947651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F2669-E62E-C985-D424-761A0E30E113}"/>
              </a:ext>
            </a:extLst>
          </p:cNvPr>
          <p:cNvSpPr txBox="1"/>
          <p:nvPr/>
        </p:nvSpPr>
        <p:spPr>
          <a:xfrm>
            <a:off x="366755" y="968477"/>
            <a:ext cx="3583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Forest Fires have deadly immediate as well as everlasting consequences, as not only it causes the loss of animal life and their habitats, large-scale burning of trees can disrupt the climatic conditions(aiding in global warming), and leading to unprecedented ecological disaster.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6C19F-2FFD-4A98-24F2-D7D71AB34356}"/>
              </a:ext>
            </a:extLst>
          </p:cNvPr>
          <p:cNvSpPr txBox="1"/>
          <p:nvPr/>
        </p:nvSpPr>
        <p:spPr>
          <a:xfrm>
            <a:off x="7689948" y="1851640"/>
            <a:ext cx="3101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Deadly Forest Fires in India: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2016 Uttarakhand Forest fires.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2019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Bandipur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Forest fires.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2020 Uttarakhand Forest fires.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2020-21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Dzüko</a:t>
            </a:r>
            <a:r>
              <a:rPr lang="en-IN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Valley Forest fire.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2021 </a:t>
            </a:r>
            <a:r>
              <a:rPr lang="en-IN" dirty="0" err="1">
                <a:solidFill>
                  <a:schemeClr val="bg1"/>
                </a:solidFill>
                <a:latin typeface="Bahnschrift" panose="020B0502040204020203" pitchFamily="34" charset="0"/>
              </a:rPr>
              <a:t>Simlipal</a:t>
            </a: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 Forest fires.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4DFA3-2BF4-74D9-3EF5-7C9F731C2C03}"/>
              </a:ext>
            </a:extLst>
          </p:cNvPr>
          <p:cNvSpPr txBox="1"/>
          <p:nvPr/>
        </p:nvSpPr>
        <p:spPr>
          <a:xfrm>
            <a:off x="349384" y="4151994"/>
            <a:ext cx="4050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If we could detect fire automatically and in real-time, we can possible aid authorities in taking action sooner, thereby avoiding an ecological disaster.</a:t>
            </a:r>
          </a:p>
          <a:p>
            <a:r>
              <a:rPr lang="en-US" dirty="0">
                <a:latin typeface="Bahnschrift" panose="020B0502040204020203" pitchFamily="34" charset="0"/>
              </a:rPr>
              <a:t>This is what motivated us to pursue this project.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9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3BED-946E-FAEA-38FB-788C94C8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417812-63C8-C76C-EE8D-A02DA9900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54776"/>
              </p:ext>
            </p:extLst>
          </p:nvPr>
        </p:nvGraphicFramePr>
        <p:xfrm>
          <a:off x="-2" y="857545"/>
          <a:ext cx="12192000" cy="4846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6365">
                  <a:extLst>
                    <a:ext uri="{9D8B030D-6E8A-4147-A177-3AD203B41FA5}">
                      <a16:colId xmlns:a16="http://schemas.microsoft.com/office/drawing/2014/main" val="1583429306"/>
                    </a:ext>
                  </a:extLst>
                </a:gridCol>
                <a:gridCol w="2276061">
                  <a:extLst>
                    <a:ext uri="{9D8B030D-6E8A-4147-A177-3AD203B41FA5}">
                      <a16:colId xmlns:a16="http://schemas.microsoft.com/office/drawing/2014/main" val="1379587460"/>
                    </a:ext>
                  </a:extLst>
                </a:gridCol>
                <a:gridCol w="1759226">
                  <a:extLst>
                    <a:ext uri="{9D8B030D-6E8A-4147-A177-3AD203B41FA5}">
                      <a16:colId xmlns:a16="http://schemas.microsoft.com/office/drawing/2014/main" val="3586578239"/>
                    </a:ext>
                  </a:extLst>
                </a:gridCol>
                <a:gridCol w="1866348">
                  <a:extLst>
                    <a:ext uri="{9D8B030D-6E8A-4147-A177-3AD203B41FA5}">
                      <a16:colId xmlns:a16="http://schemas.microsoft.com/office/drawing/2014/main" val="35201606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20423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1423001"/>
                    </a:ext>
                  </a:extLst>
                </a:gridCol>
              </a:tblGrid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CONCEPTUALIZATION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INVESTIGATION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 ORIGINAL DRAFT- REPORT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AND SIMULATION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23902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SUBHA CHAKRABORTY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0812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PRATYUSH RANJAN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14795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SUBROTO RAKSHIT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24287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PRABHAT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39845"/>
                  </a:ext>
                </a:extLst>
              </a:tr>
              <a:tr h="786385">
                <a:tc>
                  <a:txBody>
                    <a:bodyPr/>
                    <a:lstStyle/>
                    <a:p>
                      <a:r>
                        <a:rPr lang="en-US" dirty="0"/>
                        <a:t>PAYEL CHATTERJEE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17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BE287-6113-1058-1CB4-AB5E71EC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29321"/>
              </p:ext>
            </p:extLst>
          </p:nvPr>
        </p:nvGraphicFramePr>
        <p:xfrm>
          <a:off x="0" y="5703870"/>
          <a:ext cx="12192000" cy="94765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226365">
                  <a:extLst>
                    <a:ext uri="{9D8B030D-6E8A-4147-A177-3AD203B41FA5}">
                      <a16:colId xmlns:a16="http://schemas.microsoft.com/office/drawing/2014/main" val="4176327905"/>
                    </a:ext>
                  </a:extLst>
                </a:gridCol>
                <a:gridCol w="2276061">
                  <a:extLst>
                    <a:ext uri="{9D8B030D-6E8A-4147-A177-3AD203B41FA5}">
                      <a16:colId xmlns:a16="http://schemas.microsoft.com/office/drawing/2014/main" val="2903847823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224153211"/>
                    </a:ext>
                  </a:extLst>
                </a:gridCol>
                <a:gridCol w="1856409">
                  <a:extLst>
                    <a:ext uri="{9D8B030D-6E8A-4147-A177-3AD203B41FA5}">
                      <a16:colId xmlns:a16="http://schemas.microsoft.com/office/drawing/2014/main" val="7178298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1017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8192990"/>
                    </a:ext>
                  </a:extLst>
                </a:gridCol>
              </a:tblGrid>
              <a:tr h="947650">
                <a:tc>
                  <a:txBody>
                    <a:bodyPr/>
                    <a:lstStyle/>
                    <a:p>
                      <a:r>
                        <a:rPr lang="en-US" dirty="0"/>
                        <a:t>AJAY KUMAR MANDAL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14445"/>
                  </a:ext>
                </a:extLst>
              </a:tr>
            </a:tbl>
          </a:graphicData>
        </a:graphic>
      </p:graphicFrame>
      <p:pic>
        <p:nvPicPr>
          <p:cNvPr id="1034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A5332CB5-C321-9176-6B24-BA88D8A9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31" y="1897225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DADE41FD-BF58-37B0-83A9-166E7024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8" y="1901736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59B09252-4EB9-986F-AF1A-7BA4DEBA8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07" y="1897225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B09A285F-C846-6493-6F86-86193F88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31" y="2623676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433F6BE0-EA04-B4A7-8989-6B84E78E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7" y="2623676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10BF2D3D-9A6D-EE3B-FEDC-38C071D2B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07" y="2623675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DA787EFA-5490-E2EB-4C89-1FA0EC07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60" y="3403451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7CA9E817-FA4F-B73B-A510-21E52FC8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97" y="3429000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327806A1-344A-6E7B-32F0-9321ABD4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06" y="3403450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F5ED88B6-1EEA-962B-3F4C-6FA4D6C8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30" y="4163773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0051E23C-0EE2-4F28-BDF6-ED8307E2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97" y="5063413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heckmark PNG, Checkmark Transparent Background - FreeIconsPNG">
            <a:extLst>
              <a:ext uri="{FF2B5EF4-FFF2-40B4-BE49-F238E27FC236}">
                <a16:creationId xmlns:a16="http://schemas.microsoft.com/office/drawing/2014/main" id="{D332274A-B611-AEA8-9AB4-81C08EB2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743" y="5839074"/>
            <a:ext cx="531845" cy="5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9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F0DC2C-D6F8-F409-D1E7-9C7F7B852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8" y="1085646"/>
            <a:ext cx="7359921" cy="538422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250328-76CB-E555-2D22-607DE7CB24A0}"/>
              </a:ext>
            </a:extLst>
          </p:cNvPr>
          <p:cNvSpPr/>
          <p:nvPr/>
        </p:nvSpPr>
        <p:spPr>
          <a:xfrm>
            <a:off x="7523921" y="1138170"/>
            <a:ext cx="4591942" cy="5384228"/>
          </a:xfrm>
          <a:prstGeom prst="round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28D9A6-6F66-06F0-7B26-183C8F52F55E}"/>
              </a:ext>
            </a:extLst>
          </p:cNvPr>
          <p:cNvSpPr/>
          <p:nvPr/>
        </p:nvSpPr>
        <p:spPr>
          <a:xfrm>
            <a:off x="7891670" y="4551515"/>
            <a:ext cx="3975650" cy="1442187"/>
          </a:xfrm>
          <a:prstGeom prst="round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F228B6-CB9E-5A53-8EB0-D0E7B9CB0B53}"/>
              </a:ext>
            </a:extLst>
          </p:cNvPr>
          <p:cNvSpPr/>
          <p:nvPr/>
        </p:nvSpPr>
        <p:spPr>
          <a:xfrm>
            <a:off x="7891670" y="2969081"/>
            <a:ext cx="3975650" cy="1442187"/>
          </a:xfrm>
          <a:prstGeom prst="roundRect">
            <a:avLst/>
          </a:prstGeom>
          <a:solidFill>
            <a:srgbClr val="3735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0E00C2-35FF-8C84-8C19-02F1BD540A8F}"/>
              </a:ext>
            </a:extLst>
          </p:cNvPr>
          <p:cNvSpPr/>
          <p:nvPr/>
        </p:nvSpPr>
        <p:spPr>
          <a:xfrm>
            <a:off x="7891670" y="1386648"/>
            <a:ext cx="3975650" cy="14421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98AE6-C01C-EE93-73A2-C810D14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approach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B06A5-AB7C-46EF-355E-7B4EBC89139B}"/>
              </a:ext>
            </a:extLst>
          </p:cNvPr>
          <p:cNvSpPr txBox="1"/>
          <p:nvPr/>
        </p:nvSpPr>
        <p:spPr>
          <a:xfrm>
            <a:off x="7891670" y="1585209"/>
            <a:ext cx="4224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FROM CAMERA SOURCE, VIDEO INFORMATION SEND TO LOCAL HOST, USING RTSP PROTOCOL(GSTREAMER FRAMEWORK).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B13C0-4662-DEEC-5F14-0CF3A9B115BC}"/>
              </a:ext>
            </a:extLst>
          </p:cNvPr>
          <p:cNvSpPr txBox="1"/>
          <p:nvPr/>
        </p:nvSpPr>
        <p:spPr>
          <a:xfrm>
            <a:off x="8001000" y="3087252"/>
            <a:ext cx="3130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IN THE LOCAL HOST, OPEN CV FRAMEWORK TAKES THE VIDEO INPUT AND SENDS FRAMES TO EFFICIENT-NET  MODEL.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35696-B818-C84C-9CCB-31F04683837F}"/>
              </a:ext>
            </a:extLst>
          </p:cNvPr>
          <p:cNvSpPr txBox="1"/>
          <p:nvPr/>
        </p:nvSpPr>
        <p:spPr>
          <a:xfrm>
            <a:off x="8001000" y="4642612"/>
            <a:ext cx="3130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EFFICIENT-NET MODEL MAKES THE PREDICTION ON THE INFORMATION, TO PREDICT FIRE.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04410-E10C-6E00-B158-A37E7C5EB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9" r="36206"/>
          <a:stretch/>
        </p:blipFill>
        <p:spPr>
          <a:xfrm>
            <a:off x="144234" y="3213162"/>
            <a:ext cx="5453372" cy="2717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D9F8E-5979-E8EA-8199-19244603A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53328" r="51371" b="40789"/>
          <a:stretch/>
        </p:blipFill>
        <p:spPr>
          <a:xfrm>
            <a:off x="247657" y="2689942"/>
            <a:ext cx="5626250" cy="5232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C8C162-E1BD-63EC-AAB7-9892B120B87A}"/>
              </a:ext>
            </a:extLst>
          </p:cNvPr>
          <p:cNvSpPr/>
          <p:nvPr/>
        </p:nvSpPr>
        <p:spPr>
          <a:xfrm>
            <a:off x="5289755" y="857545"/>
            <a:ext cx="127819" cy="57792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98AE6-C01C-EE93-73A2-C810D14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approach(Cont..)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B06A5-AB7C-46EF-355E-7B4EBC89139B}"/>
              </a:ext>
            </a:extLst>
          </p:cNvPr>
          <p:cNvSpPr txBox="1"/>
          <p:nvPr/>
        </p:nvSpPr>
        <p:spPr>
          <a:xfrm>
            <a:off x="7891670" y="1585209"/>
            <a:ext cx="4224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FROM CAMERA SOURCE, VIDEO INFORMATION SEND TO LOCAL HOST, USING RTSP PROTOCOL(GSTREAMER FRAMEWORK).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B13C0-4662-DEEC-5F14-0CF3A9B115BC}"/>
              </a:ext>
            </a:extLst>
          </p:cNvPr>
          <p:cNvSpPr txBox="1"/>
          <p:nvPr/>
        </p:nvSpPr>
        <p:spPr>
          <a:xfrm>
            <a:off x="8001000" y="3087252"/>
            <a:ext cx="3130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IN THE LOCAL HOST, OPEN CV FRAMEWORK TAKES THE VIDEO INPUT AND SENDS FRAMES TO EFFICIENT-NET  MODEL.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35696-B818-C84C-9CCB-31F04683837F}"/>
              </a:ext>
            </a:extLst>
          </p:cNvPr>
          <p:cNvSpPr txBox="1"/>
          <p:nvPr/>
        </p:nvSpPr>
        <p:spPr>
          <a:xfrm>
            <a:off x="7357051" y="5730795"/>
            <a:ext cx="4758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EFFICIENT-NET MODEL MAKES THE PREDICTION ON THE INFORMATION, TO PREDICT</a:t>
            </a:r>
          </a:p>
          <a:p>
            <a:r>
              <a:rPr lang="en-US" sz="15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500" b="1" dirty="0">
                <a:latin typeface="Bahnschrift" panose="020B0502040204020203" pitchFamily="34" charset="0"/>
              </a:rPr>
              <a:t>MULTI-CAMERA ACCESS IN REAL TIME</a:t>
            </a:r>
            <a:r>
              <a:rPr lang="en-US" sz="1500" b="1" dirty="0">
                <a:solidFill>
                  <a:schemeClr val="bg1"/>
                </a:solidFill>
                <a:latin typeface="Bahnschrift" panose="020B0502040204020203" pitchFamily="34" charset="0"/>
              </a:rPr>
              <a:t>FIRE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endParaRPr lang="en-IN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4CD17-F82E-F7A0-9171-E9906F05B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" y="960505"/>
            <a:ext cx="3307273" cy="1425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B6A41A-6506-E720-1B65-6E34C31EB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05" y="960505"/>
            <a:ext cx="6485961" cy="51857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0D1021-76BD-3951-8359-5E025684FDCB}"/>
              </a:ext>
            </a:extLst>
          </p:cNvPr>
          <p:cNvSpPr txBox="1"/>
          <p:nvPr/>
        </p:nvSpPr>
        <p:spPr>
          <a:xfrm>
            <a:off x="3631737" y="1796232"/>
            <a:ext cx="217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hnschrift" panose="020B0502040204020203" pitchFamily="34" charset="0"/>
              </a:rPr>
              <a:t>FOREST FIRE IDENTIFIED</a:t>
            </a:r>
            <a:endParaRPr lang="en-IN" sz="1400" b="1" dirty="0"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A61191-1121-A566-4C43-7937D3F06892}"/>
              </a:ext>
            </a:extLst>
          </p:cNvPr>
          <p:cNvSpPr txBox="1"/>
          <p:nvPr/>
        </p:nvSpPr>
        <p:spPr>
          <a:xfrm>
            <a:off x="388413" y="5946599"/>
            <a:ext cx="469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hnschrift" panose="020B0502040204020203" pitchFamily="34" charset="0"/>
              </a:rPr>
              <a:t>IDENTIFIED AREA UNDER FIRE GIVEN BLUE COLOURATION</a:t>
            </a:r>
            <a:endParaRPr lang="en-IN" sz="1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7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7107-914C-25D8-6201-370D1B0C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94AAC9-3745-1131-7B44-912F4EF49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20831"/>
              </p:ext>
            </p:extLst>
          </p:nvPr>
        </p:nvGraphicFramePr>
        <p:xfrm>
          <a:off x="164011" y="1053487"/>
          <a:ext cx="3537132" cy="196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8566">
                  <a:extLst>
                    <a:ext uri="{9D8B030D-6E8A-4147-A177-3AD203B41FA5}">
                      <a16:colId xmlns:a16="http://schemas.microsoft.com/office/drawing/2014/main" val="2870276085"/>
                    </a:ext>
                  </a:extLst>
                </a:gridCol>
                <a:gridCol w="1768566">
                  <a:extLst>
                    <a:ext uri="{9D8B030D-6E8A-4147-A177-3AD203B41FA5}">
                      <a16:colId xmlns:a16="http://schemas.microsoft.com/office/drawing/2014/main" val="2209428162"/>
                    </a:ext>
                  </a:extLst>
                </a:gridCol>
              </a:tblGrid>
              <a:tr h="146616">
                <a:tc>
                  <a:txBody>
                    <a:bodyPr/>
                    <a:lstStyle/>
                    <a:p>
                      <a:r>
                        <a:rPr lang="en-IN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80001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1.40E-04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3773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85713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25575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ADAM OPTIMIZER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83039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BINARY CROSS ENTROY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86643"/>
                  </a:ext>
                </a:extLst>
              </a:tr>
              <a:tr h="137538">
                <a:tc>
                  <a:txBody>
                    <a:bodyPr/>
                    <a:lstStyle/>
                    <a:p>
                      <a:r>
                        <a:rPr lang="en-IN" sz="1000" dirty="0"/>
                        <a:t>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3X3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87537"/>
                  </a:ext>
                </a:extLst>
              </a:tr>
              <a:tr h="152995">
                <a:tc>
                  <a:txBody>
                    <a:bodyPr/>
                    <a:lstStyle/>
                    <a:p>
                      <a:r>
                        <a:rPr lang="en-IN" sz="1000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AFEA30-B275-FAC1-F1BE-3A52A7E22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72058"/>
              </p:ext>
            </p:extLst>
          </p:nvPr>
        </p:nvGraphicFramePr>
        <p:xfrm>
          <a:off x="164011" y="3032760"/>
          <a:ext cx="3537132" cy="4876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768566">
                  <a:extLst>
                    <a:ext uri="{9D8B030D-6E8A-4147-A177-3AD203B41FA5}">
                      <a16:colId xmlns:a16="http://schemas.microsoft.com/office/drawing/2014/main" val="854749320"/>
                    </a:ext>
                  </a:extLst>
                </a:gridCol>
                <a:gridCol w="1768566">
                  <a:extLst>
                    <a:ext uri="{9D8B030D-6E8A-4147-A177-3AD203B41FA5}">
                      <a16:colId xmlns:a16="http://schemas.microsoft.com/office/drawing/2014/main" val="1393423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00" dirty="0"/>
                        <a:t>REGULARIZATION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0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dirty="0"/>
                        <a:t>REGULARIZATION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51230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7527A5B-B2CA-9F67-1289-DD50B60F2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414855"/>
              </p:ext>
            </p:extLst>
          </p:nvPr>
        </p:nvGraphicFramePr>
        <p:xfrm>
          <a:off x="4315825" y="1053487"/>
          <a:ext cx="778691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E675642-A2C4-F825-792A-24A6FF9C6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1" y="3762820"/>
            <a:ext cx="3537132" cy="27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90416E-B2A5-1DAB-23D6-2A3DF47188B9}"/>
              </a:ext>
            </a:extLst>
          </p:cNvPr>
          <p:cNvSpPr/>
          <p:nvPr/>
        </p:nvSpPr>
        <p:spPr>
          <a:xfrm>
            <a:off x="0" y="857545"/>
            <a:ext cx="12191999" cy="5771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B4B7D-59D3-38B6-0A9A-A6AFF0FBD0C2}"/>
              </a:ext>
            </a:extLst>
          </p:cNvPr>
          <p:cNvSpPr/>
          <p:nvPr/>
        </p:nvSpPr>
        <p:spPr>
          <a:xfrm>
            <a:off x="1242390" y="1699591"/>
            <a:ext cx="10118035" cy="401540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576D5-D195-7380-96BA-9C5AAD2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D6146-EB95-E7B5-1DD6-B472DD78AC45}"/>
              </a:ext>
            </a:extLst>
          </p:cNvPr>
          <p:cNvSpPr txBox="1"/>
          <p:nvPr/>
        </p:nvSpPr>
        <p:spPr>
          <a:xfrm>
            <a:off x="2002969" y="1971261"/>
            <a:ext cx="8186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In Conclusion,</a:t>
            </a:r>
          </a:p>
          <a:p>
            <a:endParaRPr lang="en-IN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The project deals with real time detection of forest fire and smoke.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The video information from local CCTVs and other camera sources is taken, on which predictions is made using a CNN model, to detect forest fire.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Efficient-Net is chosen as the predicting model, after trying multiple models, it has the highest precision(98.71), accuracy(99.1) and F1 Score(99.12).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This system can be integrated with pre-existing warning systems(ex:- SMS warning, etc), and will aid authorities to know about forest fire faster, thereby ensuring the fire is dealt with as soon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49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9532</TotalTime>
  <Words>703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Bahnschrift Light Condensed</vt:lpstr>
      <vt:lpstr>Calibri</vt:lpstr>
      <vt:lpstr>Courier New</vt:lpstr>
      <vt:lpstr>Times New Roman</vt:lpstr>
      <vt:lpstr>Wingdings</vt:lpstr>
      <vt:lpstr>Custom Design</vt:lpstr>
      <vt:lpstr>PowerPoint Presentation</vt:lpstr>
      <vt:lpstr>        Presentation     Outline</vt:lpstr>
      <vt:lpstr>Application Domain</vt:lpstr>
      <vt:lpstr>Motivation</vt:lpstr>
      <vt:lpstr>Contribution</vt:lpstr>
      <vt:lpstr>Proposed approach</vt:lpstr>
      <vt:lpstr>Proposed approach(Cont..)</vt:lpstr>
      <vt:lpstr>Experimental Results</vt:lpstr>
      <vt:lpstr>Conclusion</vt:lpstr>
      <vt:lpstr> Research Paper Publication Status: Ongoing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 Mondal</dc:creator>
  <cp:lastModifiedBy>subha chakraborty</cp:lastModifiedBy>
  <cp:revision>253</cp:revision>
  <dcterms:created xsi:type="dcterms:W3CDTF">2019-06-11T05:35:51Z</dcterms:created>
  <dcterms:modified xsi:type="dcterms:W3CDTF">2023-11-28T16:52:04Z</dcterms:modified>
</cp:coreProperties>
</file>