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3" autoAdjust="0"/>
    <p:restoredTop sz="94676"/>
  </p:normalViewPr>
  <p:slideViewPr>
    <p:cSldViewPr snapToGrid="0">
      <p:cViewPr>
        <p:scale>
          <a:sx n="100" d="100"/>
          <a:sy n="100" d="100"/>
        </p:scale>
        <p:origin x="-26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D9D8-16FA-48B6-9218-0AE3F24A2A8F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AC4BE-B312-47ED-8227-86930DBA7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AC4BE-B312-47ED-8227-86930DBA781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ED-B539-2A21-89A8-C2098944B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8DE80-6C08-8E6E-C942-9A0F2D1B7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47BC-7479-F4EF-2B6C-79D5679F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8078-932F-F016-E0E0-8B02D96E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A9B2-25E2-ABD2-E826-020DC4F5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0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9062-B4FE-9A46-657F-16059D3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6E1B-454F-E1D9-D7D1-0AC757E63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DCBD-BF5D-0EFE-8CBD-78AA4BAC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3757-9623-55C1-5C19-D6169142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10ED-0749-8FD0-6DD2-0FB98161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9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5A612-811D-FFB0-0C8B-15FA3D54F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74E22-4228-B1E2-1064-0E44A8E13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5184-ED54-D993-A198-063E6339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D214D-3EB1-1874-E0E2-826B2BCC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EB9C-80E4-C86B-C115-2DF7577A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9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C81B-2202-6A3B-B0D3-60931C0E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58DF-C78E-E3DD-2ABA-9A0613A0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59A3-AC87-5657-F717-FCD8687D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7171-1E31-C16C-2509-E44C69C6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7F18-E997-95FE-A275-355B63A5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7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99EB-50B1-327D-1E94-A8EC1103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EA478-7E61-5464-3940-C822B31D8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F353-663F-CFD9-D0DD-6EA0C2D4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4B75-7F3E-3AE8-01FD-FFDE09C4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E825-9451-4A6D-69EB-26E9AC33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EF26-C80F-178A-04CB-AC29397C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C8B0-2E99-BC47-AFF8-86F3F87A7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9593D-F0F3-AB53-C93A-DEA0AEE6F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204D2-DC3D-2A72-0D53-AAF3209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FA1A6-561D-5911-DFF7-D4C38449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8831A-A0D9-A979-BBF3-59A93E59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7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DA52-D9F6-790A-D516-4A7843A4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650BC-1650-6874-D562-7CD6C950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74F57-F218-D600-1030-DEC57A799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E42BD-4127-6D4D-A766-BB379E93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7BBA2-B899-3E69-4540-F9F877A3A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EC11A-3F24-8E3D-4615-2DD979E8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E9477-3C0B-7BB0-FC8C-76F4888A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67D6E-F3EC-FFD4-B25F-08257DA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2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3D09-F467-0A1F-7554-D3B124C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6FFA3-5293-0085-B895-28EE7030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9F3FB-EFE9-E0B8-349B-4F6E6A75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89DA-06FF-5117-1DD4-990E8E77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6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60143-FFC1-4400-F2F9-0A69E4C9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2D854-DD1C-4EEE-C461-3B6BA099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F9847-E91E-D5DB-DA20-FDD474F3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6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8A37-56E7-7D84-37FD-CA3A26E5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61A4-696E-6733-1A34-38C1BC808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55E03-8982-C6C5-09A3-FF51FCC6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2B31-01F6-8E42-A6C7-27FB872E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602AF-748C-E878-3184-844C479B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BC903-1A71-79BA-9EAA-475B5EAB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0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A85A-2FC6-BB04-7F7C-959E757A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2202A-3C5C-E0BB-8BA2-0AC9EC126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30C1F-D8EE-B62A-416D-E67F70C74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AE962-FF49-3229-7B9E-FA2374BC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3A799-63A8-A9E6-6CBF-9BFA074F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9C21E-914D-8E16-4290-5B0295E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B5F7E-E3ED-F46A-CB5E-0071D3AC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0E3B9-B2E5-AA25-14E8-C1799609A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B2C8-97A7-C053-0767-293E01639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20C81-AD56-452B-9597-47553CF35AB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75CC-1B19-F88F-4634-A5C3DEBBD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1607-9C49-C60F-2430-F8DBF9677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25CB4-357C-45E3-82E6-1B3ECE385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5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6F13-EB69-5898-7812-E25D8F2DF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Freelance Forge</a:t>
            </a:r>
          </a:p>
        </p:txBody>
      </p:sp>
    </p:spTree>
    <p:extLst>
      <p:ext uri="{BB962C8B-B14F-4D97-AF65-F5344CB8AC3E}">
        <p14:creationId xmlns:p14="http://schemas.microsoft.com/office/powerpoint/2010/main" val="242569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0B2079-852F-E671-A48B-DDF98D95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39131"/>
              </p:ext>
            </p:extLst>
          </p:nvPr>
        </p:nvGraphicFramePr>
        <p:xfrm>
          <a:off x="1319189" y="1104900"/>
          <a:ext cx="7032656" cy="50586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416746">
                  <a:extLst>
                    <a:ext uri="{9D8B030D-6E8A-4147-A177-3AD203B41FA5}">
                      <a16:colId xmlns:a16="http://schemas.microsoft.com/office/drawing/2014/main" val="1316755116"/>
                    </a:ext>
                  </a:extLst>
                </a:gridCol>
                <a:gridCol w="4615910">
                  <a:extLst>
                    <a:ext uri="{9D8B030D-6E8A-4147-A177-3AD203B41FA5}">
                      <a16:colId xmlns:a16="http://schemas.microsoft.com/office/drawing/2014/main" val="1597888909"/>
                    </a:ext>
                  </a:extLst>
                </a:gridCol>
              </a:tblGrid>
              <a:tr h="294692">
                <a:tc>
                  <a:txBody>
                    <a:bodyPr/>
                    <a:lstStyle/>
                    <a:p>
                      <a:r>
                        <a:rPr lang="en-IN" sz="1300" b="1"/>
                        <a:t>Entity Name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Primary Attributes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840568123"/>
                  </a:ext>
                </a:extLst>
              </a:tr>
              <a:tr h="487814">
                <a:tc>
                  <a:txBody>
                    <a:bodyPr/>
                    <a:lstStyle/>
                    <a:p>
                      <a:r>
                        <a:rPr lang="en-IN" sz="1300" b="1"/>
                        <a:t>Users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dirty="0" err="1"/>
                        <a:t>User_id</a:t>
                      </a:r>
                      <a:r>
                        <a:rPr lang="en-IN" sz="1300" dirty="0"/>
                        <a:t>, username, email, password, </a:t>
                      </a:r>
                      <a:r>
                        <a:rPr lang="en-IN" sz="1300" dirty="0" err="1"/>
                        <a:t>img</a:t>
                      </a:r>
                      <a:r>
                        <a:rPr lang="en-IN" sz="1300" dirty="0"/>
                        <a:t>, country, phone, </a:t>
                      </a:r>
                      <a:r>
                        <a:rPr lang="en-IN" sz="1300" dirty="0" err="1"/>
                        <a:t>desc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isSeller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createdAt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updatedAt</a:t>
                      </a:r>
                      <a:endParaRPr lang="en-IN" sz="1300" dirty="0"/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2705893895"/>
                  </a:ext>
                </a:extLst>
              </a:tr>
              <a:tr h="680935">
                <a:tc>
                  <a:txBody>
                    <a:bodyPr/>
                    <a:lstStyle/>
                    <a:p>
                      <a:r>
                        <a:rPr lang="en-IN" sz="1300" b="1"/>
                        <a:t>Gigs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dirty="0" err="1"/>
                        <a:t>Gig_id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userId</a:t>
                      </a:r>
                      <a:r>
                        <a:rPr lang="en-IN" sz="1300" dirty="0"/>
                        <a:t>, title, </a:t>
                      </a:r>
                      <a:r>
                        <a:rPr lang="en-IN" sz="1300" dirty="0" err="1"/>
                        <a:t>desc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totalStars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starNumber</a:t>
                      </a:r>
                      <a:r>
                        <a:rPr lang="en-IN" sz="1300" dirty="0"/>
                        <a:t>, cat, price, cover, </a:t>
                      </a:r>
                      <a:r>
                        <a:rPr lang="en-IN" sz="1300" dirty="0" err="1"/>
                        <a:t>shortTitle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shortDesc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deliveryTime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revisionNumber</a:t>
                      </a:r>
                      <a:r>
                        <a:rPr lang="en-IN" sz="1300" dirty="0"/>
                        <a:t>, sales, </a:t>
                      </a:r>
                      <a:r>
                        <a:rPr lang="en-IN" sz="1300" dirty="0" err="1"/>
                        <a:t>createdAt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updatedAt</a:t>
                      </a:r>
                      <a:endParaRPr lang="en-IN" sz="1300" dirty="0"/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841859817"/>
                  </a:ext>
                </a:extLst>
              </a:tr>
              <a:tr h="487814">
                <a:tc>
                  <a:txBody>
                    <a:bodyPr/>
                    <a:lstStyle/>
                    <a:p>
                      <a:r>
                        <a:rPr lang="en-IN" sz="1300" b="1"/>
                        <a:t>Orders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Order_id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gig_Id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img</a:t>
                      </a:r>
                      <a:r>
                        <a:rPr lang="en-US" sz="1300" dirty="0"/>
                        <a:t>, title, price, </a:t>
                      </a:r>
                      <a:r>
                        <a:rPr lang="en-US" sz="1300" dirty="0" err="1"/>
                        <a:t>sellerId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buyerId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isCompleted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payment_intent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createdAt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updatedAt</a:t>
                      </a:r>
                      <a:endParaRPr lang="en-US" sz="1300" dirty="0"/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3167795033"/>
                  </a:ext>
                </a:extLst>
              </a:tr>
              <a:tr h="294692">
                <a:tc>
                  <a:txBody>
                    <a:bodyPr/>
                    <a:lstStyle/>
                    <a:p>
                      <a:r>
                        <a:rPr lang="en-IN" sz="1300" b="1"/>
                        <a:t>Reviews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dirty="0" err="1"/>
                        <a:t>Review_id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gig_Id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user_Id</a:t>
                      </a:r>
                      <a:r>
                        <a:rPr lang="en-IN" sz="1300" dirty="0"/>
                        <a:t>, star, </a:t>
                      </a:r>
                      <a:r>
                        <a:rPr lang="en-IN" sz="1300" dirty="0" err="1"/>
                        <a:t>desc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createdAt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updatedAt</a:t>
                      </a:r>
                      <a:endParaRPr lang="en-IN" sz="1300" dirty="0"/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3423902001"/>
                  </a:ext>
                </a:extLst>
              </a:tr>
              <a:tr h="487814">
                <a:tc>
                  <a:txBody>
                    <a:bodyPr/>
                    <a:lstStyle/>
                    <a:p>
                      <a:r>
                        <a:rPr lang="en-IN" sz="1300" b="1"/>
                        <a:t>Conversations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dirty="0" err="1"/>
                        <a:t>Convo_id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seller_Id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buye_rId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readBySeller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readByBuyer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lastMessage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createdAt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updatedAt</a:t>
                      </a:r>
                      <a:endParaRPr lang="en-IN" sz="1300" dirty="0"/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2120400119"/>
                  </a:ext>
                </a:extLst>
              </a:tr>
              <a:tr h="294692">
                <a:tc>
                  <a:txBody>
                    <a:bodyPr/>
                    <a:lstStyle/>
                    <a:p>
                      <a:r>
                        <a:rPr lang="en-IN" sz="1300" b="1"/>
                        <a:t>Messages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Message_id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conversation_Id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user_Id</a:t>
                      </a:r>
                      <a:r>
                        <a:rPr lang="en-US" sz="1300" dirty="0"/>
                        <a:t>, desc, </a:t>
                      </a:r>
                      <a:r>
                        <a:rPr lang="en-US" sz="1300" dirty="0" err="1"/>
                        <a:t>createdAt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updatedAt</a:t>
                      </a:r>
                      <a:endParaRPr lang="en-US" sz="1300" dirty="0"/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2911333423"/>
                  </a:ext>
                </a:extLst>
              </a:tr>
              <a:tr h="294692">
                <a:tc>
                  <a:txBody>
                    <a:bodyPr/>
                    <a:lstStyle/>
                    <a:p>
                      <a:r>
                        <a:rPr lang="en-IN" sz="1300" b="1"/>
                        <a:t>Subscription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dirty="0" err="1"/>
                        <a:t>Subscription_Id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userId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tierId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startDate</a:t>
                      </a:r>
                      <a:endParaRPr lang="en-IN" sz="1300" dirty="0"/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1075057593"/>
                  </a:ext>
                </a:extLst>
              </a:tr>
              <a:tr h="294692">
                <a:tc>
                  <a:txBody>
                    <a:bodyPr/>
                    <a:lstStyle/>
                    <a:p>
                      <a:r>
                        <a:rPr lang="en-IN" sz="1300" b="1"/>
                        <a:t>SubscriptionTier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dirty="0" err="1"/>
                        <a:t>Tier_Id</a:t>
                      </a:r>
                      <a:r>
                        <a:rPr lang="en-IN" sz="1300" dirty="0"/>
                        <a:t>, name, price, features</a:t>
                      </a:r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1211580687"/>
                  </a:ext>
                </a:extLst>
              </a:tr>
              <a:tr h="294692">
                <a:tc>
                  <a:txBody>
                    <a:bodyPr/>
                    <a:lstStyle/>
                    <a:p>
                      <a:r>
                        <a:rPr lang="en-IN" sz="1300" b="1"/>
                        <a:t>Payment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dirty="0" err="1"/>
                        <a:t>paymentId</a:t>
                      </a:r>
                      <a:r>
                        <a:rPr lang="en-IN" sz="1300" dirty="0"/>
                        <a:t>, </a:t>
                      </a:r>
                      <a:r>
                        <a:rPr lang="en-IN" sz="1300" dirty="0" err="1"/>
                        <a:t>userId</a:t>
                      </a:r>
                      <a:r>
                        <a:rPr lang="en-IN" sz="1300" dirty="0"/>
                        <a:t>, amount, </a:t>
                      </a:r>
                      <a:r>
                        <a:rPr lang="en-IN" sz="1300" dirty="0" err="1"/>
                        <a:t>paymentDate</a:t>
                      </a:r>
                      <a:endParaRPr lang="en-IN" sz="1300" dirty="0"/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2397414337"/>
                  </a:ext>
                </a:extLst>
              </a:tr>
              <a:tr h="389820">
                <a:tc>
                  <a:txBody>
                    <a:bodyPr/>
                    <a:lstStyle/>
                    <a:p>
                      <a:r>
                        <a:rPr lang="en-IN" sz="1300" b="1"/>
                        <a:t>Star Rating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value, label</a:t>
                      </a:r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3589453205"/>
                  </a:ext>
                </a:extLst>
              </a:tr>
              <a:tr h="294692">
                <a:tc>
                  <a:txBody>
                    <a:bodyPr/>
                    <a:lstStyle/>
                    <a:p>
                      <a:r>
                        <a:rPr lang="en-IN" sz="1300" b="1"/>
                        <a:t>Country List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name, code</a:t>
                      </a:r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2326722619"/>
                  </a:ext>
                </a:extLst>
              </a:tr>
              <a:tr h="294692">
                <a:tc>
                  <a:txBody>
                    <a:bodyPr/>
                    <a:lstStyle/>
                    <a:p>
                      <a:r>
                        <a:rPr lang="en-IN" sz="1300" b="1"/>
                        <a:t>Category</a:t>
                      </a:r>
                      <a:endParaRPr lang="en-IN" sz="1300"/>
                    </a:p>
                  </a:txBody>
                  <a:tcPr marL="65343" marR="65343" marT="32672" marB="32672" anchor="ctr"/>
                </a:tc>
                <a:tc>
                  <a:txBody>
                    <a:bodyPr/>
                    <a:lstStyle/>
                    <a:p>
                      <a:r>
                        <a:rPr lang="en-IN" sz="1300" dirty="0" err="1"/>
                        <a:t>Cat_id</a:t>
                      </a:r>
                      <a:r>
                        <a:rPr lang="en-IN" sz="1300" dirty="0"/>
                        <a:t>, name, description</a:t>
                      </a:r>
                    </a:p>
                  </a:txBody>
                  <a:tcPr marL="65343" marR="65343" marT="32672" marB="32672" anchor="ctr"/>
                </a:tc>
                <a:extLst>
                  <a:ext uri="{0D108BD9-81ED-4DB2-BD59-A6C34878D82A}">
                    <a16:rowId xmlns:a16="http://schemas.microsoft.com/office/drawing/2014/main" val="35413841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9770AF-AC97-EEC2-9D09-3E63D83F7A71}"/>
              </a:ext>
            </a:extLst>
          </p:cNvPr>
          <p:cNvSpPr txBox="1"/>
          <p:nvPr/>
        </p:nvSpPr>
        <p:spPr>
          <a:xfrm rot="10800000" flipH="1" flipV="1">
            <a:off x="1319189" y="553451"/>
            <a:ext cx="283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List of Entities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6266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3012B-4E62-8CB0-9E31-A98A0979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483"/>
          <a:stretch/>
        </p:blipFill>
        <p:spPr>
          <a:xfrm>
            <a:off x="1049300" y="541200"/>
            <a:ext cx="8545962" cy="62392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5A2A5A-7CD6-9CAB-547C-5E47C6B8A6D6}"/>
              </a:ext>
            </a:extLst>
          </p:cNvPr>
          <p:cNvSpPr txBox="1"/>
          <p:nvPr/>
        </p:nvSpPr>
        <p:spPr>
          <a:xfrm>
            <a:off x="3384467" y="141090"/>
            <a:ext cx="3681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Conceptual ER Diagram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B5AA2-411B-4D36-8843-95CDB90D11CE}"/>
              </a:ext>
            </a:extLst>
          </p:cNvPr>
          <p:cNvSpPr txBox="1"/>
          <p:nvPr/>
        </p:nvSpPr>
        <p:spPr>
          <a:xfrm>
            <a:off x="2329456" y="953696"/>
            <a:ext cx="43914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1" dirty="0" err="1"/>
              <a:t>User_id</a:t>
            </a:r>
            <a:endParaRPr lang="en-IN" sz="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AA065-3E98-C23C-AD82-79BDF1F4C8E5}"/>
              </a:ext>
            </a:extLst>
          </p:cNvPr>
          <p:cNvSpPr txBox="1"/>
          <p:nvPr/>
        </p:nvSpPr>
        <p:spPr>
          <a:xfrm>
            <a:off x="5581650" y="630100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Gig</a:t>
            </a:r>
            <a:r>
              <a:rPr lang="en-US" sz="400" dirty="0"/>
              <a:t>_</a:t>
            </a:r>
            <a:endParaRPr lang="en-IN" sz="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460FF-FA59-AC2F-7EF2-9982851CD3E5}"/>
              </a:ext>
            </a:extLst>
          </p:cNvPr>
          <p:cNvSpPr txBox="1"/>
          <p:nvPr/>
        </p:nvSpPr>
        <p:spPr>
          <a:xfrm>
            <a:off x="5381114" y="2228850"/>
            <a:ext cx="4010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/>
              <a:t>Convo_</a:t>
            </a:r>
            <a:endParaRPr lang="en-IN" sz="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B71A3-5178-006F-F982-AF563D425D74}"/>
              </a:ext>
            </a:extLst>
          </p:cNvPr>
          <p:cNvSpPr txBox="1"/>
          <p:nvPr/>
        </p:nvSpPr>
        <p:spPr>
          <a:xfrm>
            <a:off x="7359650" y="3199884"/>
            <a:ext cx="340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Cat_</a:t>
            </a:r>
            <a:endParaRPr lang="en-IN" sz="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89E0F-6FC4-1549-2927-7BD04179DE7A}"/>
              </a:ext>
            </a:extLst>
          </p:cNvPr>
          <p:cNvSpPr txBox="1"/>
          <p:nvPr/>
        </p:nvSpPr>
        <p:spPr>
          <a:xfrm>
            <a:off x="5567224" y="3812211"/>
            <a:ext cx="3385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/>
              <a:t>Revi_</a:t>
            </a:r>
            <a:endParaRPr lang="en-IN" sz="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32F7F-F31C-27DA-8B53-EB7217C24DC2}"/>
              </a:ext>
            </a:extLst>
          </p:cNvPr>
          <p:cNvSpPr txBox="1"/>
          <p:nvPr/>
        </p:nvSpPr>
        <p:spPr>
          <a:xfrm>
            <a:off x="1949224" y="2144211"/>
            <a:ext cx="3802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/>
              <a:t>Order_</a:t>
            </a:r>
            <a:endParaRPr lang="en-IN" sz="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5F3C3-68AE-FA5E-CB97-97E987D86A76}"/>
              </a:ext>
            </a:extLst>
          </p:cNvPr>
          <p:cNvSpPr txBox="1"/>
          <p:nvPr/>
        </p:nvSpPr>
        <p:spPr>
          <a:xfrm>
            <a:off x="2115295" y="3576173"/>
            <a:ext cx="428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/>
              <a:t>Messa_</a:t>
            </a:r>
            <a:r>
              <a:rPr lang="en-US" sz="400" b="1" dirty="0"/>
              <a:t>_</a:t>
            </a:r>
            <a:endParaRPr lang="en-IN" sz="400" b="1" dirty="0"/>
          </a:p>
        </p:txBody>
      </p:sp>
    </p:spTree>
    <p:extLst>
      <p:ext uri="{BB962C8B-B14F-4D97-AF65-F5344CB8AC3E}">
        <p14:creationId xmlns:p14="http://schemas.microsoft.com/office/powerpoint/2010/main" val="271197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551583-C5F8-A051-BD44-2D9B3ADAA71F}"/>
              </a:ext>
            </a:extLst>
          </p:cNvPr>
          <p:cNvSpPr txBox="1"/>
          <p:nvPr/>
        </p:nvSpPr>
        <p:spPr>
          <a:xfrm>
            <a:off x="3848100" y="104745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Logical ER Diagram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43C75-7911-622F-9081-5008193A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56" y="504855"/>
            <a:ext cx="5348127" cy="63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223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Freelance Forge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Kumar Kukutla</dc:creator>
  <cp:lastModifiedBy>Naveen Kumar Kukutla</cp:lastModifiedBy>
  <cp:revision>12</cp:revision>
  <dcterms:created xsi:type="dcterms:W3CDTF">2025-04-05T04:02:34Z</dcterms:created>
  <dcterms:modified xsi:type="dcterms:W3CDTF">2025-04-20T01:31:29Z</dcterms:modified>
</cp:coreProperties>
</file>