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3219A-2F39-481E-88CB-EC766734D0E9}" v="11" dt="2024-02-21T19:44:01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her Sanz" userId="2637f131-b526-4d61-a8d0-63d87cdd19bb" providerId="ADAL" clId="{2483219A-2F39-481E-88CB-EC766734D0E9}"/>
    <pc:docChg chg="custSel modSld">
      <pc:chgData name="Esther Sanz" userId="2637f131-b526-4d61-a8d0-63d87cdd19bb" providerId="ADAL" clId="{2483219A-2F39-481E-88CB-EC766734D0E9}" dt="2024-02-21T19:46:58.462" v="1340" actId="20577"/>
      <pc:docMkLst>
        <pc:docMk/>
      </pc:docMkLst>
      <pc:sldChg chg="modSp mod">
        <pc:chgData name="Esther Sanz" userId="2637f131-b526-4d61-a8d0-63d87cdd19bb" providerId="ADAL" clId="{2483219A-2F39-481E-88CB-EC766734D0E9}" dt="2024-02-21T19:46:58.462" v="1340" actId="20577"/>
        <pc:sldMkLst>
          <pc:docMk/>
          <pc:sldMk cId="1278662108" sldId="256"/>
        </pc:sldMkLst>
        <pc:graphicFrameChg chg="mod modGraphic">
          <ac:chgData name="Esther Sanz" userId="2637f131-b526-4d61-a8d0-63d87cdd19bb" providerId="ADAL" clId="{2483219A-2F39-481E-88CB-EC766734D0E9}" dt="2024-02-21T19:46:58.462" v="1340" actId="20577"/>
          <ac:graphicFrameMkLst>
            <pc:docMk/>
            <pc:sldMk cId="1278662108" sldId="256"/>
            <ac:graphicFrameMk id="5" creationId="{5EAB9EE6-0809-4441-C94D-419BBD77843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2D120-DAD8-20B1-3DB6-D2117886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E02521-20AC-FA9C-4211-35AAB0E78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F2F51-29C1-AAB4-95AC-EE8299D4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F16F1-F598-67C3-2C5A-848DC37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42DD5-52BB-77F8-C48B-A52E754C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29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A6138-6607-64E9-8B18-F27F303C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26DC2A-5CAD-534A-B17A-5C2300B00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28590-6E22-EBEA-0722-4AEB3966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8653FD-C487-F5C5-3470-24E765CE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8B704-53A7-2F83-560A-41E3CC1D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46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CD418-4452-E535-97F7-E04E45816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BC66CF-4064-DDD4-E9AB-0289B8BC8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164B07-EC90-438B-4F29-0F0B1247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0A663-92F0-686E-5192-8789C927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7CC59-52FE-CA63-1ACB-E5495608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41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A2CCD-1E52-5502-506B-985CD4D6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EBB4E-384B-E687-48F0-3D7909ED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92131-4F1C-3BDE-CFF4-FD5531E3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4CB2C0-3DEE-F105-1CF0-FFEE7CC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50BE5-8155-1700-E407-BFDCE69C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77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BEA4E-872A-4657-8D25-4975C723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F74CC9-9AA6-3B32-EDF9-0EB160DAF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11A07-F2A0-D251-CD08-4AEA2B36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2C27B-C2CF-716D-6903-C9FDA318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7498A-7C07-F826-4988-0AAA6B1D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05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A7728-420C-AFE1-BA2E-0E856998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2ACC2-3ADF-604C-8620-DC988F718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949DDB-5DB1-7CC1-A2E7-0287C673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3A2E81-6E30-113D-6AC4-DE1E1AD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97F7DD-2B70-6724-3AD0-A4B1A4E4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FCA9C-13BA-F66D-86A2-E6A68827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47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78B17-76C4-C3FF-9BB3-CCF30137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5587E8-E6C4-6ABA-86E8-9E8C4D98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06CD80-07F6-737A-2FF5-9CB53AE1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E843CB-C05B-02F2-67BF-5F1033FA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6EE49C-6C12-A968-E41E-BB7848A49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CB2316-BBE4-4D87-49A8-B103E986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878A00-99FC-2434-F34D-DFD1C565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3EABF2-CE86-1B83-6876-3D4C80A7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45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CD32E-BC34-40BA-B1A5-8F6325F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E65F6D-E59D-D41A-C18F-01258698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90A9F2-16E0-B113-F34E-C3339FBD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1804E7-13A1-2234-033E-140E1B99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16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86C1E6-3B24-1D99-B40E-DCBB52DB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B660FB-11FA-7E87-E16F-C165BFF4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8FBBC6-9546-4B80-1085-DD62778C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94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4AEAB-8DF6-78E3-168E-F509E8D7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D63C4-8A0A-D2C4-2B88-E7393B43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7CC4EB-F07A-1B96-1F2B-DA71C177F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4C5AE-E3E6-6F1E-A0BA-989F531F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85266F-9298-ED14-6265-B9286DE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7AE7AB-6067-5922-FC2A-6B4253F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74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4024E-FA2D-59D9-28DF-08061028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59EE21-C009-DFFF-E22F-9755544FD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83A1AE-B1F5-8A8B-6CEB-87603761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9C827D-D2CB-9EA7-BAFD-DB747CA5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A419E4-F152-A991-3E1B-72C4C0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EA321D-E34A-BE83-3605-FFA8DC61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0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9DB0F9-2479-284A-3530-94A8AD23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538393-52CB-CA4C-0E50-1858CFBC8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61DFB-2147-62F1-ADFE-287A50F8B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BDBFA-8AB9-4C44-97FA-D9B75CA2BA05}" type="datetimeFigureOut">
              <a:rPr lang="es-ES" smtClean="0"/>
              <a:t>21/02/2024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9506EB-AA2F-C2AE-0796-9F284FC07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BABD9-5913-A009-E6C6-89C5E214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28786-D817-4C3E-8FCB-3AA90551DE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18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EAB9EE6-0809-4441-C94D-419BBD778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96728"/>
              </p:ext>
            </p:extLst>
          </p:nvPr>
        </p:nvGraphicFramePr>
        <p:xfrm>
          <a:off x="109057" y="125835"/>
          <a:ext cx="11971090" cy="6948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4218">
                  <a:extLst>
                    <a:ext uri="{9D8B030D-6E8A-4147-A177-3AD203B41FA5}">
                      <a16:colId xmlns:a16="http://schemas.microsoft.com/office/drawing/2014/main" val="1689780796"/>
                    </a:ext>
                  </a:extLst>
                </a:gridCol>
                <a:gridCol w="2394218">
                  <a:extLst>
                    <a:ext uri="{9D8B030D-6E8A-4147-A177-3AD203B41FA5}">
                      <a16:colId xmlns:a16="http://schemas.microsoft.com/office/drawing/2014/main" val="3888721859"/>
                    </a:ext>
                  </a:extLst>
                </a:gridCol>
                <a:gridCol w="2394218">
                  <a:extLst>
                    <a:ext uri="{9D8B030D-6E8A-4147-A177-3AD203B41FA5}">
                      <a16:colId xmlns:a16="http://schemas.microsoft.com/office/drawing/2014/main" val="2648392367"/>
                    </a:ext>
                  </a:extLst>
                </a:gridCol>
                <a:gridCol w="2394218">
                  <a:extLst>
                    <a:ext uri="{9D8B030D-6E8A-4147-A177-3AD203B41FA5}">
                      <a16:colId xmlns:a16="http://schemas.microsoft.com/office/drawing/2014/main" val="2665605427"/>
                    </a:ext>
                  </a:extLst>
                </a:gridCol>
                <a:gridCol w="2394218">
                  <a:extLst>
                    <a:ext uri="{9D8B030D-6E8A-4147-A177-3AD203B41FA5}">
                      <a16:colId xmlns:a16="http://schemas.microsoft.com/office/drawing/2014/main" val="103139522"/>
                    </a:ext>
                  </a:extLst>
                </a:gridCol>
              </a:tblGrid>
              <a:tr h="220910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NUEVOS DATOS Y</a:t>
                      </a:r>
                    </a:p>
                    <a:p>
                      <a:pPr algn="ctr"/>
                      <a:r>
                        <a:rPr lang="es-ES" sz="1600" dirty="0"/>
                        <a:t>REENTRENAMIENTO</a:t>
                      </a:r>
                    </a:p>
                    <a:p>
                      <a:pPr algn="ctr"/>
                      <a:endParaRPr lang="es-ES" sz="1600" dirty="0"/>
                    </a:p>
                    <a:p>
                      <a:pPr algn="ctr"/>
                      <a:r>
                        <a:rPr lang="es-ES" sz="1400" dirty="0"/>
                        <a:t>Los nuevos datos se obtendrán al instalar Windows Defender en una máquina.</a:t>
                      </a:r>
                    </a:p>
                    <a:p>
                      <a:pPr algn="ctr"/>
                      <a:r>
                        <a:rPr lang="es-ES" sz="1400" dirty="0"/>
                        <a:t>Cuando se detecte que se ha instalado el Windows Defender en </a:t>
                      </a:r>
                      <a:r>
                        <a:rPr lang="es-ES" sz="1400" dirty="0" err="1"/>
                        <a:t>xx</a:t>
                      </a:r>
                      <a:r>
                        <a:rPr lang="es-ES" sz="1400" dirty="0"/>
                        <a:t> máquinas se volverá a entrenar.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PREDICCIÓN (ON / OF)</a:t>
                      </a:r>
                    </a:p>
                    <a:p>
                      <a:pPr algn="ctr"/>
                      <a:endParaRPr lang="es-E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La predicción se realizará al instalar el Windows Defender</a:t>
                      </a:r>
                      <a:endParaRPr lang="es-ES" sz="1600" dirty="0"/>
                    </a:p>
                    <a:p>
                      <a:pPr algn="ctr"/>
                      <a:endParaRPr lang="es-ES" sz="16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PROPUESTA DE VALOR</a:t>
                      </a:r>
                    </a:p>
                    <a:p>
                      <a:pPr algn="ctr"/>
                      <a:endParaRPr lang="es-ES" sz="1600" dirty="0"/>
                    </a:p>
                    <a:p>
                      <a:pPr algn="ctr"/>
                      <a:r>
                        <a:rPr lang="es-ES" sz="1400" dirty="0"/>
                        <a:t>El objetivo de este proyecto es estimar la probabilidad de que una máquina con Sistema Operativo Windows se vea infectada por</a:t>
                      </a:r>
                    </a:p>
                    <a:p>
                      <a:pPr algn="ctr"/>
                      <a:r>
                        <a:rPr lang="es-ES" sz="1400" dirty="0"/>
                        <a:t>algún tipo de malware, en base a las distintas propiedades de la máquina.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ORÍGENES DE DATOS</a:t>
                      </a:r>
                    </a:p>
                    <a:p>
                      <a:pPr algn="ctr"/>
                      <a:endParaRPr lang="es-ES" sz="1600" dirty="0"/>
                    </a:p>
                    <a:p>
                      <a:pPr algn="ctr"/>
                      <a:r>
                        <a:rPr lang="es-ES" sz="1400" dirty="0"/>
                        <a:t>El origen de datos se obtiene de la solución de </a:t>
                      </a:r>
                      <a:r>
                        <a:rPr lang="es-ES" sz="1400" dirty="0" err="1"/>
                        <a:t>endpoint</a:t>
                      </a:r>
                      <a:endParaRPr lang="es-ES" sz="1400" dirty="0"/>
                    </a:p>
                    <a:p>
                      <a:pPr algn="ctr"/>
                      <a:r>
                        <a:rPr lang="es-ES" sz="1400" dirty="0"/>
                        <a:t>Windows Defender, que recoge distintas propiedades de la máquina.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TAREA DE ML</a:t>
                      </a:r>
                    </a:p>
                    <a:p>
                      <a:pPr algn="ctr"/>
                      <a:endParaRPr lang="es-ES" sz="1600" dirty="0"/>
                    </a:p>
                    <a:p>
                      <a:pPr algn="ctr"/>
                      <a:r>
                        <a:rPr lang="es-ES" sz="1400" dirty="0"/>
                        <a:t>Problema de clasificación Supervisada.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137325"/>
                  </a:ext>
                </a:extLst>
              </a:tr>
              <a:tr h="2209101"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EVALUACIÓN EN SERVICIO Y ALM</a:t>
                      </a:r>
                    </a:p>
                    <a:p>
                      <a:pPr algn="ctr"/>
                      <a:endParaRPr lang="es-E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Usaremos la </a:t>
                      </a:r>
                      <a:r>
                        <a:rPr lang="es-ES" sz="1400" dirty="0" err="1"/>
                        <a:t>Accuracy</a:t>
                      </a:r>
                      <a:r>
                        <a:rPr lang="es-ES" sz="1400" dirty="0"/>
                        <a:t> y el F1 Score como métricas para evaluar el rendimiento del modelo con los nuevos datos que se evaluará cuando hayamos detectado </a:t>
                      </a:r>
                      <a:r>
                        <a:rPr lang="es-ES" sz="1400" dirty="0" err="1"/>
                        <a:t>xx</a:t>
                      </a:r>
                      <a:r>
                        <a:rPr lang="es-ES" sz="1400" dirty="0"/>
                        <a:t> nuevas máquinas.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En caso de que las métricas nos indiquen que el modelo se está degradando, reentrenaremos.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MÉTRICA DE EVALUACIÓN (EN DESARROLLO)</a:t>
                      </a:r>
                    </a:p>
                    <a:p>
                      <a:pPr algn="ctr"/>
                      <a:endParaRPr lang="es-ES" sz="1600" dirty="0"/>
                    </a:p>
                    <a:p>
                      <a:pPr algn="ctr"/>
                      <a:r>
                        <a:rPr lang="es-ES" sz="1400" dirty="0"/>
                        <a:t>Usaremos la </a:t>
                      </a:r>
                      <a:r>
                        <a:rPr lang="es-ES" sz="1400" dirty="0" err="1"/>
                        <a:t>Accuracy</a:t>
                      </a:r>
                      <a:r>
                        <a:rPr lang="es-ES" sz="1400" dirty="0"/>
                        <a:t> y el F1 Score y la base es la que nos da el </a:t>
                      </a:r>
                      <a:r>
                        <a:rPr lang="es-ES" sz="1400" dirty="0" err="1"/>
                        <a:t>BenchmarkModel</a:t>
                      </a:r>
                      <a:r>
                        <a:rPr lang="es-ES" sz="1400" dirty="0"/>
                        <a:t>.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ATRIBUTOS</a:t>
                      </a:r>
                    </a:p>
                    <a:p>
                      <a:pPr algn="ctr"/>
                      <a:r>
                        <a:rPr lang="es-ES" sz="1400" dirty="0"/>
                        <a:t>Tenemos 82 atributos de tipo </a:t>
                      </a:r>
                      <a:r>
                        <a:rPr lang="es-ES" sz="1400" dirty="0" err="1"/>
                        <a:t>integer</a:t>
                      </a:r>
                      <a:r>
                        <a:rPr lang="es-ES" sz="1400" dirty="0"/>
                        <a:t>, </a:t>
                      </a:r>
                      <a:r>
                        <a:rPr lang="es-ES" sz="1400" dirty="0" err="1"/>
                        <a:t>object</a:t>
                      </a:r>
                      <a:r>
                        <a:rPr lang="es-ES" sz="1400" dirty="0"/>
                        <a:t> y </a:t>
                      </a:r>
                      <a:r>
                        <a:rPr lang="es-ES" sz="1400" dirty="0" err="1"/>
                        <a:t>float</a:t>
                      </a:r>
                      <a:r>
                        <a:rPr lang="es-ES" sz="1400" dirty="0"/>
                        <a:t>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DEFINICIÓN DEL</a:t>
                      </a:r>
                    </a:p>
                    <a:p>
                      <a:pPr algn="ctr"/>
                      <a:r>
                        <a:rPr lang="es-ES" sz="1600" dirty="0"/>
                        <a:t>PERÍMETRO Y TARGET</a:t>
                      </a:r>
                    </a:p>
                    <a:p>
                      <a:pPr algn="ctr"/>
                      <a:r>
                        <a:rPr lang="es-ES" sz="1600" dirty="0"/>
                        <a:t>(SÓLO EN CS)</a:t>
                      </a:r>
                    </a:p>
                    <a:p>
                      <a:pPr algn="ctr"/>
                      <a:endParaRPr lang="es-ES" sz="1600" dirty="0"/>
                    </a:p>
                    <a:p>
                      <a:pPr algn="ctr"/>
                      <a:r>
                        <a:rPr lang="es-ES" sz="1400" dirty="0"/>
                        <a:t>Target: Conocer qué equipos tienen más probabilidad de infectarse.</a:t>
                      </a:r>
                    </a:p>
                    <a:p>
                      <a:pPr algn="ctr"/>
                      <a:endParaRPr lang="es-ES" sz="1400" dirty="0"/>
                    </a:p>
                    <a:p>
                      <a:pPr algn="ctr"/>
                      <a:r>
                        <a:rPr lang="es-ES" sz="1400" dirty="0"/>
                        <a:t>Perímetro: Cualquier máquina con Sistema Operativo Windows.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10441"/>
                  </a:ext>
                </a:extLst>
              </a:tr>
              <a:tr h="2209101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USO DEL MODELO, TOMA DE DECISIONES Y EXPLICABILIDAD</a:t>
                      </a:r>
                    </a:p>
                    <a:p>
                      <a:pPr algn="ctr"/>
                      <a:endParaRPr lang="es-ES" sz="1600" dirty="0"/>
                    </a:p>
                    <a:p>
                      <a:pPr algn="ctr"/>
                      <a:r>
                        <a:rPr lang="es-ES" sz="1400" dirty="0"/>
                        <a:t> El modelo se usará para implementarlo en la aplicación Windows Defender dando aviso al usuario cuando su máquina supere un cierto umbral de probabilidad de ser infectada.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0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662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278</Words>
  <Application>Microsoft Office PowerPoint</Application>
  <PresentationFormat>Panorámica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Esther Sanz</dc:creator>
  <cp:lastModifiedBy>Esther Sanz</cp:lastModifiedBy>
  <cp:revision>1</cp:revision>
  <dcterms:created xsi:type="dcterms:W3CDTF">2024-02-21T17:45:06Z</dcterms:created>
  <dcterms:modified xsi:type="dcterms:W3CDTF">2024-02-21T19:47:02Z</dcterms:modified>
</cp:coreProperties>
</file>