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04"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2475FD2-D2AB-49DF-9E26-10B4D840C9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sz="quarter" idx="13"/>
          </p:nvPr>
        </p:nvSpPr>
        <p:spPr>
          <a:xfrm>
            <a:off x="1524000" y="2081048"/>
            <a:ext cx="8534400" cy="3421118"/>
          </a:xfrm>
        </p:spPr>
        <p:txBody>
          <a:bodyPr>
            <a:noAutofit/>
          </a:bodyPr>
          <a:lstStyle/>
          <a:p>
            <a:pPr marL="0" indent="0">
              <a:buNone/>
            </a:pPr>
            <a:endParaRPr lang="en-US" sz="2400" b="1" dirty="0"/>
          </a:p>
          <a:p>
            <a:pPr marL="305435" indent="-305435"/>
            <a:r>
              <a:rPr lang="en-US" sz="2400" b="1"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b="1" dirty="0"/>
          </a:p>
          <a:p>
            <a:pPr marL="305435" indent="-305435"/>
            <a:endParaRPr lang="en-US" sz="24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24758" y="457200"/>
            <a:ext cx="3578773" cy="2632841"/>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sz="quarter" idx="13"/>
          </p:nvPr>
        </p:nvSpPr>
        <p:spPr>
          <a:xfrm>
            <a:off x="1681656" y="2459422"/>
            <a:ext cx="8534400" cy="4398578"/>
          </a:xfrm>
        </p:spPr>
        <p:txBody>
          <a:bodyPr>
            <a:normAutofit/>
          </a:bodyPr>
          <a:lstStyle/>
          <a:p>
            <a:pPr marL="305435" indent="-305435"/>
            <a:r>
              <a:rPr lang="en-IN" sz="2400" b="1"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sz="2400" b="1" dirty="0" err="1">
                <a:solidFill>
                  <a:srgbClr val="0F0F0F"/>
                </a:solidFill>
                <a:ea typeface="+mn-lt"/>
                <a:cs typeface="+mn-lt"/>
              </a:rPr>
              <a:t>preprocessing</a:t>
            </a:r>
            <a:r>
              <a:rPr lang="en-IN" sz="2400" b="1" dirty="0">
                <a:solidFill>
                  <a:srgbClr val="0F0F0F"/>
                </a:solidFill>
                <a:ea typeface="+mn-lt"/>
                <a:cs typeface="+mn-lt"/>
              </a:rPr>
              <a:t> and model evaluation.</a:t>
            </a:r>
            <a:endParaRPr lang="en-IN" sz="2400" b="1" dirty="0"/>
          </a:p>
        </p:txBody>
      </p:sp>
    </p:spTree>
    <p:extLst>
      <p:ext uri="{BB962C8B-B14F-4D97-AF65-F5344CB8AC3E}">
        <p14:creationId xmlns:p14="http://schemas.microsoft.com/office/powerpoint/2010/main" val="842569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867509"/>
            <a:ext cx="9490841" cy="202809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dirty="0" smtClean="0">
                <a:ln/>
                <a:solidFill>
                  <a:schemeClr val="tx1">
                    <a:lumMod val="85000"/>
                  </a:schemeClr>
                </a:solidFill>
                <a:latin typeface="Berlin Sans FB Demi" pitchFamily="34" charset="0"/>
                <a:cs typeface="Arial" panose="020B0604020202020204" pitchFamily="34" charset="0"/>
              </a:rPr>
              <a:t>      KEYLOGGER</a:t>
            </a:r>
            <a:endParaRPr lang="en-US" sz="6600" b="1" cap="none" dirty="0">
              <a:ln/>
              <a:solidFill>
                <a:schemeClr val="tx1">
                  <a:lumMod val="85000"/>
                </a:schemeClr>
              </a:solidFill>
              <a:latin typeface="Berlin Sans FB Demi" pitchFamily="34" charset="0"/>
              <a:cs typeface="Arial" panose="020B0604020202020204" pitchFamily="34" charset="0"/>
            </a:endParaRPr>
          </a:p>
        </p:txBody>
      </p:sp>
      <p:sp>
        <p:nvSpPr>
          <p:cNvPr id="4" name="TextBox 3"/>
          <p:cNvSpPr txBox="1"/>
          <p:nvPr/>
        </p:nvSpPr>
        <p:spPr>
          <a:xfrm>
            <a:off x="1560787" y="3685822"/>
            <a:ext cx="10537430" cy="3108543"/>
          </a:xfrm>
          <a:prstGeom prst="rect">
            <a:avLst/>
          </a:prstGeom>
          <a:noFill/>
        </p:spPr>
        <p:txBody>
          <a:bodyPr wrap="square" lIns="91440" tIns="45720" rIns="91440" bIns="45720" rtlCol="0" anchor="t">
            <a:spAutoFit/>
          </a:bodyPr>
          <a:lstStyle/>
          <a:p>
            <a:r>
              <a:rPr lang="en-IN" sz="2000" dirty="0"/>
              <a:t> </a:t>
            </a:r>
            <a:r>
              <a:rPr lang="en-IN" sz="2000" dirty="0" smtClean="0"/>
              <a:t>                     </a:t>
            </a:r>
          </a:p>
          <a:p>
            <a:endParaRPr lang="en-IN" sz="2000" dirty="0"/>
          </a:p>
          <a:p>
            <a:r>
              <a:rPr lang="en-IN" sz="2000" dirty="0" smtClean="0"/>
              <a:t>                   </a:t>
            </a:r>
          </a:p>
          <a:p>
            <a:r>
              <a:rPr lang="en-IN" sz="2400" dirty="0">
                <a:solidFill>
                  <a:schemeClr val="tx1">
                    <a:lumMod val="95000"/>
                  </a:schemeClr>
                </a:solidFill>
                <a:latin typeface="Algerian" pitchFamily="82" charset="0"/>
              </a:rPr>
              <a:t> </a:t>
            </a:r>
            <a:r>
              <a:rPr lang="en-IN" sz="2400" dirty="0" smtClean="0">
                <a:solidFill>
                  <a:schemeClr val="tx1">
                    <a:lumMod val="95000"/>
                  </a:schemeClr>
                </a:solidFill>
                <a:latin typeface="Algerian" pitchFamily="82" charset="0"/>
              </a:rPr>
              <a:t>                        Presented By </a:t>
            </a:r>
          </a:p>
          <a:p>
            <a:r>
              <a:rPr lang="en-IN" sz="2400" dirty="0">
                <a:solidFill>
                  <a:schemeClr val="tx1">
                    <a:lumMod val="95000"/>
                  </a:schemeClr>
                </a:solidFill>
                <a:latin typeface="Algerian" pitchFamily="82" charset="0"/>
              </a:rPr>
              <a:t> </a:t>
            </a:r>
            <a:r>
              <a:rPr lang="en-IN" sz="2400" dirty="0" smtClean="0">
                <a:solidFill>
                  <a:schemeClr val="tx1">
                    <a:lumMod val="95000"/>
                  </a:schemeClr>
                </a:solidFill>
                <a:latin typeface="Algerian" pitchFamily="82" charset="0"/>
              </a:rPr>
              <a:t>                            K.Pennita </a:t>
            </a:r>
            <a:r>
              <a:rPr lang="en-IN" sz="2400" dirty="0">
                <a:solidFill>
                  <a:schemeClr val="tx1">
                    <a:lumMod val="95000"/>
                  </a:schemeClr>
                </a:solidFill>
                <a:latin typeface="Algerian" pitchFamily="82" charset="0"/>
              </a:rPr>
              <a:t>Jasmine</a:t>
            </a:r>
          </a:p>
          <a:p>
            <a:r>
              <a:rPr lang="en-IN" sz="2400" dirty="0">
                <a:solidFill>
                  <a:schemeClr val="tx1">
                    <a:lumMod val="95000"/>
                  </a:schemeClr>
                </a:solidFill>
                <a:latin typeface="Algerian" pitchFamily="82" charset="0"/>
              </a:rPr>
              <a:t>         </a:t>
            </a:r>
            <a:r>
              <a:rPr lang="en-IN" sz="2400" dirty="0" smtClean="0">
                <a:solidFill>
                  <a:schemeClr val="tx1">
                    <a:lumMod val="95000"/>
                  </a:schemeClr>
                </a:solidFill>
                <a:latin typeface="Algerian" pitchFamily="82" charset="0"/>
              </a:rPr>
              <a:t>                    </a:t>
            </a:r>
            <a:r>
              <a:rPr lang="en-IN" sz="2400" dirty="0">
                <a:solidFill>
                  <a:schemeClr val="tx1">
                    <a:lumMod val="95000"/>
                  </a:schemeClr>
                </a:solidFill>
                <a:latin typeface="Algerian" pitchFamily="82" charset="0"/>
              </a:rPr>
              <a:t>BE/CSE</a:t>
            </a:r>
          </a:p>
          <a:p>
            <a:r>
              <a:rPr lang="en-IN" sz="2400" dirty="0">
                <a:solidFill>
                  <a:schemeClr val="tx1">
                    <a:lumMod val="95000"/>
                  </a:schemeClr>
                </a:solidFill>
                <a:latin typeface="Algerian" pitchFamily="82" charset="0"/>
              </a:rPr>
              <a:t>                 </a:t>
            </a:r>
            <a:r>
              <a:rPr lang="en-IN" sz="2400" dirty="0" smtClean="0">
                <a:solidFill>
                  <a:schemeClr val="tx1">
                    <a:lumMod val="95000"/>
                  </a:schemeClr>
                </a:solidFill>
                <a:latin typeface="Algerian" pitchFamily="82" charset="0"/>
              </a:rPr>
              <a:t>           Jayaraj </a:t>
            </a:r>
            <a:r>
              <a:rPr lang="en-IN" sz="2400" dirty="0">
                <a:solidFill>
                  <a:schemeClr val="tx1">
                    <a:lumMod val="95000"/>
                  </a:schemeClr>
                </a:solidFill>
                <a:latin typeface="Algerian" pitchFamily="82" charset="0"/>
              </a:rPr>
              <a:t>Annapackiam CSI </a:t>
            </a:r>
            <a:r>
              <a:rPr lang="en-IN" sz="2400" dirty="0" smtClean="0">
                <a:solidFill>
                  <a:schemeClr val="tx1">
                    <a:lumMod val="95000"/>
                  </a:schemeClr>
                </a:solidFill>
                <a:latin typeface="Algerian" pitchFamily="82" charset="0"/>
              </a:rPr>
              <a:t>College of Engineering</a:t>
            </a:r>
            <a:r>
              <a:rPr lang="en-IN" sz="2400" dirty="0">
                <a:solidFill>
                  <a:schemeClr val="tx1">
                    <a:lumMod val="95000"/>
                  </a:schemeClr>
                </a:solidFill>
                <a:latin typeface="Algerian" pitchFamily="82" charset="0"/>
              </a:rPr>
              <a:t>.</a:t>
            </a:r>
          </a:p>
          <a:p>
            <a:endParaRPr lang="en-IN" sz="2000" dirty="0"/>
          </a:p>
          <a:p>
            <a:endParaRPr lang="en-IN" sz="2000" dirty="0"/>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637300"/>
            <a:ext cx="3438648" cy="1325563"/>
          </a:xfrm>
        </p:spPr>
        <p:txBody>
          <a:bodyPr/>
          <a:lstStyle/>
          <a:p>
            <a:r>
              <a:rPr lang="en-US" b="1" dirty="0" smtClean="0">
                <a:solidFill>
                  <a:schemeClr val="bg2">
                    <a:lumMod val="50000"/>
                  </a:schemeClr>
                </a:solidFill>
                <a:latin typeface="Arial" panose="020B0604020202020204" pitchFamily="34" charset="0"/>
                <a:cs typeface="Arial" panose="020B0604020202020204" pitchFamily="34" charset="0"/>
              </a:rPr>
              <a:t>OUTLINE</a:t>
            </a: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sz="quarter" idx="13"/>
          </p:nvPr>
        </p:nvSpPr>
        <p:spPr>
          <a:xfrm>
            <a:off x="597863" y="2585545"/>
            <a:ext cx="11019020" cy="3874766"/>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04497" y="362608"/>
            <a:ext cx="6321972" cy="1970689"/>
          </a:xfrm>
        </p:spPr>
        <p:txBody>
          <a:bodyPr>
            <a:normAutofit/>
          </a:bodyPr>
          <a:lstStyle/>
          <a:p>
            <a:r>
              <a:rPr lang="en-US" sz="4400" b="1" dirty="0">
                <a:solidFill>
                  <a:schemeClr val="bg2">
                    <a:lumMod val="50000"/>
                  </a:schemeClr>
                </a:solidFill>
                <a:latin typeface="Arial" panose="020B0604020202020204" pitchFamily="34" charset="0"/>
                <a:cs typeface="Arial" panose="020B0604020202020204" pitchFamily="34" charset="0"/>
              </a:rPr>
              <a:t>Problem Statement</a:t>
            </a:r>
            <a:endParaRPr lang="en-US" sz="4400" dirty="0">
              <a:solidFill>
                <a:schemeClr val="bg2">
                  <a:lumMod val="50000"/>
                </a:schemeClr>
              </a:solidFill>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sz="quarter" idx="13"/>
          </p:nvPr>
        </p:nvSpPr>
        <p:spPr>
          <a:xfrm>
            <a:off x="604806" y="1986454"/>
            <a:ext cx="11029615" cy="4083269"/>
          </a:xfrm>
        </p:spPr>
        <p:txBody>
          <a:bodyPr>
            <a:normAutofit fontScale="92500" lnSpcReduction="20000"/>
          </a:bodyPr>
          <a:lstStyle/>
          <a:p>
            <a:pPr marL="0" indent="0" algn="just">
              <a:buNone/>
            </a:pPr>
            <a:r>
              <a:rPr lang="en-US" sz="3200" b="1" dirty="0" smtClean="0">
                <a:solidFill>
                  <a:srgbClr val="0F0F0F"/>
                </a:solidFill>
                <a:ea typeface="+mn-lt"/>
                <a:cs typeface="+mn-lt"/>
              </a:rPr>
              <a:t> </a:t>
            </a:r>
            <a:r>
              <a:rPr lang="en-US" sz="3200" b="1" dirty="0" smtClean="0">
                <a:solidFill>
                  <a:srgbClr val="0F0F0F"/>
                </a:solidFill>
                <a:ea typeface="+mn-lt"/>
                <a:cs typeface="+mn-lt"/>
              </a:rPr>
              <a:t>         In </a:t>
            </a:r>
            <a:r>
              <a:rPr lang="en-US" sz="3200" b="1" dirty="0" smtClean="0">
                <a:solidFill>
                  <a:srgbClr val="0F0F0F"/>
                </a:solidFill>
                <a:ea typeface="+mn-lt"/>
                <a:cs typeface="+mn-lt"/>
              </a:rPr>
              <a:t>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en-IN" b="1" dirty="0"/>
          </a:p>
        </p:txBody>
      </p:sp>
    </p:spTree>
    <p:extLst>
      <p:ext uri="{BB962C8B-B14F-4D97-AF65-F5344CB8AC3E}">
        <p14:creationId xmlns:p14="http://schemas.microsoft.com/office/powerpoint/2010/main" val="3347318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529256" y="394139"/>
            <a:ext cx="5533696" cy="1103586"/>
          </a:xfrm>
        </p:spPr>
        <p:txBody>
          <a:bodyPr>
            <a:normAutofit/>
          </a:bodyPr>
          <a:lstStyle/>
          <a:p>
            <a:r>
              <a:rPr lang="en-US" sz="4400" b="1" dirty="0">
                <a:solidFill>
                  <a:schemeClr val="bg2">
                    <a:lumMod val="50000"/>
                  </a:schemeClr>
                </a:solidFill>
                <a:latin typeface="Arial" panose="020B0604020202020204" pitchFamily="34" charset="0"/>
                <a:cs typeface="Arial" panose="020B0604020202020204" pitchFamily="34" charset="0"/>
              </a:rPr>
              <a:t>Proposed Solution</a:t>
            </a:r>
            <a:endParaRPr lang="en-US" sz="4400" dirty="0">
              <a:solidFill>
                <a:schemeClr val="bg2">
                  <a:lumMod val="50000"/>
                </a:schemeClr>
              </a:solidFill>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sz="quarter" idx="13"/>
          </p:nvPr>
        </p:nvSpPr>
        <p:spPr>
          <a:xfrm>
            <a:off x="441672" y="772511"/>
            <a:ext cx="11613485" cy="6716110"/>
          </a:xfrm>
        </p:spPr>
        <p:txBody>
          <a:bodyPr vert="horz" lIns="91440" tIns="45720" rIns="91440" bIns="45720" rtlCol="0" anchor="ctr">
            <a:noAutofit/>
          </a:bodyPr>
          <a:lstStyle/>
          <a:p>
            <a:pPr marL="305435" indent="-305435"/>
            <a:endParaRPr lang="en-IN" sz="1200" dirty="0">
              <a:latin typeface="Calibri"/>
              <a:cs typeface="Calibri"/>
            </a:endParaRPr>
          </a:p>
          <a:p>
            <a:pPr marL="305435" indent="-305435"/>
            <a:r>
              <a:rPr lang="en-IN" sz="1200"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a:latin typeface="Calibri"/>
              <a:cs typeface="Calibri"/>
            </a:endParaRPr>
          </a:p>
          <a:p>
            <a:pPr marL="305435" indent="-305435"/>
            <a:r>
              <a:rPr lang="en-IN" sz="1200" dirty="0">
                <a:latin typeface="Calibri"/>
                <a:ea typeface="+mn-lt"/>
                <a:cs typeface="+mn-lt"/>
              </a:rPr>
              <a:t>Data Collection:</a:t>
            </a:r>
            <a:endParaRPr lang="en-IN" sz="1200" dirty="0">
              <a:latin typeface="Calibri"/>
              <a:cs typeface="Calibri"/>
            </a:endParaRPr>
          </a:p>
          <a:p>
            <a:pPr marL="629920" lvl="1" indent="-305435"/>
            <a:r>
              <a:rPr lang="en-IN" sz="1200" dirty="0">
                <a:latin typeface="Calibri"/>
                <a:ea typeface="+mn-lt"/>
                <a:cs typeface="+mn-lt"/>
              </a:rPr>
              <a:t>Gather historical data on bike rentals, including time, date, location, and other relevant factors.</a:t>
            </a:r>
            <a:endParaRPr lang="en-IN" sz="1200" dirty="0">
              <a:latin typeface="Calibri"/>
              <a:cs typeface="Calibri"/>
            </a:endParaRPr>
          </a:p>
          <a:p>
            <a:pPr marL="629920" lvl="1" indent="-305435"/>
            <a:r>
              <a:rPr lang="en-IN" sz="1200" dirty="0">
                <a:latin typeface="Calibri"/>
                <a:ea typeface="+mn-lt"/>
                <a:cs typeface="+mn-lt"/>
              </a:rPr>
              <a:t>Utilize real-time data sources, such as weather conditions, events, and holidays, to enhance prediction accuracy.</a:t>
            </a:r>
            <a:endParaRPr lang="en-IN" sz="1200" dirty="0">
              <a:latin typeface="Calibri"/>
              <a:cs typeface="Calibri"/>
            </a:endParaRPr>
          </a:p>
          <a:p>
            <a:pPr marL="305435" indent="-305435"/>
            <a:r>
              <a:rPr lang="en-IN" sz="1200" dirty="0">
                <a:latin typeface="Calibri"/>
                <a:ea typeface="+mn-lt"/>
                <a:cs typeface="+mn-lt"/>
              </a:rPr>
              <a:t>Data Preprocessing:</a:t>
            </a:r>
            <a:endParaRPr lang="en-IN" sz="1200" dirty="0">
              <a:latin typeface="Calibri"/>
              <a:cs typeface="Calibri"/>
            </a:endParaRPr>
          </a:p>
          <a:p>
            <a:pPr marL="629920" lvl="1" indent="-305435"/>
            <a:r>
              <a:rPr lang="en-IN" sz="1200" dirty="0">
                <a:latin typeface="Calibri"/>
                <a:ea typeface="+mn-lt"/>
                <a:cs typeface="+mn-lt"/>
              </a:rPr>
              <a:t>Clean and preprocess the collected data to handle missing values, outliers, and inconsistencies.</a:t>
            </a:r>
            <a:endParaRPr lang="en-IN" sz="1200" dirty="0">
              <a:latin typeface="Calibri"/>
              <a:cs typeface="Calibri"/>
            </a:endParaRPr>
          </a:p>
          <a:p>
            <a:pPr marL="629920" lvl="1" indent="-305435"/>
            <a:r>
              <a:rPr lang="en-IN" sz="1200" dirty="0">
                <a:latin typeface="Calibri"/>
                <a:ea typeface="+mn-lt"/>
                <a:cs typeface="+mn-lt"/>
              </a:rPr>
              <a:t>Feature engineering to extract relevant features from the data that might impact bike demand.</a:t>
            </a:r>
            <a:endParaRPr lang="en-IN" sz="1200" dirty="0">
              <a:latin typeface="Calibri"/>
              <a:cs typeface="Calibri"/>
            </a:endParaRPr>
          </a:p>
          <a:p>
            <a:pPr marL="305435" indent="-305435"/>
            <a:r>
              <a:rPr lang="en-IN" sz="1200" dirty="0">
                <a:latin typeface="Calibri"/>
                <a:ea typeface="+mn-lt"/>
                <a:cs typeface="+mn-lt"/>
              </a:rPr>
              <a:t>Machine Learning Algorithm:</a:t>
            </a:r>
            <a:endParaRPr lang="en-IN" sz="1200" dirty="0">
              <a:latin typeface="Calibri"/>
              <a:cs typeface="Calibri"/>
            </a:endParaRPr>
          </a:p>
          <a:p>
            <a:pPr marL="629920" lvl="1" indent="-305435"/>
            <a:r>
              <a:rPr lang="en-IN" sz="1200" dirty="0">
                <a:latin typeface="Calibri"/>
                <a:ea typeface="+mn-lt"/>
                <a:cs typeface="+mn-lt"/>
              </a:rPr>
              <a:t>Implement a machine learning algorithm, such as a time-series forecasting model (e.g., ARIMA, SARIMA, or LSTM), to predict bike counts based on historical patterns.</a:t>
            </a:r>
            <a:endParaRPr lang="en-IN" sz="1200" dirty="0">
              <a:latin typeface="Calibri"/>
              <a:cs typeface="Calibri"/>
            </a:endParaRPr>
          </a:p>
          <a:p>
            <a:pPr marL="629920" lvl="1" indent="-305435"/>
            <a:r>
              <a:rPr lang="en-IN" sz="1200" dirty="0">
                <a:latin typeface="Calibri"/>
                <a:ea typeface="+mn-lt"/>
                <a:cs typeface="+mn-lt"/>
              </a:rPr>
              <a:t>Consider incorporating other factors like weather conditions, day of the week, and special events to improve prediction accuracy.</a:t>
            </a:r>
            <a:endParaRPr lang="en-IN" sz="1200" dirty="0">
              <a:latin typeface="Calibri"/>
              <a:cs typeface="Calibri"/>
            </a:endParaRPr>
          </a:p>
          <a:p>
            <a:pPr marL="305435" indent="-305435"/>
            <a:r>
              <a:rPr lang="en-IN" sz="1200" dirty="0">
                <a:latin typeface="Calibri"/>
                <a:ea typeface="+mn-lt"/>
                <a:cs typeface="+mn-lt"/>
              </a:rPr>
              <a:t>Deployment:</a:t>
            </a:r>
            <a:endParaRPr lang="en-IN" sz="1200" dirty="0">
              <a:latin typeface="Calibri"/>
              <a:cs typeface="Calibri"/>
            </a:endParaRPr>
          </a:p>
          <a:p>
            <a:pPr marL="629920" lvl="1" indent="-305435"/>
            <a:r>
              <a:rPr lang="en-IN" sz="1200" dirty="0">
                <a:latin typeface="Calibri"/>
                <a:ea typeface="+mn-lt"/>
                <a:cs typeface="+mn-lt"/>
              </a:rPr>
              <a:t>Develop a user-friendly interface or application that provides real-time predictions for bike counts at different hours.</a:t>
            </a:r>
            <a:endParaRPr lang="en-IN" sz="1200" dirty="0">
              <a:latin typeface="Calibri"/>
              <a:cs typeface="Calibri"/>
            </a:endParaRPr>
          </a:p>
          <a:p>
            <a:pPr marL="629920" lvl="1" indent="-305435"/>
            <a:r>
              <a:rPr lang="en-IN" sz="1200" dirty="0">
                <a:latin typeface="Calibri"/>
                <a:ea typeface="+mn-lt"/>
                <a:cs typeface="+mn-lt"/>
              </a:rPr>
              <a:t>Deploy the solution on a scalable and reliable platform, considering factors like server infrastructure, response time, and user accessibility.</a:t>
            </a:r>
            <a:endParaRPr lang="en-IN" sz="1200" dirty="0">
              <a:latin typeface="Calibri"/>
              <a:cs typeface="Calibri"/>
            </a:endParaRPr>
          </a:p>
          <a:p>
            <a:pPr marL="305435" indent="-305435"/>
            <a:r>
              <a:rPr lang="en-IN" sz="1200" dirty="0">
                <a:latin typeface="Calibri"/>
                <a:ea typeface="+mn-lt"/>
                <a:cs typeface="+mn-lt"/>
              </a:rPr>
              <a:t>Evaluation:</a:t>
            </a:r>
            <a:endParaRPr lang="en-IN" sz="1200" dirty="0">
              <a:latin typeface="Calibri"/>
              <a:cs typeface="Calibri"/>
            </a:endParaRPr>
          </a:p>
          <a:p>
            <a:pPr marL="629920" lvl="1" indent="-305435"/>
            <a:r>
              <a:rPr lang="en-IN" sz="1200" dirty="0">
                <a:latin typeface="Calibri"/>
                <a:ea typeface="+mn-lt"/>
                <a:cs typeface="+mn-lt"/>
              </a:rPr>
              <a:t>Assess the model's performance using appropriate metrics such as Mean Absolute Error (MAE), Root Mean Squared Error (RMSE), or other relevant metrics.</a:t>
            </a:r>
            <a:endParaRPr lang="en-IN" sz="1200" dirty="0">
              <a:latin typeface="Calibri"/>
              <a:cs typeface="Calibri"/>
            </a:endParaRPr>
          </a:p>
          <a:p>
            <a:pPr marL="629920" lvl="1" indent="-305435"/>
            <a:r>
              <a:rPr lang="en-IN" sz="1200" dirty="0">
                <a:latin typeface="Calibri"/>
                <a:ea typeface="+mn-lt"/>
                <a:cs typeface="+mn-lt"/>
              </a:rPr>
              <a:t>Fine-tune the model based on feedback and continuous monitoring of prediction accuracy.</a:t>
            </a:r>
            <a:endParaRPr lang="en-IN" sz="1200" dirty="0">
              <a:latin typeface="Calibri"/>
            </a:endParaRPr>
          </a:p>
          <a:p>
            <a:pPr marL="629920" lvl="1" indent="-305435"/>
            <a:r>
              <a:rPr lang="en-IN" sz="1200" dirty="0">
                <a:ea typeface="+mn-lt"/>
                <a:cs typeface="+mn-lt"/>
              </a:rPr>
              <a:t>Result:</a:t>
            </a:r>
            <a:endParaRPr lang="en-IN" sz="1200" dirty="0"/>
          </a:p>
          <a:p>
            <a:pPr marL="0" indent="0">
              <a:buNone/>
            </a:pPr>
            <a:endParaRPr lang="en-IN" sz="1200" dirty="0"/>
          </a:p>
        </p:txBody>
      </p:sp>
    </p:spTree>
    <p:extLst>
      <p:ext uri="{BB962C8B-B14F-4D97-AF65-F5344CB8AC3E}">
        <p14:creationId xmlns:p14="http://schemas.microsoft.com/office/powerpoint/2010/main" val="99748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561465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sz="quarter" idx="13"/>
          </p:nvPr>
        </p:nvSpPr>
        <p:spPr>
          <a:xfrm>
            <a:off x="1524000" y="1891862"/>
            <a:ext cx="8534400" cy="2314378"/>
          </a:xfrm>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 y="599090"/>
            <a:ext cx="7977352" cy="1056289"/>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sz="quarter" idx="13"/>
          </p:nvPr>
        </p:nvSpPr>
        <p:spPr>
          <a:xfrm>
            <a:off x="1524000" y="1860331"/>
            <a:ext cx="8534400" cy="3752193"/>
          </a:xfrm>
        </p:spPr>
        <p:txBody>
          <a:bodyPr>
            <a:normAutofit fontScale="70000" lnSpcReduction="20000"/>
          </a:bodyPr>
          <a:lstStyle/>
          <a:p>
            <a:pPr marL="305435" indent="-305435"/>
            <a:r>
              <a:rPr lang="en-IN" sz="2400" b="1" dirty="0">
                <a:ea typeface="+mn-lt"/>
                <a:cs typeface="+mn-lt"/>
              </a:rPr>
              <a:t>In the Algorithm section, describe the machine learning algorithm chosen for predicting bike counts. Here's an example structure for this section:</a:t>
            </a:r>
            <a:endParaRPr lang="en-IN" sz="2400" b="1" dirty="0"/>
          </a:p>
          <a:p>
            <a:pPr marL="305435" indent="-305435"/>
            <a:r>
              <a:rPr lang="en-IN" sz="2100" b="1" dirty="0">
                <a:ea typeface="+mn-lt"/>
                <a:cs typeface="+mn-lt"/>
              </a:rPr>
              <a:t>Algorithm Selection:</a:t>
            </a:r>
            <a:endParaRPr lang="en-IN" sz="2100" b="1" dirty="0"/>
          </a:p>
          <a:p>
            <a:pPr marL="629920" lvl="1" indent="-305435"/>
            <a:r>
              <a:rPr lang="en-IN" b="1" dirty="0">
                <a:ea typeface="+mn-lt"/>
                <a:cs typeface="+mn-lt"/>
              </a:rPr>
              <a:t>Provide a brief overview of the chosen algorithm (e.g., time-series forecasting model, like ARIMA or LSTM) and justify its selection based on the problem statement and data characteristics.</a:t>
            </a:r>
            <a:endParaRPr lang="en-IN" b="1" dirty="0"/>
          </a:p>
          <a:p>
            <a:pPr marL="305435" indent="-305435"/>
            <a:r>
              <a:rPr lang="en-IN" sz="2300" b="1" dirty="0">
                <a:ea typeface="+mn-lt"/>
                <a:cs typeface="+mn-lt"/>
              </a:rPr>
              <a:t>Data Inpu</a:t>
            </a:r>
            <a:r>
              <a:rPr lang="en-IN" sz="1400" b="1" dirty="0">
                <a:ea typeface="+mn-lt"/>
                <a:cs typeface="+mn-lt"/>
              </a:rPr>
              <a:t>t:</a:t>
            </a:r>
            <a:endParaRPr lang="en-IN" sz="1400" b="1" dirty="0"/>
          </a:p>
          <a:p>
            <a:pPr marL="629920" lvl="1" indent="-305435"/>
            <a:r>
              <a:rPr lang="en-IN" b="1" dirty="0">
                <a:ea typeface="+mn-lt"/>
                <a:cs typeface="+mn-lt"/>
              </a:rPr>
              <a:t>Specify the input features used by the algorithm, such as historical bike rental data, weather conditions, day of the week, and any other relevant factors.</a:t>
            </a:r>
            <a:endParaRPr lang="en-IN" b="1" dirty="0"/>
          </a:p>
          <a:p>
            <a:pPr marL="305435" indent="-305435"/>
            <a:r>
              <a:rPr lang="en-IN" sz="2300" b="1" dirty="0">
                <a:ea typeface="+mn-lt"/>
                <a:cs typeface="+mn-lt"/>
              </a:rPr>
              <a:t>Training Process</a:t>
            </a:r>
            <a:r>
              <a:rPr lang="en-IN" sz="1400" b="1" dirty="0">
                <a:ea typeface="+mn-lt"/>
                <a:cs typeface="+mn-lt"/>
              </a:rPr>
              <a:t>:</a:t>
            </a:r>
            <a:endParaRPr lang="en-IN" sz="1400" b="1" dirty="0"/>
          </a:p>
          <a:p>
            <a:pPr marL="629920" lvl="1" indent="-305435"/>
            <a:r>
              <a:rPr lang="en-IN" b="1" dirty="0">
                <a:ea typeface="+mn-lt"/>
                <a:cs typeface="+mn-lt"/>
              </a:rPr>
              <a:t>Explain how the algorithm is trained using historical data. Highlight any specific considerations or techniques employed, such as cross-validation or hyperparameter tuning.</a:t>
            </a:r>
            <a:endParaRPr lang="en-IN" b="1" dirty="0"/>
          </a:p>
          <a:p>
            <a:pPr marL="305435" indent="-305435"/>
            <a:r>
              <a:rPr lang="en-IN" sz="2300" b="1" dirty="0">
                <a:ea typeface="+mn-lt"/>
                <a:cs typeface="+mn-lt"/>
              </a:rPr>
              <a:t>Prediction Process:</a:t>
            </a:r>
            <a:endParaRPr lang="en-IN" sz="2300" b="1" dirty="0"/>
          </a:p>
          <a:p>
            <a:pPr marL="629920" lvl="1" indent="-305435"/>
            <a:r>
              <a:rPr lang="en-IN" b="1" dirty="0">
                <a:ea typeface="+mn-lt"/>
                <a:cs typeface="+mn-lt"/>
              </a:rPr>
              <a:t>Detail how the trained algorithm makes predictions for future bike counts. Discuss any real-time data inputs considered during the prediction phase.</a:t>
            </a:r>
            <a:endParaRPr lang="en-IN" b="1" dirty="0"/>
          </a:p>
          <a:p>
            <a:pPr marL="305435" indent="-305435"/>
            <a:endParaRPr lang="en-IN" b="1" dirty="0"/>
          </a:p>
        </p:txBody>
      </p:sp>
    </p:spTree>
    <p:extLst>
      <p:ext uri="{BB962C8B-B14F-4D97-AF65-F5344CB8AC3E}">
        <p14:creationId xmlns:p14="http://schemas.microsoft.com/office/powerpoint/2010/main" val="380937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6842" y="677918"/>
            <a:ext cx="2349062" cy="1639614"/>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sz="quarter" idx="13"/>
          </p:nvPr>
        </p:nvSpPr>
        <p:spPr>
          <a:xfrm>
            <a:off x="1524000" y="2317532"/>
            <a:ext cx="8534400" cy="2159875"/>
          </a:xfrm>
        </p:spPr>
        <p:txBody>
          <a:bodyPr>
            <a:normAutofit/>
          </a:bodyPr>
          <a:lstStyle/>
          <a:p>
            <a:pPr marL="0" indent="0">
              <a:buNone/>
            </a:pPr>
            <a:r>
              <a:rPr lang="en-IN" sz="2400" b="1"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b="1" dirty="0"/>
          </a:p>
        </p:txBody>
      </p:sp>
    </p:spTree>
    <p:extLst>
      <p:ext uri="{BB962C8B-B14F-4D97-AF65-F5344CB8AC3E}">
        <p14:creationId xmlns:p14="http://schemas.microsoft.com/office/powerpoint/2010/main" val="3948507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819807" y="993228"/>
            <a:ext cx="3563007" cy="1371600"/>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sz="quarter" idx="13"/>
          </p:nvPr>
        </p:nvSpPr>
        <p:spPr>
          <a:xfrm>
            <a:off x="1382111" y="2569779"/>
            <a:ext cx="8534400" cy="2837793"/>
          </a:xfrm>
        </p:spPr>
        <p:txBody>
          <a:bodyPr>
            <a:normAutofit/>
          </a:bodyPr>
          <a:lstStyle/>
          <a:p>
            <a:pPr marL="305435" indent="-305435"/>
            <a:r>
              <a:rPr lang="en-IN" sz="2400" b="1"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400" b="1" dirty="0"/>
          </a:p>
        </p:txBody>
      </p:sp>
    </p:spTree>
    <p:extLst>
      <p:ext uri="{BB962C8B-B14F-4D97-AF65-F5344CB8AC3E}">
        <p14:creationId xmlns:p14="http://schemas.microsoft.com/office/powerpoint/2010/main" val="63002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47</TotalTime>
  <Words>745</Words>
  <Application>Microsoft Office PowerPoint</Application>
  <PresentationFormat>Custom</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PowerPoint Presentation</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ELCOT</cp:lastModifiedBy>
  <cp:revision>7</cp:revision>
  <dcterms:created xsi:type="dcterms:W3CDTF">2024-04-02T14:01:15Z</dcterms:created>
  <dcterms:modified xsi:type="dcterms:W3CDTF">2024-04-04T07:01:29Z</dcterms:modified>
</cp:coreProperties>
</file>