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0"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2" d="100"/>
          <a:sy n="62" d="100"/>
        </p:scale>
        <p:origin x="76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FE30-5EA1-44EF-B2F5-8BCC55B8E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37DE8-3E46-4A6F-8388-4DEED4004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15D63-361E-4672-9B9D-D866E246D096}"/>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8517D428-1002-4464-A1B5-21F38FD4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645A2-10E8-49E7-BE9C-5274BDB7F4E3}"/>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0000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7893-C5D8-44C7-B0DA-FDD3DBB3D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168A59-A230-4072-B7C2-E9483511F5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DC827-9D99-4DB7-8BC3-97C541AEACF5}"/>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748EF2D0-5995-41CA-AFBE-D3095FEF5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443B-FCF8-4963-B863-5D6127F4219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851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50938-E57D-44B8-822E-206362F806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FE203-DC00-43FC-A912-1EF5601D50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DC2CB-9CBA-4F26-A0BF-100F3B1BA2D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70B4B511-731A-4022-A7E5-7A0914EF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3F70-0EBD-4920-97C8-175D6587A80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34379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1DDC-EDA0-4BF6-B827-CC1C9AB4D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8BC57-6312-401A-BEA1-262317761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EDE69-662A-48F1-B688-8E9123B8BA3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0BA291B4-D5FB-409B-96FE-17D5AFC8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AC207-E9FE-4E89-A560-09525FF9849D}"/>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78935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FD44-AB2A-411F-B81A-863033360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789B07-2494-431B-99DC-65AD6A965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F56AF9-4F97-46A1-A5B0-87E17C537A9E}"/>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1FC7D5B3-4E04-45A6-A98E-2EF3BE1C1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3F2A8-5BA3-4B48-B6AE-54B5707257DC}"/>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406665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4310-C32B-4B96-B817-98ADEBC93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866E3-D0E9-48E4-A8BA-BBD3DFCD4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A348B-E92C-41B3-9873-2DD3479A7F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55378-B224-4744-AF3C-CDA036808020}"/>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5A8EFD92-8FE6-420E-A69F-FEA0363BA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38A8-4D8D-452C-900C-2DBBBB515235}"/>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59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CEE-884E-4191-93BA-DF99D3CF5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31DAB-8FE0-4C21-BF03-4832F9F5B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FB7E2C-FAD4-44B0-99F1-9E3E0C9B2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441F5-D3D8-4BB9-91BC-C939488E7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2A137-D340-4312-B54C-569862DB7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AC8D3-6BFD-4A22-BEA5-DF3DFE5B73CA}"/>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8" name="Footer Placeholder 7">
            <a:extLst>
              <a:ext uri="{FF2B5EF4-FFF2-40B4-BE49-F238E27FC236}">
                <a16:creationId xmlns:a16="http://schemas.microsoft.com/office/drawing/2014/main" id="{2A1A82BF-2883-4718-B593-18AE584AD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F750D-93F1-4FA3-91C3-8310A23E344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26776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86EA-60DF-4CB0-B8A5-A28A73B13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D93BBB-FD52-495C-A449-5F7D94516417}"/>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4" name="Footer Placeholder 3">
            <a:extLst>
              <a:ext uri="{FF2B5EF4-FFF2-40B4-BE49-F238E27FC236}">
                <a16:creationId xmlns:a16="http://schemas.microsoft.com/office/drawing/2014/main" id="{2DB74A48-416E-4CE5-8231-33DBF70155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C9746-0D0C-4DD7-8EC5-A2AB4E177524}"/>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82687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5BFE5-CBC3-4107-A71E-F1D7442C0805}"/>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3" name="Footer Placeholder 2">
            <a:extLst>
              <a:ext uri="{FF2B5EF4-FFF2-40B4-BE49-F238E27FC236}">
                <a16:creationId xmlns:a16="http://schemas.microsoft.com/office/drawing/2014/main" id="{BA92D357-AA3D-4661-AB06-335E91A2D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6E786D-3BF0-4F5E-92A0-FBAA12B61F7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16032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2B2B-25B8-4545-A2D6-340178F36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77085-5490-4B8E-88DF-BB0241616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0FA4C-BDF0-45E0-9A50-C80DFD7D5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05769-B2F4-4837-BB50-2267AFE5B992}"/>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24B58478-712D-40EE-990C-2E4135F46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E616D-8D64-4647-A53E-7379039A5DF9}"/>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99773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6238-BE9B-4CCF-A0C8-CC5129574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E3136-A607-402B-A6A3-E21993E7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7BAF258-1CE9-478A-964E-0B095591E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B6B2DC-4D09-4611-AFD4-BA7D2B00291C}"/>
              </a:ext>
            </a:extLst>
          </p:cNvPr>
          <p:cNvSpPr>
            <a:spLocks noGrp="1"/>
          </p:cNvSpPr>
          <p:nvPr>
            <p:ph type="dt" sz="half" idx="10"/>
          </p:nvPr>
        </p:nvSpPr>
        <p:spPr/>
        <p:txBody>
          <a:bodyPr/>
          <a:lstStyle/>
          <a:p>
            <a:fld id="{A94DEA69-45A3-49C5-9F4B-6045B25EC65B}" type="datetimeFigureOut">
              <a:rPr lang="en-US" smtClean="0"/>
              <a:t>12/28/2018</a:t>
            </a:fld>
            <a:endParaRPr lang="en-US"/>
          </a:p>
        </p:txBody>
      </p:sp>
      <p:sp>
        <p:nvSpPr>
          <p:cNvPr id="6" name="Footer Placeholder 5">
            <a:extLst>
              <a:ext uri="{FF2B5EF4-FFF2-40B4-BE49-F238E27FC236}">
                <a16:creationId xmlns:a16="http://schemas.microsoft.com/office/drawing/2014/main" id="{5087BDF1-6549-42CC-B641-70F1846E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A365A-7303-4E49-A448-94C3A3980E7A}"/>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50141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79A4D-4942-4E9D-9FBA-27B895F12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7080D-016A-4850-B102-BE4D32001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EA22E-985B-4EFB-9400-C7329F344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EA69-45A3-49C5-9F4B-6045B25EC65B}" type="datetimeFigureOut">
              <a:rPr lang="en-US" smtClean="0"/>
              <a:t>12/28/2018</a:t>
            </a:fld>
            <a:endParaRPr lang="en-US"/>
          </a:p>
        </p:txBody>
      </p:sp>
      <p:sp>
        <p:nvSpPr>
          <p:cNvPr id="5" name="Footer Placeholder 4">
            <a:extLst>
              <a:ext uri="{FF2B5EF4-FFF2-40B4-BE49-F238E27FC236}">
                <a16:creationId xmlns:a16="http://schemas.microsoft.com/office/drawing/2014/main" id="{FF2898B1-BABD-45EF-92AC-CF12A263A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23EEB8-7AD3-48DD-A3C2-77091022F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4A3BF-8835-4112-A080-7B01268C6355}" type="slidenum">
              <a:rPr lang="en-US" smtClean="0"/>
              <a:t>‹#›</a:t>
            </a:fld>
            <a:endParaRPr lang="en-US"/>
          </a:p>
        </p:txBody>
      </p:sp>
    </p:spTree>
    <p:extLst>
      <p:ext uri="{BB962C8B-B14F-4D97-AF65-F5344CB8AC3E}">
        <p14:creationId xmlns:p14="http://schemas.microsoft.com/office/powerpoint/2010/main" val="3507222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7665-A726-4645-9877-46F14690473E}"/>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1411768C-4C8C-42D3-B232-AE867F19F2F0}"/>
              </a:ext>
            </a:extLst>
          </p:cNvPr>
          <p:cNvSpPr>
            <a:spLocks noGrp="1"/>
          </p:cNvSpPr>
          <p:nvPr>
            <p:ph type="subTitle" idx="1"/>
          </p:nvPr>
        </p:nvSpPr>
        <p:spPr/>
        <p:txBody>
          <a:bodyPr/>
          <a:lstStyle/>
          <a:p>
            <a:r>
              <a:rPr lang="en-US" dirty="0"/>
              <a:t>Week 4</a:t>
            </a:r>
          </a:p>
        </p:txBody>
      </p:sp>
    </p:spTree>
    <p:extLst>
      <p:ext uri="{BB962C8B-B14F-4D97-AF65-F5344CB8AC3E}">
        <p14:creationId xmlns:p14="http://schemas.microsoft.com/office/powerpoint/2010/main" val="331000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4C7A-8309-45FB-99BD-2D6D1AC0B49B}"/>
              </a:ext>
            </a:extLst>
          </p:cNvPr>
          <p:cNvSpPr>
            <a:spLocks noGrp="1"/>
          </p:cNvSpPr>
          <p:nvPr>
            <p:ph type="title"/>
          </p:nvPr>
        </p:nvSpPr>
        <p:spPr/>
        <p:txBody>
          <a:bodyPr/>
          <a:lstStyle/>
          <a:p>
            <a:r>
              <a:rPr lang="en-US" dirty="0"/>
              <a:t>Business Problem &amp; Background</a:t>
            </a:r>
          </a:p>
        </p:txBody>
      </p:sp>
      <p:sp>
        <p:nvSpPr>
          <p:cNvPr id="3" name="Content Placeholder 2">
            <a:extLst>
              <a:ext uri="{FF2B5EF4-FFF2-40B4-BE49-F238E27FC236}">
                <a16:creationId xmlns:a16="http://schemas.microsoft.com/office/drawing/2014/main" id="{0F700F4F-57C4-44BA-B005-1A127239045F}"/>
              </a:ext>
            </a:extLst>
          </p:cNvPr>
          <p:cNvSpPr>
            <a:spLocks noGrp="1"/>
          </p:cNvSpPr>
          <p:nvPr>
            <p:ph idx="1"/>
          </p:nvPr>
        </p:nvSpPr>
        <p:spPr/>
        <p:txBody>
          <a:bodyPr>
            <a:normAutofit fontScale="92500" lnSpcReduction="10000"/>
          </a:bodyPr>
          <a:lstStyle/>
          <a:p>
            <a:r>
              <a:rPr lang="en-US" dirty="0"/>
              <a:t>Problem</a:t>
            </a:r>
          </a:p>
          <a:p>
            <a:pPr lvl="1"/>
            <a:r>
              <a:rPr lang="en-US" dirty="0"/>
              <a:t>What would be the ideal </a:t>
            </a:r>
            <a:r>
              <a:rPr lang="en-US" dirty="0">
                <a:latin typeface="+mj-lt"/>
              </a:rPr>
              <a:t>Business </a:t>
            </a:r>
            <a:r>
              <a:rPr lang="en-US" dirty="0"/>
              <a:t>(</a:t>
            </a:r>
            <a:r>
              <a:rPr lang="en-US" dirty="0" err="1"/>
              <a:t>ie</a:t>
            </a:r>
            <a:r>
              <a:rPr lang="en-US" dirty="0"/>
              <a:t>. Coffee Shop, Bakery, Gym </a:t>
            </a:r>
            <a:r>
              <a:rPr lang="en-US" dirty="0" err="1"/>
              <a:t>etc</a:t>
            </a:r>
            <a:r>
              <a:rPr lang="en-US" dirty="0"/>
              <a:t>…) to open up in a given neighborhood considering the least satisfied needs in the area. If you find such business then where would be the best location in the region to set up the operations for competitive advantage.</a:t>
            </a:r>
          </a:p>
          <a:p>
            <a:r>
              <a:rPr lang="en-US" dirty="0"/>
              <a:t>Background</a:t>
            </a:r>
          </a:p>
          <a:p>
            <a:pPr lvl="1"/>
            <a:r>
              <a:rPr lang="en-US" dirty="0"/>
              <a:t>In commercial neighborhoods you find businesses spreading across many different categories. Each category satisfies a unique need and start of a new business in any category will always change the prevailing business landscape and its dynamics in the region. The model defines in this exercise would help building an insight on above business problem by evaluating the current business landscape real time. It provides tools to figure out what business to start in the given region and where to setup its operations.</a:t>
            </a:r>
          </a:p>
        </p:txBody>
      </p:sp>
    </p:spTree>
    <p:extLst>
      <p:ext uri="{BB962C8B-B14F-4D97-AF65-F5344CB8AC3E}">
        <p14:creationId xmlns:p14="http://schemas.microsoft.com/office/powerpoint/2010/main" val="360634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4C7A-8309-45FB-99BD-2D6D1AC0B49B}"/>
              </a:ext>
            </a:extLst>
          </p:cNvPr>
          <p:cNvSpPr>
            <a:spLocks noGrp="1"/>
          </p:cNvSpPr>
          <p:nvPr>
            <p:ph type="title"/>
          </p:nvPr>
        </p:nvSpPr>
        <p:spPr/>
        <p:txBody>
          <a:bodyPr/>
          <a:lstStyle/>
          <a:p>
            <a:r>
              <a:rPr lang="en-US" dirty="0"/>
              <a:t>Business Problem &amp; Background</a:t>
            </a:r>
          </a:p>
        </p:txBody>
      </p:sp>
      <p:sp>
        <p:nvSpPr>
          <p:cNvPr id="3" name="Content Placeholder 2">
            <a:extLst>
              <a:ext uri="{FF2B5EF4-FFF2-40B4-BE49-F238E27FC236}">
                <a16:creationId xmlns:a16="http://schemas.microsoft.com/office/drawing/2014/main" id="{0F700F4F-57C4-44BA-B005-1A127239045F}"/>
              </a:ext>
            </a:extLst>
          </p:cNvPr>
          <p:cNvSpPr>
            <a:spLocks noGrp="1"/>
          </p:cNvSpPr>
          <p:nvPr>
            <p:ph idx="1"/>
          </p:nvPr>
        </p:nvSpPr>
        <p:spPr/>
        <p:txBody>
          <a:bodyPr>
            <a:normAutofit/>
          </a:bodyPr>
          <a:lstStyle/>
          <a:p>
            <a:r>
              <a:rPr lang="en-US" dirty="0"/>
              <a:t>Stakeholders/Audience</a:t>
            </a:r>
          </a:p>
          <a:p>
            <a:pPr lvl="1"/>
            <a:r>
              <a:rPr lang="en-US" dirty="0"/>
              <a:t>Whoever who wants to start a new business in a given neighborhood can utilize the results to scan the business landscape and decide where to place (geographically) the business based on the customer ratings and the number of similar businesses prevailing. </a:t>
            </a:r>
          </a:p>
          <a:p>
            <a:r>
              <a:rPr lang="en-US" dirty="0"/>
              <a:t>High level solution approach</a:t>
            </a:r>
          </a:p>
          <a:p>
            <a:pPr lvl="1"/>
            <a:r>
              <a:rPr lang="en-US" dirty="0"/>
              <a:t>“Fulfil the needs scarcest and use other’s lower customer rating to exploit your business opportunity”. </a:t>
            </a:r>
          </a:p>
        </p:txBody>
      </p:sp>
    </p:spTree>
    <p:extLst>
      <p:ext uri="{BB962C8B-B14F-4D97-AF65-F5344CB8AC3E}">
        <p14:creationId xmlns:p14="http://schemas.microsoft.com/office/powerpoint/2010/main" val="159535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73D8-0AE1-4831-9D3B-0171D830925A}"/>
              </a:ext>
            </a:extLst>
          </p:cNvPr>
          <p:cNvSpPr>
            <a:spLocks noGrp="1"/>
          </p:cNvSpPr>
          <p:nvPr>
            <p:ph type="title"/>
          </p:nvPr>
        </p:nvSpPr>
        <p:spPr/>
        <p:txBody>
          <a:bodyPr/>
          <a:lstStyle/>
          <a:p>
            <a:r>
              <a:rPr lang="en-US" dirty="0"/>
              <a:t>Solving the Business Problem</a:t>
            </a:r>
          </a:p>
        </p:txBody>
      </p:sp>
      <p:sp>
        <p:nvSpPr>
          <p:cNvPr id="3" name="Content Placeholder 2">
            <a:extLst>
              <a:ext uri="{FF2B5EF4-FFF2-40B4-BE49-F238E27FC236}">
                <a16:creationId xmlns:a16="http://schemas.microsoft.com/office/drawing/2014/main" id="{ECA7A957-A7E5-4DAD-88E1-B32FEF001414}"/>
              </a:ext>
            </a:extLst>
          </p:cNvPr>
          <p:cNvSpPr>
            <a:spLocks noGrp="1"/>
          </p:cNvSpPr>
          <p:nvPr>
            <p:ph idx="1"/>
          </p:nvPr>
        </p:nvSpPr>
        <p:spPr/>
        <p:txBody>
          <a:bodyPr/>
          <a:lstStyle/>
          <a:p>
            <a:r>
              <a:rPr lang="en-US" dirty="0"/>
              <a:t>Use of Data – The following steps outline the solution approach.</a:t>
            </a:r>
          </a:p>
          <a:p>
            <a:pPr lvl="1"/>
            <a:r>
              <a:rPr lang="en-US" dirty="0"/>
              <a:t>Step – 0 – We have datasets fetched from ‘https://en.wikipedia.org/wiki/</a:t>
            </a:r>
            <a:r>
              <a:rPr lang="en-US" dirty="0" err="1"/>
              <a:t>List_of_postal_codes_of_Canada:_M</a:t>
            </a:r>
            <a:r>
              <a:rPr lang="en-US" dirty="0"/>
              <a:t>’ and ‘http://cocl.us/</a:t>
            </a:r>
            <a:r>
              <a:rPr lang="en-US" dirty="0" err="1"/>
              <a:t>Geospatial_data</a:t>
            </a:r>
            <a:r>
              <a:rPr lang="en-US" dirty="0"/>
              <a:t>’. After pre-processing we have a combined dataset includes boroughs, neighborhoods and geospatial statistics (latitudes, longitudes).</a:t>
            </a:r>
          </a:p>
          <a:p>
            <a:pPr lvl="1"/>
            <a:r>
              <a:rPr lang="en-US" dirty="0"/>
              <a:t>Step – 1 -  Select a neighborhood for the study from a given borough/post code. Within 500m perimeter from that given neighborhood search for all the business types using Foursquare API. For simplicity, limit the venues fetched maximum to 100. </a:t>
            </a:r>
          </a:p>
          <a:p>
            <a:pPr lvl="1"/>
            <a:r>
              <a:rPr lang="en-US" dirty="0"/>
              <a:t>Step – 2 - Filter the required details such as venue name, venue category, venue’s latitude and longitude returned from Foursquare API.	 </a:t>
            </a:r>
          </a:p>
        </p:txBody>
      </p:sp>
    </p:spTree>
    <p:extLst>
      <p:ext uri="{BB962C8B-B14F-4D97-AF65-F5344CB8AC3E}">
        <p14:creationId xmlns:p14="http://schemas.microsoft.com/office/powerpoint/2010/main" val="62552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73D8-0AE1-4831-9D3B-0171D830925A}"/>
              </a:ext>
            </a:extLst>
          </p:cNvPr>
          <p:cNvSpPr>
            <a:spLocks noGrp="1"/>
          </p:cNvSpPr>
          <p:nvPr>
            <p:ph type="title"/>
          </p:nvPr>
        </p:nvSpPr>
        <p:spPr/>
        <p:txBody>
          <a:bodyPr/>
          <a:lstStyle/>
          <a:p>
            <a:r>
              <a:rPr lang="en-US" dirty="0"/>
              <a:t>Solving the Business Problem – Cont.</a:t>
            </a:r>
          </a:p>
        </p:txBody>
      </p:sp>
      <p:sp>
        <p:nvSpPr>
          <p:cNvPr id="3" name="Content Placeholder 2">
            <a:extLst>
              <a:ext uri="{FF2B5EF4-FFF2-40B4-BE49-F238E27FC236}">
                <a16:creationId xmlns:a16="http://schemas.microsoft.com/office/drawing/2014/main" id="{ECA7A957-A7E5-4DAD-88E1-B32FEF001414}"/>
              </a:ext>
            </a:extLst>
          </p:cNvPr>
          <p:cNvSpPr>
            <a:spLocks noGrp="1"/>
          </p:cNvSpPr>
          <p:nvPr>
            <p:ph idx="1"/>
          </p:nvPr>
        </p:nvSpPr>
        <p:spPr/>
        <p:txBody>
          <a:bodyPr>
            <a:normAutofit/>
          </a:bodyPr>
          <a:lstStyle/>
          <a:p>
            <a:r>
              <a:rPr lang="en-US" dirty="0"/>
              <a:t>Use of Data – The following steps outline the solution approach.</a:t>
            </a:r>
          </a:p>
          <a:p>
            <a:pPr lvl="1"/>
            <a:r>
              <a:rPr lang="en-US" dirty="0"/>
              <a:t>Step – 3 –Consolidate and summarize the venue categories returned from the API. This will give you the number of businesses in each category in the given neighborhood.(ex. 6 Coffee Shops, 5 Cafes etc.)</a:t>
            </a:r>
          </a:p>
          <a:p>
            <a:pPr lvl="1"/>
            <a:r>
              <a:rPr lang="en-US" dirty="0"/>
              <a:t>Step – 4 –Define a threshold level. If the number of businesses in the given category exceeds the threshold level in the neighborhood we will not consider setting up a similar business. (ex. In simple terms, if we have more than 2 (threshold) Coffee shops in the neighborhood we will not consider in setting up a new coffee shop. Because the assumption is there are enough coffee shops in the region if it exceeds threshold) – </a:t>
            </a:r>
            <a:r>
              <a:rPr lang="en-US" b="1" i="1" u="sng" dirty="0"/>
              <a:t>Remember the solution approach? - Fulfil the needs scarcest </a:t>
            </a:r>
          </a:p>
        </p:txBody>
      </p:sp>
    </p:spTree>
    <p:extLst>
      <p:ext uri="{BB962C8B-B14F-4D97-AF65-F5344CB8AC3E}">
        <p14:creationId xmlns:p14="http://schemas.microsoft.com/office/powerpoint/2010/main" val="4283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73D8-0AE1-4831-9D3B-0171D830925A}"/>
              </a:ext>
            </a:extLst>
          </p:cNvPr>
          <p:cNvSpPr>
            <a:spLocks noGrp="1"/>
          </p:cNvSpPr>
          <p:nvPr>
            <p:ph type="title"/>
          </p:nvPr>
        </p:nvSpPr>
        <p:spPr/>
        <p:txBody>
          <a:bodyPr/>
          <a:lstStyle/>
          <a:p>
            <a:r>
              <a:rPr lang="en-US" dirty="0"/>
              <a:t>Solving the Business Problem – Cont.</a:t>
            </a:r>
          </a:p>
        </p:txBody>
      </p:sp>
      <p:sp>
        <p:nvSpPr>
          <p:cNvPr id="3" name="Content Placeholder 2">
            <a:extLst>
              <a:ext uri="{FF2B5EF4-FFF2-40B4-BE49-F238E27FC236}">
                <a16:creationId xmlns:a16="http://schemas.microsoft.com/office/drawing/2014/main" id="{ECA7A957-A7E5-4DAD-88E1-B32FEF001414}"/>
              </a:ext>
            </a:extLst>
          </p:cNvPr>
          <p:cNvSpPr>
            <a:spLocks noGrp="1"/>
          </p:cNvSpPr>
          <p:nvPr>
            <p:ph idx="1"/>
          </p:nvPr>
        </p:nvSpPr>
        <p:spPr/>
        <p:txBody>
          <a:bodyPr>
            <a:normAutofit/>
          </a:bodyPr>
          <a:lstStyle/>
          <a:p>
            <a:r>
              <a:rPr lang="en-US" dirty="0"/>
              <a:t>Use of Data – The following steps outline the solution approach.</a:t>
            </a:r>
          </a:p>
          <a:p>
            <a:pPr lvl="1"/>
            <a:r>
              <a:rPr lang="en-US" dirty="0"/>
              <a:t>Step – 5 - Visualize the venues on the neighborhood map under different categories so you see the spread of businesses on the landscape. </a:t>
            </a:r>
          </a:p>
          <a:p>
            <a:pPr lvl="1"/>
            <a:r>
              <a:rPr lang="en-US" dirty="0"/>
              <a:t>Step – 6 – Get the customer rating for each business venue. Evaluate which business venue has the lower customer rating under each business type.</a:t>
            </a:r>
          </a:p>
          <a:p>
            <a:pPr lvl="1"/>
            <a:r>
              <a:rPr lang="en-US" dirty="0"/>
              <a:t>Step – 7 – Visualize lower customer rating under each category. Set up the operations (locate your office/shop) close to the venue where you have lower customer rating depending on your selected business type.</a:t>
            </a:r>
            <a:r>
              <a:rPr lang="en-US" b="1" i="1" u="sng" dirty="0"/>
              <a:t> Remember the solution approach? - use other’s lower customer rating to exploit your business opportunity </a:t>
            </a:r>
            <a:r>
              <a:rPr lang="en-US" dirty="0"/>
              <a:t>	 </a:t>
            </a:r>
          </a:p>
        </p:txBody>
      </p:sp>
    </p:spTree>
    <p:extLst>
      <p:ext uri="{BB962C8B-B14F-4D97-AF65-F5344CB8AC3E}">
        <p14:creationId xmlns:p14="http://schemas.microsoft.com/office/powerpoint/2010/main" val="900378359"/>
      </p:ext>
    </p:extLst>
  </p:cSld>
  <p:clrMapOvr>
    <a:masterClrMapping/>
  </p:clrMapOvr>
</p:sld>
</file>

<file path=ppt/theme/theme1.xml><?xml version="1.0" encoding="utf-8"?>
<a:theme xmlns:a="http://schemas.openxmlformats.org/drawingml/2006/main" name="IFS">
  <a:themeElements>
    <a:clrScheme name="IFS">
      <a:dk1>
        <a:srgbClr val="3C3C3C"/>
      </a:dk1>
      <a:lt1>
        <a:srgbClr val="FFFFFF"/>
      </a:lt1>
      <a:dk2>
        <a:srgbClr val="873E8D"/>
      </a:dk2>
      <a:lt2>
        <a:srgbClr val="D8D8D8"/>
      </a:lt2>
      <a:accent1>
        <a:srgbClr val="873E8D"/>
      </a:accent1>
      <a:accent2>
        <a:srgbClr val="96C03A"/>
      </a:accent2>
      <a:accent3>
        <a:srgbClr val="0087C1"/>
      </a:accent3>
      <a:accent4>
        <a:srgbClr val="C20069"/>
      </a:accent4>
      <a:accent5>
        <a:srgbClr val="006996"/>
      </a:accent5>
      <a:accent6>
        <a:srgbClr val="E53527"/>
      </a:accent6>
      <a:hlink>
        <a:srgbClr val="873E8D"/>
      </a:hlink>
      <a:folHlink>
        <a:srgbClr val="929292"/>
      </a:folHlink>
    </a:clrScheme>
    <a:fontScheme name="IFS">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tIns="90000" bIns="90000" rtlCol="0">
        <a:spAutoFit/>
      </a:bodyPr>
      <a:lstStyle>
        <a:defPPr>
          <a:defRPr sz="1600" dirty="0" err="1" smtClean="0"/>
        </a:defPPr>
      </a:lstStyle>
    </a:txDef>
  </a:objectDefaults>
  <a:extraClrSchemeLst/>
  <a:extLst>
    <a:ext uri="{05A4C25C-085E-4340-85A3-A5531E510DB2}">
      <thm15:themeFamily xmlns:thm15="http://schemas.microsoft.com/office/thememl/2012/main" name="IFS Company Presentation 2017 revision 22" id="{55C47AAF-AA7B-464B-8707-0E344A6C00BC}" vid="{65D71DF2-34CB-487B-89B0-ED9751904B29}"/>
    </a:ext>
  </a:extLst>
</a:theme>
</file>

<file path=docProps/app.xml><?xml version="1.0" encoding="utf-8"?>
<Properties xmlns="http://schemas.openxmlformats.org/officeDocument/2006/extended-properties" xmlns:vt="http://schemas.openxmlformats.org/officeDocument/2006/docPropsVTypes">
  <Template>IFS</Template>
  <TotalTime>1005</TotalTime>
  <Words>660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Franklin Gothic Book</vt:lpstr>
      <vt:lpstr>Franklin Gothic Demi Cond</vt:lpstr>
      <vt:lpstr>IFS</vt:lpstr>
      <vt:lpstr>Capstone Project</vt:lpstr>
      <vt:lpstr>Business Problem &amp; Background</vt:lpstr>
      <vt:lpstr>Business Problem &amp; Background</vt:lpstr>
      <vt:lpstr>Solving the Business Problem</vt:lpstr>
      <vt:lpstr>Solving the Business Problem – Cont.</vt:lpstr>
      <vt:lpstr>Solving the Business Problem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Indrajith Pradeep</dc:creator>
  <cp:lastModifiedBy>Indrajith Pradeep</cp:lastModifiedBy>
  <cp:revision>52</cp:revision>
  <dcterms:created xsi:type="dcterms:W3CDTF">2018-12-23T05:23:57Z</dcterms:created>
  <dcterms:modified xsi:type="dcterms:W3CDTF">2018-12-28T14:55:46Z</dcterms:modified>
</cp:coreProperties>
</file>