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87" r:id="rId10"/>
    <p:sldId id="288" r:id="rId11"/>
    <p:sldId id="291" r:id="rId12"/>
    <p:sldId id="292" r:id="rId13"/>
    <p:sldId id="268" r:id="rId14"/>
    <p:sldId id="277" r:id="rId15"/>
    <p:sldId id="278" r:id="rId16"/>
    <p:sldId id="279" r:id="rId17"/>
    <p:sldId id="282" r:id="rId18"/>
    <p:sldId id="283" r:id="rId19"/>
    <p:sldId id="284" r:id="rId20"/>
    <p:sldId id="285" r:id="rId21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4"/>
      <p:bold r:id="rId25"/>
      <p:italic r:id="rId26"/>
      <p:boldItalic r:id="rId27"/>
    </p:embeddedFont>
    <p:embeddedFont>
      <p:font typeface="Source Sans Pro" panose="02020500000000000000" charset="0"/>
      <p:regular r:id="rId28"/>
      <p:bold r:id="rId29"/>
      <p:italic r:id="rId30"/>
      <p:boldItalic r:id="rId31"/>
    </p:embeddedFont>
    <p:embeddedFont>
      <p:font typeface="Roboto Slab" panose="02020500000000000000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F0F8B-394C-4117-8AA7-CFB7C1334B4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60977-978D-4AA4-8FFB-D40CB198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1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bd4adb8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bd4adb8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bd4adb88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8bd4adb88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bd4adb88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bd4adb88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bd4adb8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bd4adb8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bd4adb88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bd4adb88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8bd4adb8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8bd4adb8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05d714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05d7143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bd4adb8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bd4adb8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05d7143b_1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05d7143b_1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05d7143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05d7143b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05d7143b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05d7143b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05d7143b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05d7143b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61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905d7143b_1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905d7143b_1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bd4adb88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bd4adb88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訂版面配置 1">
  <p:cSld name="AUTOLAYOUT_3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3638550"/>
            <a:ext cx="9144000" cy="15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958725" y="740650"/>
            <a:ext cx="57000" cy="7539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64150" y="662525"/>
            <a:ext cx="6279600" cy="26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264150" y="4117950"/>
            <a:ext cx="6279600" cy="54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None/>
              <a:defRPr sz="20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20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848650"/>
            <a:ext cx="8520600" cy="3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20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訂版面配置">
  <p:cSld name="AUTOLAYOUT_2"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6"/>
          <p:cNvSpPr/>
          <p:nvPr/>
        </p:nvSpPr>
        <p:spPr>
          <a:xfrm>
            <a:off x="0" y="4749875"/>
            <a:ext cx="9144000" cy="393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i="1" dirty="0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altLang="zh-TW" sz="1200" i="1" dirty="0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lang="zh-TW" sz="1200" i="1" dirty="0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zh-TW" sz="1200" i="1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20</a:t>
            </a:r>
            <a:r>
              <a:rPr lang="zh-TW" sz="1200" i="1" dirty="0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TW" sz="1200" i="1" dirty="0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r>
              <a:rPr lang="zh-TW" sz="1200" i="1" dirty="0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Spring</a:t>
            </a:r>
            <a:endParaRPr sz="1200" i="1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7" name="Google Shape;107;p26"/>
          <p:cNvSpPr/>
          <p:nvPr/>
        </p:nvSpPr>
        <p:spPr>
          <a:xfrm>
            <a:off x="0" y="4749900"/>
            <a:ext cx="128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i="1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Final Project - I</a:t>
            </a:r>
            <a:endParaRPr sz="1000" i="1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8" name="Google Shape;108;p26"/>
          <p:cNvCxnSpPr/>
          <p:nvPr/>
        </p:nvCxnSpPr>
        <p:spPr>
          <a:xfrm>
            <a:off x="355475" y="906825"/>
            <a:ext cx="851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>
            <a:spLocks noGrp="1"/>
          </p:cNvSpPr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8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8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8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8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8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8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8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8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8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8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8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subTitle" idx="1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135" name="Google Shape;135;p30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136" name="Google Shape;136;p30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7" name="Google Shape;137;p30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0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9" name="Google Shape;139;p30"/>
          <p:cNvCxnSpPr>
            <a:endCxn id="137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30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30"/>
          <p:cNvCxnSpPr/>
          <p:nvPr/>
        </p:nvCxnSpPr>
        <p:spPr>
          <a:xfrm rot="10800000" flipH="1">
            <a:off x="4749075" y="564919"/>
            <a:ext cx="95100" cy="261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00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848650"/>
            <a:ext cx="8520600" cy="3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idanshribman/valgrind-2920305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ansinha-sw/CO2019S-FP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>
            <a:spLocks noGrp="1"/>
          </p:cNvSpPr>
          <p:nvPr>
            <p:ph type="ctrTitle"/>
          </p:nvPr>
        </p:nvSpPr>
        <p:spPr>
          <a:xfrm>
            <a:off x="1264150" y="662525"/>
            <a:ext cx="7539600" cy="2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dirty="0">
                <a:solidFill>
                  <a:schemeClr val="accent1"/>
                </a:solidFill>
              </a:rPr>
              <a:t>Final Project Part-I:</a:t>
            </a:r>
            <a:endParaRPr sz="44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 smtClean="0">
                <a:solidFill>
                  <a:srgbClr val="FFFFFF"/>
                </a:solidFill>
              </a:rPr>
              <a:t>Optimization of Longest Overlap Substring and Distinct String operations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166" name="Google Shape;166;p38"/>
          <p:cNvSpPr txBox="1">
            <a:spLocks noGrp="1"/>
          </p:cNvSpPr>
          <p:nvPr>
            <p:ph type="subTitle" idx="1"/>
          </p:nvPr>
        </p:nvSpPr>
        <p:spPr>
          <a:xfrm>
            <a:off x="1264150" y="3716125"/>
            <a:ext cx="6279600" cy="13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00"/>
                </a:solidFill>
              </a:rPr>
              <a:t>NCTU IEE 20</a:t>
            </a:r>
            <a:r>
              <a:rPr lang="zh-TW" dirty="0" smtClean="0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9</a:t>
            </a:r>
            <a:r>
              <a:rPr 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Spring</a:t>
            </a:r>
            <a:r>
              <a:rPr lang="zh-TW" dirty="0" smtClean="0">
                <a:solidFill>
                  <a:srgbClr val="000000"/>
                </a:solidFill>
              </a:rPr>
              <a:t> </a:t>
            </a:r>
            <a:r>
              <a:rPr lang="zh-TW" dirty="0">
                <a:solidFill>
                  <a:srgbClr val="000000"/>
                </a:solidFill>
              </a:rPr>
              <a:t>Computer </a:t>
            </a:r>
            <a:r>
              <a:rPr lang="en-US" altLang="zh-TW" dirty="0" smtClean="0">
                <a:solidFill>
                  <a:srgbClr val="000000"/>
                </a:solidFill>
              </a:rPr>
              <a:t>Organization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00"/>
                </a:solidFill>
              </a:rPr>
              <a:t>TA: </a:t>
            </a:r>
            <a:r>
              <a:rPr lang="en-US" altLang="zh-TW" dirty="0" smtClean="0">
                <a:solidFill>
                  <a:srgbClr val="000000"/>
                </a:solidFill>
              </a:rPr>
              <a:t>Aman Sinha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000000"/>
                </a:solidFill>
              </a:rPr>
              <a:t>Email: </a:t>
            </a:r>
            <a:r>
              <a:rPr lang="en-US" altLang="zh-TW" dirty="0" err="1" smtClean="0">
                <a:solidFill>
                  <a:srgbClr val="000000"/>
                </a:solidFill>
              </a:rPr>
              <a:t>amansinha.sw</a:t>
            </a:r>
            <a:r>
              <a:rPr lang="zh-TW" dirty="0" smtClean="0">
                <a:solidFill>
                  <a:srgbClr val="000000"/>
                </a:solidFill>
              </a:rPr>
              <a:t>@</a:t>
            </a:r>
            <a:r>
              <a:rPr lang="zh-TW" dirty="0">
                <a:solidFill>
                  <a:srgbClr val="000000"/>
                </a:solidFill>
              </a:rPr>
              <a:t>gmail.com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 smtClean="0"/>
              <a:t>Loop blocking</a:t>
            </a:r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19" y="1514041"/>
            <a:ext cx="2197245" cy="1035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19" y="2938882"/>
            <a:ext cx="3548063" cy="1480718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762341" y="2549236"/>
            <a:ext cx="308914" cy="339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20491" y="1066800"/>
            <a:ext cx="4100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Use pointers, instead of copying large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Minimize Code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Avoid using standard libraries</a:t>
            </a:r>
          </a:p>
        </p:txBody>
      </p:sp>
    </p:spTree>
    <p:extLst>
      <p:ext uri="{BB962C8B-B14F-4D97-AF65-F5344CB8AC3E}">
        <p14:creationId xmlns:p14="http://schemas.microsoft.com/office/powerpoint/2010/main" val="187007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>
            <a:spLocks noGrp="1"/>
          </p:cNvSpPr>
          <p:nvPr>
            <p:ph type="ctrTitle"/>
          </p:nvPr>
        </p:nvSpPr>
        <p:spPr>
          <a:xfrm>
            <a:off x="345150" y="758550"/>
            <a:ext cx="8453700" cy="3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Goal: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Optimize</a:t>
            </a:r>
            <a:r>
              <a:rPr lang="zh-TW" dirty="0" smtClean="0"/>
              <a:t> </a:t>
            </a:r>
            <a:r>
              <a:rPr lang="en-US" altLang="zh-TW" dirty="0" smtClean="0"/>
              <a:t>Longest Overlap Substring operation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9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Functions</a:t>
            </a:r>
            <a:endParaRPr dirty="0"/>
          </a:p>
        </p:txBody>
      </p:sp>
      <p:sp>
        <p:nvSpPr>
          <p:cNvPr id="585" name="Google Shape;585;p59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dirty="0"/>
              <a:t>init() - Initialize the data </a:t>
            </a:r>
            <a:r>
              <a:rPr lang="en-US" altLang="zh-TW" dirty="0" smtClean="0"/>
              <a:t>by reading from file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 err="1" smtClean="0"/>
              <a:t>defaultCompute</a:t>
            </a:r>
            <a:r>
              <a:rPr lang="en-US" dirty="0" smtClean="0"/>
              <a:t>() – Baseline function to compute all the results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altLang="zh-TW" dirty="0" err="1" smtClean="0"/>
              <a:t>distinctStringSequential</a:t>
            </a:r>
            <a:r>
              <a:rPr lang="zh-TW" dirty="0" smtClean="0"/>
              <a:t>(</a:t>
            </a:r>
            <a:r>
              <a:rPr lang="zh-TW" dirty="0"/>
              <a:t>) </a:t>
            </a:r>
            <a:r>
              <a:rPr lang="en-US" altLang="zh-TW" dirty="0" smtClean="0"/>
              <a:t>–</a:t>
            </a:r>
            <a:r>
              <a:rPr lang="zh-TW" dirty="0" smtClean="0"/>
              <a:t> </a:t>
            </a:r>
            <a:r>
              <a:rPr lang="en-US" altLang="zh-TW" dirty="0" smtClean="0"/>
              <a:t>Find distinct strings sequentially</a:t>
            </a:r>
            <a:endParaRPr dirty="0"/>
          </a:p>
          <a:p>
            <a:r>
              <a:rPr lang="en-US" altLang="zh-TW" dirty="0" err="1" smtClean="0"/>
              <a:t>losSequential</a:t>
            </a:r>
            <a:r>
              <a:rPr lang="en-US" altLang="zh-TW" dirty="0"/>
              <a:t>() – Find </a:t>
            </a:r>
            <a:r>
              <a:rPr lang="en-US" altLang="zh-TW" dirty="0" smtClean="0"/>
              <a:t>Longest overlap Sequences sequentially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dirty="0" smtClean="0"/>
              <a:t>c</a:t>
            </a:r>
            <a:r>
              <a:rPr lang="zh-TW" dirty="0"/>
              <a:t>hecker() - Check the result is correct</a:t>
            </a:r>
            <a:endParaRPr dirty="0"/>
          </a:p>
        </p:txBody>
      </p:sp>
      <p:sp>
        <p:nvSpPr>
          <p:cNvPr id="586" name="Google Shape;586;p59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0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Profiling using </a:t>
            </a:r>
            <a:r>
              <a:rPr lang="en-US" altLang="zh-TW" dirty="0" err="1" smtClean="0"/>
              <a:t>Valgrind</a:t>
            </a:r>
            <a:endParaRPr dirty="0"/>
          </a:p>
        </p:txBody>
      </p:sp>
      <p:sp>
        <p:nvSpPr>
          <p:cNvPr id="592" name="Google Shape;592;p60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 smtClean="0"/>
              <a:t>Memcheck</a:t>
            </a:r>
            <a:r>
              <a:rPr lang="en-US" sz="1800" dirty="0" smtClean="0"/>
              <a:t> : Memory usage and error check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 smtClean="0"/>
              <a:t>Addrcheck</a:t>
            </a:r>
            <a:r>
              <a:rPr lang="en-US" sz="1800" dirty="0" smtClean="0"/>
              <a:t> : Memory leaks and bad addresses check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--</a:t>
            </a:r>
            <a:r>
              <a:rPr lang="en-US" sz="1800" dirty="0" err="1" smtClean="0"/>
              <a:t>db</a:t>
            </a:r>
            <a:r>
              <a:rPr lang="en-US" sz="1800" dirty="0" smtClean="0"/>
              <a:t>-attach : Attach debugger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 smtClean="0"/>
              <a:t>Callgrind</a:t>
            </a:r>
            <a:r>
              <a:rPr lang="en-US" sz="1800" dirty="0" smtClean="0"/>
              <a:t> : function call-graph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lvl="0" indent="-342900">
              <a:buSzPts val="1800"/>
            </a:pPr>
            <a:r>
              <a:rPr lang="en-US" sz="1800" dirty="0" smtClean="0"/>
              <a:t>Details reference: </a:t>
            </a:r>
            <a:r>
              <a:rPr lang="en-US" sz="1800" dirty="0">
                <a:hlinkClick r:id="rId3"/>
              </a:rPr>
              <a:t>https://www.slideshare.net/aidanshribman/valgrind-29203055</a:t>
            </a:r>
            <a:endParaRPr sz="1800" dirty="0"/>
          </a:p>
        </p:txBody>
      </p:sp>
      <p:sp>
        <p:nvSpPr>
          <p:cNvPr id="593" name="Google Shape;593;p60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1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Environment</a:t>
            </a:r>
            <a:endParaRPr/>
          </a:p>
        </p:txBody>
      </p:sp>
      <p:sp>
        <p:nvSpPr>
          <p:cNvPr id="601" name="Google Shape;601;p61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dirty="0">
                <a:solidFill>
                  <a:schemeClr val="dk1"/>
                </a:solidFill>
              </a:rPr>
              <a:t>Get base program source code with below command</a:t>
            </a:r>
            <a:endParaRPr dirty="0">
              <a:solidFill>
                <a:schemeClr val="dk1"/>
              </a:solidFill>
            </a:endParaRPr>
          </a:p>
          <a:p>
            <a:pPr lvl="1">
              <a:spcBef>
                <a:spcPts val="0"/>
              </a:spcBef>
            </a:pPr>
            <a:r>
              <a:rPr lang="zh-TW" dirty="0">
                <a:solidFill>
                  <a:schemeClr val="dk1"/>
                </a:solidFill>
              </a:rPr>
              <a:t>git clon</a:t>
            </a:r>
            <a:r>
              <a:rPr lang="zh-TW" dirty="0" smtClean="0">
                <a:solidFill>
                  <a:schemeClr val="dk1"/>
                </a:solidFill>
              </a:rPr>
              <a:t>e</a:t>
            </a:r>
            <a:r>
              <a:rPr lang="en-US" altLang="zh-TW" dirty="0" smtClean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  <a:hlinkClick r:id="rId3"/>
              </a:rPr>
              <a:t>https://</a:t>
            </a:r>
            <a:r>
              <a:rPr lang="en-US" altLang="zh-TW" dirty="0" smtClean="0">
                <a:solidFill>
                  <a:schemeClr val="dk1"/>
                </a:solidFill>
                <a:hlinkClick r:id="rId3"/>
              </a:rPr>
              <a:t>github.com/amansinha-sw/CO2019S-FP1</a:t>
            </a:r>
            <a:endParaRPr lang="en-US" altLang="zh-TW" dirty="0" smtClean="0">
              <a:solidFill>
                <a:schemeClr val="dk1"/>
              </a:solidFill>
            </a:endParaRPr>
          </a:p>
          <a:p>
            <a:r>
              <a:rPr lang="en-US" altLang="zh-TW" dirty="0" smtClean="0">
                <a:solidFill>
                  <a:schemeClr val="dk1"/>
                </a:solidFill>
              </a:rPr>
              <a:t>Compile code using </a:t>
            </a:r>
            <a:r>
              <a:rPr lang="en-US" altLang="zh-TW" b="1" dirty="0" smtClean="0">
                <a:solidFill>
                  <a:schemeClr val="dk1"/>
                </a:solidFill>
              </a:rPr>
              <a:t>make</a:t>
            </a:r>
            <a:endParaRPr lang="en-US" altLang="zh-TW" dirty="0" smtClean="0">
              <a:solidFill>
                <a:schemeClr val="dk1"/>
              </a:solidFill>
            </a:endParaRPr>
          </a:p>
          <a:p>
            <a:r>
              <a:rPr lang="en-US" altLang="zh-TW" dirty="0" smtClean="0">
                <a:solidFill>
                  <a:schemeClr val="dk1"/>
                </a:solidFill>
              </a:rPr>
              <a:t>Run code using </a:t>
            </a:r>
            <a:r>
              <a:rPr lang="en-US" altLang="zh-TW" b="1" dirty="0" smtClean="0">
                <a:solidFill>
                  <a:schemeClr val="dk1"/>
                </a:solidFill>
              </a:rPr>
              <a:t>make run</a:t>
            </a:r>
            <a:endParaRPr lang="en-US" altLang="zh-TW" dirty="0" smtClean="0">
              <a:solidFill>
                <a:schemeClr val="dk1"/>
              </a:solidFill>
            </a:endParaRPr>
          </a:p>
        </p:txBody>
      </p:sp>
      <p:sp>
        <p:nvSpPr>
          <p:cNvPr id="602" name="Google Shape;602;p61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4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and Evaluation</a:t>
            </a:r>
            <a:endParaRPr/>
          </a:p>
        </p:txBody>
      </p:sp>
      <p:sp>
        <p:nvSpPr>
          <p:cNvPr id="649" name="Google Shape;649;p64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</a:pPr>
            <a:r>
              <a:rPr lang="zh-TW" sz="1800" b="1" dirty="0">
                <a:solidFill>
                  <a:schemeClr val="dk1"/>
                </a:solidFill>
              </a:rPr>
              <a:t>Task: Implement </a:t>
            </a:r>
            <a:r>
              <a:rPr lang="en-US" altLang="zh-TW" sz="1800" b="1" dirty="0" err="1" smtClean="0"/>
              <a:t>distinctStringSequential</a:t>
            </a:r>
            <a:r>
              <a:rPr lang="en-US" altLang="zh-TW" sz="1800" b="1" dirty="0" smtClean="0"/>
              <a:t>() and </a:t>
            </a:r>
            <a:r>
              <a:rPr lang="en-US" altLang="zh-TW" sz="1800" b="1" dirty="0" err="1" smtClean="0"/>
              <a:t>losSequential</a:t>
            </a:r>
            <a:r>
              <a:rPr lang="en-US" altLang="zh-TW" sz="1800" b="1" dirty="0" smtClean="0"/>
              <a:t>()</a:t>
            </a:r>
            <a:r>
              <a:rPr lang="zh-TW" sz="1800" b="1" dirty="0" smtClean="0">
                <a:solidFill>
                  <a:schemeClr val="dk1"/>
                </a:solidFill>
              </a:rPr>
              <a:t>,</a:t>
            </a:r>
            <a:r>
              <a:rPr lang="en-US" altLang="zh-TW" sz="1800" b="1" dirty="0" smtClean="0">
                <a:solidFill>
                  <a:schemeClr val="dk1"/>
                </a:solidFill>
              </a:rPr>
              <a:t> </a:t>
            </a:r>
            <a:r>
              <a:rPr lang="zh-TW" sz="1800" b="1" dirty="0" smtClean="0">
                <a:solidFill>
                  <a:schemeClr val="dk1"/>
                </a:solidFill>
              </a:rPr>
              <a:t>s</a:t>
            </a:r>
            <a:r>
              <a:rPr lang="zh-TW" sz="1800" b="1" dirty="0">
                <a:solidFill>
                  <a:schemeClr val="dk1"/>
                </a:solidFill>
              </a:rPr>
              <a:t>tore your result in the </a:t>
            </a:r>
            <a:r>
              <a:rPr lang="en-US" altLang="zh-TW" sz="1800" b="1" i="1" dirty="0" err="1" smtClean="0">
                <a:solidFill>
                  <a:schemeClr val="dk1"/>
                </a:solidFill>
              </a:rPr>
              <a:t>OutputA</a:t>
            </a:r>
            <a:r>
              <a:rPr lang="zh-TW" sz="1800" b="1" i="1" dirty="0" smtClean="0">
                <a:solidFill>
                  <a:schemeClr val="dk1"/>
                </a:solidFill>
              </a:rPr>
              <a:t> </a:t>
            </a:r>
            <a:r>
              <a:rPr lang="zh-TW" sz="1800" b="1" dirty="0">
                <a:solidFill>
                  <a:schemeClr val="dk1"/>
                </a:solidFill>
              </a:rPr>
              <a:t>and use </a:t>
            </a:r>
            <a:r>
              <a:rPr lang="en-US" altLang="zh-TW" sz="1800" b="1" dirty="0" err="1" smtClean="0">
                <a:solidFill>
                  <a:schemeClr val="dk1"/>
                </a:solidFill>
              </a:rPr>
              <a:t>Valgrind</a:t>
            </a:r>
            <a:r>
              <a:rPr lang="zh-TW" sz="1800" b="1" dirty="0" smtClean="0">
                <a:solidFill>
                  <a:schemeClr val="dk1"/>
                </a:solidFill>
              </a:rPr>
              <a:t> </a:t>
            </a:r>
            <a:r>
              <a:rPr lang="zh-TW" sz="1800" b="1" dirty="0">
                <a:solidFill>
                  <a:schemeClr val="dk1"/>
                </a:solidFill>
              </a:rPr>
              <a:t>to analyze your code</a:t>
            </a:r>
            <a:endParaRPr sz="1800" b="1" dirty="0">
              <a:solidFill>
                <a:schemeClr val="dk1"/>
              </a:solidFill>
            </a:endParaRPr>
          </a:p>
          <a:p>
            <a:pPr lvl="0" indent="-342900">
              <a:buSzPts val="1800"/>
            </a:pPr>
            <a:r>
              <a:rPr lang="zh-TW" sz="1800" b="1" dirty="0" smtClean="0">
                <a:solidFill>
                  <a:schemeClr val="dk1"/>
                </a:solidFill>
              </a:rPr>
              <a:t>c</a:t>
            </a:r>
            <a:r>
              <a:rPr lang="zh-TW" sz="1800" b="1" dirty="0">
                <a:solidFill>
                  <a:schemeClr val="dk1"/>
                </a:solidFill>
              </a:rPr>
              <a:t>hecker()</a:t>
            </a:r>
            <a:r>
              <a:rPr lang="zh-TW" sz="1800" dirty="0">
                <a:solidFill>
                  <a:schemeClr val="dk1"/>
                </a:solidFill>
              </a:rPr>
              <a:t> will check </a:t>
            </a:r>
            <a:r>
              <a:rPr lang="en-US" altLang="zh-TW" sz="1800" dirty="0" smtClean="0">
                <a:solidFill>
                  <a:schemeClr val="dk1"/>
                </a:solidFill>
              </a:rPr>
              <a:t>correctness of the results by comparing with results from </a:t>
            </a:r>
            <a:r>
              <a:rPr lang="en-US" sz="1800" b="1" dirty="0" err="1"/>
              <a:t>defaultCompute</a:t>
            </a:r>
            <a:r>
              <a:rPr lang="en-US" sz="1800" b="1" dirty="0"/>
              <a:t>()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clock_gettime() is used to measure your preformance</a:t>
            </a:r>
            <a:endParaRPr sz="18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altLang="zh-TW" sz="1500" b="1" dirty="0" smtClean="0"/>
              <a:t>Call</a:t>
            </a:r>
            <a:r>
              <a:rPr lang="zh-TW" sz="1500" b="1" dirty="0" smtClean="0"/>
              <a:t> </a:t>
            </a:r>
            <a:r>
              <a:rPr lang="zh-TW" sz="1500" b="1" dirty="0"/>
              <a:t>your </a:t>
            </a:r>
            <a:r>
              <a:rPr lang="en-US" altLang="zh-TW" sz="1500" b="1" dirty="0" smtClean="0"/>
              <a:t>functions</a:t>
            </a:r>
            <a:r>
              <a:rPr lang="zh-TW" sz="1500" b="1" dirty="0" smtClean="0"/>
              <a:t> </a:t>
            </a:r>
            <a:r>
              <a:rPr lang="zh-TW" sz="1500" b="1" dirty="0"/>
              <a:t>within two clock_gettime() functions</a:t>
            </a:r>
            <a:endParaRPr sz="1500"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 dirty="0" smtClean="0"/>
              <a:t>Y</a:t>
            </a:r>
            <a:r>
              <a:rPr lang="zh-TW" sz="1500" dirty="0"/>
              <a:t>ou must pass the checking to ensure your result is correct!</a:t>
            </a:r>
            <a:endParaRPr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We will compare the execution time to </a:t>
            </a:r>
            <a:r>
              <a:rPr lang="en-US" altLang="zh-TW" sz="1800" dirty="0" smtClean="0"/>
              <a:t>rank the solutions of all the students</a:t>
            </a:r>
            <a:endParaRPr sz="1800" dirty="0"/>
          </a:p>
        </p:txBody>
      </p:sp>
      <p:sp>
        <p:nvSpPr>
          <p:cNvPr id="650" name="Google Shape;650;p64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5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Grading Policy</a:t>
            </a:r>
            <a:endParaRPr dirty="0"/>
          </a:p>
        </p:txBody>
      </p:sp>
      <p:sp>
        <p:nvSpPr>
          <p:cNvPr id="656" name="Google Shape;656;p65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sz="1800" dirty="0" smtClean="0"/>
              <a:t>FP1 (</a:t>
            </a:r>
            <a:r>
              <a:rPr lang="en-US" altLang="zh-TW" sz="1800" b="1" dirty="0" smtClean="0"/>
              <a:t>8%</a:t>
            </a:r>
            <a:r>
              <a:rPr lang="en-US" altLang="zh-TW" sz="1800" dirty="0" smtClean="0"/>
              <a:t>) and FP2 (12%)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sz="1800" dirty="0" smtClean="0"/>
              <a:t>FP1:</a:t>
            </a:r>
          </a:p>
          <a:p>
            <a:pPr lvl="1">
              <a:spcBef>
                <a:spcPts val="0"/>
              </a:spcBef>
              <a:buChar char="●"/>
            </a:pPr>
            <a:r>
              <a:rPr lang="zh-TW" sz="1500" dirty="0" smtClean="0"/>
              <a:t>C</a:t>
            </a:r>
            <a:r>
              <a:rPr lang="zh-TW" sz="1500" dirty="0"/>
              <a:t>ompleteness </a:t>
            </a:r>
            <a:r>
              <a:rPr lang="zh-TW" sz="1500" dirty="0" smtClean="0"/>
              <a:t>(</a:t>
            </a:r>
            <a:r>
              <a:rPr lang="en-US" altLang="zh-TW" sz="1500" dirty="0" smtClean="0"/>
              <a:t>4</a:t>
            </a:r>
            <a:r>
              <a:rPr lang="zh-TW" sz="1500" dirty="0" smtClean="0"/>
              <a:t>0</a:t>
            </a:r>
            <a:r>
              <a:rPr lang="zh-TW" sz="1500" dirty="0"/>
              <a:t>%)</a:t>
            </a:r>
            <a:endParaRPr sz="1500"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en-US" altLang="zh-TW" sz="1100" dirty="0" smtClean="0"/>
              <a:t>All</a:t>
            </a:r>
            <a:r>
              <a:rPr lang="zh-TW" sz="1100" dirty="0" smtClean="0"/>
              <a:t> </a:t>
            </a:r>
            <a:r>
              <a:rPr lang="zh-TW" sz="1100" dirty="0"/>
              <a:t>resul</a:t>
            </a:r>
            <a:r>
              <a:rPr lang="zh-TW" sz="1100" dirty="0" smtClean="0"/>
              <a:t>t</a:t>
            </a:r>
            <a:r>
              <a:rPr lang="en-US" altLang="zh-TW" sz="1100" dirty="0" smtClean="0"/>
              <a:t>s</a:t>
            </a:r>
            <a:r>
              <a:rPr lang="zh-TW" sz="1100" dirty="0" smtClean="0"/>
              <a:t> </a:t>
            </a:r>
            <a:r>
              <a:rPr lang="zh-TW" sz="1100" dirty="0"/>
              <a:t>must be correct (Pass the check) </a:t>
            </a:r>
            <a:r>
              <a:rPr lang="zh-TW" sz="1100" dirty="0" smtClean="0"/>
              <a:t>(</a:t>
            </a:r>
            <a:r>
              <a:rPr lang="en-US" altLang="zh-TW" sz="1100" dirty="0" smtClean="0"/>
              <a:t>2</a:t>
            </a:r>
            <a:r>
              <a:rPr lang="en-US" altLang="zh-TW" sz="1100" dirty="0"/>
              <a:t>5</a:t>
            </a:r>
            <a:r>
              <a:rPr lang="zh-TW" sz="1100" dirty="0" smtClean="0"/>
              <a:t>%</a:t>
            </a:r>
            <a:r>
              <a:rPr lang="zh-TW" sz="1100" dirty="0"/>
              <a:t>)</a:t>
            </a:r>
            <a:endParaRPr sz="1100" dirty="0"/>
          </a:p>
          <a:p>
            <a:pPr lvl="2" indent="-323850">
              <a:spcBef>
                <a:spcPts val="0"/>
              </a:spcBef>
              <a:buSzPts val="1500"/>
              <a:buFont typeface="Courier New" panose="02070309020205020404" pitchFamily="49" charset="0"/>
              <a:buChar char="o"/>
            </a:pPr>
            <a:r>
              <a:rPr lang="zh-TW" sz="1100" dirty="0"/>
              <a:t>You get speedup compared to </a:t>
            </a:r>
            <a:r>
              <a:rPr lang="en-US" sz="1200" dirty="0" err="1" smtClean="0"/>
              <a:t>defaultCompute</a:t>
            </a:r>
            <a:r>
              <a:rPr lang="zh-TW" sz="1100" dirty="0" smtClean="0"/>
              <a:t>(</a:t>
            </a:r>
            <a:r>
              <a:rPr lang="zh-TW" sz="1100" dirty="0"/>
              <a:t>) (</a:t>
            </a:r>
            <a:r>
              <a:rPr lang="zh-TW" sz="1100" dirty="0" smtClean="0"/>
              <a:t>1</a:t>
            </a:r>
            <a:r>
              <a:rPr lang="en-US" altLang="zh-TW" sz="1100" dirty="0" smtClean="0"/>
              <a:t>5</a:t>
            </a:r>
            <a:r>
              <a:rPr lang="zh-TW" sz="1100" dirty="0" smtClean="0"/>
              <a:t>%)</a:t>
            </a:r>
            <a:endParaRPr sz="1100" dirty="0"/>
          </a:p>
          <a:p>
            <a:pPr lvl="1">
              <a:spcBef>
                <a:spcPts val="0"/>
              </a:spcBef>
              <a:buChar char="●"/>
            </a:pPr>
            <a:r>
              <a:rPr lang="zh-TW" sz="1500" dirty="0"/>
              <a:t>Report </a:t>
            </a:r>
            <a:r>
              <a:rPr lang="zh-TW" sz="1500" dirty="0" smtClean="0"/>
              <a:t>(</a:t>
            </a:r>
            <a:r>
              <a:rPr lang="en-US" altLang="zh-TW" sz="1500" dirty="0" smtClean="0"/>
              <a:t>4</a:t>
            </a:r>
            <a:r>
              <a:rPr lang="zh-TW" sz="1500" dirty="0" smtClean="0"/>
              <a:t>0</a:t>
            </a:r>
            <a:r>
              <a:rPr lang="zh-TW" sz="1500" dirty="0"/>
              <a:t>%)</a:t>
            </a:r>
            <a:endParaRPr sz="1500"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zh-TW" sz="1100" dirty="0"/>
              <a:t>Describe your implementation algorithm and explain your results </a:t>
            </a:r>
            <a:r>
              <a:rPr lang="zh-TW" sz="1100" dirty="0" smtClean="0"/>
              <a:t>(</a:t>
            </a:r>
            <a:r>
              <a:rPr lang="en-US" altLang="zh-TW" sz="1100" dirty="0" smtClean="0"/>
              <a:t>20</a:t>
            </a:r>
            <a:r>
              <a:rPr lang="zh-TW" sz="1100" dirty="0" smtClean="0"/>
              <a:t>%</a:t>
            </a:r>
            <a:r>
              <a:rPr lang="zh-TW" sz="1100" dirty="0"/>
              <a:t>)</a:t>
            </a:r>
            <a:endParaRPr sz="1100"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zh-TW" sz="1100" dirty="0"/>
              <a:t>Show how you use </a:t>
            </a:r>
            <a:r>
              <a:rPr lang="en-US" altLang="zh-TW" sz="1100" dirty="0" err="1" smtClean="0"/>
              <a:t>Valgrind</a:t>
            </a:r>
            <a:r>
              <a:rPr lang="en-US" altLang="zh-TW" sz="1100" dirty="0" smtClean="0"/>
              <a:t> profiler</a:t>
            </a:r>
            <a:r>
              <a:rPr lang="zh-TW" sz="1100" dirty="0" smtClean="0"/>
              <a:t> </a:t>
            </a:r>
            <a:r>
              <a:rPr lang="zh-TW" sz="1100" dirty="0"/>
              <a:t>to help you find and solve perf. issues </a:t>
            </a:r>
            <a:r>
              <a:rPr lang="zh-TW" sz="1100" dirty="0" smtClean="0"/>
              <a:t>(</a:t>
            </a:r>
            <a:r>
              <a:rPr lang="en-US" altLang="zh-TW" sz="1100" dirty="0"/>
              <a:t>5</a:t>
            </a:r>
            <a:r>
              <a:rPr lang="zh-TW" sz="1100" dirty="0" smtClean="0"/>
              <a:t>%</a:t>
            </a:r>
            <a:r>
              <a:rPr lang="zh-TW" sz="1100" dirty="0"/>
              <a:t>)</a:t>
            </a:r>
            <a:endParaRPr sz="1100"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zh-TW" sz="1100" dirty="0"/>
              <a:t>Discussions on the optimizations you do </a:t>
            </a:r>
            <a:r>
              <a:rPr lang="zh-TW" sz="1100" dirty="0" smtClean="0"/>
              <a:t>(</a:t>
            </a:r>
            <a:r>
              <a:rPr lang="en-US" altLang="zh-TW" sz="1100" dirty="0" smtClean="0"/>
              <a:t>10</a:t>
            </a:r>
            <a:r>
              <a:rPr lang="zh-TW" sz="1100" dirty="0" smtClean="0"/>
              <a:t>%</a:t>
            </a:r>
            <a:r>
              <a:rPr lang="zh-TW" sz="1100" dirty="0"/>
              <a:t>)</a:t>
            </a:r>
            <a:endParaRPr sz="1100"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zh-TW" sz="1100" dirty="0"/>
              <a:t>Feedback of this project (5%)</a:t>
            </a:r>
            <a:endParaRPr sz="1100" dirty="0"/>
          </a:p>
          <a:p>
            <a:pPr lvl="1">
              <a:spcBef>
                <a:spcPts val="0"/>
              </a:spcBef>
              <a:buChar char="●"/>
            </a:pPr>
            <a:r>
              <a:rPr lang="zh-TW" sz="1500" dirty="0"/>
              <a:t>Performance Rank </a:t>
            </a:r>
            <a:r>
              <a:rPr lang="zh-TW" sz="1500" dirty="0" smtClean="0"/>
              <a:t>(</a:t>
            </a:r>
            <a:r>
              <a:rPr lang="en-US" altLang="zh-TW" sz="1500" dirty="0" smtClean="0"/>
              <a:t>2</a:t>
            </a:r>
            <a:r>
              <a:rPr lang="zh-TW" sz="1500" dirty="0" smtClean="0"/>
              <a:t>0</a:t>
            </a:r>
            <a:r>
              <a:rPr lang="zh-TW" sz="1500" dirty="0"/>
              <a:t>%)</a:t>
            </a:r>
            <a:endParaRPr sz="1500"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zh-TW" sz="1100" dirty="0"/>
              <a:t>We will rank your </a:t>
            </a:r>
            <a:r>
              <a:rPr lang="en-US" altLang="zh-TW" sz="1100" dirty="0" smtClean="0"/>
              <a:t>function</a:t>
            </a:r>
            <a:r>
              <a:rPr lang="zh-TW" sz="1100" dirty="0" smtClean="0"/>
              <a:t>s</a:t>
            </a:r>
            <a:r>
              <a:rPr lang="zh-TW" sz="1100" dirty="0"/>
              <a:t>’ performance </a:t>
            </a:r>
            <a:r>
              <a:rPr lang="en-US" altLang="zh-TW" sz="1100" dirty="0" smtClean="0"/>
              <a:t>based on speedup</a:t>
            </a:r>
            <a:endParaRPr sz="1100"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zh-TW" sz="1100" dirty="0"/>
              <a:t>The fastest one will get </a:t>
            </a:r>
            <a:r>
              <a:rPr lang="en-US" altLang="zh-TW" sz="1100" dirty="0" smtClean="0"/>
              <a:t>2</a:t>
            </a:r>
            <a:r>
              <a:rPr lang="zh-TW" sz="1100" dirty="0" smtClean="0"/>
              <a:t>0</a:t>
            </a:r>
            <a:r>
              <a:rPr lang="zh-TW" sz="1100" dirty="0"/>
              <a:t>% and the last one will get 1%</a:t>
            </a:r>
            <a:endParaRPr sz="11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zh-TW" sz="1500" dirty="0">
                <a:solidFill>
                  <a:srgbClr val="FF0000"/>
                </a:solidFill>
              </a:rPr>
              <a:t>DELAY IS NOT ACCEPTABLE</a:t>
            </a:r>
            <a:endParaRPr sz="1500" dirty="0">
              <a:solidFill>
                <a:srgbClr val="FF0000"/>
              </a:solidFill>
            </a:endParaRPr>
          </a:p>
        </p:txBody>
      </p:sp>
      <p:sp>
        <p:nvSpPr>
          <p:cNvPr id="657" name="Google Shape;657;p65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6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 Rules</a:t>
            </a:r>
            <a:endParaRPr/>
          </a:p>
        </p:txBody>
      </p:sp>
      <p:sp>
        <p:nvSpPr>
          <p:cNvPr id="663" name="Google Shape;663;p66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dirty="0" smtClean="0"/>
              <a:t>C</a:t>
            </a:r>
            <a:r>
              <a:rPr lang="zh-TW" dirty="0"/>
              <a:t>ompress your code and report into one zip file and upload to </a:t>
            </a:r>
            <a:r>
              <a:rPr lang="zh-TW" b="1" dirty="0"/>
              <a:t>E3</a:t>
            </a:r>
            <a:endParaRPr b="1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dirty="0"/>
              <a:t>Name your package as: </a:t>
            </a:r>
            <a:r>
              <a:rPr lang="en-US" altLang="zh-TW" dirty="0" smtClean="0"/>
              <a:t>Student</a:t>
            </a:r>
            <a:r>
              <a:rPr lang="zh-TW" dirty="0" smtClean="0"/>
              <a:t>I</a:t>
            </a:r>
            <a:r>
              <a:rPr lang="zh-TW" dirty="0"/>
              <a:t>D_FP1.zip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dirty="0" smtClean="0"/>
              <a:t>P</a:t>
            </a:r>
            <a:r>
              <a:rPr lang="zh-TW" dirty="0"/>
              <a:t>lease name your report as: </a:t>
            </a:r>
            <a:r>
              <a:rPr lang="en-US" altLang="zh-TW" dirty="0" smtClean="0"/>
              <a:t>Student</a:t>
            </a:r>
            <a:r>
              <a:rPr lang="zh-TW" dirty="0" smtClean="0"/>
              <a:t>I</a:t>
            </a:r>
            <a:r>
              <a:rPr lang="zh-TW" dirty="0"/>
              <a:t>D_Report_FP1.pdf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dirty="0"/>
              <a:t>Make sure TA can compile and run your code with “</a:t>
            </a:r>
            <a:r>
              <a:rPr lang="zh-TW" b="1" dirty="0"/>
              <a:t>make</a:t>
            </a:r>
            <a:r>
              <a:rPr lang="zh-TW" dirty="0"/>
              <a:t>” and “</a:t>
            </a:r>
            <a:r>
              <a:rPr lang="zh-TW" b="1" dirty="0"/>
              <a:t>make run</a:t>
            </a:r>
            <a:r>
              <a:rPr lang="zh-TW" dirty="0"/>
              <a:t>” on the provided server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lang="en-US" altLang="zh-TW" dirty="0" smtClean="0">
                <a:solidFill>
                  <a:srgbClr val="FF0000"/>
                </a:solidFill>
              </a:rPr>
              <a:t>Strict plagiarism check will be done to ensure integrity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64" name="Google Shape;664;p66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7"/>
          <p:cNvSpPr txBox="1">
            <a:spLocks noGrp="1"/>
          </p:cNvSpPr>
          <p:nvPr>
            <p:ph type="ctrTitle"/>
          </p:nvPr>
        </p:nvSpPr>
        <p:spPr>
          <a:xfrm>
            <a:off x="345150" y="758550"/>
            <a:ext cx="8453700" cy="3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9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 this project you will learning...</a:t>
            </a:r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dirty="0"/>
              <a:t>Basic Knowledge</a:t>
            </a:r>
            <a:endParaRPr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dirty="0"/>
              <a:t>C/C++ Programming</a:t>
            </a:r>
            <a:endParaRPr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dirty="0"/>
              <a:t>Basic Linux Usage</a:t>
            </a:r>
            <a:endParaRPr dirty="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altLang="zh-TW" dirty="0" smtClean="0"/>
              <a:t>Algorithm Design</a:t>
            </a:r>
            <a:r>
              <a:rPr lang="en-US" altLang="zh-TW" dirty="0"/>
              <a:t> </a:t>
            </a:r>
            <a:r>
              <a:rPr lang="en-US" altLang="zh-TW" dirty="0" smtClean="0"/>
              <a:t>and Code Optimization</a:t>
            </a:r>
            <a:r>
              <a:rPr lang="zh-TW" dirty="0" smtClean="0"/>
              <a:t> </a:t>
            </a:r>
            <a:endParaRPr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altLang="zh-TW" dirty="0" smtClean="0"/>
              <a:t>Data Structures and Algorithm</a:t>
            </a:r>
            <a:endParaRPr lang="zh-TW" dirty="0" smtClean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Longest Overlap Substring</a:t>
            </a:r>
            <a:endParaRPr dirty="0" smtClean="0">
              <a:solidFill>
                <a:schemeClr val="dk1"/>
              </a:solidFill>
            </a:endParaRPr>
          </a:p>
        </p:txBody>
      </p:sp>
      <p:sp>
        <p:nvSpPr>
          <p:cNvPr id="173" name="Google Shape;173;p39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Schedule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altLang="zh-TW" dirty="0" smtClean="0"/>
              <a:t>05</a:t>
            </a:r>
            <a:r>
              <a:rPr lang="zh-TW" dirty="0" smtClean="0"/>
              <a:t>/</a:t>
            </a:r>
            <a:r>
              <a:rPr lang="en-US" altLang="zh-TW" dirty="0" smtClean="0"/>
              <a:t>07</a:t>
            </a:r>
            <a:r>
              <a:rPr lang="zh-TW" dirty="0" smtClean="0"/>
              <a:t>: </a:t>
            </a:r>
            <a:r>
              <a:rPr lang="zh-TW" dirty="0"/>
              <a:t>Part-I announced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altLang="zh-TW" dirty="0" smtClean="0"/>
              <a:t>06</a:t>
            </a:r>
            <a:r>
              <a:rPr lang="zh-TW" dirty="0" smtClean="0"/>
              <a:t>/</a:t>
            </a:r>
            <a:r>
              <a:rPr lang="en-US" altLang="zh-TW" dirty="0" smtClean="0"/>
              <a:t>04</a:t>
            </a:r>
            <a:r>
              <a:rPr lang="zh-TW" dirty="0" smtClean="0"/>
              <a:t>: </a:t>
            </a:r>
            <a:r>
              <a:rPr lang="zh-TW" dirty="0"/>
              <a:t>Part-I due day, Part-II announced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dirty="0" smtClean="0"/>
              <a:t>0</a:t>
            </a:r>
            <a:r>
              <a:rPr lang="en-US" altLang="zh-TW" dirty="0" smtClean="0"/>
              <a:t>6</a:t>
            </a:r>
            <a:r>
              <a:rPr lang="zh-TW" dirty="0" smtClean="0"/>
              <a:t>/</a:t>
            </a:r>
            <a:r>
              <a:rPr lang="en-US" altLang="zh-TW" dirty="0" smtClean="0"/>
              <a:t>30</a:t>
            </a:r>
            <a:r>
              <a:rPr lang="zh-TW" dirty="0" smtClean="0"/>
              <a:t>: </a:t>
            </a:r>
            <a:r>
              <a:rPr lang="zh-TW" dirty="0"/>
              <a:t>Part-II due day</a:t>
            </a:r>
            <a:endParaRPr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1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86" name="Google Shape;186;p41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zh-TW" dirty="0"/>
              <a:t>Introduction to </a:t>
            </a:r>
            <a:r>
              <a:rPr lang="en-US" altLang="zh-TW" dirty="0" smtClean="0"/>
              <a:t>Longest Overlap Substring operation</a:t>
            </a:r>
            <a:endParaRPr dirty="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dirty="0"/>
              <a:t>Introduction to </a:t>
            </a:r>
            <a:r>
              <a:rPr lang="zh-TW" dirty="0" smtClean="0"/>
              <a:t>C</a:t>
            </a:r>
            <a:r>
              <a:rPr lang="en-US" altLang="zh-TW" dirty="0" smtClean="0"/>
              <a:t>/C++ Code optimization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altLang="zh-TW" dirty="0" smtClean="0">
                <a:solidFill>
                  <a:schemeClr val="dk1"/>
                </a:solidFill>
              </a:rPr>
              <a:t>Profiling using </a:t>
            </a:r>
            <a:r>
              <a:rPr lang="en-US" altLang="zh-TW" dirty="0" err="1" smtClean="0">
                <a:solidFill>
                  <a:schemeClr val="dk1"/>
                </a:solidFill>
              </a:rPr>
              <a:t>Valgrind</a:t>
            </a:r>
            <a:endParaRPr dirty="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dirty="0">
                <a:solidFill>
                  <a:schemeClr val="dk1"/>
                </a:solidFill>
              </a:rPr>
              <a:t>Base Program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dirty="0"/>
              <a:t>Grading Policy</a:t>
            </a:r>
            <a:endParaRPr dirty="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dirty="0"/>
              <a:t>Useful Reference</a:t>
            </a:r>
            <a:endParaRPr dirty="0"/>
          </a:p>
        </p:txBody>
      </p:sp>
      <p:sp>
        <p:nvSpPr>
          <p:cNvPr id="187" name="Google Shape;187;p41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What is </a:t>
            </a:r>
            <a:r>
              <a:rPr lang="en-US" altLang="zh-TW" dirty="0" smtClean="0"/>
              <a:t>Longest Overlap Substring</a:t>
            </a:r>
            <a:r>
              <a:rPr lang="zh-TW" dirty="0" smtClean="0"/>
              <a:t>?</a:t>
            </a:r>
            <a:endParaRPr dirty="0"/>
          </a:p>
        </p:txBody>
      </p:sp>
      <p:sp>
        <p:nvSpPr>
          <p:cNvPr id="193" name="Google Shape;193;p42"/>
          <p:cNvSpPr txBox="1">
            <a:spLocks noGrp="1"/>
          </p:cNvSpPr>
          <p:nvPr>
            <p:ph type="body" idx="1"/>
          </p:nvPr>
        </p:nvSpPr>
        <p:spPr>
          <a:xfrm>
            <a:off x="349300" y="990300"/>
            <a:ext cx="8505600" cy="3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altLang="zh-TW" dirty="0" smtClean="0"/>
              <a:t>Longest Common Substring (LCS) is a very common operation in various domains, particularly Computational Biology</a:t>
            </a:r>
            <a:endParaRPr b="1" dirty="0"/>
          </a:p>
          <a:p>
            <a:pPr lvl="0" indent="-342900">
              <a:buSzPts val="1800"/>
            </a:pPr>
            <a:r>
              <a:rPr lang="en-US" dirty="0"/>
              <a:t>Given </a:t>
            </a:r>
            <a:r>
              <a:rPr lang="en-US" dirty="0" smtClean="0"/>
              <a:t>a set </a:t>
            </a:r>
            <a:r>
              <a:rPr lang="en-US" dirty="0"/>
              <a:t>of </a:t>
            </a:r>
            <a:r>
              <a:rPr lang="en-US" dirty="0" smtClean="0"/>
              <a:t>strings, for every string in the set, find </a:t>
            </a:r>
            <a:r>
              <a:rPr lang="en-US" dirty="0"/>
              <a:t>all the </a:t>
            </a:r>
            <a:r>
              <a:rPr lang="en-US" dirty="0" smtClean="0"/>
              <a:t>other strings whose substrings matches with a substring of this string</a:t>
            </a:r>
          </a:p>
          <a:p>
            <a:pPr lvl="0" indent="-342900">
              <a:buSzPts val="1800"/>
            </a:pPr>
            <a:r>
              <a:rPr lang="en-US" dirty="0" smtClean="0"/>
              <a:t>Longest Overlap Substring is a particular case of LCS where the matching substrings should be at opposite ends of the corresponding strings. Default Time complexity is </a:t>
            </a:r>
            <a:r>
              <a:rPr lang="en-US" b="1" dirty="0" smtClean="0"/>
              <a:t>O(mn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  <a:endParaRPr b="1" dirty="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b="1" dirty="0"/>
              <a:t>Performing </a:t>
            </a:r>
            <a:r>
              <a:rPr lang="en-US" altLang="zh-TW" b="1" dirty="0" smtClean="0"/>
              <a:t>Longest Overlap Substring</a:t>
            </a:r>
            <a:r>
              <a:rPr lang="zh-TW" b="1" dirty="0" smtClean="0"/>
              <a:t> </a:t>
            </a:r>
            <a:r>
              <a:rPr lang="zh-TW" b="1" i="1" dirty="0"/>
              <a:t>efficiently</a:t>
            </a:r>
            <a:r>
              <a:rPr lang="zh-TW" dirty="0"/>
              <a:t> is </a:t>
            </a:r>
            <a:r>
              <a:rPr lang="en-US" altLang="zh-TW" dirty="0" smtClean="0"/>
              <a:t>critical to the applications that employee it, owing to </a:t>
            </a:r>
            <a:r>
              <a:rPr lang="en-US" altLang="zh-TW" b="1" dirty="0" smtClean="0"/>
              <a:t>very large size</a:t>
            </a:r>
            <a:r>
              <a:rPr lang="en-US" altLang="zh-TW" dirty="0" smtClean="0"/>
              <a:t> of data.</a:t>
            </a:r>
            <a:endParaRPr b="1" dirty="0"/>
          </a:p>
        </p:txBody>
      </p:sp>
      <p:sp>
        <p:nvSpPr>
          <p:cNvPr id="196" name="Google Shape;196;p42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3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Distinct String </a:t>
            </a:r>
            <a:r>
              <a:rPr lang="en-US" altLang="zh-TW" dirty="0"/>
              <a:t>I</a:t>
            </a:r>
            <a:r>
              <a:rPr lang="en-US" altLang="zh-TW" dirty="0" smtClean="0"/>
              <a:t>llustration</a:t>
            </a:r>
            <a:endParaRPr dirty="0"/>
          </a:p>
        </p:txBody>
      </p:sp>
      <p:sp>
        <p:nvSpPr>
          <p:cNvPr id="202" name="Google Shape;202;p43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b="1"/>
              <a:t>6</a:t>
            </a:fld>
            <a:endParaRPr b="1"/>
          </a:p>
        </p:txBody>
      </p:sp>
      <p:sp>
        <p:nvSpPr>
          <p:cNvPr id="7" name="Rectangle 6"/>
          <p:cNvSpPr/>
          <p:nvPr/>
        </p:nvSpPr>
        <p:spPr>
          <a:xfrm>
            <a:off x="5223164" y="3200400"/>
            <a:ext cx="2479963" cy="491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1128713"/>
            <a:ext cx="1514475" cy="321468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3300413" y="2321719"/>
            <a:ext cx="792956" cy="528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332" y="1238249"/>
            <a:ext cx="1438275" cy="269557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5756564" y="2445326"/>
            <a:ext cx="1202532" cy="962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5693570" y="2731715"/>
            <a:ext cx="118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Remove elements that had duplicate</a:t>
            </a:r>
            <a:endParaRPr lang="en-US" sz="9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533" y="2015836"/>
            <a:ext cx="1952625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3"/>
          <p:cNvSpPr txBox="1">
            <a:spLocks noGrp="1"/>
          </p:cNvSpPr>
          <p:nvPr>
            <p:ph type="title"/>
          </p:nvPr>
        </p:nvSpPr>
        <p:spPr>
          <a:xfrm>
            <a:off x="349300" y="226100"/>
            <a:ext cx="8505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Longest Overlap Substring </a:t>
            </a:r>
            <a:r>
              <a:rPr lang="en-US" altLang="zh-TW" dirty="0"/>
              <a:t>I</a:t>
            </a:r>
            <a:r>
              <a:rPr lang="en-US" altLang="zh-TW" dirty="0" smtClean="0"/>
              <a:t>llustration</a:t>
            </a:r>
            <a:endParaRPr dirty="0"/>
          </a:p>
        </p:txBody>
      </p:sp>
      <p:sp>
        <p:nvSpPr>
          <p:cNvPr id="202" name="Google Shape;202;p43"/>
          <p:cNvSpPr txBox="1">
            <a:spLocks noGrp="1"/>
          </p:cNvSpPr>
          <p:nvPr>
            <p:ph type="sldNum" idx="12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223164" y="3200400"/>
            <a:ext cx="2479963" cy="491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73982" y="1122218"/>
            <a:ext cx="20019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</a:t>
            </a:r>
            <a:r>
              <a:rPr lang="en-US" b="1" dirty="0" err="1" smtClean="0"/>
              <a:t>utputA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2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-1</a:t>
            </a:r>
          </a:p>
          <a:p>
            <a:endParaRPr lang="en-US" b="1" dirty="0"/>
          </a:p>
          <a:p>
            <a:r>
              <a:rPr lang="en-US" b="1" dirty="0" smtClean="0"/>
              <a:t>0</a:t>
            </a:r>
          </a:p>
          <a:p>
            <a:endParaRPr lang="en-US" b="1" dirty="0"/>
          </a:p>
          <a:p>
            <a:r>
              <a:rPr lang="en-US" b="1" dirty="0" smtClean="0"/>
              <a:t>-1</a:t>
            </a:r>
          </a:p>
          <a:p>
            <a:endParaRPr lang="en-US" b="1" dirty="0"/>
          </a:p>
          <a:p>
            <a:r>
              <a:rPr lang="en-US" b="1" dirty="0" smtClean="0"/>
              <a:t>0</a:t>
            </a:r>
          </a:p>
          <a:p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59" y="1129362"/>
            <a:ext cx="5565631" cy="301423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1743075" y="1950244"/>
            <a:ext cx="1414463" cy="1200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793081" y="2371725"/>
            <a:ext cx="1389460" cy="1599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743075" y="1950244"/>
            <a:ext cx="1414463" cy="1200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43075" y="2076325"/>
            <a:ext cx="1414463" cy="1877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9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361950">
              <a:lnSpc>
                <a:spcPct val="115000"/>
              </a:lnSpc>
            </a:pPr>
            <a:r>
              <a:rPr lang="en-US" altLang="zh-TW" dirty="0" smtClean="0"/>
              <a:t>C/C</a:t>
            </a:r>
            <a:r>
              <a:rPr lang="en-US" altLang="zh-TW" dirty="0"/>
              <a:t>++ Code </a:t>
            </a:r>
            <a:r>
              <a:rPr lang="en-US" altLang="zh-TW" dirty="0" smtClean="0"/>
              <a:t>optimization Techniques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lnSpc>
                <a:spcPct val="100000"/>
              </a:lnSpc>
              <a:buNone/>
            </a:pPr>
            <a:r>
              <a:rPr lang="en-US" dirty="0" smtClean="0"/>
              <a:t>Loop Unrolling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68" y="1427450"/>
            <a:ext cx="1766023" cy="11148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8" y="2643509"/>
            <a:ext cx="2236211" cy="18141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94218" y="990300"/>
            <a:ext cx="28401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/>
            <a:r>
              <a:rPr lang="en-US" sz="2100" dirty="0"/>
              <a:t>Strength Reduction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5" y="1405798"/>
            <a:ext cx="2695575" cy="15049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691" y="2939301"/>
            <a:ext cx="4270344" cy="170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 smtClean="0"/>
              <a:t>Loop Jamming			Loop Invariant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32" y="1559775"/>
            <a:ext cx="3874077" cy="298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082" y="1569300"/>
            <a:ext cx="3581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884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3935</TotalTime>
  <Words>1639</Words>
  <Application>Microsoft Office PowerPoint</Application>
  <PresentationFormat>On-screen Show (16:9)</PresentationFormat>
  <Paragraphs>125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Courier New</vt:lpstr>
      <vt:lpstr>Comic Sans MS</vt:lpstr>
      <vt:lpstr>Source Sans Pro</vt:lpstr>
      <vt:lpstr>Roboto Slab</vt:lpstr>
      <vt:lpstr>Simple Light</vt:lpstr>
      <vt:lpstr>Simple Light</vt:lpstr>
      <vt:lpstr>Cordelia template</vt:lpstr>
      <vt:lpstr>Final Project Part-I: Optimization of Longest Overlap Substring and Distinct String operations</vt:lpstr>
      <vt:lpstr>In this project you will learning...</vt:lpstr>
      <vt:lpstr>Schedule</vt:lpstr>
      <vt:lpstr>Outline</vt:lpstr>
      <vt:lpstr>What is Longest Overlap Substring?</vt:lpstr>
      <vt:lpstr>Distinct String Illustration</vt:lpstr>
      <vt:lpstr>Longest Overlap Substring Illustration</vt:lpstr>
      <vt:lpstr>C/C++ Code optimization Techniques</vt:lpstr>
      <vt:lpstr>Contd.</vt:lpstr>
      <vt:lpstr>Contd.</vt:lpstr>
      <vt:lpstr>Goal:  Optimize Longest Overlap Substring operation</vt:lpstr>
      <vt:lpstr>Functions</vt:lpstr>
      <vt:lpstr>Profiling using Valgrind</vt:lpstr>
      <vt:lpstr>Environment</vt:lpstr>
      <vt:lpstr>Task and Evaluation</vt:lpstr>
      <vt:lpstr>Grading Policy</vt:lpstr>
      <vt:lpstr>Other Rules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Part-I: Accelerate Range Join operation with CUDA</dc:title>
  <cp:lastModifiedBy>Aman Sinha</cp:lastModifiedBy>
  <cp:revision>179</cp:revision>
  <dcterms:modified xsi:type="dcterms:W3CDTF">2019-05-14T19:41:20Z</dcterms:modified>
</cp:coreProperties>
</file>