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ibre Franklin Light"/>
      <p:regular r:id="rId28"/>
      <p:bold r:id="rId29"/>
      <p:italic r:id="rId30"/>
      <p:boldItalic r:id="rId31"/>
    </p:embeddedFont>
    <p:embeddedFont>
      <p:font typeface="Libre Franklin"/>
      <p:regular r:id="rId32"/>
      <p:bold r:id="rId33"/>
      <p:italic r:id="rId34"/>
      <p:boldItalic r:id="rId35"/>
    </p:embeddedFont>
    <p:embeddedFont>
      <p:font typeface="Bebas Neu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breFranklinLigh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Light-boldItalic.fntdata"/><Relationship Id="rId30" Type="http://schemas.openxmlformats.org/officeDocument/2006/relationships/font" Target="fonts/LibreFranklinLight-italic.fntdata"/><Relationship Id="rId11" Type="http://schemas.openxmlformats.org/officeDocument/2006/relationships/slide" Target="slides/slide7.xml"/><Relationship Id="rId33" Type="http://schemas.openxmlformats.org/officeDocument/2006/relationships/font" Target="fonts/LibreFranklin-bold.fntdata"/><Relationship Id="rId10" Type="http://schemas.openxmlformats.org/officeDocument/2006/relationships/slide" Target="slides/slide6.xml"/><Relationship Id="rId32" Type="http://schemas.openxmlformats.org/officeDocument/2006/relationships/font" Target="fonts/LibreFranklin-regular.fntdata"/><Relationship Id="rId13" Type="http://schemas.openxmlformats.org/officeDocument/2006/relationships/slide" Target="slides/slide9.xml"/><Relationship Id="rId35" Type="http://schemas.openxmlformats.org/officeDocument/2006/relationships/font" Target="fonts/LibreFranklin-boldItalic.fntdata"/><Relationship Id="rId12" Type="http://schemas.openxmlformats.org/officeDocument/2006/relationships/slide" Target="slides/slide8.xml"/><Relationship Id="rId34" Type="http://schemas.openxmlformats.org/officeDocument/2006/relationships/font" Target="fonts/LibreFranklin-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BebasNeue-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0597b8ca2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0597b8ca2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072d4909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1072d4909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078f5ce92b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078f5ce92b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1078f5ce92b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1078f5ce92b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072d4909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072d4909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0597b8ca27_3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0597b8ca27_3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0597b8ca2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0597b8ca2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1078f5ce92b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1078f5ce92b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0597b8ca2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0597b8ca2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07229d20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107229d20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597b8ca27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597b8ca27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107229d20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107229d20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078f5ce92b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078f5ce92b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0597b8ca2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0597b8ca2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07229d20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07229d20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a99406f5d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a99406f5d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a99406f5d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a99406f5d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07b54fdd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07b54fdd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0597b8ca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0597b8ca2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078f5ce92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078f5ce92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0597b8ca2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0597b8ca2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1078f5ce92b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1078f5ce92b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74307" y="-3096782"/>
            <a:ext cx="10943120" cy="7654833"/>
            <a:chOff x="-4219997" y="-1378766"/>
            <a:chExt cx="6355628" cy="4445832"/>
          </a:xfrm>
        </p:grpSpPr>
        <p:sp>
          <p:nvSpPr>
            <p:cNvPr id="10" name="Google Shape;10;p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
          <p:cNvSpPr txBox="1"/>
          <p:nvPr>
            <p:ph type="ctrTitle"/>
          </p:nvPr>
        </p:nvSpPr>
        <p:spPr>
          <a:xfrm>
            <a:off x="2191200" y="711300"/>
            <a:ext cx="4761600" cy="32280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b="0"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 name="Google Shape;31;p2"/>
          <p:cNvSpPr txBox="1"/>
          <p:nvPr>
            <p:ph idx="1" type="subTitle"/>
          </p:nvPr>
        </p:nvSpPr>
        <p:spPr>
          <a:xfrm>
            <a:off x="2191200" y="3939300"/>
            <a:ext cx="4761600" cy="66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2" name="Google Shape;32;p2"/>
          <p:cNvGrpSpPr/>
          <p:nvPr/>
        </p:nvGrpSpPr>
        <p:grpSpPr>
          <a:xfrm>
            <a:off x="51962" y="4730910"/>
            <a:ext cx="9063135" cy="316890"/>
            <a:chOff x="-5957448" y="3515305"/>
            <a:chExt cx="4931781" cy="172438"/>
          </a:xfrm>
        </p:grpSpPr>
        <p:sp>
          <p:nvSpPr>
            <p:cNvPr id="33" name="Google Shape;33;p2"/>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3" name="Shape 223"/>
        <p:cNvGrpSpPr/>
        <p:nvPr/>
      </p:nvGrpSpPr>
      <p:grpSpPr>
        <a:xfrm>
          <a:off x="0" y="0"/>
          <a:ext cx="0" cy="0"/>
          <a:chOff x="0" y="0"/>
          <a:chExt cx="0" cy="0"/>
        </a:xfrm>
      </p:grpSpPr>
      <p:grpSp>
        <p:nvGrpSpPr>
          <p:cNvPr id="224" name="Google Shape;224;p11"/>
          <p:cNvGrpSpPr/>
          <p:nvPr/>
        </p:nvGrpSpPr>
        <p:grpSpPr>
          <a:xfrm>
            <a:off x="-898887" y="-685731"/>
            <a:ext cx="4173908" cy="4435784"/>
            <a:chOff x="-701300" y="296400"/>
            <a:chExt cx="3270575" cy="3475775"/>
          </a:xfrm>
        </p:grpSpPr>
        <p:sp>
          <p:nvSpPr>
            <p:cNvPr id="225" name="Google Shape;225;p11"/>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rot="10800000">
            <a:off x="6291338" y="2087100"/>
            <a:ext cx="3270575" cy="3475775"/>
            <a:chOff x="-701300" y="296400"/>
            <a:chExt cx="3270575" cy="3475775"/>
          </a:xfrm>
        </p:grpSpPr>
        <p:sp>
          <p:nvSpPr>
            <p:cNvPr id="230" name="Google Shape;230;p11"/>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1"/>
          <p:cNvSpPr txBox="1"/>
          <p:nvPr>
            <p:ph hasCustomPrompt="1" type="title"/>
          </p:nvPr>
        </p:nvSpPr>
        <p:spPr>
          <a:xfrm>
            <a:off x="1618200" y="1610100"/>
            <a:ext cx="5907600" cy="13107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90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35" name="Google Shape;235;p11"/>
          <p:cNvSpPr txBox="1"/>
          <p:nvPr>
            <p:ph idx="1" type="subTitle"/>
          </p:nvPr>
        </p:nvSpPr>
        <p:spPr>
          <a:xfrm>
            <a:off x="1618200" y="2920800"/>
            <a:ext cx="59076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6" name="Shape 2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37" name="Shape 237"/>
        <p:cNvGrpSpPr/>
        <p:nvPr/>
      </p:nvGrpSpPr>
      <p:grpSpPr>
        <a:xfrm>
          <a:off x="0" y="0"/>
          <a:ext cx="0" cy="0"/>
          <a:chOff x="0" y="0"/>
          <a:chExt cx="0" cy="0"/>
        </a:xfrm>
      </p:grpSpPr>
      <p:grpSp>
        <p:nvGrpSpPr>
          <p:cNvPr id="238" name="Google Shape;238;p13"/>
          <p:cNvGrpSpPr/>
          <p:nvPr/>
        </p:nvGrpSpPr>
        <p:grpSpPr>
          <a:xfrm>
            <a:off x="-2364328" y="-523269"/>
            <a:ext cx="13264703" cy="5860287"/>
            <a:chOff x="-1602350" y="450300"/>
            <a:chExt cx="10346075" cy="4570850"/>
          </a:xfrm>
        </p:grpSpPr>
        <p:sp>
          <p:nvSpPr>
            <p:cNvPr id="239" name="Google Shape;239;p13"/>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5472700" y="486875"/>
              <a:ext cx="2801775" cy="1974750"/>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5472700" y="486875"/>
              <a:ext cx="2801775" cy="1974750"/>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6642725" y="1104675"/>
              <a:ext cx="2101000" cy="2857975"/>
            </a:xfrm>
            <a:custGeom>
              <a:rect b="b" l="l" r="r" t="t"/>
              <a:pathLst>
                <a:path extrusionOk="0" h="114319" w="8404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5453525" y="450300"/>
              <a:ext cx="3063600" cy="1389525"/>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5453525" y="450300"/>
              <a:ext cx="3063600" cy="1389525"/>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13"/>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8" name="Google Shape;248;p13"/>
          <p:cNvSpPr txBox="1"/>
          <p:nvPr>
            <p:ph idx="1" type="subTitle"/>
          </p:nvPr>
        </p:nvSpPr>
        <p:spPr>
          <a:xfrm>
            <a:off x="720000" y="36256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49" name="Google Shape;249;p13"/>
          <p:cNvSpPr txBox="1"/>
          <p:nvPr>
            <p:ph idx="2" type="subTitle"/>
          </p:nvPr>
        </p:nvSpPr>
        <p:spPr>
          <a:xfrm>
            <a:off x="720000" y="39942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0" name="Google Shape;250;p13"/>
          <p:cNvSpPr txBox="1"/>
          <p:nvPr>
            <p:ph idx="3" type="subTitle"/>
          </p:nvPr>
        </p:nvSpPr>
        <p:spPr>
          <a:xfrm>
            <a:off x="6066900" y="36256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51" name="Google Shape;251;p13"/>
          <p:cNvSpPr txBox="1"/>
          <p:nvPr>
            <p:ph idx="4" type="subTitle"/>
          </p:nvPr>
        </p:nvSpPr>
        <p:spPr>
          <a:xfrm>
            <a:off x="6066900" y="39942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2" name="Google Shape;252;p13"/>
          <p:cNvSpPr txBox="1"/>
          <p:nvPr>
            <p:ph idx="5" type="subTitle"/>
          </p:nvPr>
        </p:nvSpPr>
        <p:spPr>
          <a:xfrm>
            <a:off x="3393450" y="36256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53" name="Google Shape;253;p13"/>
          <p:cNvSpPr txBox="1"/>
          <p:nvPr>
            <p:ph idx="6" type="subTitle"/>
          </p:nvPr>
        </p:nvSpPr>
        <p:spPr>
          <a:xfrm>
            <a:off x="3393450" y="39942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13"/>
          <p:cNvSpPr txBox="1"/>
          <p:nvPr>
            <p:ph hasCustomPrompt="1" idx="7" type="title"/>
          </p:nvPr>
        </p:nvSpPr>
        <p:spPr>
          <a:xfrm>
            <a:off x="1592400" y="3068500"/>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5" name="Google Shape;255;p13"/>
          <p:cNvSpPr txBox="1"/>
          <p:nvPr>
            <p:ph hasCustomPrompt="1" idx="8" type="title"/>
          </p:nvPr>
        </p:nvSpPr>
        <p:spPr>
          <a:xfrm>
            <a:off x="4265850" y="3068500"/>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6" name="Google Shape;256;p13"/>
          <p:cNvSpPr txBox="1"/>
          <p:nvPr>
            <p:ph hasCustomPrompt="1" idx="9" type="title"/>
          </p:nvPr>
        </p:nvSpPr>
        <p:spPr>
          <a:xfrm>
            <a:off x="6939300" y="3068500"/>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7" name="Google Shape;257;p13"/>
          <p:cNvSpPr txBox="1"/>
          <p:nvPr>
            <p:ph idx="13" type="subTitle"/>
          </p:nvPr>
        </p:nvSpPr>
        <p:spPr>
          <a:xfrm>
            <a:off x="720000" y="18168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58" name="Google Shape;258;p13"/>
          <p:cNvSpPr txBox="1"/>
          <p:nvPr>
            <p:ph idx="14" type="subTitle"/>
          </p:nvPr>
        </p:nvSpPr>
        <p:spPr>
          <a:xfrm>
            <a:off x="720000" y="21854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9" name="Google Shape;259;p13"/>
          <p:cNvSpPr txBox="1"/>
          <p:nvPr>
            <p:ph idx="15" type="subTitle"/>
          </p:nvPr>
        </p:nvSpPr>
        <p:spPr>
          <a:xfrm>
            <a:off x="6066900" y="18168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60" name="Google Shape;260;p13"/>
          <p:cNvSpPr txBox="1"/>
          <p:nvPr>
            <p:ph idx="16" type="subTitle"/>
          </p:nvPr>
        </p:nvSpPr>
        <p:spPr>
          <a:xfrm>
            <a:off x="6066900" y="21854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61" name="Google Shape;261;p13"/>
          <p:cNvSpPr txBox="1"/>
          <p:nvPr>
            <p:ph idx="17" type="subTitle"/>
          </p:nvPr>
        </p:nvSpPr>
        <p:spPr>
          <a:xfrm>
            <a:off x="3393450" y="1816800"/>
            <a:ext cx="235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62" name="Google Shape;262;p13"/>
          <p:cNvSpPr txBox="1"/>
          <p:nvPr>
            <p:ph idx="18" type="subTitle"/>
          </p:nvPr>
        </p:nvSpPr>
        <p:spPr>
          <a:xfrm>
            <a:off x="3393450" y="2185400"/>
            <a:ext cx="2357100" cy="609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63" name="Google Shape;263;p13"/>
          <p:cNvSpPr txBox="1"/>
          <p:nvPr>
            <p:ph hasCustomPrompt="1" idx="19" type="title"/>
          </p:nvPr>
        </p:nvSpPr>
        <p:spPr>
          <a:xfrm>
            <a:off x="1592400" y="1259625"/>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64" name="Google Shape;264;p13"/>
          <p:cNvSpPr txBox="1"/>
          <p:nvPr>
            <p:ph hasCustomPrompt="1" idx="20" type="title"/>
          </p:nvPr>
        </p:nvSpPr>
        <p:spPr>
          <a:xfrm>
            <a:off x="4265850" y="1259700"/>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65" name="Google Shape;265;p13"/>
          <p:cNvSpPr txBox="1"/>
          <p:nvPr>
            <p:ph hasCustomPrompt="1" idx="21" type="title"/>
          </p:nvPr>
        </p:nvSpPr>
        <p:spPr>
          <a:xfrm>
            <a:off x="6939300" y="1259700"/>
            <a:ext cx="612300" cy="557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b="0"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66" name="Shape 266"/>
        <p:cNvGrpSpPr/>
        <p:nvPr/>
      </p:nvGrpSpPr>
      <p:grpSpPr>
        <a:xfrm>
          <a:off x="0" y="0"/>
          <a:ext cx="0" cy="0"/>
          <a:chOff x="0" y="0"/>
          <a:chExt cx="0" cy="0"/>
        </a:xfrm>
      </p:grpSpPr>
      <p:grpSp>
        <p:nvGrpSpPr>
          <p:cNvPr id="267" name="Google Shape;267;p14"/>
          <p:cNvGrpSpPr/>
          <p:nvPr/>
        </p:nvGrpSpPr>
        <p:grpSpPr>
          <a:xfrm rot="899949">
            <a:off x="-1370139" y="-1101964"/>
            <a:ext cx="4190443" cy="4453221"/>
            <a:chOff x="-4219997" y="480632"/>
            <a:chExt cx="2433812" cy="2586434"/>
          </a:xfrm>
        </p:grpSpPr>
        <p:sp>
          <p:nvSpPr>
            <p:cNvPr id="268" name="Google Shape;268;p14"/>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4"/>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14"/>
          <p:cNvSpPr txBox="1"/>
          <p:nvPr>
            <p:ph idx="1" type="subTitle"/>
          </p:nvPr>
        </p:nvSpPr>
        <p:spPr>
          <a:xfrm>
            <a:off x="720000" y="2864200"/>
            <a:ext cx="217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73" name="Google Shape;273;p14"/>
          <p:cNvSpPr txBox="1"/>
          <p:nvPr>
            <p:ph idx="2" type="subTitle"/>
          </p:nvPr>
        </p:nvSpPr>
        <p:spPr>
          <a:xfrm>
            <a:off x="720000" y="3232800"/>
            <a:ext cx="2177100" cy="90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4" name="Google Shape;274;p14"/>
          <p:cNvSpPr txBox="1"/>
          <p:nvPr>
            <p:ph idx="3" type="subTitle"/>
          </p:nvPr>
        </p:nvSpPr>
        <p:spPr>
          <a:xfrm>
            <a:off x="3483450" y="2864200"/>
            <a:ext cx="217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75" name="Google Shape;275;p14"/>
          <p:cNvSpPr txBox="1"/>
          <p:nvPr>
            <p:ph idx="4" type="subTitle"/>
          </p:nvPr>
        </p:nvSpPr>
        <p:spPr>
          <a:xfrm>
            <a:off x="3483450" y="3232800"/>
            <a:ext cx="2177100" cy="90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6" name="Google Shape;276;p14"/>
          <p:cNvSpPr txBox="1"/>
          <p:nvPr>
            <p:ph idx="5" type="subTitle"/>
          </p:nvPr>
        </p:nvSpPr>
        <p:spPr>
          <a:xfrm>
            <a:off x="6246925" y="2864200"/>
            <a:ext cx="21771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277" name="Google Shape;277;p14"/>
          <p:cNvSpPr txBox="1"/>
          <p:nvPr>
            <p:ph idx="6" type="subTitle"/>
          </p:nvPr>
        </p:nvSpPr>
        <p:spPr>
          <a:xfrm>
            <a:off x="6246925" y="3232800"/>
            <a:ext cx="2177100" cy="90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278" name="Google Shape;278;p14"/>
          <p:cNvGrpSpPr/>
          <p:nvPr/>
        </p:nvGrpSpPr>
        <p:grpSpPr>
          <a:xfrm>
            <a:off x="5337950" y="3714887"/>
            <a:ext cx="4928054" cy="2273159"/>
            <a:chOff x="5337950" y="3714887"/>
            <a:chExt cx="4928054" cy="2273159"/>
          </a:xfrm>
        </p:grpSpPr>
        <p:sp>
          <p:nvSpPr>
            <p:cNvPr id="279" name="Google Shape;279;p14"/>
            <p:cNvSpPr/>
            <p:nvPr/>
          </p:nvSpPr>
          <p:spPr>
            <a:xfrm flipH="1" rot="9974655">
              <a:off x="5532690" y="4253883"/>
              <a:ext cx="4667843" cy="1113723"/>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4"/>
            <p:cNvGrpSpPr/>
            <p:nvPr/>
          </p:nvGrpSpPr>
          <p:grpSpPr>
            <a:xfrm>
              <a:off x="5337950" y="4562424"/>
              <a:ext cx="4853649" cy="1425622"/>
              <a:chOff x="4841950" y="4243200"/>
              <a:chExt cx="3795175" cy="1114725"/>
            </a:xfrm>
          </p:grpSpPr>
          <p:sp>
            <p:nvSpPr>
              <p:cNvPr id="281" name="Google Shape;281;p14"/>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6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
    <p:spTree>
      <p:nvGrpSpPr>
        <p:cNvPr id="283" name="Shape 283"/>
        <p:cNvGrpSpPr/>
        <p:nvPr/>
      </p:nvGrpSpPr>
      <p:grpSpPr>
        <a:xfrm>
          <a:off x="0" y="0"/>
          <a:ext cx="0" cy="0"/>
          <a:chOff x="0" y="0"/>
          <a:chExt cx="0" cy="0"/>
        </a:xfrm>
      </p:grpSpPr>
      <p:grpSp>
        <p:nvGrpSpPr>
          <p:cNvPr id="284" name="Google Shape;284;p15"/>
          <p:cNvGrpSpPr/>
          <p:nvPr/>
        </p:nvGrpSpPr>
        <p:grpSpPr>
          <a:xfrm flipH="1" rot="10800000">
            <a:off x="-1067687" y="2087100"/>
            <a:ext cx="3270575" cy="3475775"/>
            <a:chOff x="-701300" y="296400"/>
            <a:chExt cx="3270575" cy="3475775"/>
          </a:xfrm>
        </p:grpSpPr>
        <p:sp>
          <p:nvSpPr>
            <p:cNvPr id="285" name="Google Shape;285;p15"/>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15"/>
          <p:cNvGrpSpPr/>
          <p:nvPr/>
        </p:nvGrpSpPr>
        <p:grpSpPr>
          <a:xfrm>
            <a:off x="5104650" y="-144850"/>
            <a:ext cx="4800150" cy="1079075"/>
            <a:chOff x="3323550" y="585000"/>
            <a:chExt cx="4800150" cy="1079075"/>
          </a:xfrm>
        </p:grpSpPr>
        <p:sp>
          <p:nvSpPr>
            <p:cNvPr id="290" name="Google Shape;290;p15"/>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5"/>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95" name="Shape 295"/>
        <p:cNvGrpSpPr/>
        <p:nvPr/>
      </p:nvGrpSpPr>
      <p:grpSpPr>
        <a:xfrm>
          <a:off x="0" y="0"/>
          <a:ext cx="0" cy="0"/>
          <a:chOff x="0" y="0"/>
          <a:chExt cx="0" cy="0"/>
        </a:xfrm>
      </p:grpSpPr>
      <p:grpSp>
        <p:nvGrpSpPr>
          <p:cNvPr id="296" name="Google Shape;296;p16"/>
          <p:cNvGrpSpPr/>
          <p:nvPr/>
        </p:nvGrpSpPr>
        <p:grpSpPr>
          <a:xfrm flipH="1">
            <a:off x="6941363" y="2683360"/>
            <a:ext cx="4335037" cy="2653659"/>
            <a:chOff x="-1602350" y="2951375"/>
            <a:chExt cx="3381200" cy="2069775"/>
          </a:xfrm>
        </p:grpSpPr>
        <p:sp>
          <p:nvSpPr>
            <p:cNvPr id="297" name="Google Shape;297;p16"/>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 name="Google Shape;300;p16"/>
          <p:cNvGrpSpPr/>
          <p:nvPr/>
        </p:nvGrpSpPr>
        <p:grpSpPr>
          <a:xfrm flipH="1">
            <a:off x="-992728" y="-144850"/>
            <a:ext cx="4800150" cy="1079075"/>
            <a:chOff x="3323550" y="585000"/>
            <a:chExt cx="4800150" cy="1079075"/>
          </a:xfrm>
        </p:grpSpPr>
        <p:sp>
          <p:nvSpPr>
            <p:cNvPr id="301" name="Google Shape;301;p16"/>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16"/>
          <p:cNvSpPr txBox="1"/>
          <p:nvPr>
            <p:ph idx="1" type="subTitle"/>
          </p:nvPr>
        </p:nvSpPr>
        <p:spPr>
          <a:xfrm>
            <a:off x="1874751" y="3328200"/>
            <a:ext cx="2190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06" name="Google Shape;306;p16"/>
          <p:cNvSpPr txBox="1"/>
          <p:nvPr>
            <p:ph idx="2" type="subTitle"/>
          </p:nvPr>
        </p:nvSpPr>
        <p:spPr>
          <a:xfrm>
            <a:off x="1874750" y="3798000"/>
            <a:ext cx="2190300" cy="5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07" name="Google Shape;307;p16"/>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8" name="Google Shape;308;p16"/>
          <p:cNvSpPr txBox="1"/>
          <p:nvPr>
            <p:ph idx="3" type="subTitle"/>
          </p:nvPr>
        </p:nvSpPr>
        <p:spPr>
          <a:xfrm>
            <a:off x="6004276" y="3328200"/>
            <a:ext cx="2190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09" name="Google Shape;309;p16"/>
          <p:cNvSpPr txBox="1"/>
          <p:nvPr>
            <p:ph idx="4" type="subTitle"/>
          </p:nvPr>
        </p:nvSpPr>
        <p:spPr>
          <a:xfrm>
            <a:off x="6004275" y="3798000"/>
            <a:ext cx="2190300" cy="5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10" name="Google Shape;310;p16"/>
          <p:cNvSpPr txBox="1"/>
          <p:nvPr>
            <p:ph idx="5" type="subTitle"/>
          </p:nvPr>
        </p:nvSpPr>
        <p:spPr>
          <a:xfrm>
            <a:off x="1874751" y="1519400"/>
            <a:ext cx="2190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11" name="Google Shape;311;p16"/>
          <p:cNvSpPr txBox="1"/>
          <p:nvPr>
            <p:ph idx="6" type="subTitle"/>
          </p:nvPr>
        </p:nvSpPr>
        <p:spPr>
          <a:xfrm>
            <a:off x="1874750" y="1989200"/>
            <a:ext cx="2190300" cy="5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12" name="Google Shape;312;p16"/>
          <p:cNvSpPr txBox="1"/>
          <p:nvPr>
            <p:ph idx="7" type="subTitle"/>
          </p:nvPr>
        </p:nvSpPr>
        <p:spPr>
          <a:xfrm>
            <a:off x="6004276" y="1519400"/>
            <a:ext cx="2190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13" name="Google Shape;313;p16"/>
          <p:cNvSpPr txBox="1"/>
          <p:nvPr>
            <p:ph idx="8" type="subTitle"/>
          </p:nvPr>
        </p:nvSpPr>
        <p:spPr>
          <a:xfrm>
            <a:off x="6004275" y="1989200"/>
            <a:ext cx="2190300" cy="5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14" name="Shape 314"/>
        <p:cNvGrpSpPr/>
        <p:nvPr/>
      </p:nvGrpSpPr>
      <p:grpSpPr>
        <a:xfrm>
          <a:off x="0" y="0"/>
          <a:ext cx="0" cy="0"/>
          <a:chOff x="0" y="0"/>
          <a:chExt cx="0" cy="0"/>
        </a:xfrm>
      </p:grpSpPr>
      <p:grpSp>
        <p:nvGrpSpPr>
          <p:cNvPr id="315" name="Google Shape;315;p17"/>
          <p:cNvGrpSpPr/>
          <p:nvPr/>
        </p:nvGrpSpPr>
        <p:grpSpPr>
          <a:xfrm>
            <a:off x="3962014" y="-37506"/>
            <a:ext cx="6164833" cy="1385856"/>
            <a:chOff x="3323550" y="585000"/>
            <a:chExt cx="4800150" cy="1079075"/>
          </a:xfrm>
        </p:grpSpPr>
        <p:sp>
          <p:nvSpPr>
            <p:cNvPr id="316" name="Google Shape;316;p17"/>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7"/>
          <p:cNvGrpSpPr/>
          <p:nvPr/>
        </p:nvGrpSpPr>
        <p:grpSpPr>
          <a:xfrm rot="10800000">
            <a:off x="-1719287" y="3706051"/>
            <a:ext cx="5100785" cy="2130874"/>
            <a:chOff x="5337950" y="-657276"/>
            <a:chExt cx="5100785" cy="2130874"/>
          </a:xfrm>
        </p:grpSpPr>
        <p:sp>
          <p:nvSpPr>
            <p:cNvPr id="321" name="Google Shape;321;p17"/>
            <p:cNvSpPr/>
            <p:nvPr/>
          </p:nvSpPr>
          <p:spPr>
            <a:xfrm rot="324568">
              <a:off x="5729126" y="142425"/>
              <a:ext cx="4667510" cy="1113644"/>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17"/>
            <p:cNvGrpSpPr/>
            <p:nvPr/>
          </p:nvGrpSpPr>
          <p:grpSpPr>
            <a:xfrm flipH="1" rot="10800000">
              <a:off x="5337950" y="-657276"/>
              <a:ext cx="4853649" cy="1425622"/>
              <a:chOff x="4841950" y="4243200"/>
              <a:chExt cx="3795175" cy="1114725"/>
            </a:xfrm>
          </p:grpSpPr>
          <p:sp>
            <p:nvSpPr>
              <p:cNvPr id="323" name="Google Shape;323;p1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5" name="Google Shape;325;p17"/>
          <p:cNvSpPr txBox="1"/>
          <p:nvPr>
            <p:ph type="title"/>
          </p:nvPr>
        </p:nvSpPr>
        <p:spPr>
          <a:xfrm>
            <a:off x="1678650" y="3194163"/>
            <a:ext cx="5786700" cy="449700"/>
          </a:xfrm>
          <a:prstGeom prst="rect">
            <a:avLst/>
          </a:prstGeom>
        </p:spPr>
        <p:txBody>
          <a:bodyPr anchorCtr="0" anchor="ctr" bIns="0" lIns="0" spcFirstLastPara="1" rIns="0" wrap="square" tIns="0">
            <a:noAutofit/>
          </a:bodyPr>
          <a:lstStyle>
            <a:lvl1pPr lvl="0" rtl="0" algn="ctr">
              <a:spcBef>
                <a:spcPts val="0"/>
              </a:spcBef>
              <a:spcAft>
                <a:spcPts val="0"/>
              </a:spcAft>
              <a:buClr>
                <a:schemeClr val="lt2"/>
              </a:buClr>
              <a:buSzPts val="1600"/>
              <a:buNone/>
              <a:defRPr sz="1800">
                <a:solidFill>
                  <a:schemeClr val="lt2"/>
                </a:solidFill>
              </a:defRPr>
            </a:lvl1pPr>
            <a:lvl2pPr lvl="1"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2pPr>
            <a:lvl3pPr lvl="2"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3pPr>
            <a:lvl4pPr lvl="3"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4pPr>
            <a:lvl5pPr lvl="4"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5pPr>
            <a:lvl6pPr lvl="5"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6pPr>
            <a:lvl7pPr lvl="6"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7pPr>
            <a:lvl8pPr lvl="7"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8pPr>
            <a:lvl9pPr lvl="8" rtl="0" algn="r">
              <a:spcBef>
                <a:spcPts val="0"/>
              </a:spcBef>
              <a:spcAft>
                <a:spcPts val="0"/>
              </a:spcAft>
              <a:buClr>
                <a:schemeClr val="lt2"/>
              </a:buClr>
              <a:buSzPts val="1600"/>
              <a:buFont typeface="Bebas Neue"/>
              <a:buNone/>
              <a:defRPr sz="1600">
                <a:solidFill>
                  <a:schemeClr val="lt2"/>
                </a:solidFill>
                <a:latin typeface="Bebas Neue"/>
                <a:ea typeface="Bebas Neue"/>
                <a:cs typeface="Bebas Neue"/>
                <a:sym typeface="Bebas Neue"/>
              </a:defRPr>
            </a:lvl9pPr>
          </a:lstStyle>
          <a:p/>
        </p:txBody>
      </p:sp>
      <p:sp>
        <p:nvSpPr>
          <p:cNvPr id="326" name="Google Shape;326;p17"/>
          <p:cNvSpPr txBox="1"/>
          <p:nvPr>
            <p:ph idx="1" type="subTitle"/>
          </p:nvPr>
        </p:nvSpPr>
        <p:spPr>
          <a:xfrm>
            <a:off x="1678662" y="1499638"/>
            <a:ext cx="5786700" cy="1694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
    <p:spTree>
      <p:nvGrpSpPr>
        <p:cNvPr id="327" name="Shape 327"/>
        <p:cNvGrpSpPr/>
        <p:nvPr/>
      </p:nvGrpSpPr>
      <p:grpSpPr>
        <a:xfrm>
          <a:off x="0" y="0"/>
          <a:ext cx="0" cy="0"/>
          <a:chOff x="0" y="0"/>
          <a:chExt cx="0" cy="0"/>
        </a:xfrm>
      </p:grpSpPr>
      <p:grpSp>
        <p:nvGrpSpPr>
          <p:cNvPr id="328" name="Google Shape;328;p18"/>
          <p:cNvGrpSpPr/>
          <p:nvPr/>
        </p:nvGrpSpPr>
        <p:grpSpPr>
          <a:xfrm>
            <a:off x="-686687" y="-809737"/>
            <a:ext cx="3270575" cy="3475775"/>
            <a:chOff x="-701300" y="296400"/>
            <a:chExt cx="3270575" cy="3475775"/>
          </a:xfrm>
        </p:grpSpPr>
        <p:sp>
          <p:nvSpPr>
            <p:cNvPr id="329" name="Google Shape;329;p18"/>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8"/>
          <p:cNvGrpSpPr/>
          <p:nvPr/>
        </p:nvGrpSpPr>
        <p:grpSpPr>
          <a:xfrm flipH="1" rot="10800000">
            <a:off x="5185950" y="4198550"/>
            <a:ext cx="4800150" cy="1079075"/>
            <a:chOff x="3323550" y="585000"/>
            <a:chExt cx="4800150" cy="1079075"/>
          </a:xfrm>
        </p:grpSpPr>
        <p:sp>
          <p:nvSpPr>
            <p:cNvPr id="334" name="Google Shape;334;p18"/>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8"/>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8"/>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339" name="Shape 339"/>
        <p:cNvGrpSpPr/>
        <p:nvPr/>
      </p:nvGrpSpPr>
      <p:grpSpPr>
        <a:xfrm>
          <a:off x="0" y="0"/>
          <a:ext cx="0" cy="0"/>
          <a:chOff x="0" y="0"/>
          <a:chExt cx="0" cy="0"/>
        </a:xfrm>
      </p:grpSpPr>
      <p:grpSp>
        <p:nvGrpSpPr>
          <p:cNvPr id="340" name="Google Shape;340;p19"/>
          <p:cNvGrpSpPr/>
          <p:nvPr/>
        </p:nvGrpSpPr>
        <p:grpSpPr>
          <a:xfrm>
            <a:off x="-394167" y="-37506"/>
            <a:ext cx="3694000" cy="945309"/>
            <a:chOff x="-305650" y="585000"/>
            <a:chExt cx="2876275" cy="736050"/>
          </a:xfrm>
        </p:grpSpPr>
        <p:sp>
          <p:nvSpPr>
            <p:cNvPr id="341" name="Google Shape;341;p19"/>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274425" y="585000"/>
              <a:ext cx="1645125" cy="584375"/>
            </a:xfrm>
            <a:custGeom>
              <a:rect b="b" l="l" r="r" t="t"/>
              <a:pathLst>
                <a:path extrusionOk="0" h="23375" w="65805">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247650" y="585000"/>
              <a:ext cx="1126350" cy="454575"/>
            </a:xfrm>
            <a:custGeom>
              <a:rect b="b" l="l" r="r" t="t"/>
              <a:pathLst>
                <a:path extrusionOk="0" h="18183" w="45054">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19"/>
          <p:cNvGrpSpPr/>
          <p:nvPr/>
        </p:nvGrpSpPr>
        <p:grpSpPr>
          <a:xfrm flipH="1">
            <a:off x="7246159" y="2683360"/>
            <a:ext cx="4335037" cy="2653659"/>
            <a:chOff x="-1602350" y="2951375"/>
            <a:chExt cx="3381200" cy="2069775"/>
          </a:xfrm>
        </p:grpSpPr>
        <p:sp>
          <p:nvSpPr>
            <p:cNvPr id="346" name="Google Shape;346;p19"/>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19"/>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0" name="Google Shape;350;p19"/>
          <p:cNvSpPr txBox="1"/>
          <p:nvPr>
            <p:ph idx="1" type="subTitle"/>
          </p:nvPr>
        </p:nvSpPr>
        <p:spPr>
          <a:xfrm>
            <a:off x="971238" y="1761900"/>
            <a:ext cx="29718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51" name="Google Shape;351;p19"/>
          <p:cNvSpPr txBox="1"/>
          <p:nvPr>
            <p:ph idx="2" type="subTitle"/>
          </p:nvPr>
        </p:nvSpPr>
        <p:spPr>
          <a:xfrm>
            <a:off x="971263" y="2231700"/>
            <a:ext cx="2971800" cy="2208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1600"/>
              <a:buChar char="●"/>
              <a:defRPr/>
            </a:lvl1pPr>
            <a:lvl2pPr lvl="1" rtl="0" algn="ctr">
              <a:lnSpc>
                <a:spcPct val="100000"/>
              </a:lnSpc>
              <a:spcBef>
                <a:spcPts val="50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352" name="Google Shape;352;p19"/>
          <p:cNvSpPr txBox="1"/>
          <p:nvPr>
            <p:ph idx="3" type="subTitle"/>
          </p:nvPr>
        </p:nvSpPr>
        <p:spPr>
          <a:xfrm>
            <a:off x="5196288" y="1761900"/>
            <a:ext cx="29718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1"/>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53" name="Google Shape;353;p19"/>
          <p:cNvSpPr txBox="1"/>
          <p:nvPr>
            <p:ph idx="4" type="subTitle"/>
          </p:nvPr>
        </p:nvSpPr>
        <p:spPr>
          <a:xfrm>
            <a:off x="5196313" y="2231700"/>
            <a:ext cx="2971800" cy="2208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1600"/>
              <a:buChar char="●"/>
              <a:defRPr/>
            </a:lvl1pPr>
            <a:lvl2pPr lvl="1" rtl="0" algn="ctr">
              <a:lnSpc>
                <a:spcPct val="100000"/>
              </a:lnSpc>
              <a:spcBef>
                <a:spcPts val="50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_1">
    <p:spTree>
      <p:nvGrpSpPr>
        <p:cNvPr id="354" name="Shape 354"/>
        <p:cNvGrpSpPr/>
        <p:nvPr/>
      </p:nvGrpSpPr>
      <p:grpSpPr>
        <a:xfrm>
          <a:off x="0" y="0"/>
          <a:ext cx="0" cy="0"/>
          <a:chOff x="0" y="0"/>
          <a:chExt cx="0" cy="0"/>
        </a:xfrm>
      </p:grpSpPr>
      <p:grpSp>
        <p:nvGrpSpPr>
          <p:cNvPr id="355" name="Google Shape;355;p20"/>
          <p:cNvGrpSpPr/>
          <p:nvPr/>
        </p:nvGrpSpPr>
        <p:grpSpPr>
          <a:xfrm>
            <a:off x="3859764" y="-381006"/>
            <a:ext cx="6164833" cy="1385856"/>
            <a:chOff x="3859764" y="-381006"/>
            <a:chExt cx="6164833" cy="1385856"/>
          </a:xfrm>
        </p:grpSpPr>
        <p:sp>
          <p:nvSpPr>
            <p:cNvPr id="356" name="Google Shape;356;p20"/>
            <p:cNvSpPr/>
            <p:nvPr/>
          </p:nvSpPr>
          <p:spPr>
            <a:xfrm>
              <a:off x="3859764" y="-381006"/>
              <a:ext cx="6123575" cy="1385856"/>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3859764" y="-381006"/>
              <a:ext cx="6123575" cy="1385856"/>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5635694" y="-381006"/>
              <a:ext cx="4387747" cy="119106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6491584" y="-381006"/>
              <a:ext cx="3533013" cy="1024358"/>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20"/>
          <p:cNvGrpSpPr/>
          <p:nvPr/>
        </p:nvGrpSpPr>
        <p:grpSpPr>
          <a:xfrm flipH="1" rot="10800000">
            <a:off x="-1068928" y="1625369"/>
            <a:ext cx="4173908" cy="4435784"/>
            <a:chOff x="-701300" y="296400"/>
            <a:chExt cx="3270575" cy="3475775"/>
          </a:xfrm>
        </p:grpSpPr>
        <p:sp>
          <p:nvSpPr>
            <p:cNvPr id="361" name="Google Shape;361;p20"/>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0"/>
          <p:cNvSpPr txBox="1"/>
          <p:nvPr>
            <p:ph hasCustomPrompt="1" type="title"/>
          </p:nvPr>
        </p:nvSpPr>
        <p:spPr>
          <a:xfrm>
            <a:off x="1232625" y="1692200"/>
            <a:ext cx="2677200" cy="1268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66" name="Google Shape;366;p20"/>
          <p:cNvSpPr txBox="1"/>
          <p:nvPr>
            <p:ph idx="1" type="subTitle"/>
          </p:nvPr>
        </p:nvSpPr>
        <p:spPr>
          <a:xfrm>
            <a:off x="1232625" y="2960475"/>
            <a:ext cx="26772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7" name="Google Shape;367;p20"/>
          <p:cNvSpPr txBox="1"/>
          <p:nvPr>
            <p:ph hasCustomPrompt="1" idx="2" type="title"/>
          </p:nvPr>
        </p:nvSpPr>
        <p:spPr>
          <a:xfrm>
            <a:off x="5234175" y="1692075"/>
            <a:ext cx="2677200" cy="1268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7200">
                <a:solidFill>
                  <a:schemeClr val="accen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68" name="Google Shape;368;p20"/>
          <p:cNvSpPr txBox="1"/>
          <p:nvPr>
            <p:ph idx="3" type="subTitle"/>
          </p:nvPr>
        </p:nvSpPr>
        <p:spPr>
          <a:xfrm>
            <a:off x="5234175" y="2960475"/>
            <a:ext cx="26772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9" name="Google Shape;369;p20"/>
          <p:cNvSpPr txBox="1"/>
          <p:nvPr>
            <p:ph idx="4"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9" name="Shape 129"/>
        <p:cNvGrpSpPr/>
        <p:nvPr/>
      </p:nvGrpSpPr>
      <p:grpSpPr>
        <a:xfrm>
          <a:off x="0" y="0"/>
          <a:ext cx="0" cy="0"/>
          <a:chOff x="0" y="0"/>
          <a:chExt cx="0" cy="0"/>
        </a:xfrm>
      </p:grpSpPr>
      <p:grpSp>
        <p:nvGrpSpPr>
          <p:cNvPr id="130" name="Google Shape;130;p3"/>
          <p:cNvGrpSpPr/>
          <p:nvPr/>
        </p:nvGrpSpPr>
        <p:grpSpPr>
          <a:xfrm rot="10800000">
            <a:off x="5952939" y="1625369"/>
            <a:ext cx="4173908" cy="4435784"/>
            <a:chOff x="-701300" y="296400"/>
            <a:chExt cx="3270575" cy="3475775"/>
          </a:xfrm>
        </p:grpSpPr>
        <p:sp>
          <p:nvSpPr>
            <p:cNvPr id="131" name="Google Shape;131;p3"/>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3"/>
          <p:cNvGrpSpPr/>
          <p:nvPr/>
        </p:nvGrpSpPr>
        <p:grpSpPr>
          <a:xfrm flipH="1">
            <a:off x="-1068928" y="-37506"/>
            <a:ext cx="6164833" cy="1385856"/>
            <a:chOff x="3323550" y="585000"/>
            <a:chExt cx="4800150" cy="1079075"/>
          </a:xfrm>
        </p:grpSpPr>
        <p:sp>
          <p:nvSpPr>
            <p:cNvPr id="136" name="Google Shape;136;p3"/>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3"/>
          <p:cNvSpPr txBox="1"/>
          <p:nvPr>
            <p:ph type="title"/>
          </p:nvPr>
        </p:nvSpPr>
        <p:spPr>
          <a:xfrm>
            <a:off x="1736250" y="2263467"/>
            <a:ext cx="5671500" cy="12030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64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1" name="Google Shape;141;p3"/>
          <p:cNvSpPr txBox="1"/>
          <p:nvPr>
            <p:ph idx="1" type="subTitle"/>
          </p:nvPr>
        </p:nvSpPr>
        <p:spPr>
          <a:xfrm>
            <a:off x="1736250" y="3466473"/>
            <a:ext cx="5671500" cy="4173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3"/>
          <p:cNvSpPr txBox="1"/>
          <p:nvPr>
            <p:ph hasCustomPrompt="1" idx="2" type="title"/>
          </p:nvPr>
        </p:nvSpPr>
        <p:spPr>
          <a:xfrm>
            <a:off x="1736250" y="1259750"/>
            <a:ext cx="5671500" cy="10038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370" name="Shape 370"/>
        <p:cNvGrpSpPr/>
        <p:nvPr/>
      </p:nvGrpSpPr>
      <p:grpSpPr>
        <a:xfrm>
          <a:off x="0" y="0"/>
          <a:ext cx="0" cy="0"/>
          <a:chOff x="0" y="0"/>
          <a:chExt cx="0" cy="0"/>
        </a:xfrm>
      </p:grpSpPr>
      <p:grpSp>
        <p:nvGrpSpPr>
          <p:cNvPr id="371" name="Google Shape;371;p21"/>
          <p:cNvGrpSpPr/>
          <p:nvPr/>
        </p:nvGrpSpPr>
        <p:grpSpPr>
          <a:xfrm flipH="1" rot="-899949">
            <a:off x="6256488" y="-1101964"/>
            <a:ext cx="4190443" cy="4453221"/>
            <a:chOff x="-4219997" y="480632"/>
            <a:chExt cx="2433812" cy="2586434"/>
          </a:xfrm>
        </p:grpSpPr>
        <p:sp>
          <p:nvSpPr>
            <p:cNvPr id="372" name="Google Shape;372;p21"/>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1"/>
          <p:cNvGrpSpPr/>
          <p:nvPr/>
        </p:nvGrpSpPr>
        <p:grpSpPr>
          <a:xfrm>
            <a:off x="-2364328" y="2683360"/>
            <a:ext cx="4335037" cy="2653659"/>
            <a:chOff x="-1602350" y="2951375"/>
            <a:chExt cx="3381200" cy="2069775"/>
          </a:xfrm>
        </p:grpSpPr>
        <p:sp>
          <p:nvSpPr>
            <p:cNvPr id="376" name="Google Shape;376;p21"/>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0708" y="35454"/>
                    <a:pt x="69712" y="61397"/>
                    <a:pt x="112070" y="790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1359700" y="2951375"/>
              <a:ext cx="2801775" cy="1975225"/>
            </a:xfrm>
            <a:custGeom>
              <a:rect b="b" l="l" r="r" t="t"/>
              <a:pathLst>
                <a:path extrusionOk="0" h="79009" w="112071">
                  <a:moveTo>
                    <a:pt x="112070" y="79008"/>
                  </a:moveTo>
                  <a:lnTo>
                    <a:pt x="112070" y="79008"/>
                  </a:lnTo>
                  <a:cubicBezTo>
                    <a:pt x="71318" y="68963"/>
                    <a:pt x="32314" y="51620"/>
                    <a:pt x="1" y="25266"/>
                  </a:cubicBezTo>
                  <a:cubicBezTo>
                    <a:pt x="1892" y="16612"/>
                    <a:pt x="3230" y="8048"/>
                    <a:pt x="1892" y="1"/>
                  </a:cubicBezTo>
                  <a:cubicBezTo>
                    <a:pt x="3230" y="1642"/>
                    <a:pt x="4586" y="3284"/>
                    <a:pt x="5960" y="4890"/>
                  </a:cubicBezTo>
                  <a:cubicBezTo>
                    <a:pt x="5407" y="9707"/>
                    <a:pt x="4283" y="14632"/>
                    <a:pt x="2909" y="19592"/>
                  </a:cubicBezTo>
                  <a:cubicBezTo>
                    <a:pt x="33812" y="47569"/>
                    <a:pt x="71907" y="66875"/>
                    <a:pt x="112070" y="790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1602350" y="3573650"/>
              <a:ext cx="3381200" cy="1447500"/>
            </a:xfrm>
            <a:custGeom>
              <a:rect b="b" l="l" r="r" t="t"/>
              <a:pathLst>
                <a:path extrusionOk="0" h="57900" w="135248">
                  <a:moveTo>
                    <a:pt x="3908" y="57900"/>
                  </a:moveTo>
                  <a:lnTo>
                    <a:pt x="135248" y="57900"/>
                  </a:lnTo>
                  <a:cubicBezTo>
                    <a:pt x="86127" y="49817"/>
                    <a:pt x="38291" y="31600"/>
                    <a:pt x="0" y="0"/>
                  </a:cubicBezTo>
                  <a:cubicBezTo>
                    <a:pt x="6531" y="17218"/>
                    <a:pt x="339" y="39629"/>
                    <a:pt x="3908" y="5790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1"/>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0" name="Google Shape;380;p21"/>
          <p:cNvSpPr txBox="1"/>
          <p:nvPr>
            <p:ph idx="1" type="subTitle"/>
          </p:nvPr>
        </p:nvSpPr>
        <p:spPr>
          <a:xfrm>
            <a:off x="720000" y="1763975"/>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81" name="Google Shape;381;p21"/>
          <p:cNvSpPr txBox="1"/>
          <p:nvPr>
            <p:ph idx="2" type="subTitle"/>
          </p:nvPr>
        </p:nvSpPr>
        <p:spPr>
          <a:xfrm>
            <a:off x="720000" y="2132575"/>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2" name="Google Shape;382;p21"/>
          <p:cNvSpPr txBox="1"/>
          <p:nvPr>
            <p:ph idx="3" type="subTitle"/>
          </p:nvPr>
        </p:nvSpPr>
        <p:spPr>
          <a:xfrm>
            <a:off x="3417300" y="1763975"/>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83" name="Google Shape;383;p21"/>
          <p:cNvSpPr txBox="1"/>
          <p:nvPr>
            <p:ph idx="4" type="subTitle"/>
          </p:nvPr>
        </p:nvSpPr>
        <p:spPr>
          <a:xfrm>
            <a:off x="3417300" y="2132575"/>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4" name="Google Shape;384;p21"/>
          <p:cNvSpPr txBox="1"/>
          <p:nvPr>
            <p:ph idx="5" type="subTitle"/>
          </p:nvPr>
        </p:nvSpPr>
        <p:spPr>
          <a:xfrm>
            <a:off x="6114600" y="1763975"/>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85" name="Google Shape;385;p21"/>
          <p:cNvSpPr txBox="1"/>
          <p:nvPr>
            <p:ph idx="6" type="subTitle"/>
          </p:nvPr>
        </p:nvSpPr>
        <p:spPr>
          <a:xfrm>
            <a:off x="6114600" y="2132575"/>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6" name="Google Shape;386;p21"/>
          <p:cNvSpPr txBox="1"/>
          <p:nvPr>
            <p:ph idx="7" type="subTitle"/>
          </p:nvPr>
        </p:nvSpPr>
        <p:spPr>
          <a:xfrm>
            <a:off x="720000" y="3572800"/>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87" name="Google Shape;387;p21"/>
          <p:cNvSpPr txBox="1"/>
          <p:nvPr>
            <p:ph idx="8" type="subTitle"/>
          </p:nvPr>
        </p:nvSpPr>
        <p:spPr>
          <a:xfrm>
            <a:off x="720000" y="3941400"/>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88" name="Google Shape;388;p21"/>
          <p:cNvSpPr txBox="1"/>
          <p:nvPr>
            <p:ph idx="9" type="subTitle"/>
          </p:nvPr>
        </p:nvSpPr>
        <p:spPr>
          <a:xfrm>
            <a:off x="3417300" y="3572800"/>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89" name="Google Shape;389;p21"/>
          <p:cNvSpPr txBox="1"/>
          <p:nvPr>
            <p:ph idx="13" type="subTitle"/>
          </p:nvPr>
        </p:nvSpPr>
        <p:spPr>
          <a:xfrm>
            <a:off x="3417300" y="3941400"/>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90" name="Google Shape;390;p21"/>
          <p:cNvSpPr txBox="1"/>
          <p:nvPr>
            <p:ph idx="14" type="subTitle"/>
          </p:nvPr>
        </p:nvSpPr>
        <p:spPr>
          <a:xfrm>
            <a:off x="6114600" y="3572800"/>
            <a:ext cx="2309400" cy="368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391" name="Google Shape;391;p21"/>
          <p:cNvSpPr txBox="1"/>
          <p:nvPr>
            <p:ph idx="15" type="subTitle"/>
          </p:nvPr>
        </p:nvSpPr>
        <p:spPr>
          <a:xfrm>
            <a:off x="6114600" y="3941400"/>
            <a:ext cx="2309400" cy="662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92" name="Shape 392"/>
        <p:cNvGrpSpPr/>
        <p:nvPr/>
      </p:nvGrpSpPr>
      <p:grpSpPr>
        <a:xfrm>
          <a:off x="0" y="0"/>
          <a:ext cx="0" cy="0"/>
          <a:chOff x="0" y="0"/>
          <a:chExt cx="0" cy="0"/>
        </a:xfrm>
      </p:grpSpPr>
      <p:grpSp>
        <p:nvGrpSpPr>
          <p:cNvPr id="393" name="Google Shape;393;p22"/>
          <p:cNvGrpSpPr/>
          <p:nvPr/>
        </p:nvGrpSpPr>
        <p:grpSpPr>
          <a:xfrm>
            <a:off x="-874307" y="-3096782"/>
            <a:ext cx="10943120" cy="7654833"/>
            <a:chOff x="-4219997" y="-1378766"/>
            <a:chExt cx="6355628" cy="4445832"/>
          </a:xfrm>
        </p:grpSpPr>
        <p:sp>
          <p:nvSpPr>
            <p:cNvPr id="394" name="Google Shape;394;p2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2"/>
          <p:cNvGrpSpPr/>
          <p:nvPr/>
        </p:nvGrpSpPr>
        <p:grpSpPr>
          <a:xfrm>
            <a:off x="125609" y="4730910"/>
            <a:ext cx="9063135" cy="316890"/>
            <a:chOff x="-5957448" y="3515305"/>
            <a:chExt cx="4931781" cy="172438"/>
          </a:xfrm>
        </p:grpSpPr>
        <p:sp>
          <p:nvSpPr>
            <p:cNvPr id="415" name="Google Shape;415;p22"/>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2"/>
          <p:cNvSpPr txBox="1"/>
          <p:nvPr>
            <p:ph type="title"/>
          </p:nvPr>
        </p:nvSpPr>
        <p:spPr>
          <a:xfrm>
            <a:off x="2573100" y="600825"/>
            <a:ext cx="3997800" cy="10029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sz="8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2" name="Google Shape;512;p22"/>
          <p:cNvSpPr txBox="1"/>
          <p:nvPr>
            <p:ph idx="1" type="subTitle"/>
          </p:nvPr>
        </p:nvSpPr>
        <p:spPr>
          <a:xfrm>
            <a:off x="3077100" y="2268075"/>
            <a:ext cx="2989800" cy="439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13" name="Google Shape;513;p22"/>
          <p:cNvSpPr txBox="1"/>
          <p:nvPr>
            <p:ph idx="2" type="subTitle"/>
          </p:nvPr>
        </p:nvSpPr>
        <p:spPr>
          <a:xfrm>
            <a:off x="3360750" y="2707250"/>
            <a:ext cx="2422500" cy="898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14" name="Google Shape;514;p22"/>
          <p:cNvSpPr txBox="1"/>
          <p:nvPr/>
        </p:nvSpPr>
        <p:spPr>
          <a:xfrm>
            <a:off x="2150550" y="3814175"/>
            <a:ext cx="4842900" cy="528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chemeClr val="dk2"/>
                </a:solidFill>
                <a:latin typeface="Libre Franklin Light"/>
                <a:ea typeface="Libre Franklin Light"/>
                <a:cs typeface="Libre Franklin Light"/>
                <a:sym typeface="Libre Franklin Light"/>
              </a:rPr>
              <a:t>CREDITS: This presentation template was created by </a:t>
            </a:r>
            <a:r>
              <a:rPr b="1" lang="en" sz="1200">
                <a:solidFill>
                  <a:schemeClr val="lt2"/>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 sz="1200">
                <a:solidFill>
                  <a:schemeClr val="dk2"/>
                </a:solidFill>
                <a:latin typeface="Libre Franklin Light"/>
                <a:ea typeface="Libre Franklin Light"/>
                <a:cs typeface="Libre Franklin Light"/>
                <a:sym typeface="Libre Franklin Light"/>
              </a:rPr>
              <a:t>, including icons by </a:t>
            </a:r>
            <a:r>
              <a:rPr b="1" lang="en" sz="1200">
                <a:solidFill>
                  <a:schemeClr val="lt2"/>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 sz="1200">
                <a:solidFill>
                  <a:schemeClr val="dk2"/>
                </a:solidFill>
                <a:latin typeface="Libre Franklin Light"/>
                <a:ea typeface="Libre Franklin Light"/>
                <a:cs typeface="Libre Franklin Light"/>
                <a:sym typeface="Libre Franklin Light"/>
              </a:rPr>
              <a:t>, infographics &amp; images by </a:t>
            </a:r>
            <a:r>
              <a:rPr b="1" lang="en" sz="1200">
                <a:solidFill>
                  <a:schemeClr val="lt2"/>
                </a:solidFill>
                <a:uFill>
                  <a:noFill/>
                </a:uFill>
                <a:latin typeface="Libre Franklin"/>
                <a:ea typeface="Libre Franklin"/>
                <a:cs typeface="Libre Franklin"/>
                <a:sym typeface="Libre Franklin"/>
                <a:hlinkClick r:id="rId4">
                  <a:extLst>
                    <a:ext uri="{A12FA001-AC4F-418D-AE19-62706E023703}">
                      <ahyp:hlinkClr val="tx"/>
                    </a:ext>
                  </a:extLst>
                </a:hlinkClick>
              </a:rPr>
              <a:t>Freepik</a:t>
            </a:r>
            <a:endParaRPr b="1">
              <a:solidFill>
                <a:schemeClr val="lt2"/>
              </a:solidFill>
              <a:latin typeface="Libre Franklin"/>
              <a:ea typeface="Libre Franklin"/>
              <a:cs typeface="Libre Franklin"/>
              <a:sym typeface="Libre Frankli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515" name="Shape 515"/>
        <p:cNvGrpSpPr/>
        <p:nvPr/>
      </p:nvGrpSpPr>
      <p:grpSpPr>
        <a:xfrm>
          <a:off x="0" y="0"/>
          <a:ext cx="0" cy="0"/>
          <a:chOff x="0" y="0"/>
          <a:chExt cx="0" cy="0"/>
        </a:xfrm>
      </p:grpSpPr>
      <p:grpSp>
        <p:nvGrpSpPr>
          <p:cNvPr id="516" name="Google Shape;516;p23"/>
          <p:cNvGrpSpPr/>
          <p:nvPr/>
        </p:nvGrpSpPr>
        <p:grpSpPr>
          <a:xfrm>
            <a:off x="-698967" y="-342306"/>
            <a:ext cx="10825814" cy="1385856"/>
            <a:chOff x="-305650" y="585000"/>
            <a:chExt cx="8429350" cy="1079075"/>
          </a:xfrm>
        </p:grpSpPr>
        <p:sp>
          <p:nvSpPr>
            <p:cNvPr id="517" name="Google Shape;517;p23"/>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274425" y="585000"/>
              <a:ext cx="1645125" cy="584375"/>
            </a:xfrm>
            <a:custGeom>
              <a:rect b="b" l="l" r="r" t="t"/>
              <a:pathLst>
                <a:path extrusionOk="0" h="23375" w="65805">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247650" y="585000"/>
              <a:ext cx="1126350" cy="454575"/>
            </a:xfrm>
            <a:custGeom>
              <a:rect b="b" l="l" r="r" t="t"/>
              <a:pathLst>
                <a:path extrusionOk="0" h="18183" w="45054">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3"/>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6" name="Google Shape;526;p23"/>
          <p:cNvSpPr txBox="1"/>
          <p:nvPr>
            <p:ph idx="1" type="subTitle"/>
          </p:nvPr>
        </p:nvSpPr>
        <p:spPr>
          <a:xfrm>
            <a:off x="720000" y="1381450"/>
            <a:ext cx="3852000" cy="32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527" name="Google Shape;527;p23"/>
          <p:cNvSpPr txBox="1"/>
          <p:nvPr>
            <p:ph idx="2" type="subTitle"/>
          </p:nvPr>
        </p:nvSpPr>
        <p:spPr>
          <a:xfrm>
            <a:off x="4572000" y="1381450"/>
            <a:ext cx="3852000" cy="3221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2"/>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528" name="Shape 528"/>
        <p:cNvGrpSpPr/>
        <p:nvPr/>
      </p:nvGrpSpPr>
      <p:grpSpPr>
        <a:xfrm>
          <a:off x="0" y="0"/>
          <a:ext cx="0" cy="0"/>
          <a:chOff x="0" y="0"/>
          <a:chExt cx="0" cy="0"/>
        </a:xfrm>
      </p:grpSpPr>
      <p:grpSp>
        <p:nvGrpSpPr>
          <p:cNvPr id="529" name="Google Shape;529;p24"/>
          <p:cNvGrpSpPr/>
          <p:nvPr/>
        </p:nvGrpSpPr>
        <p:grpSpPr>
          <a:xfrm>
            <a:off x="-874307" y="-3096782"/>
            <a:ext cx="10943120" cy="7654833"/>
            <a:chOff x="-4219997" y="-1378766"/>
            <a:chExt cx="6355628" cy="4445832"/>
          </a:xfrm>
        </p:grpSpPr>
        <p:sp>
          <p:nvSpPr>
            <p:cNvPr id="530" name="Google Shape;530;p24"/>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575409" y="336279"/>
              <a:ext cx="2711040" cy="646840"/>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4057824" y="-623217"/>
              <a:ext cx="6135571" cy="2110606"/>
            </a:xfrm>
            <a:custGeom>
              <a:rect b="b" l="l" r="r" t="t"/>
              <a:pathLst>
                <a:path extrusionOk="0" h="29608" w="86071">
                  <a:moveTo>
                    <a:pt x="23688" y="0"/>
                  </a:moveTo>
                  <a:cubicBezTo>
                    <a:pt x="19653" y="0"/>
                    <a:pt x="15625" y="595"/>
                    <a:pt x="11937" y="2185"/>
                  </a:cubicBezTo>
                  <a:cubicBezTo>
                    <a:pt x="6950" y="4335"/>
                    <a:pt x="2659" y="8510"/>
                    <a:pt x="1276" y="13764"/>
                  </a:cubicBezTo>
                  <a:cubicBezTo>
                    <a:pt x="1" y="18653"/>
                    <a:pt x="1883" y="24880"/>
                    <a:pt x="90" y="29608"/>
                  </a:cubicBezTo>
                  <a:cubicBezTo>
                    <a:pt x="11464" y="20223"/>
                    <a:pt x="26059" y="15361"/>
                    <a:pt x="40716" y="13773"/>
                  </a:cubicBezTo>
                  <a:cubicBezTo>
                    <a:pt x="44968" y="13312"/>
                    <a:pt x="49233" y="13111"/>
                    <a:pt x="53503" y="13111"/>
                  </a:cubicBezTo>
                  <a:cubicBezTo>
                    <a:pt x="63954" y="13111"/>
                    <a:pt x="74428" y="14315"/>
                    <a:pt x="84777" y="15860"/>
                  </a:cubicBezTo>
                  <a:cubicBezTo>
                    <a:pt x="86071" y="12533"/>
                    <a:pt x="83921" y="8724"/>
                    <a:pt x="80718" y="7145"/>
                  </a:cubicBezTo>
                  <a:cubicBezTo>
                    <a:pt x="77507" y="5575"/>
                    <a:pt x="73778" y="5637"/>
                    <a:pt x="70200" y="5601"/>
                  </a:cubicBezTo>
                  <a:cubicBezTo>
                    <a:pt x="61404" y="5521"/>
                    <a:pt x="52617" y="4656"/>
                    <a:pt x="43981" y="3023"/>
                  </a:cubicBezTo>
                  <a:cubicBezTo>
                    <a:pt x="38647" y="2015"/>
                    <a:pt x="33348" y="713"/>
                    <a:pt x="27941" y="204"/>
                  </a:cubicBezTo>
                  <a:cubicBezTo>
                    <a:pt x="26533" y="74"/>
                    <a:pt x="25110" y="0"/>
                    <a:pt x="23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4057824" y="-738057"/>
              <a:ext cx="6135571" cy="2110392"/>
            </a:xfrm>
            <a:custGeom>
              <a:rect b="b" l="l" r="r" t="t"/>
              <a:pathLst>
                <a:path extrusionOk="0" h="29605" w="86071">
                  <a:moveTo>
                    <a:pt x="23652" y="0"/>
                  </a:moveTo>
                  <a:cubicBezTo>
                    <a:pt x="19629" y="0"/>
                    <a:pt x="15613" y="596"/>
                    <a:pt x="11937" y="2181"/>
                  </a:cubicBezTo>
                  <a:cubicBezTo>
                    <a:pt x="6950" y="4340"/>
                    <a:pt x="2659" y="8506"/>
                    <a:pt x="1276" y="13760"/>
                  </a:cubicBezTo>
                  <a:cubicBezTo>
                    <a:pt x="1" y="18658"/>
                    <a:pt x="1883" y="24876"/>
                    <a:pt x="90" y="29604"/>
                  </a:cubicBezTo>
                  <a:cubicBezTo>
                    <a:pt x="11464" y="20219"/>
                    <a:pt x="26059" y="15357"/>
                    <a:pt x="40716" y="13769"/>
                  </a:cubicBezTo>
                  <a:cubicBezTo>
                    <a:pt x="44968" y="13309"/>
                    <a:pt x="49233" y="13108"/>
                    <a:pt x="53503" y="13108"/>
                  </a:cubicBezTo>
                  <a:cubicBezTo>
                    <a:pt x="63954" y="13108"/>
                    <a:pt x="74428" y="14311"/>
                    <a:pt x="84777" y="15857"/>
                  </a:cubicBezTo>
                  <a:cubicBezTo>
                    <a:pt x="86071" y="12529"/>
                    <a:pt x="83921" y="8720"/>
                    <a:pt x="80718" y="7141"/>
                  </a:cubicBezTo>
                  <a:cubicBezTo>
                    <a:pt x="77507" y="5571"/>
                    <a:pt x="73778" y="5633"/>
                    <a:pt x="70200" y="5598"/>
                  </a:cubicBezTo>
                  <a:cubicBezTo>
                    <a:pt x="61404" y="5517"/>
                    <a:pt x="52617" y="4661"/>
                    <a:pt x="43981" y="3028"/>
                  </a:cubicBezTo>
                  <a:cubicBezTo>
                    <a:pt x="38647" y="2011"/>
                    <a:pt x="33348" y="709"/>
                    <a:pt x="27941" y="209"/>
                  </a:cubicBezTo>
                  <a:cubicBezTo>
                    <a:pt x="26521" y="76"/>
                    <a:pt x="25086" y="0"/>
                    <a:pt x="236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4057824" y="-836644"/>
              <a:ext cx="6135571" cy="2110392"/>
            </a:xfrm>
            <a:custGeom>
              <a:rect b="b" l="l" r="r" t="t"/>
              <a:pathLst>
                <a:path extrusionOk="0" h="29605" w="86071">
                  <a:moveTo>
                    <a:pt x="23652" y="0"/>
                  </a:moveTo>
                  <a:cubicBezTo>
                    <a:pt x="19629" y="0"/>
                    <a:pt x="15613" y="596"/>
                    <a:pt x="11937" y="2181"/>
                  </a:cubicBezTo>
                  <a:cubicBezTo>
                    <a:pt x="6950" y="4340"/>
                    <a:pt x="2659" y="8506"/>
                    <a:pt x="1276" y="13761"/>
                  </a:cubicBezTo>
                  <a:cubicBezTo>
                    <a:pt x="1" y="18649"/>
                    <a:pt x="1883" y="24876"/>
                    <a:pt x="90" y="29604"/>
                  </a:cubicBezTo>
                  <a:cubicBezTo>
                    <a:pt x="11464" y="20219"/>
                    <a:pt x="26059" y="15357"/>
                    <a:pt x="40716" y="13770"/>
                  </a:cubicBezTo>
                  <a:cubicBezTo>
                    <a:pt x="44968" y="13309"/>
                    <a:pt x="49233" y="13108"/>
                    <a:pt x="53503" y="13108"/>
                  </a:cubicBezTo>
                  <a:cubicBezTo>
                    <a:pt x="63954" y="13108"/>
                    <a:pt x="74428" y="14312"/>
                    <a:pt x="84777" y="15857"/>
                  </a:cubicBezTo>
                  <a:cubicBezTo>
                    <a:pt x="86071" y="12529"/>
                    <a:pt x="83921" y="8720"/>
                    <a:pt x="80718" y="7141"/>
                  </a:cubicBezTo>
                  <a:cubicBezTo>
                    <a:pt x="77507" y="5571"/>
                    <a:pt x="73778" y="5634"/>
                    <a:pt x="70200" y="5598"/>
                  </a:cubicBezTo>
                  <a:cubicBezTo>
                    <a:pt x="61404" y="5518"/>
                    <a:pt x="52617" y="4661"/>
                    <a:pt x="43981" y="3020"/>
                  </a:cubicBezTo>
                  <a:cubicBezTo>
                    <a:pt x="38647" y="2012"/>
                    <a:pt x="33348" y="709"/>
                    <a:pt x="27941" y="210"/>
                  </a:cubicBezTo>
                  <a:cubicBezTo>
                    <a:pt x="26521" y="76"/>
                    <a:pt x="25086" y="0"/>
                    <a:pt x="236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4057824" y="-951769"/>
              <a:ext cx="6135571" cy="2110392"/>
            </a:xfrm>
            <a:custGeom>
              <a:rect b="b" l="l" r="r" t="t"/>
              <a:pathLst>
                <a:path extrusionOk="0" h="29605" w="86071">
                  <a:moveTo>
                    <a:pt x="23657" y="1"/>
                  </a:moveTo>
                  <a:cubicBezTo>
                    <a:pt x="19632" y="1"/>
                    <a:pt x="15615" y="598"/>
                    <a:pt x="11937" y="2190"/>
                  </a:cubicBezTo>
                  <a:cubicBezTo>
                    <a:pt x="6950" y="4340"/>
                    <a:pt x="2659" y="8506"/>
                    <a:pt x="1276" y="13761"/>
                  </a:cubicBezTo>
                  <a:cubicBezTo>
                    <a:pt x="1" y="18659"/>
                    <a:pt x="1883" y="24876"/>
                    <a:pt x="90" y="29605"/>
                  </a:cubicBezTo>
                  <a:cubicBezTo>
                    <a:pt x="11464" y="20220"/>
                    <a:pt x="26059" y="15358"/>
                    <a:pt x="40716" y="13770"/>
                  </a:cubicBezTo>
                  <a:cubicBezTo>
                    <a:pt x="44965" y="13309"/>
                    <a:pt x="49229" y="13109"/>
                    <a:pt x="53496" y="13109"/>
                  </a:cubicBezTo>
                  <a:cubicBezTo>
                    <a:pt x="63949" y="13109"/>
                    <a:pt x="74426" y="14314"/>
                    <a:pt x="84777" y="15866"/>
                  </a:cubicBezTo>
                  <a:cubicBezTo>
                    <a:pt x="86071" y="12530"/>
                    <a:pt x="83921" y="8721"/>
                    <a:pt x="80718" y="7150"/>
                  </a:cubicBezTo>
                  <a:cubicBezTo>
                    <a:pt x="77507" y="5571"/>
                    <a:pt x="73778" y="5634"/>
                    <a:pt x="70200" y="5607"/>
                  </a:cubicBezTo>
                  <a:cubicBezTo>
                    <a:pt x="61404" y="5527"/>
                    <a:pt x="52617" y="4661"/>
                    <a:pt x="43981" y="3029"/>
                  </a:cubicBezTo>
                  <a:cubicBezTo>
                    <a:pt x="38647" y="2021"/>
                    <a:pt x="33348" y="718"/>
                    <a:pt x="27941" y="210"/>
                  </a:cubicBezTo>
                  <a:cubicBezTo>
                    <a:pt x="26522" y="76"/>
                    <a:pt x="25089" y="1"/>
                    <a:pt x="236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4057824" y="-1050356"/>
              <a:ext cx="6135571" cy="2110392"/>
            </a:xfrm>
            <a:custGeom>
              <a:rect b="b" l="l" r="r" t="t"/>
              <a:pathLst>
                <a:path extrusionOk="0" h="29605" w="86071">
                  <a:moveTo>
                    <a:pt x="23657" y="1"/>
                  </a:moveTo>
                  <a:cubicBezTo>
                    <a:pt x="19632" y="1"/>
                    <a:pt x="15615" y="598"/>
                    <a:pt x="11937" y="2191"/>
                  </a:cubicBezTo>
                  <a:cubicBezTo>
                    <a:pt x="6950" y="4341"/>
                    <a:pt x="2659" y="8507"/>
                    <a:pt x="1276" y="13761"/>
                  </a:cubicBezTo>
                  <a:cubicBezTo>
                    <a:pt x="1" y="18659"/>
                    <a:pt x="1883" y="24877"/>
                    <a:pt x="90" y="29605"/>
                  </a:cubicBezTo>
                  <a:cubicBezTo>
                    <a:pt x="11464" y="20220"/>
                    <a:pt x="26059" y="15358"/>
                    <a:pt x="40716" y="13770"/>
                  </a:cubicBezTo>
                  <a:cubicBezTo>
                    <a:pt x="44965" y="13310"/>
                    <a:pt x="49229" y="13109"/>
                    <a:pt x="53496" y="13109"/>
                  </a:cubicBezTo>
                  <a:cubicBezTo>
                    <a:pt x="63949" y="13109"/>
                    <a:pt x="74426" y="14314"/>
                    <a:pt x="84777" y="15866"/>
                  </a:cubicBezTo>
                  <a:cubicBezTo>
                    <a:pt x="86071" y="12530"/>
                    <a:pt x="83921" y="8721"/>
                    <a:pt x="80718" y="7151"/>
                  </a:cubicBezTo>
                  <a:cubicBezTo>
                    <a:pt x="77507" y="5572"/>
                    <a:pt x="73778" y="5634"/>
                    <a:pt x="70200" y="5607"/>
                  </a:cubicBezTo>
                  <a:cubicBezTo>
                    <a:pt x="61404" y="5527"/>
                    <a:pt x="52617" y="4662"/>
                    <a:pt x="43981" y="3029"/>
                  </a:cubicBezTo>
                  <a:cubicBezTo>
                    <a:pt x="38647" y="2021"/>
                    <a:pt x="33348" y="710"/>
                    <a:pt x="27941" y="210"/>
                  </a:cubicBezTo>
                  <a:cubicBezTo>
                    <a:pt x="26522" y="77"/>
                    <a:pt x="25089" y="1"/>
                    <a:pt x="236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4057824" y="-1165339"/>
              <a:ext cx="6135571" cy="2110963"/>
            </a:xfrm>
            <a:custGeom>
              <a:rect b="b" l="l" r="r" t="t"/>
              <a:pathLst>
                <a:path extrusionOk="0" h="29613" w="86071">
                  <a:moveTo>
                    <a:pt x="23678" y="1"/>
                  </a:moveTo>
                  <a:cubicBezTo>
                    <a:pt x="19646" y="1"/>
                    <a:pt x="15621" y="601"/>
                    <a:pt x="11937" y="2189"/>
                  </a:cubicBezTo>
                  <a:cubicBezTo>
                    <a:pt x="6950" y="4339"/>
                    <a:pt x="2659" y="8514"/>
                    <a:pt x="1276" y="13768"/>
                  </a:cubicBezTo>
                  <a:cubicBezTo>
                    <a:pt x="1" y="18657"/>
                    <a:pt x="1883" y="24884"/>
                    <a:pt x="90" y="29612"/>
                  </a:cubicBezTo>
                  <a:cubicBezTo>
                    <a:pt x="11464" y="20227"/>
                    <a:pt x="26059" y="15356"/>
                    <a:pt x="40716" y="13768"/>
                  </a:cubicBezTo>
                  <a:cubicBezTo>
                    <a:pt x="44965" y="13308"/>
                    <a:pt x="49229" y="13107"/>
                    <a:pt x="53496" y="13107"/>
                  </a:cubicBezTo>
                  <a:cubicBezTo>
                    <a:pt x="63949" y="13107"/>
                    <a:pt x="74426" y="14313"/>
                    <a:pt x="84777" y="15865"/>
                  </a:cubicBezTo>
                  <a:cubicBezTo>
                    <a:pt x="86071" y="12528"/>
                    <a:pt x="83921" y="8719"/>
                    <a:pt x="80718" y="7149"/>
                  </a:cubicBezTo>
                  <a:cubicBezTo>
                    <a:pt x="77507" y="5570"/>
                    <a:pt x="73778" y="5632"/>
                    <a:pt x="70200" y="5606"/>
                  </a:cubicBezTo>
                  <a:cubicBezTo>
                    <a:pt x="61404" y="5525"/>
                    <a:pt x="52617" y="4660"/>
                    <a:pt x="43981" y="3027"/>
                  </a:cubicBezTo>
                  <a:cubicBezTo>
                    <a:pt x="38647" y="2019"/>
                    <a:pt x="33348" y="717"/>
                    <a:pt x="27941" y="208"/>
                  </a:cubicBezTo>
                  <a:cubicBezTo>
                    <a:pt x="26529" y="76"/>
                    <a:pt x="25103" y="1"/>
                    <a:pt x="236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4057824" y="-1263926"/>
              <a:ext cx="6135571" cy="2110321"/>
            </a:xfrm>
            <a:custGeom>
              <a:rect b="b" l="l" r="r" t="t"/>
              <a:pathLst>
                <a:path extrusionOk="0" h="29604" w="86071">
                  <a:moveTo>
                    <a:pt x="23678" y="1"/>
                  </a:moveTo>
                  <a:cubicBezTo>
                    <a:pt x="19646" y="1"/>
                    <a:pt x="15621" y="601"/>
                    <a:pt x="11937" y="2189"/>
                  </a:cubicBezTo>
                  <a:cubicBezTo>
                    <a:pt x="6950" y="4339"/>
                    <a:pt x="2659" y="8514"/>
                    <a:pt x="1276" y="13760"/>
                  </a:cubicBezTo>
                  <a:cubicBezTo>
                    <a:pt x="1" y="18657"/>
                    <a:pt x="1883" y="24884"/>
                    <a:pt x="90" y="29603"/>
                  </a:cubicBezTo>
                  <a:cubicBezTo>
                    <a:pt x="11464" y="20218"/>
                    <a:pt x="26059" y="15357"/>
                    <a:pt x="40716" y="13769"/>
                  </a:cubicBezTo>
                  <a:cubicBezTo>
                    <a:pt x="44965" y="13308"/>
                    <a:pt x="49229" y="13107"/>
                    <a:pt x="53496" y="13107"/>
                  </a:cubicBezTo>
                  <a:cubicBezTo>
                    <a:pt x="63949" y="13107"/>
                    <a:pt x="74426" y="14313"/>
                    <a:pt x="84777" y="15865"/>
                  </a:cubicBezTo>
                  <a:cubicBezTo>
                    <a:pt x="86071" y="12529"/>
                    <a:pt x="83921" y="8719"/>
                    <a:pt x="80718" y="7149"/>
                  </a:cubicBezTo>
                  <a:cubicBezTo>
                    <a:pt x="77507" y="5570"/>
                    <a:pt x="73778" y="5633"/>
                    <a:pt x="70200" y="5606"/>
                  </a:cubicBezTo>
                  <a:cubicBezTo>
                    <a:pt x="61404" y="5526"/>
                    <a:pt x="52617" y="4660"/>
                    <a:pt x="43981" y="3028"/>
                  </a:cubicBezTo>
                  <a:cubicBezTo>
                    <a:pt x="38647" y="2020"/>
                    <a:pt x="33348" y="717"/>
                    <a:pt x="27941" y="209"/>
                  </a:cubicBezTo>
                  <a:cubicBezTo>
                    <a:pt x="26529" y="76"/>
                    <a:pt x="25103" y="1"/>
                    <a:pt x="236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4057824" y="-1378766"/>
              <a:ext cx="6135571" cy="2110678"/>
            </a:xfrm>
            <a:custGeom>
              <a:rect b="b" l="l" r="r" t="t"/>
              <a:pathLst>
                <a:path extrusionOk="0" h="29609" w="86071">
                  <a:moveTo>
                    <a:pt x="23688" y="1"/>
                  </a:moveTo>
                  <a:cubicBezTo>
                    <a:pt x="19653" y="1"/>
                    <a:pt x="15625" y="596"/>
                    <a:pt x="11937" y="2185"/>
                  </a:cubicBezTo>
                  <a:cubicBezTo>
                    <a:pt x="6950" y="4335"/>
                    <a:pt x="2659" y="8510"/>
                    <a:pt x="1276" y="13765"/>
                  </a:cubicBezTo>
                  <a:cubicBezTo>
                    <a:pt x="1" y="18654"/>
                    <a:pt x="1883" y="24880"/>
                    <a:pt x="90" y="29609"/>
                  </a:cubicBezTo>
                  <a:cubicBezTo>
                    <a:pt x="11464" y="20224"/>
                    <a:pt x="26059" y="15353"/>
                    <a:pt x="40716" y="13765"/>
                  </a:cubicBezTo>
                  <a:cubicBezTo>
                    <a:pt x="44965" y="13305"/>
                    <a:pt x="49229" y="13104"/>
                    <a:pt x="53496" y="13104"/>
                  </a:cubicBezTo>
                  <a:cubicBezTo>
                    <a:pt x="63949" y="13104"/>
                    <a:pt x="74426" y="14309"/>
                    <a:pt x="84777" y="15861"/>
                  </a:cubicBezTo>
                  <a:cubicBezTo>
                    <a:pt x="86071" y="12525"/>
                    <a:pt x="83921" y="8716"/>
                    <a:pt x="80718" y="7146"/>
                  </a:cubicBezTo>
                  <a:cubicBezTo>
                    <a:pt x="77507" y="5566"/>
                    <a:pt x="73778" y="5638"/>
                    <a:pt x="70200" y="5602"/>
                  </a:cubicBezTo>
                  <a:cubicBezTo>
                    <a:pt x="61404" y="5522"/>
                    <a:pt x="52617" y="4657"/>
                    <a:pt x="43981" y="3024"/>
                  </a:cubicBezTo>
                  <a:cubicBezTo>
                    <a:pt x="38647" y="2016"/>
                    <a:pt x="33348" y="713"/>
                    <a:pt x="27941" y="205"/>
                  </a:cubicBezTo>
                  <a:cubicBezTo>
                    <a:pt x="26533" y="75"/>
                    <a:pt x="25110" y="1"/>
                    <a:pt x="236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51574" y="432300"/>
              <a:ext cx="108211" cy="103720"/>
            </a:xfrm>
            <a:custGeom>
              <a:rect b="b" l="l" r="r" t="t"/>
              <a:pathLst>
                <a:path extrusionOk="0" h="1455" w="1518">
                  <a:moveTo>
                    <a:pt x="1437" y="1"/>
                  </a:moveTo>
                  <a:lnTo>
                    <a:pt x="1437" y="1"/>
                  </a:lnTo>
                  <a:cubicBezTo>
                    <a:pt x="1258" y="144"/>
                    <a:pt x="1080" y="286"/>
                    <a:pt x="902" y="429"/>
                  </a:cubicBezTo>
                  <a:cubicBezTo>
                    <a:pt x="768" y="438"/>
                    <a:pt x="634" y="456"/>
                    <a:pt x="500" y="474"/>
                  </a:cubicBezTo>
                  <a:cubicBezTo>
                    <a:pt x="482" y="599"/>
                    <a:pt x="464" y="723"/>
                    <a:pt x="447" y="857"/>
                  </a:cubicBezTo>
                  <a:cubicBezTo>
                    <a:pt x="295" y="1018"/>
                    <a:pt x="143" y="1178"/>
                    <a:pt x="1" y="1339"/>
                  </a:cubicBezTo>
                  <a:cubicBezTo>
                    <a:pt x="152" y="1276"/>
                    <a:pt x="313" y="1223"/>
                    <a:pt x="473" y="1169"/>
                  </a:cubicBezTo>
                  <a:cubicBezTo>
                    <a:pt x="509" y="1259"/>
                    <a:pt x="545" y="1357"/>
                    <a:pt x="580" y="1455"/>
                  </a:cubicBezTo>
                  <a:cubicBezTo>
                    <a:pt x="705" y="1276"/>
                    <a:pt x="830" y="1107"/>
                    <a:pt x="955" y="938"/>
                  </a:cubicBezTo>
                  <a:cubicBezTo>
                    <a:pt x="1142" y="822"/>
                    <a:pt x="1330" y="714"/>
                    <a:pt x="1517" y="607"/>
                  </a:cubicBezTo>
                  <a:cubicBezTo>
                    <a:pt x="1419" y="554"/>
                    <a:pt x="1330" y="509"/>
                    <a:pt x="1232" y="465"/>
                  </a:cubicBezTo>
                  <a:cubicBezTo>
                    <a:pt x="1303" y="313"/>
                    <a:pt x="1374" y="152"/>
                    <a:pt x="14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229463" y="448838"/>
              <a:ext cx="129810" cy="118404"/>
            </a:xfrm>
            <a:custGeom>
              <a:rect b="b" l="l" r="r" t="t"/>
              <a:pathLst>
                <a:path extrusionOk="0" h="1661" w="1821">
                  <a:moveTo>
                    <a:pt x="1704" y="1"/>
                  </a:moveTo>
                  <a:cubicBezTo>
                    <a:pt x="1490" y="161"/>
                    <a:pt x="1276" y="313"/>
                    <a:pt x="1071" y="474"/>
                  </a:cubicBezTo>
                  <a:cubicBezTo>
                    <a:pt x="910" y="482"/>
                    <a:pt x="750" y="482"/>
                    <a:pt x="589" y="491"/>
                  </a:cubicBezTo>
                  <a:cubicBezTo>
                    <a:pt x="571" y="643"/>
                    <a:pt x="553" y="795"/>
                    <a:pt x="527" y="946"/>
                  </a:cubicBezTo>
                  <a:cubicBezTo>
                    <a:pt x="357" y="1125"/>
                    <a:pt x="179" y="1303"/>
                    <a:pt x="0" y="1473"/>
                  </a:cubicBezTo>
                  <a:cubicBezTo>
                    <a:pt x="188" y="1419"/>
                    <a:pt x="375" y="1366"/>
                    <a:pt x="571" y="1312"/>
                  </a:cubicBezTo>
                  <a:cubicBezTo>
                    <a:pt x="616" y="1428"/>
                    <a:pt x="669" y="1544"/>
                    <a:pt x="714" y="1660"/>
                  </a:cubicBezTo>
                  <a:cubicBezTo>
                    <a:pt x="866" y="1464"/>
                    <a:pt x="1008" y="1268"/>
                    <a:pt x="1151" y="1080"/>
                  </a:cubicBezTo>
                  <a:cubicBezTo>
                    <a:pt x="1374" y="964"/>
                    <a:pt x="1597" y="839"/>
                    <a:pt x="1820" y="723"/>
                  </a:cubicBezTo>
                  <a:cubicBezTo>
                    <a:pt x="1704" y="661"/>
                    <a:pt x="1588" y="598"/>
                    <a:pt x="1472" y="545"/>
                  </a:cubicBezTo>
                  <a:cubicBezTo>
                    <a:pt x="1553" y="358"/>
                    <a:pt x="1624" y="179"/>
                    <a:pt x="170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78767" y="478778"/>
              <a:ext cx="159678" cy="137366"/>
            </a:xfrm>
            <a:custGeom>
              <a:rect b="b" l="l" r="r" t="t"/>
              <a:pathLst>
                <a:path extrusionOk="0" h="1927" w="2240">
                  <a:moveTo>
                    <a:pt x="2053" y="0"/>
                  </a:moveTo>
                  <a:cubicBezTo>
                    <a:pt x="1794" y="178"/>
                    <a:pt x="1535" y="348"/>
                    <a:pt x="1285" y="517"/>
                  </a:cubicBezTo>
                  <a:cubicBezTo>
                    <a:pt x="1080" y="517"/>
                    <a:pt x="875" y="517"/>
                    <a:pt x="679" y="509"/>
                  </a:cubicBezTo>
                  <a:cubicBezTo>
                    <a:pt x="661" y="687"/>
                    <a:pt x="643" y="865"/>
                    <a:pt x="625" y="1044"/>
                  </a:cubicBezTo>
                  <a:cubicBezTo>
                    <a:pt x="420" y="1249"/>
                    <a:pt x="206" y="1445"/>
                    <a:pt x="1" y="1641"/>
                  </a:cubicBezTo>
                  <a:cubicBezTo>
                    <a:pt x="224" y="1597"/>
                    <a:pt x="456" y="1543"/>
                    <a:pt x="697" y="1499"/>
                  </a:cubicBezTo>
                  <a:cubicBezTo>
                    <a:pt x="759" y="1641"/>
                    <a:pt x="821" y="1784"/>
                    <a:pt x="893" y="1927"/>
                  </a:cubicBezTo>
                  <a:cubicBezTo>
                    <a:pt x="1062" y="1704"/>
                    <a:pt x="1241" y="1481"/>
                    <a:pt x="1410" y="1258"/>
                  </a:cubicBezTo>
                  <a:cubicBezTo>
                    <a:pt x="1678" y="1133"/>
                    <a:pt x="1954" y="1008"/>
                    <a:pt x="2240" y="883"/>
                  </a:cubicBezTo>
                  <a:cubicBezTo>
                    <a:pt x="2088" y="803"/>
                    <a:pt x="1937" y="714"/>
                    <a:pt x="1785" y="633"/>
                  </a:cubicBezTo>
                  <a:cubicBezTo>
                    <a:pt x="1874" y="419"/>
                    <a:pt x="1963" y="214"/>
                    <a:pt x="20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111992" y="528321"/>
              <a:ext cx="204873" cy="162886"/>
            </a:xfrm>
            <a:custGeom>
              <a:rect b="b" l="l" r="r" t="t"/>
              <a:pathLst>
                <a:path extrusionOk="0" h="2285" w="2874">
                  <a:moveTo>
                    <a:pt x="2570" y="1"/>
                  </a:moveTo>
                  <a:cubicBezTo>
                    <a:pt x="2240" y="197"/>
                    <a:pt x="1910" y="393"/>
                    <a:pt x="1589" y="581"/>
                  </a:cubicBezTo>
                  <a:cubicBezTo>
                    <a:pt x="1330" y="563"/>
                    <a:pt x="1071" y="536"/>
                    <a:pt x="813" y="518"/>
                  </a:cubicBezTo>
                  <a:cubicBezTo>
                    <a:pt x="804" y="732"/>
                    <a:pt x="786" y="946"/>
                    <a:pt x="777" y="1170"/>
                  </a:cubicBezTo>
                  <a:cubicBezTo>
                    <a:pt x="518" y="1401"/>
                    <a:pt x="260" y="1624"/>
                    <a:pt x="1" y="1848"/>
                  </a:cubicBezTo>
                  <a:cubicBezTo>
                    <a:pt x="286" y="1812"/>
                    <a:pt x="581" y="1776"/>
                    <a:pt x="884" y="1732"/>
                  </a:cubicBezTo>
                  <a:cubicBezTo>
                    <a:pt x="982" y="1910"/>
                    <a:pt x="1071" y="2097"/>
                    <a:pt x="1170" y="2285"/>
                  </a:cubicBezTo>
                  <a:cubicBezTo>
                    <a:pt x="1384" y="2026"/>
                    <a:pt x="1589" y="1767"/>
                    <a:pt x="1803" y="1500"/>
                  </a:cubicBezTo>
                  <a:cubicBezTo>
                    <a:pt x="2151" y="1375"/>
                    <a:pt x="2508" y="1241"/>
                    <a:pt x="2874" y="1116"/>
                  </a:cubicBezTo>
                  <a:cubicBezTo>
                    <a:pt x="2659" y="991"/>
                    <a:pt x="2454" y="875"/>
                    <a:pt x="2258" y="768"/>
                  </a:cubicBezTo>
                  <a:cubicBezTo>
                    <a:pt x="2365" y="509"/>
                    <a:pt x="2463" y="260"/>
                    <a:pt x="25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66408" y="610370"/>
              <a:ext cx="276087" cy="197887"/>
            </a:xfrm>
            <a:custGeom>
              <a:rect b="b" l="l" r="r" t="t"/>
              <a:pathLst>
                <a:path extrusionOk="0" h="2776" w="3873">
                  <a:moveTo>
                    <a:pt x="3355" y="1"/>
                  </a:moveTo>
                  <a:lnTo>
                    <a:pt x="3355" y="1"/>
                  </a:lnTo>
                  <a:cubicBezTo>
                    <a:pt x="2918" y="215"/>
                    <a:pt x="2480" y="429"/>
                    <a:pt x="2061" y="643"/>
                  </a:cubicBezTo>
                  <a:cubicBezTo>
                    <a:pt x="1695" y="589"/>
                    <a:pt x="1339" y="536"/>
                    <a:pt x="1000" y="491"/>
                  </a:cubicBezTo>
                  <a:cubicBezTo>
                    <a:pt x="1000" y="759"/>
                    <a:pt x="991" y="1036"/>
                    <a:pt x="991" y="1312"/>
                  </a:cubicBezTo>
                  <a:cubicBezTo>
                    <a:pt x="661" y="1571"/>
                    <a:pt x="330" y="1829"/>
                    <a:pt x="0" y="2088"/>
                  </a:cubicBezTo>
                  <a:cubicBezTo>
                    <a:pt x="384" y="2070"/>
                    <a:pt x="777" y="2053"/>
                    <a:pt x="1187" y="2035"/>
                  </a:cubicBezTo>
                  <a:cubicBezTo>
                    <a:pt x="1330" y="2276"/>
                    <a:pt x="1472" y="2525"/>
                    <a:pt x="1615" y="2775"/>
                  </a:cubicBezTo>
                  <a:cubicBezTo>
                    <a:pt x="1883" y="2463"/>
                    <a:pt x="2159" y="2151"/>
                    <a:pt x="2427" y="1838"/>
                  </a:cubicBezTo>
                  <a:cubicBezTo>
                    <a:pt x="2900" y="1714"/>
                    <a:pt x="3381" y="1580"/>
                    <a:pt x="3872" y="1455"/>
                  </a:cubicBezTo>
                  <a:cubicBezTo>
                    <a:pt x="3569" y="1276"/>
                    <a:pt x="3274" y="1107"/>
                    <a:pt x="2989" y="937"/>
                  </a:cubicBezTo>
                  <a:cubicBezTo>
                    <a:pt x="3114" y="625"/>
                    <a:pt x="3239" y="313"/>
                    <a:pt x="3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4"/>
            <p:cNvSpPr/>
            <p:nvPr/>
          </p:nvSpPr>
          <p:spPr>
            <a:xfrm>
              <a:off x="726968" y="747736"/>
              <a:ext cx="403901" cy="250638"/>
            </a:xfrm>
            <a:custGeom>
              <a:rect b="b" l="l" r="r" t="t"/>
              <a:pathLst>
                <a:path extrusionOk="0" h="3516" w="5666">
                  <a:moveTo>
                    <a:pt x="4702" y="1"/>
                  </a:moveTo>
                  <a:lnTo>
                    <a:pt x="4702" y="1"/>
                  </a:lnTo>
                  <a:cubicBezTo>
                    <a:pt x="4069" y="241"/>
                    <a:pt x="3453" y="482"/>
                    <a:pt x="2846" y="714"/>
                  </a:cubicBezTo>
                  <a:cubicBezTo>
                    <a:pt x="2311" y="598"/>
                    <a:pt x="1785" y="491"/>
                    <a:pt x="1276" y="393"/>
                  </a:cubicBezTo>
                  <a:lnTo>
                    <a:pt x="1276" y="393"/>
                  </a:lnTo>
                  <a:cubicBezTo>
                    <a:pt x="1303" y="750"/>
                    <a:pt x="1330" y="1107"/>
                    <a:pt x="1357" y="1473"/>
                  </a:cubicBezTo>
                  <a:cubicBezTo>
                    <a:pt x="902" y="1776"/>
                    <a:pt x="447" y="2079"/>
                    <a:pt x="1" y="2383"/>
                  </a:cubicBezTo>
                  <a:cubicBezTo>
                    <a:pt x="554" y="2409"/>
                    <a:pt x="1125" y="2436"/>
                    <a:pt x="1713" y="2463"/>
                  </a:cubicBezTo>
                  <a:cubicBezTo>
                    <a:pt x="1945" y="2802"/>
                    <a:pt x="2186" y="3159"/>
                    <a:pt x="2427" y="3515"/>
                  </a:cubicBezTo>
                  <a:cubicBezTo>
                    <a:pt x="2793" y="3132"/>
                    <a:pt x="3159" y="2748"/>
                    <a:pt x="3524" y="2365"/>
                  </a:cubicBezTo>
                  <a:cubicBezTo>
                    <a:pt x="4211" y="2249"/>
                    <a:pt x="4925" y="2142"/>
                    <a:pt x="5665" y="2026"/>
                  </a:cubicBezTo>
                  <a:cubicBezTo>
                    <a:pt x="5184" y="1749"/>
                    <a:pt x="4720" y="1481"/>
                    <a:pt x="4265" y="1223"/>
                  </a:cubicBezTo>
                  <a:cubicBezTo>
                    <a:pt x="4408" y="812"/>
                    <a:pt x="4559" y="411"/>
                    <a:pt x="470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1289763" y="998945"/>
              <a:ext cx="667156" cy="336465"/>
            </a:xfrm>
            <a:custGeom>
              <a:rect b="b" l="l" r="r" t="t"/>
              <a:pathLst>
                <a:path extrusionOk="0" h="4720" w="9359">
                  <a:moveTo>
                    <a:pt x="7316" y="0"/>
                  </a:moveTo>
                  <a:lnTo>
                    <a:pt x="7316" y="0"/>
                  </a:lnTo>
                  <a:cubicBezTo>
                    <a:pt x="6290" y="250"/>
                    <a:pt x="5300" y="491"/>
                    <a:pt x="4336" y="732"/>
                  </a:cubicBezTo>
                  <a:cubicBezTo>
                    <a:pt x="3435" y="491"/>
                    <a:pt x="2570" y="259"/>
                    <a:pt x="1740" y="45"/>
                  </a:cubicBezTo>
                  <a:lnTo>
                    <a:pt x="1740" y="45"/>
                  </a:lnTo>
                  <a:cubicBezTo>
                    <a:pt x="1838" y="545"/>
                    <a:pt x="1937" y="1053"/>
                    <a:pt x="2026" y="1579"/>
                  </a:cubicBezTo>
                  <a:cubicBezTo>
                    <a:pt x="1339" y="1945"/>
                    <a:pt x="661" y="2293"/>
                    <a:pt x="1" y="2650"/>
                  </a:cubicBezTo>
                  <a:cubicBezTo>
                    <a:pt x="884" y="2775"/>
                    <a:pt x="1803" y="2918"/>
                    <a:pt x="2766" y="3060"/>
                  </a:cubicBezTo>
                  <a:cubicBezTo>
                    <a:pt x="3194" y="3596"/>
                    <a:pt x="3649" y="4149"/>
                    <a:pt x="4104" y="4720"/>
                  </a:cubicBezTo>
                  <a:cubicBezTo>
                    <a:pt x="4649" y="4220"/>
                    <a:pt x="5202" y="3729"/>
                    <a:pt x="5746" y="3230"/>
                  </a:cubicBezTo>
                  <a:cubicBezTo>
                    <a:pt x="6897" y="3194"/>
                    <a:pt x="8101" y="3158"/>
                    <a:pt x="9359" y="3123"/>
                  </a:cubicBezTo>
                  <a:cubicBezTo>
                    <a:pt x="8467" y="2623"/>
                    <a:pt x="7619" y="2150"/>
                    <a:pt x="6790" y="1695"/>
                  </a:cubicBezTo>
                  <a:cubicBezTo>
                    <a:pt x="6968" y="1124"/>
                    <a:pt x="7147" y="562"/>
                    <a:pt x="73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4"/>
          <p:cNvGrpSpPr/>
          <p:nvPr/>
        </p:nvGrpSpPr>
        <p:grpSpPr>
          <a:xfrm>
            <a:off x="125609" y="4730910"/>
            <a:ext cx="9063135" cy="316890"/>
            <a:chOff x="-5957448" y="3515305"/>
            <a:chExt cx="4931781" cy="172438"/>
          </a:xfrm>
        </p:grpSpPr>
        <p:sp>
          <p:nvSpPr>
            <p:cNvPr id="551" name="Google Shape;551;p24"/>
            <p:cNvSpPr/>
            <p:nvPr/>
          </p:nvSpPr>
          <p:spPr>
            <a:xfrm>
              <a:off x="-5957448"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5866489" y="3570622"/>
              <a:ext cx="90318" cy="40133"/>
            </a:xfrm>
            <a:custGeom>
              <a:rect b="b" l="l" r="r" t="t"/>
              <a:pathLst>
                <a:path extrusionOk="0" h="563" w="1267">
                  <a:moveTo>
                    <a:pt x="401" y="1"/>
                  </a:moveTo>
                  <a:lnTo>
                    <a:pt x="0" y="563"/>
                  </a:lnTo>
                  <a:lnTo>
                    <a:pt x="0" y="563"/>
                  </a:lnTo>
                  <a:lnTo>
                    <a:pt x="1267" y="144"/>
                  </a:lnTo>
                  <a:lnTo>
                    <a:pt x="4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589578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5957448"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5922519" y="3610685"/>
              <a:ext cx="56101" cy="77059"/>
            </a:xfrm>
            <a:custGeom>
              <a:rect b="b" l="l" r="r" t="t"/>
              <a:pathLst>
                <a:path extrusionOk="0" h="1081" w="787">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5866489" y="3610685"/>
              <a:ext cx="56030" cy="77059"/>
            </a:xfrm>
            <a:custGeom>
              <a:rect b="b" l="l" r="r" t="t"/>
              <a:pathLst>
                <a:path extrusionOk="0" h="1081" w="786">
                  <a:moveTo>
                    <a:pt x="0" y="1"/>
                  </a:moveTo>
                  <a:lnTo>
                    <a:pt x="785" y="1080"/>
                  </a:lnTo>
                  <a:lnTo>
                    <a:pt x="785"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5640729"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61" y="2418"/>
                  </a:lnTo>
                  <a:lnTo>
                    <a:pt x="2061"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554984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557906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5640729"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5605799"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5549841" y="3610685"/>
              <a:ext cx="56030" cy="77059"/>
            </a:xfrm>
            <a:custGeom>
              <a:rect b="b" l="l" r="r" t="t"/>
              <a:pathLst>
                <a:path extrusionOk="0" h="1081" w="786">
                  <a:moveTo>
                    <a:pt x="1" y="1"/>
                  </a:moveTo>
                  <a:lnTo>
                    <a:pt x="786"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5324081"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5233121"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5262348"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5324081"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5289080"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5233121" y="3610685"/>
              <a:ext cx="55388" cy="77059"/>
            </a:xfrm>
            <a:custGeom>
              <a:rect b="b" l="l" r="r" t="t"/>
              <a:pathLst>
                <a:path extrusionOk="0" h="1081" w="777">
                  <a:moveTo>
                    <a:pt x="0" y="1"/>
                  </a:move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5007362" y="3515305"/>
              <a:ext cx="181278" cy="172438"/>
            </a:xfrm>
            <a:custGeom>
              <a:rect b="b" l="l" r="r" t="t"/>
              <a:pathLst>
                <a:path extrusionOk="0" h="2419" w="2543">
                  <a:moveTo>
                    <a:pt x="1276" y="1"/>
                  </a:moveTo>
                  <a:lnTo>
                    <a:pt x="866" y="777"/>
                  </a:lnTo>
                  <a:lnTo>
                    <a:pt x="0" y="920"/>
                  </a:lnTo>
                  <a:lnTo>
                    <a:pt x="616" y="1553"/>
                  </a:lnTo>
                  <a:lnTo>
                    <a:pt x="491" y="2418"/>
                  </a:lnTo>
                  <a:lnTo>
                    <a:pt x="1276" y="2026"/>
                  </a:lnTo>
                  <a:lnTo>
                    <a:pt x="2052" y="2418"/>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4916402"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4945700"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500736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4972361"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4916402"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4690643" y="3515305"/>
              <a:ext cx="181278" cy="172438"/>
            </a:xfrm>
            <a:custGeom>
              <a:rect b="b" l="l" r="r" t="t"/>
              <a:pathLst>
                <a:path extrusionOk="0" h="2419" w="2543">
                  <a:moveTo>
                    <a:pt x="1276" y="1"/>
                  </a:moveTo>
                  <a:lnTo>
                    <a:pt x="865" y="777"/>
                  </a:lnTo>
                  <a:lnTo>
                    <a:pt x="0" y="920"/>
                  </a:lnTo>
                  <a:lnTo>
                    <a:pt x="616" y="1553"/>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4599754"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4628981"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4690643"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4655713"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4599754"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4373995" y="3515305"/>
              <a:ext cx="181349" cy="172438"/>
            </a:xfrm>
            <a:custGeom>
              <a:rect b="b" l="l" r="r" t="t"/>
              <a:pathLst>
                <a:path extrusionOk="0" h="2419" w="2544">
                  <a:moveTo>
                    <a:pt x="1276" y="1"/>
                  </a:moveTo>
                  <a:lnTo>
                    <a:pt x="866" y="777"/>
                  </a:lnTo>
                  <a:lnTo>
                    <a:pt x="1" y="920"/>
                  </a:lnTo>
                  <a:lnTo>
                    <a:pt x="616" y="1553"/>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4283035"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4312262"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4373995"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433899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4283035"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4057275"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966316"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3995614"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4057275"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4022274"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966316" y="3610685"/>
              <a:ext cx="55388" cy="77059"/>
            </a:xfrm>
            <a:custGeom>
              <a:rect b="b" l="l" r="r" t="t"/>
              <a:pathLst>
                <a:path extrusionOk="0" h="1081" w="777">
                  <a:moveTo>
                    <a:pt x="0" y="1"/>
                  </a:moveTo>
                  <a:lnTo>
                    <a:pt x="776" y="1080"/>
                  </a:ln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740556"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649668"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3678895"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3740556"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705626"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49668" y="3610685"/>
              <a:ext cx="55388" cy="77059"/>
            </a:xfrm>
            <a:custGeom>
              <a:rect b="b" l="l" r="r" t="t"/>
              <a:pathLst>
                <a:path extrusionOk="0" h="1081" w="777">
                  <a:moveTo>
                    <a:pt x="1" y="1"/>
                  </a:moveTo>
                  <a:lnTo>
                    <a:pt x="777" y="1080"/>
                  </a:ln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423908" y="3515305"/>
              <a:ext cx="181349" cy="172438"/>
            </a:xfrm>
            <a:custGeom>
              <a:rect b="b" l="l" r="r" t="t"/>
              <a:pathLst>
                <a:path extrusionOk="0" h="2419" w="2544">
                  <a:moveTo>
                    <a:pt x="1276" y="1"/>
                  </a:moveTo>
                  <a:lnTo>
                    <a:pt x="866" y="777"/>
                  </a:lnTo>
                  <a:lnTo>
                    <a:pt x="1" y="920"/>
                  </a:lnTo>
                  <a:lnTo>
                    <a:pt x="616" y="1553"/>
                  </a:lnTo>
                  <a:lnTo>
                    <a:pt x="491" y="2418"/>
                  </a:lnTo>
                  <a:lnTo>
                    <a:pt x="491" y="2418"/>
                  </a:lnTo>
                  <a:lnTo>
                    <a:pt x="1276" y="2026"/>
                  </a:lnTo>
                  <a:lnTo>
                    <a:pt x="2053" y="2418"/>
                  </a:lnTo>
                  <a:lnTo>
                    <a:pt x="1928"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3332949" y="3570622"/>
              <a:ext cx="90389" cy="40133"/>
            </a:xfrm>
            <a:custGeom>
              <a:rect b="b" l="l" r="r" t="t"/>
              <a:pathLst>
                <a:path extrusionOk="0" h="563" w="1268">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3362175" y="3515305"/>
              <a:ext cx="29298" cy="95451"/>
            </a:xfrm>
            <a:custGeom>
              <a:rect b="b" l="l" r="r" t="t"/>
              <a:pathLst>
                <a:path extrusionOk="0" h="1339" w="411">
                  <a:moveTo>
                    <a:pt x="410" y="1"/>
                  </a:moveTo>
                  <a:lnTo>
                    <a:pt x="0" y="777"/>
                  </a:lnTo>
                  <a:lnTo>
                    <a:pt x="410" y="1339"/>
                  </a:lnTo>
                  <a:lnTo>
                    <a:pt x="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423908" y="3580816"/>
              <a:ext cx="91031" cy="45266"/>
            </a:xfrm>
            <a:custGeom>
              <a:rect b="b" l="l" r="r" t="t"/>
              <a:pathLst>
                <a:path extrusionOk="0" h="635" w="1277">
                  <a:moveTo>
                    <a:pt x="1" y="1"/>
                  </a:moveTo>
                  <a:lnTo>
                    <a:pt x="616" y="634"/>
                  </a:lnTo>
                  <a:lnTo>
                    <a:pt x="1276"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388907"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332949" y="3610685"/>
              <a:ext cx="55388" cy="77059"/>
            </a:xfrm>
            <a:custGeom>
              <a:rect b="b" l="l" r="r" t="t"/>
              <a:pathLst>
                <a:path extrusionOk="0" h="1081" w="777">
                  <a:moveTo>
                    <a:pt x="0" y="1"/>
                  </a:moveTo>
                  <a:lnTo>
                    <a:pt x="777" y="1080"/>
                  </a:lnTo>
                  <a:lnTo>
                    <a:pt x="777" y="1080"/>
                  </a:lnTo>
                  <a:lnTo>
                    <a:pt x="652"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3107189"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016229" y="3570622"/>
              <a:ext cx="90318" cy="40133"/>
            </a:xfrm>
            <a:custGeom>
              <a:rect b="b" l="l" r="r" t="t"/>
              <a:pathLst>
                <a:path extrusionOk="0" h="563" w="1267">
                  <a:moveTo>
                    <a:pt x="402" y="1"/>
                  </a:move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045527"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3107189"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3072188" y="3610685"/>
              <a:ext cx="56030" cy="77059"/>
            </a:xfrm>
            <a:custGeom>
              <a:rect b="b" l="l" r="r" t="t"/>
              <a:pathLst>
                <a:path extrusionOk="0" h="1081" w="786">
                  <a:moveTo>
                    <a:pt x="785" y="1"/>
                  </a:moveTo>
                  <a:lnTo>
                    <a:pt x="0" y="1080"/>
                  </a:lnTo>
                  <a:lnTo>
                    <a:pt x="785" y="688"/>
                  </a:lnTo>
                  <a:lnTo>
                    <a:pt x="7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3016229"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2790470" y="3515305"/>
              <a:ext cx="181278" cy="172438"/>
            </a:xfrm>
            <a:custGeom>
              <a:rect b="b" l="l" r="r" t="t"/>
              <a:pathLst>
                <a:path extrusionOk="0" h="2419" w="2543">
                  <a:moveTo>
                    <a:pt x="1276" y="1"/>
                  </a:moveTo>
                  <a:lnTo>
                    <a:pt x="865" y="777"/>
                  </a:lnTo>
                  <a:lnTo>
                    <a:pt x="0" y="920"/>
                  </a:lnTo>
                  <a:lnTo>
                    <a:pt x="616" y="1553"/>
                  </a:lnTo>
                  <a:lnTo>
                    <a:pt x="491" y="2418"/>
                  </a:lnTo>
                  <a:lnTo>
                    <a:pt x="491" y="2418"/>
                  </a:lnTo>
                  <a:lnTo>
                    <a:pt x="1276" y="2026"/>
                  </a:lnTo>
                  <a:lnTo>
                    <a:pt x="2052" y="2418"/>
                  </a:lnTo>
                  <a:lnTo>
                    <a:pt x="1927" y="1553"/>
                  </a:lnTo>
                  <a:lnTo>
                    <a:pt x="2543" y="920"/>
                  </a:lnTo>
                  <a:lnTo>
                    <a:pt x="1677"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2699581" y="3570622"/>
              <a:ext cx="90389" cy="40133"/>
            </a:xfrm>
            <a:custGeom>
              <a:rect b="b" l="l" r="r" t="t"/>
              <a:pathLst>
                <a:path extrusionOk="0" h="563" w="1268">
                  <a:moveTo>
                    <a:pt x="402" y="1"/>
                  </a:moveTo>
                  <a:lnTo>
                    <a:pt x="1" y="563"/>
                  </a:lnTo>
                  <a:lnTo>
                    <a:pt x="1268"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2728808"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4"/>
            <p:cNvSpPr/>
            <p:nvPr/>
          </p:nvSpPr>
          <p:spPr>
            <a:xfrm>
              <a:off x="-2790470" y="3580816"/>
              <a:ext cx="90960" cy="45266"/>
            </a:xfrm>
            <a:custGeom>
              <a:rect b="b" l="l" r="r" t="t"/>
              <a:pathLst>
                <a:path extrusionOk="0" h="635" w="1276">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4"/>
            <p:cNvSpPr/>
            <p:nvPr/>
          </p:nvSpPr>
          <p:spPr>
            <a:xfrm>
              <a:off x="-2755540" y="3610685"/>
              <a:ext cx="56030" cy="77059"/>
            </a:xfrm>
            <a:custGeom>
              <a:rect b="b" l="l" r="r" t="t"/>
              <a:pathLst>
                <a:path extrusionOk="0" h="1081" w="786">
                  <a:moveTo>
                    <a:pt x="786" y="1"/>
                  </a:moveTo>
                  <a:lnTo>
                    <a:pt x="1"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2699581"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2473822" y="3515305"/>
              <a:ext cx="181349" cy="172438"/>
            </a:xfrm>
            <a:custGeom>
              <a:rect b="b" l="l" r="r" t="t"/>
              <a:pathLst>
                <a:path extrusionOk="0" h="2419" w="2544">
                  <a:moveTo>
                    <a:pt x="1277" y="1"/>
                  </a:moveTo>
                  <a:lnTo>
                    <a:pt x="866" y="777"/>
                  </a:lnTo>
                  <a:lnTo>
                    <a:pt x="1" y="920"/>
                  </a:lnTo>
                  <a:lnTo>
                    <a:pt x="616" y="1553"/>
                  </a:lnTo>
                  <a:lnTo>
                    <a:pt x="491" y="2418"/>
                  </a:lnTo>
                  <a:lnTo>
                    <a:pt x="491" y="2418"/>
                  </a:lnTo>
                  <a:lnTo>
                    <a:pt x="1277" y="2026"/>
                  </a:lnTo>
                  <a:lnTo>
                    <a:pt x="2053" y="2418"/>
                  </a:lnTo>
                  <a:lnTo>
                    <a:pt x="1928" y="1553"/>
                  </a:lnTo>
                  <a:lnTo>
                    <a:pt x="2543" y="920"/>
                  </a:lnTo>
                  <a:lnTo>
                    <a:pt x="1678" y="777"/>
                  </a:lnTo>
                  <a:lnTo>
                    <a:pt x="12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2382862" y="3570622"/>
              <a:ext cx="90389" cy="40133"/>
            </a:xfrm>
            <a:custGeom>
              <a:rect b="b" l="l" r="r" t="t"/>
              <a:pathLst>
                <a:path extrusionOk="0" h="563" w="1268">
                  <a:moveTo>
                    <a:pt x="402" y="1"/>
                  </a:moveTo>
                  <a:lnTo>
                    <a:pt x="1" y="563"/>
                  </a:lnTo>
                  <a:lnTo>
                    <a:pt x="1"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2412089" y="3515305"/>
              <a:ext cx="29298" cy="95451"/>
            </a:xfrm>
            <a:custGeom>
              <a:rect b="b" l="l" r="r" t="t"/>
              <a:pathLst>
                <a:path extrusionOk="0" h="1339" w="411">
                  <a:moveTo>
                    <a:pt x="411" y="1"/>
                  </a:moveTo>
                  <a:lnTo>
                    <a:pt x="0"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2473822" y="3580816"/>
              <a:ext cx="91031" cy="45266"/>
            </a:xfrm>
            <a:custGeom>
              <a:rect b="b" l="l" r="r" t="t"/>
              <a:pathLst>
                <a:path extrusionOk="0" h="635" w="1277">
                  <a:moveTo>
                    <a:pt x="1" y="1"/>
                  </a:moveTo>
                  <a:lnTo>
                    <a:pt x="616" y="634"/>
                  </a:lnTo>
                  <a:lnTo>
                    <a:pt x="127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2438821" y="3610685"/>
              <a:ext cx="56030" cy="77059"/>
            </a:xfrm>
            <a:custGeom>
              <a:rect b="b" l="l" r="r" t="t"/>
              <a:pathLst>
                <a:path extrusionOk="0" h="1081" w="786">
                  <a:moveTo>
                    <a:pt x="786" y="1"/>
                  </a:moveTo>
                  <a:lnTo>
                    <a:pt x="0" y="1080"/>
                  </a:lnTo>
                  <a:lnTo>
                    <a:pt x="786" y="688"/>
                  </a:lnTo>
                  <a:lnTo>
                    <a:pt x="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2382862" y="3610685"/>
              <a:ext cx="55388" cy="77059"/>
            </a:xfrm>
            <a:custGeom>
              <a:rect b="b" l="l" r="r" t="t"/>
              <a:pathLst>
                <a:path extrusionOk="0" h="1081" w="777">
                  <a:moveTo>
                    <a:pt x="1" y="1"/>
                  </a:moveTo>
                  <a:lnTo>
                    <a:pt x="777" y="1080"/>
                  </a:lnTo>
                  <a:lnTo>
                    <a:pt x="652"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2157102" y="3515305"/>
              <a:ext cx="181278" cy="172438"/>
            </a:xfrm>
            <a:custGeom>
              <a:rect b="b" l="l" r="r" t="t"/>
              <a:pathLst>
                <a:path extrusionOk="0" h="2419" w="2543">
                  <a:moveTo>
                    <a:pt x="1276" y="1"/>
                  </a:moveTo>
                  <a:lnTo>
                    <a:pt x="866" y="777"/>
                  </a:lnTo>
                  <a:lnTo>
                    <a:pt x="0" y="920"/>
                  </a:lnTo>
                  <a:lnTo>
                    <a:pt x="616" y="1553"/>
                  </a:lnTo>
                  <a:lnTo>
                    <a:pt x="491" y="2418"/>
                  </a:lnTo>
                  <a:lnTo>
                    <a:pt x="491" y="2418"/>
                  </a:lnTo>
                  <a:lnTo>
                    <a:pt x="1276" y="2026"/>
                  </a:lnTo>
                  <a:lnTo>
                    <a:pt x="2052" y="2418"/>
                  </a:lnTo>
                  <a:lnTo>
                    <a:pt x="1927" y="1553"/>
                  </a:lnTo>
                  <a:lnTo>
                    <a:pt x="2543" y="920"/>
                  </a:lnTo>
                  <a:lnTo>
                    <a:pt x="1678" y="777"/>
                  </a:lnTo>
                  <a:lnTo>
                    <a:pt x="12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2066143" y="3570622"/>
              <a:ext cx="90318" cy="40133"/>
            </a:xfrm>
            <a:custGeom>
              <a:rect b="b" l="l" r="r" t="t"/>
              <a:pathLst>
                <a:path extrusionOk="0" h="563" w="1267">
                  <a:moveTo>
                    <a:pt x="402" y="1"/>
                  </a:moveTo>
                  <a:lnTo>
                    <a:pt x="0" y="563"/>
                  </a:lnTo>
                  <a:lnTo>
                    <a:pt x="0" y="563"/>
                  </a:lnTo>
                  <a:lnTo>
                    <a:pt x="1267" y="144"/>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2095441" y="3515305"/>
              <a:ext cx="29369" cy="95451"/>
            </a:xfrm>
            <a:custGeom>
              <a:rect b="b" l="l" r="r" t="t"/>
              <a:pathLst>
                <a:path extrusionOk="0" h="1339" w="412">
                  <a:moveTo>
                    <a:pt x="411" y="1"/>
                  </a:moveTo>
                  <a:lnTo>
                    <a:pt x="1" y="777"/>
                  </a:lnTo>
                  <a:lnTo>
                    <a:pt x="411" y="1339"/>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2157102" y="3580816"/>
              <a:ext cx="91031" cy="45266"/>
            </a:xfrm>
            <a:custGeom>
              <a:rect b="b" l="l" r="r" t="t"/>
              <a:pathLst>
                <a:path extrusionOk="0" h="635" w="1277">
                  <a:moveTo>
                    <a:pt x="0" y="1"/>
                  </a:moveTo>
                  <a:lnTo>
                    <a:pt x="616" y="634"/>
                  </a:lnTo>
                  <a:lnTo>
                    <a:pt x="1276"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4"/>
            <p:cNvSpPr/>
            <p:nvPr/>
          </p:nvSpPr>
          <p:spPr>
            <a:xfrm>
              <a:off x="-2122101"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4"/>
            <p:cNvSpPr/>
            <p:nvPr/>
          </p:nvSpPr>
          <p:spPr>
            <a:xfrm>
              <a:off x="-2066143" y="3610685"/>
              <a:ext cx="55388" cy="77059"/>
            </a:xfrm>
            <a:custGeom>
              <a:rect b="b" l="l" r="r" t="t"/>
              <a:pathLst>
                <a:path extrusionOk="0" h="1081" w="777">
                  <a:moveTo>
                    <a:pt x="0" y="1"/>
                  </a:moveTo>
                  <a:lnTo>
                    <a:pt x="776" y="1080"/>
                  </a:lnTo>
                  <a:lnTo>
                    <a:pt x="651"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4"/>
            <p:cNvSpPr/>
            <p:nvPr/>
          </p:nvSpPr>
          <p:spPr>
            <a:xfrm>
              <a:off x="-1840383" y="3515305"/>
              <a:ext cx="181278" cy="172438"/>
            </a:xfrm>
            <a:custGeom>
              <a:rect b="b" l="l" r="r" t="t"/>
              <a:pathLst>
                <a:path extrusionOk="0" h="2419" w="2543">
                  <a:moveTo>
                    <a:pt x="1267" y="1"/>
                  </a:moveTo>
                  <a:lnTo>
                    <a:pt x="866" y="777"/>
                  </a:lnTo>
                  <a:lnTo>
                    <a:pt x="0" y="920"/>
                  </a:lnTo>
                  <a:lnTo>
                    <a:pt x="616" y="1553"/>
                  </a:lnTo>
                  <a:lnTo>
                    <a:pt x="491" y="2418"/>
                  </a:lnTo>
                  <a:lnTo>
                    <a:pt x="1267" y="2026"/>
                  </a:lnTo>
                  <a:lnTo>
                    <a:pt x="2052" y="2418"/>
                  </a:lnTo>
                  <a:lnTo>
                    <a:pt x="2052" y="2418"/>
                  </a:lnTo>
                  <a:lnTo>
                    <a:pt x="1927" y="1553"/>
                  </a:lnTo>
                  <a:lnTo>
                    <a:pt x="2543" y="920"/>
                  </a:lnTo>
                  <a:lnTo>
                    <a:pt x="1677"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4"/>
            <p:cNvSpPr/>
            <p:nvPr/>
          </p:nvSpPr>
          <p:spPr>
            <a:xfrm>
              <a:off x="-1750136" y="3570622"/>
              <a:ext cx="91031" cy="40133"/>
            </a:xfrm>
            <a:custGeom>
              <a:rect b="b" l="l" r="r" t="t"/>
              <a:pathLst>
                <a:path extrusionOk="0" h="563" w="1277">
                  <a:moveTo>
                    <a:pt x="411" y="1"/>
                  </a:moveTo>
                  <a:lnTo>
                    <a:pt x="1" y="563"/>
                  </a:lnTo>
                  <a:lnTo>
                    <a:pt x="1" y="563"/>
                  </a:lnTo>
                  <a:lnTo>
                    <a:pt x="1277"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4"/>
            <p:cNvSpPr/>
            <p:nvPr/>
          </p:nvSpPr>
          <p:spPr>
            <a:xfrm>
              <a:off x="-1778722" y="3515305"/>
              <a:ext cx="28657" cy="95451"/>
            </a:xfrm>
            <a:custGeom>
              <a:rect b="b" l="l" r="r" t="t"/>
              <a:pathLst>
                <a:path extrusionOk="0" h="1339" w="402">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4"/>
            <p:cNvSpPr/>
            <p:nvPr/>
          </p:nvSpPr>
          <p:spPr>
            <a:xfrm>
              <a:off x="-1840383" y="3580816"/>
              <a:ext cx="90318" cy="45266"/>
            </a:xfrm>
            <a:custGeom>
              <a:rect b="b" l="l" r="r" t="t"/>
              <a:pathLst>
                <a:path extrusionOk="0" h="635" w="1267">
                  <a:moveTo>
                    <a:pt x="0" y="1"/>
                  </a:moveTo>
                  <a:lnTo>
                    <a:pt x="616" y="634"/>
                  </a:lnTo>
                  <a:lnTo>
                    <a:pt x="1267" y="4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4"/>
            <p:cNvSpPr/>
            <p:nvPr/>
          </p:nvSpPr>
          <p:spPr>
            <a:xfrm>
              <a:off x="-180545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4"/>
            <p:cNvSpPr/>
            <p:nvPr/>
          </p:nvSpPr>
          <p:spPr>
            <a:xfrm>
              <a:off x="-1750136" y="3610685"/>
              <a:ext cx="56101" cy="77059"/>
            </a:xfrm>
            <a:custGeom>
              <a:rect b="b" l="l" r="r" t="t"/>
              <a:pathLst>
                <a:path extrusionOk="0" h="1081" w="787">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1523735" y="3515305"/>
              <a:ext cx="181349" cy="172438"/>
            </a:xfrm>
            <a:custGeom>
              <a:rect b="b" l="l" r="r" t="t"/>
              <a:pathLst>
                <a:path extrusionOk="0" h="2419" w="2544">
                  <a:moveTo>
                    <a:pt x="1268" y="1"/>
                  </a:moveTo>
                  <a:lnTo>
                    <a:pt x="866" y="777"/>
                  </a:lnTo>
                  <a:lnTo>
                    <a:pt x="1" y="920"/>
                  </a:lnTo>
                  <a:lnTo>
                    <a:pt x="616" y="1553"/>
                  </a:lnTo>
                  <a:lnTo>
                    <a:pt x="492" y="2418"/>
                  </a:lnTo>
                  <a:lnTo>
                    <a:pt x="1268" y="2026"/>
                  </a:lnTo>
                  <a:lnTo>
                    <a:pt x="2053" y="2418"/>
                  </a:lnTo>
                  <a:lnTo>
                    <a:pt x="2053" y="2418"/>
                  </a:lnTo>
                  <a:lnTo>
                    <a:pt x="1928" y="1553"/>
                  </a:lnTo>
                  <a:lnTo>
                    <a:pt x="2543" y="920"/>
                  </a:lnTo>
                  <a:lnTo>
                    <a:pt x="1678" y="777"/>
                  </a:lnTo>
                  <a:lnTo>
                    <a:pt x="126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1433417" y="3570622"/>
              <a:ext cx="91031" cy="40133"/>
            </a:xfrm>
            <a:custGeom>
              <a:rect b="b" l="l" r="r" t="t"/>
              <a:pathLst>
                <a:path extrusionOk="0" h="563" w="1277">
                  <a:moveTo>
                    <a:pt x="411" y="1"/>
                  </a:moveTo>
                  <a:lnTo>
                    <a:pt x="1" y="563"/>
                  </a:lnTo>
                  <a:lnTo>
                    <a:pt x="1"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1462002" y="3515305"/>
              <a:ext cx="28657" cy="95451"/>
            </a:xfrm>
            <a:custGeom>
              <a:rect b="b" l="l" r="r" t="t"/>
              <a:pathLst>
                <a:path extrusionOk="0" h="1339" w="402">
                  <a:moveTo>
                    <a:pt x="402" y="1"/>
                  </a:moveTo>
                  <a:lnTo>
                    <a:pt x="0"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1523735" y="3580816"/>
              <a:ext cx="90389" cy="45266"/>
            </a:xfrm>
            <a:custGeom>
              <a:rect b="b" l="l" r="r" t="t"/>
              <a:pathLst>
                <a:path extrusionOk="0" h="635" w="1268">
                  <a:moveTo>
                    <a:pt x="1" y="1"/>
                  </a:moveTo>
                  <a:lnTo>
                    <a:pt x="616" y="634"/>
                  </a:lnTo>
                  <a:lnTo>
                    <a:pt x="1268"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1488734" y="3610685"/>
              <a:ext cx="55388" cy="77059"/>
            </a:xfrm>
            <a:custGeom>
              <a:rect b="b" l="l" r="r" t="t"/>
              <a:pathLst>
                <a:path extrusionOk="0" h="1081" w="777">
                  <a:moveTo>
                    <a:pt x="777" y="1"/>
                  </a:moveTo>
                  <a:lnTo>
                    <a:pt x="1" y="1080"/>
                  </a:lnTo>
                  <a:lnTo>
                    <a:pt x="777" y="688"/>
                  </a:lnTo>
                  <a:lnTo>
                    <a:pt x="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1433417" y="3610685"/>
              <a:ext cx="56030" cy="77059"/>
            </a:xfrm>
            <a:custGeom>
              <a:rect b="b" l="l" r="r" t="t"/>
              <a:pathLst>
                <a:path extrusionOk="0" h="1081" w="786">
                  <a:moveTo>
                    <a:pt x="1" y="1"/>
                  </a:moveTo>
                  <a:lnTo>
                    <a:pt x="786" y="1080"/>
                  </a:lnTo>
                  <a:lnTo>
                    <a:pt x="786" y="1080"/>
                  </a:lnTo>
                  <a:lnTo>
                    <a:pt x="661" y="21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1207016" y="3515305"/>
              <a:ext cx="181349" cy="172438"/>
            </a:xfrm>
            <a:custGeom>
              <a:rect b="b" l="l" r="r" t="t"/>
              <a:pathLst>
                <a:path extrusionOk="0" h="2419" w="2544">
                  <a:moveTo>
                    <a:pt x="1267" y="1"/>
                  </a:moveTo>
                  <a:lnTo>
                    <a:pt x="866" y="777"/>
                  </a:lnTo>
                  <a:lnTo>
                    <a:pt x="1" y="920"/>
                  </a:lnTo>
                  <a:lnTo>
                    <a:pt x="616" y="1553"/>
                  </a:lnTo>
                  <a:lnTo>
                    <a:pt x="491" y="2418"/>
                  </a:lnTo>
                  <a:lnTo>
                    <a:pt x="1267" y="2026"/>
                  </a:lnTo>
                  <a:lnTo>
                    <a:pt x="2052" y="2418"/>
                  </a:lnTo>
                  <a:lnTo>
                    <a:pt x="2052" y="2418"/>
                  </a:lnTo>
                  <a:lnTo>
                    <a:pt x="1927" y="1553"/>
                  </a:lnTo>
                  <a:lnTo>
                    <a:pt x="2543" y="920"/>
                  </a:lnTo>
                  <a:lnTo>
                    <a:pt x="1678" y="777"/>
                  </a:lnTo>
                  <a:lnTo>
                    <a:pt x="12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1116698" y="3570622"/>
              <a:ext cx="91031" cy="40133"/>
            </a:xfrm>
            <a:custGeom>
              <a:rect b="b" l="l" r="r" t="t"/>
              <a:pathLst>
                <a:path extrusionOk="0" h="563" w="1277">
                  <a:moveTo>
                    <a:pt x="411" y="1"/>
                  </a:moveTo>
                  <a:lnTo>
                    <a:pt x="0" y="563"/>
                  </a:lnTo>
                  <a:lnTo>
                    <a:pt x="0" y="563"/>
                  </a:lnTo>
                  <a:lnTo>
                    <a:pt x="1276" y="144"/>
                  </a:lnTo>
                  <a:lnTo>
                    <a:pt x="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1145354" y="3515305"/>
              <a:ext cx="28728" cy="95451"/>
            </a:xfrm>
            <a:custGeom>
              <a:rect b="b" l="l" r="r" t="t"/>
              <a:pathLst>
                <a:path extrusionOk="0" h="1339" w="403">
                  <a:moveTo>
                    <a:pt x="402" y="1"/>
                  </a:moveTo>
                  <a:lnTo>
                    <a:pt x="1" y="777"/>
                  </a:lnTo>
                  <a:lnTo>
                    <a:pt x="402" y="1339"/>
                  </a:lnTo>
                  <a:lnTo>
                    <a:pt x="40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1207016" y="3580816"/>
              <a:ext cx="90389" cy="45266"/>
            </a:xfrm>
            <a:custGeom>
              <a:rect b="b" l="l" r="r" t="t"/>
              <a:pathLst>
                <a:path extrusionOk="0" h="635" w="1268">
                  <a:moveTo>
                    <a:pt x="1" y="1"/>
                  </a:moveTo>
                  <a:lnTo>
                    <a:pt x="616" y="634"/>
                  </a:lnTo>
                  <a:lnTo>
                    <a:pt x="1267" y="42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1172015" y="3610685"/>
              <a:ext cx="55388" cy="77059"/>
            </a:xfrm>
            <a:custGeom>
              <a:rect b="b" l="l" r="r" t="t"/>
              <a:pathLst>
                <a:path extrusionOk="0" h="1081" w="777">
                  <a:moveTo>
                    <a:pt x="776" y="1"/>
                  </a:moveTo>
                  <a:lnTo>
                    <a:pt x="0" y="1080"/>
                  </a:lnTo>
                  <a:lnTo>
                    <a:pt x="776" y="688"/>
                  </a:lnTo>
                  <a:lnTo>
                    <a:pt x="7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1116698" y="3610685"/>
              <a:ext cx="56030" cy="77059"/>
            </a:xfrm>
            <a:custGeom>
              <a:rect b="b" l="l" r="r" t="t"/>
              <a:pathLst>
                <a:path extrusionOk="0" h="1081" w="786">
                  <a:moveTo>
                    <a:pt x="0" y="1"/>
                  </a:moveTo>
                  <a:lnTo>
                    <a:pt x="785" y="1080"/>
                  </a:lnTo>
                  <a:lnTo>
                    <a:pt x="785" y="1080"/>
                  </a:lnTo>
                  <a:lnTo>
                    <a:pt x="660" y="215"/>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grpSp>
        <p:nvGrpSpPr>
          <p:cNvPr id="144" name="Google Shape;144;p4"/>
          <p:cNvGrpSpPr/>
          <p:nvPr/>
        </p:nvGrpSpPr>
        <p:grpSpPr>
          <a:xfrm>
            <a:off x="-698967" y="-342306"/>
            <a:ext cx="10825814" cy="1385856"/>
            <a:chOff x="-305650" y="585000"/>
            <a:chExt cx="8429350" cy="1079075"/>
          </a:xfrm>
        </p:grpSpPr>
        <p:sp>
          <p:nvSpPr>
            <p:cNvPr id="145" name="Google Shape;145;p4"/>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305650" y="585000"/>
              <a:ext cx="2876275" cy="736050"/>
            </a:xfrm>
            <a:custGeom>
              <a:rect b="b" l="l" r="r" t="t"/>
              <a:pathLst>
                <a:path extrusionOk="0" h="29442" w="115051">
                  <a:moveTo>
                    <a:pt x="9118" y="1"/>
                  </a:moveTo>
                  <a:cubicBezTo>
                    <a:pt x="7298" y="10599"/>
                    <a:pt x="5282" y="21109"/>
                    <a:pt x="1" y="29441"/>
                  </a:cubicBezTo>
                  <a:cubicBezTo>
                    <a:pt x="35329" y="10724"/>
                    <a:pt x="74976" y="1749"/>
                    <a:pt x="1150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3323550" y="585000"/>
              <a:ext cx="4768025" cy="1079075"/>
            </a:xfrm>
            <a:custGeom>
              <a:rect b="b" l="l" r="r" t="t"/>
              <a:pathLst>
                <a:path extrusionOk="0" h="43163" w="190721">
                  <a:moveTo>
                    <a:pt x="174787" y="7316"/>
                  </a:moveTo>
                  <a:cubicBezTo>
                    <a:pt x="170719" y="4176"/>
                    <a:pt x="166205" y="1839"/>
                    <a:pt x="161423" y="1"/>
                  </a:cubicBezTo>
                  <a:lnTo>
                    <a:pt x="1" y="1"/>
                  </a:lnTo>
                  <a:cubicBezTo>
                    <a:pt x="6531" y="268"/>
                    <a:pt x="13044" y="714"/>
                    <a:pt x="19538" y="1339"/>
                  </a:cubicBezTo>
                  <a:cubicBezTo>
                    <a:pt x="35846" y="2891"/>
                    <a:pt x="52012" y="5425"/>
                    <a:pt x="68035" y="8726"/>
                  </a:cubicBezTo>
                  <a:cubicBezTo>
                    <a:pt x="107271" y="16773"/>
                    <a:pt x="145650" y="29370"/>
                    <a:pt x="183298" y="43162"/>
                  </a:cubicBezTo>
                  <a:cubicBezTo>
                    <a:pt x="190721" y="31671"/>
                    <a:pt x="185600" y="15720"/>
                    <a:pt x="174787" y="731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274425" y="585000"/>
              <a:ext cx="1645125" cy="584375"/>
            </a:xfrm>
            <a:custGeom>
              <a:rect b="b" l="l" r="r" t="t"/>
              <a:pathLst>
                <a:path extrusionOk="0" h="23375" w="65805">
                  <a:moveTo>
                    <a:pt x="8030" y="1"/>
                  </a:moveTo>
                  <a:cubicBezTo>
                    <a:pt x="6406" y="8476"/>
                    <a:pt x="4265" y="16648"/>
                    <a:pt x="1" y="23375"/>
                  </a:cubicBezTo>
                  <a:cubicBezTo>
                    <a:pt x="20716" y="12401"/>
                    <a:pt x="42912" y="4783"/>
                    <a:pt x="658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4706350" y="585000"/>
              <a:ext cx="3416450" cy="927400"/>
            </a:xfrm>
            <a:custGeom>
              <a:rect b="b" l="l" r="r" t="t"/>
              <a:pathLst>
                <a:path extrusionOk="0" h="37096" w="136658">
                  <a:moveTo>
                    <a:pt x="120724" y="1250"/>
                  </a:moveTo>
                  <a:cubicBezTo>
                    <a:pt x="120153" y="822"/>
                    <a:pt x="119582" y="393"/>
                    <a:pt x="118993" y="1"/>
                  </a:cubicBezTo>
                  <a:lnTo>
                    <a:pt x="1" y="1"/>
                  </a:lnTo>
                  <a:cubicBezTo>
                    <a:pt x="4676" y="822"/>
                    <a:pt x="9333" y="1714"/>
                    <a:pt x="13972" y="2659"/>
                  </a:cubicBezTo>
                  <a:cubicBezTo>
                    <a:pt x="53208" y="10724"/>
                    <a:pt x="91587" y="23321"/>
                    <a:pt x="129235" y="37096"/>
                  </a:cubicBezTo>
                  <a:cubicBezTo>
                    <a:pt x="136658" y="25605"/>
                    <a:pt x="131537" y="9654"/>
                    <a:pt x="120724"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47650" y="585000"/>
              <a:ext cx="1126350" cy="454575"/>
            </a:xfrm>
            <a:custGeom>
              <a:rect b="b" l="l" r="r" t="t"/>
              <a:pathLst>
                <a:path extrusionOk="0" h="18183" w="45054">
                  <a:moveTo>
                    <a:pt x="6941" y="1"/>
                  </a:moveTo>
                  <a:cubicBezTo>
                    <a:pt x="5425" y="6585"/>
                    <a:pt x="3390" y="12847"/>
                    <a:pt x="0" y="18182"/>
                  </a:cubicBezTo>
                  <a:cubicBezTo>
                    <a:pt x="14382" y="10564"/>
                    <a:pt x="29494" y="4551"/>
                    <a:pt x="450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5372775" y="585000"/>
              <a:ext cx="2750925" cy="797600"/>
            </a:xfrm>
            <a:custGeom>
              <a:rect b="b" l="l" r="r" t="t"/>
              <a:pathLst>
                <a:path extrusionOk="0" h="31904" w="110037">
                  <a:moveTo>
                    <a:pt x="1" y="1"/>
                  </a:moveTo>
                  <a:cubicBezTo>
                    <a:pt x="35204" y="8030"/>
                    <a:pt x="69730" y="19485"/>
                    <a:pt x="103649" y="31903"/>
                  </a:cubicBezTo>
                  <a:cubicBezTo>
                    <a:pt x="110036" y="22019"/>
                    <a:pt x="107128" y="8833"/>
                    <a:pt x="99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4"/>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4"/>
          <p:cNvSpPr txBox="1"/>
          <p:nvPr>
            <p:ph idx="1" type="body"/>
          </p:nvPr>
        </p:nvSpPr>
        <p:spPr>
          <a:xfrm>
            <a:off x="720000" y="1263000"/>
            <a:ext cx="7704000" cy="3340500"/>
          </a:xfrm>
          <a:prstGeom prst="rect">
            <a:avLst/>
          </a:prstGeom>
        </p:spPr>
        <p:txBody>
          <a:bodyPr anchorCtr="0" anchor="ctr" bIns="0" lIns="0" spcFirstLastPara="1" rIns="0" wrap="square" tIns="0">
            <a:noAutofit/>
          </a:bodyPr>
          <a:lstStyle>
            <a:lvl1pPr indent="-304800" lvl="0" marL="457200" rtl="0">
              <a:lnSpc>
                <a:spcPct val="100000"/>
              </a:lnSpc>
              <a:spcBef>
                <a:spcPts val="0"/>
              </a:spcBef>
              <a:spcAft>
                <a:spcPts val="0"/>
              </a:spcAft>
              <a:buClr>
                <a:schemeClr val="lt2"/>
              </a:buClr>
              <a:buSzPts val="1200"/>
              <a:buFont typeface="Libre Franklin"/>
              <a:buChar char="●"/>
              <a:defRPr sz="1200"/>
            </a:lvl1pPr>
            <a:lvl2pPr indent="-304800" lvl="1" marL="914400" rtl="0">
              <a:spcBef>
                <a:spcPts val="1600"/>
              </a:spcBef>
              <a:spcAft>
                <a:spcPts val="0"/>
              </a:spcAft>
              <a:buClr>
                <a:srgbClr val="434343"/>
              </a:buClr>
              <a:buSzPts val="1200"/>
              <a:buFont typeface="Roboto Condensed Light"/>
              <a:buChar char="○"/>
              <a:defRPr/>
            </a:lvl2pPr>
            <a:lvl3pPr indent="-304800" lvl="2" marL="1371600" rtl="0">
              <a:spcBef>
                <a:spcPts val="1600"/>
              </a:spcBef>
              <a:spcAft>
                <a:spcPts val="0"/>
              </a:spcAft>
              <a:buClr>
                <a:srgbClr val="434343"/>
              </a:buClr>
              <a:buSzPts val="1200"/>
              <a:buFont typeface="Roboto Condensed Light"/>
              <a:buChar char="■"/>
              <a:defRPr/>
            </a:lvl3pPr>
            <a:lvl4pPr indent="-304800" lvl="3" marL="1828800" rtl="0">
              <a:spcBef>
                <a:spcPts val="1600"/>
              </a:spcBef>
              <a:spcAft>
                <a:spcPts val="0"/>
              </a:spcAft>
              <a:buClr>
                <a:srgbClr val="434343"/>
              </a:buClr>
              <a:buSzPts val="1200"/>
              <a:buFont typeface="Roboto Condensed Light"/>
              <a:buChar char="●"/>
              <a:defRPr/>
            </a:lvl4pPr>
            <a:lvl5pPr indent="-304800" lvl="4" marL="2286000" rtl="0">
              <a:spcBef>
                <a:spcPts val="1600"/>
              </a:spcBef>
              <a:spcAft>
                <a:spcPts val="0"/>
              </a:spcAft>
              <a:buClr>
                <a:srgbClr val="434343"/>
              </a:buClr>
              <a:buSzPts val="1200"/>
              <a:buFont typeface="Roboto Condensed Light"/>
              <a:buChar char="○"/>
              <a:defRPr/>
            </a:lvl5pPr>
            <a:lvl6pPr indent="-304800" lvl="5" marL="2743200" rtl="0">
              <a:spcBef>
                <a:spcPts val="1600"/>
              </a:spcBef>
              <a:spcAft>
                <a:spcPts val="0"/>
              </a:spcAft>
              <a:buClr>
                <a:srgbClr val="434343"/>
              </a:buClr>
              <a:buSzPts val="1200"/>
              <a:buFont typeface="Roboto Condensed Light"/>
              <a:buChar char="■"/>
              <a:defRPr/>
            </a:lvl6pPr>
            <a:lvl7pPr indent="-304800" lvl="6" marL="3200400" rtl="0">
              <a:spcBef>
                <a:spcPts val="1600"/>
              </a:spcBef>
              <a:spcAft>
                <a:spcPts val="0"/>
              </a:spcAft>
              <a:buClr>
                <a:srgbClr val="434343"/>
              </a:buClr>
              <a:buSzPts val="1200"/>
              <a:buFont typeface="Roboto Condensed Light"/>
              <a:buChar char="●"/>
              <a:defRPr/>
            </a:lvl7pPr>
            <a:lvl8pPr indent="-304800" lvl="7" marL="3657600" rtl="0">
              <a:spcBef>
                <a:spcPts val="1600"/>
              </a:spcBef>
              <a:spcAft>
                <a:spcPts val="0"/>
              </a:spcAft>
              <a:buClr>
                <a:srgbClr val="434343"/>
              </a:buClr>
              <a:buSzPts val="1200"/>
              <a:buFont typeface="Roboto Condensed Light"/>
              <a:buChar char="○"/>
              <a:defRPr/>
            </a:lvl8pPr>
            <a:lvl9pPr indent="-304800" lvl="8" marL="4114800" rtl="0">
              <a:spcBef>
                <a:spcPts val="1600"/>
              </a:spcBef>
              <a:spcAft>
                <a:spcPts val="1600"/>
              </a:spcAft>
              <a:buClr>
                <a:srgbClr val="434343"/>
              </a:buClr>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5" name="Shape 155"/>
        <p:cNvGrpSpPr/>
        <p:nvPr/>
      </p:nvGrpSpPr>
      <p:grpSpPr>
        <a:xfrm>
          <a:off x="0" y="0"/>
          <a:ext cx="0" cy="0"/>
          <a:chOff x="0" y="0"/>
          <a:chExt cx="0" cy="0"/>
        </a:xfrm>
      </p:grpSpPr>
      <p:grpSp>
        <p:nvGrpSpPr>
          <p:cNvPr id="156" name="Google Shape;156;p5"/>
          <p:cNvGrpSpPr/>
          <p:nvPr/>
        </p:nvGrpSpPr>
        <p:grpSpPr>
          <a:xfrm>
            <a:off x="-1203687" y="-685731"/>
            <a:ext cx="11810082" cy="4435784"/>
            <a:chOff x="-701300" y="296400"/>
            <a:chExt cx="9254100" cy="3475775"/>
          </a:xfrm>
        </p:grpSpPr>
        <p:sp>
          <p:nvSpPr>
            <p:cNvPr id="157" name="Google Shape;157;p5"/>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533375" y="647900"/>
              <a:ext cx="3019425" cy="1380150"/>
            </a:xfrm>
            <a:custGeom>
              <a:rect b="b" l="l" r="r" t="t"/>
              <a:pathLst>
                <a:path extrusionOk="0" h="55206" w="120777">
                  <a:moveTo>
                    <a:pt x="117333" y="1"/>
                  </a:moveTo>
                  <a:lnTo>
                    <a:pt x="0" y="1"/>
                  </a:lnTo>
                  <a:cubicBezTo>
                    <a:pt x="44000" y="9118"/>
                    <a:pt x="86251" y="26729"/>
                    <a:pt x="120777" y="55206"/>
                  </a:cubicBezTo>
                  <a:cubicBezTo>
                    <a:pt x="114568" y="38826"/>
                    <a:pt x="119867" y="17736"/>
                    <a:pt x="117333" y="1"/>
                  </a:cubicBezTo>
                  <a:close/>
                </a:path>
              </a:pathLst>
            </a:custGeom>
            <a:solidFill>
              <a:srgbClr val="F65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5533375" y="647900"/>
              <a:ext cx="3019425" cy="1380150"/>
            </a:xfrm>
            <a:custGeom>
              <a:rect b="b" l="l" r="r" t="t"/>
              <a:pathLst>
                <a:path extrusionOk="0" h="55206" w="120777">
                  <a:moveTo>
                    <a:pt x="117333" y="1"/>
                  </a:moveTo>
                  <a:lnTo>
                    <a:pt x="0" y="1"/>
                  </a:lnTo>
                  <a:cubicBezTo>
                    <a:pt x="44000" y="9118"/>
                    <a:pt x="86251" y="26729"/>
                    <a:pt x="120777" y="55206"/>
                  </a:cubicBezTo>
                  <a:cubicBezTo>
                    <a:pt x="114568" y="38826"/>
                    <a:pt x="119867" y="17736"/>
                    <a:pt x="117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5"/>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5"/>
          <p:cNvSpPr txBox="1"/>
          <p:nvPr>
            <p:ph idx="1" type="subTitle"/>
          </p:nvPr>
        </p:nvSpPr>
        <p:spPr>
          <a:xfrm>
            <a:off x="1303939" y="2812550"/>
            <a:ext cx="27204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165" name="Google Shape;165;p5"/>
          <p:cNvSpPr txBox="1"/>
          <p:nvPr>
            <p:ph idx="2" type="subTitle"/>
          </p:nvPr>
        </p:nvSpPr>
        <p:spPr>
          <a:xfrm>
            <a:off x="1303938" y="3282350"/>
            <a:ext cx="2720400" cy="80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 name="Google Shape;166;p5"/>
          <p:cNvSpPr txBox="1"/>
          <p:nvPr>
            <p:ph idx="3" type="subTitle"/>
          </p:nvPr>
        </p:nvSpPr>
        <p:spPr>
          <a:xfrm>
            <a:off x="5119638" y="2812550"/>
            <a:ext cx="27204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gn="ctr">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p:txBody>
      </p:sp>
      <p:sp>
        <p:nvSpPr>
          <p:cNvPr id="167" name="Google Shape;167;p5"/>
          <p:cNvSpPr txBox="1"/>
          <p:nvPr>
            <p:ph idx="4" type="subTitle"/>
          </p:nvPr>
        </p:nvSpPr>
        <p:spPr>
          <a:xfrm>
            <a:off x="5119652" y="3282350"/>
            <a:ext cx="2720400" cy="80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grpSp>
        <p:nvGrpSpPr>
          <p:cNvPr id="169" name="Google Shape;169;p6"/>
          <p:cNvGrpSpPr/>
          <p:nvPr/>
        </p:nvGrpSpPr>
        <p:grpSpPr>
          <a:xfrm rot="899949">
            <a:off x="-1375227" y="-1120514"/>
            <a:ext cx="4190443" cy="4453221"/>
            <a:chOff x="-4219997" y="480632"/>
            <a:chExt cx="2433812" cy="2586434"/>
          </a:xfrm>
        </p:grpSpPr>
        <p:sp>
          <p:nvSpPr>
            <p:cNvPr id="170" name="Google Shape;170;p6"/>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6"/>
          <p:cNvSpPr txBox="1"/>
          <p:nvPr>
            <p:ph type="title"/>
          </p:nvPr>
        </p:nvSpPr>
        <p:spPr>
          <a:xfrm>
            <a:off x="720000" y="413200"/>
            <a:ext cx="7704000" cy="5727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4" name="Google Shape;174;p6"/>
          <p:cNvGrpSpPr/>
          <p:nvPr/>
        </p:nvGrpSpPr>
        <p:grpSpPr>
          <a:xfrm>
            <a:off x="5947550" y="3487006"/>
            <a:ext cx="4853649" cy="2253390"/>
            <a:chOff x="4841950" y="3595950"/>
            <a:chExt cx="3795175" cy="1761975"/>
          </a:xfrm>
        </p:grpSpPr>
        <p:sp>
          <p:nvSpPr>
            <p:cNvPr id="175" name="Google Shape;175;p6"/>
            <p:cNvSpPr/>
            <p:nvPr/>
          </p:nvSpPr>
          <p:spPr>
            <a:xfrm>
              <a:off x="5150200" y="3595950"/>
              <a:ext cx="3408400" cy="1677675"/>
            </a:xfrm>
            <a:custGeom>
              <a:rect b="b" l="l" r="r" t="t"/>
              <a:pathLst>
                <a:path extrusionOk="0" h="67107" w="136336">
                  <a:moveTo>
                    <a:pt x="0" y="67107"/>
                  </a:moveTo>
                  <a:cubicBezTo>
                    <a:pt x="45713" y="50138"/>
                    <a:pt x="88553" y="25854"/>
                    <a:pt x="130002" y="0"/>
                  </a:cubicBezTo>
                  <a:cubicBezTo>
                    <a:pt x="133802" y="3819"/>
                    <a:pt x="135836" y="8726"/>
                    <a:pt x="136336" y="13900"/>
                  </a:cubicBezTo>
                  <a:cubicBezTo>
                    <a:pt x="136318" y="13829"/>
                    <a:pt x="136282" y="13811"/>
                    <a:pt x="136247" y="13793"/>
                  </a:cubicBezTo>
                  <a:cubicBezTo>
                    <a:pt x="92354" y="35204"/>
                    <a:pt x="47230" y="54974"/>
                    <a:pt x="0" y="6710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7"/>
          <p:cNvSpPr txBox="1"/>
          <p:nvPr>
            <p:ph type="title"/>
          </p:nvPr>
        </p:nvSpPr>
        <p:spPr>
          <a:xfrm>
            <a:off x="4270200" y="1552050"/>
            <a:ext cx="4153800" cy="755700"/>
          </a:xfrm>
          <a:prstGeom prst="rect">
            <a:avLst/>
          </a:prstGeom>
        </p:spPr>
        <p:txBody>
          <a:bodyPr anchorCtr="0" anchor="ctr" bIns="0" lIns="0" spcFirstLastPara="1" rIns="0" wrap="square" tIns="0">
            <a:noAutofit/>
          </a:bodyPr>
          <a:lstStyle>
            <a:lvl1pPr lvl="0" rtl="0">
              <a:spcBef>
                <a:spcPts val="0"/>
              </a:spcBef>
              <a:spcAft>
                <a:spcPts val="0"/>
              </a:spcAft>
              <a:buSzPts val="3600"/>
              <a:buNone/>
              <a:defRPr>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0" name="Google Shape;180;p7"/>
          <p:cNvSpPr txBox="1"/>
          <p:nvPr>
            <p:ph idx="1" type="subTitle"/>
          </p:nvPr>
        </p:nvSpPr>
        <p:spPr>
          <a:xfrm>
            <a:off x="4270200" y="2307750"/>
            <a:ext cx="4153800" cy="128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181" name="Google Shape;181;p7"/>
          <p:cNvGrpSpPr/>
          <p:nvPr/>
        </p:nvGrpSpPr>
        <p:grpSpPr>
          <a:xfrm>
            <a:off x="5337950" y="-657276"/>
            <a:ext cx="5100785" cy="2130874"/>
            <a:chOff x="5337950" y="-657276"/>
            <a:chExt cx="5100785" cy="2130874"/>
          </a:xfrm>
        </p:grpSpPr>
        <p:sp>
          <p:nvSpPr>
            <p:cNvPr id="182" name="Google Shape;182;p7"/>
            <p:cNvSpPr/>
            <p:nvPr/>
          </p:nvSpPr>
          <p:spPr>
            <a:xfrm rot="324568">
              <a:off x="5729126" y="142425"/>
              <a:ext cx="4667510" cy="1113644"/>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7"/>
            <p:cNvGrpSpPr/>
            <p:nvPr/>
          </p:nvGrpSpPr>
          <p:grpSpPr>
            <a:xfrm flipH="1" rot="10800000">
              <a:off x="5337950" y="-657276"/>
              <a:ext cx="4853649" cy="1425622"/>
              <a:chOff x="4841950" y="4243200"/>
              <a:chExt cx="3795175" cy="1114725"/>
            </a:xfrm>
          </p:grpSpPr>
          <p:sp>
            <p:nvSpPr>
              <p:cNvPr id="184" name="Google Shape;184;p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6" name="Shape 186"/>
        <p:cNvGrpSpPr/>
        <p:nvPr/>
      </p:nvGrpSpPr>
      <p:grpSpPr>
        <a:xfrm>
          <a:off x="0" y="0"/>
          <a:ext cx="0" cy="0"/>
          <a:chOff x="0" y="0"/>
          <a:chExt cx="0" cy="0"/>
        </a:xfrm>
      </p:grpSpPr>
      <p:grpSp>
        <p:nvGrpSpPr>
          <p:cNvPr id="187" name="Google Shape;187;p8"/>
          <p:cNvGrpSpPr/>
          <p:nvPr/>
        </p:nvGrpSpPr>
        <p:grpSpPr>
          <a:xfrm rot="10800000">
            <a:off x="-1719287" y="3706051"/>
            <a:ext cx="5100785" cy="2130874"/>
            <a:chOff x="5337950" y="-657276"/>
            <a:chExt cx="5100785" cy="2130874"/>
          </a:xfrm>
        </p:grpSpPr>
        <p:sp>
          <p:nvSpPr>
            <p:cNvPr id="188" name="Google Shape;188;p8"/>
            <p:cNvSpPr/>
            <p:nvPr/>
          </p:nvSpPr>
          <p:spPr>
            <a:xfrm rot="324568">
              <a:off x="5729126" y="142425"/>
              <a:ext cx="4667510" cy="1113644"/>
            </a:xfrm>
            <a:custGeom>
              <a:rect b="b" l="l" r="r" t="t"/>
              <a:pathLst>
                <a:path extrusionOk="0" h="9074" w="38031">
                  <a:moveTo>
                    <a:pt x="0" y="1"/>
                  </a:moveTo>
                  <a:cubicBezTo>
                    <a:pt x="12633" y="1508"/>
                    <a:pt x="24988" y="5050"/>
                    <a:pt x="37085" y="9073"/>
                  </a:cubicBezTo>
                  <a:cubicBezTo>
                    <a:pt x="37817" y="7869"/>
                    <a:pt x="38031" y="6504"/>
                    <a:pt x="37843" y="5157"/>
                  </a:cubicBezTo>
                  <a:lnTo>
                    <a:pt x="37843" y="5157"/>
                  </a:lnTo>
                  <a:cubicBezTo>
                    <a:pt x="37843" y="5175"/>
                    <a:pt x="37834" y="5184"/>
                    <a:pt x="37826" y="5193"/>
                  </a:cubicBezTo>
                  <a:cubicBezTo>
                    <a:pt x="25381" y="2445"/>
                    <a:pt x="12722" y="188"/>
                    <a:pt x="0" y="1"/>
                  </a:cubicBezTo>
                  <a:close/>
                </a:path>
              </a:pathLst>
            </a:custGeom>
            <a:solidFill>
              <a:srgbClr val="1D4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8"/>
            <p:cNvGrpSpPr/>
            <p:nvPr/>
          </p:nvGrpSpPr>
          <p:grpSpPr>
            <a:xfrm flipH="1" rot="10800000">
              <a:off x="5337950" y="-657276"/>
              <a:ext cx="4853649" cy="1425622"/>
              <a:chOff x="4841950" y="4243200"/>
              <a:chExt cx="3795175" cy="1114725"/>
            </a:xfrm>
          </p:grpSpPr>
          <p:sp>
            <p:nvSpPr>
              <p:cNvPr id="190" name="Google Shape;190;p8"/>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841950" y="4243200"/>
                <a:ext cx="3795175" cy="1114725"/>
              </a:xfrm>
              <a:custGeom>
                <a:rect b="b" l="l" r="r" t="t"/>
                <a:pathLst>
                  <a:path extrusionOk="0" h="44589" w="151807">
                    <a:moveTo>
                      <a:pt x="144009" y="0"/>
                    </a:moveTo>
                    <a:cubicBezTo>
                      <a:pt x="106843" y="15059"/>
                      <a:pt x="68909" y="28959"/>
                      <a:pt x="29977" y="38344"/>
                    </a:cubicBezTo>
                    <a:cubicBezTo>
                      <a:pt x="20056" y="40735"/>
                      <a:pt x="10064" y="42840"/>
                      <a:pt x="1" y="44589"/>
                    </a:cubicBezTo>
                    <a:lnTo>
                      <a:pt x="121920" y="44589"/>
                    </a:lnTo>
                    <a:cubicBezTo>
                      <a:pt x="127237" y="42466"/>
                      <a:pt x="132286" y="39789"/>
                      <a:pt x="136711" y="36114"/>
                    </a:cubicBezTo>
                    <a:cubicBezTo>
                      <a:pt x="147221" y="27353"/>
                      <a:pt x="151806" y="11241"/>
                      <a:pt x="144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 name="Google Shape;192;p8"/>
          <p:cNvGrpSpPr/>
          <p:nvPr/>
        </p:nvGrpSpPr>
        <p:grpSpPr>
          <a:xfrm flipH="1">
            <a:off x="6516560" y="-428676"/>
            <a:ext cx="3270575" cy="3475775"/>
            <a:chOff x="-701300" y="296400"/>
            <a:chExt cx="3270575" cy="3475775"/>
          </a:xfrm>
        </p:grpSpPr>
        <p:sp>
          <p:nvSpPr>
            <p:cNvPr id="193" name="Google Shape;193;p8"/>
            <p:cNvSpPr/>
            <p:nvPr/>
          </p:nvSpPr>
          <p:spPr>
            <a:xfrm>
              <a:off x="-474700" y="647900"/>
              <a:ext cx="1730750" cy="1001450"/>
            </a:xfrm>
            <a:custGeom>
              <a:rect b="b" l="l" r="r" t="t"/>
              <a:pathLst>
                <a:path extrusionOk="0" h="40058" w="69230">
                  <a:moveTo>
                    <a:pt x="69230" y="1"/>
                  </a:moveTo>
                  <a:lnTo>
                    <a:pt x="2730" y="1"/>
                  </a:lnTo>
                  <a:cubicBezTo>
                    <a:pt x="2944" y="13775"/>
                    <a:pt x="4515" y="28156"/>
                    <a:pt x="0" y="40057"/>
                  </a:cubicBezTo>
                  <a:cubicBezTo>
                    <a:pt x="20716" y="22946"/>
                    <a:pt x="44232" y="9778"/>
                    <a:pt x="692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701300" y="914200"/>
              <a:ext cx="2100550" cy="2857975"/>
            </a:xfrm>
            <a:custGeom>
              <a:rect b="b" l="l" r="r" t="t"/>
              <a:pathLst>
                <a:path extrusionOk="0" h="114319" w="84022">
                  <a:moveTo>
                    <a:pt x="84021" y="1"/>
                  </a:moveTo>
                  <a:lnTo>
                    <a:pt x="84021" y="1"/>
                  </a:lnTo>
                  <a:cubicBezTo>
                    <a:pt x="49942" y="24516"/>
                    <a:pt x="20163" y="55099"/>
                    <a:pt x="0" y="91587"/>
                  </a:cubicBezTo>
                  <a:cubicBezTo>
                    <a:pt x="4961" y="98902"/>
                    <a:pt x="9368" y="106343"/>
                    <a:pt x="11116" y="114318"/>
                  </a:cubicBezTo>
                  <a:cubicBezTo>
                    <a:pt x="24677" y="70693"/>
                    <a:pt x="51244" y="32135"/>
                    <a:pt x="840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0690" y="43537"/>
                    <a:pt x="69694" y="17593"/>
                    <a:pt x="1120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232050" y="296400"/>
              <a:ext cx="2801325" cy="1974750"/>
            </a:xfrm>
            <a:custGeom>
              <a:rect b="b" l="l" r="r" t="t"/>
              <a:pathLst>
                <a:path extrusionOk="0" h="78990" w="112053">
                  <a:moveTo>
                    <a:pt x="112053" y="1"/>
                  </a:moveTo>
                  <a:lnTo>
                    <a:pt x="112053" y="1"/>
                  </a:lnTo>
                  <a:cubicBezTo>
                    <a:pt x="71318" y="10046"/>
                    <a:pt x="32296" y="27371"/>
                    <a:pt x="1" y="53743"/>
                  </a:cubicBezTo>
                  <a:cubicBezTo>
                    <a:pt x="1874" y="62378"/>
                    <a:pt x="3213" y="70961"/>
                    <a:pt x="1874" y="78990"/>
                  </a:cubicBezTo>
                  <a:cubicBezTo>
                    <a:pt x="3213" y="77348"/>
                    <a:pt x="4586" y="75707"/>
                    <a:pt x="5942" y="74101"/>
                  </a:cubicBezTo>
                  <a:cubicBezTo>
                    <a:pt x="5407" y="69283"/>
                    <a:pt x="4265" y="64359"/>
                    <a:pt x="2909" y="59399"/>
                  </a:cubicBezTo>
                  <a:cubicBezTo>
                    <a:pt x="33813" y="31439"/>
                    <a:pt x="71889" y="12134"/>
                    <a:pt x="1120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8"/>
          <p:cNvSpPr txBox="1"/>
          <p:nvPr>
            <p:ph type="title"/>
          </p:nvPr>
        </p:nvSpPr>
        <p:spPr>
          <a:xfrm>
            <a:off x="720000" y="1085700"/>
            <a:ext cx="3546000" cy="2972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8" name="Shape 198"/>
        <p:cNvGrpSpPr/>
        <p:nvPr/>
      </p:nvGrpSpPr>
      <p:grpSpPr>
        <a:xfrm>
          <a:off x="0" y="0"/>
          <a:ext cx="0" cy="0"/>
          <a:chOff x="0" y="0"/>
          <a:chExt cx="0" cy="0"/>
        </a:xfrm>
      </p:grpSpPr>
      <p:grpSp>
        <p:nvGrpSpPr>
          <p:cNvPr id="199" name="Google Shape;199;p9"/>
          <p:cNvGrpSpPr/>
          <p:nvPr/>
        </p:nvGrpSpPr>
        <p:grpSpPr>
          <a:xfrm>
            <a:off x="7611776" y="3987945"/>
            <a:ext cx="1668064" cy="1305244"/>
            <a:chOff x="7611776" y="3987945"/>
            <a:chExt cx="1668064" cy="1305244"/>
          </a:xfrm>
        </p:grpSpPr>
        <p:sp>
          <p:nvSpPr>
            <p:cNvPr id="200" name="Google Shape;200;p9"/>
            <p:cNvSpPr/>
            <p:nvPr/>
          </p:nvSpPr>
          <p:spPr>
            <a:xfrm flipH="1">
              <a:off x="7611776" y="3987945"/>
              <a:ext cx="1556554" cy="1240966"/>
            </a:xfrm>
            <a:custGeom>
              <a:rect b="b" l="l" r="r" t="t"/>
              <a:pathLst>
                <a:path extrusionOk="0" h="36267" w="45490">
                  <a:moveTo>
                    <a:pt x="0" y="1"/>
                  </a:moveTo>
                  <a:lnTo>
                    <a:pt x="0" y="36267"/>
                  </a:lnTo>
                  <a:lnTo>
                    <a:pt x="45489" y="36267"/>
                  </a:lnTo>
                  <a:lnTo>
                    <a:pt x="32181" y="10101"/>
                  </a:lnTo>
                  <a:cubicBezTo>
                    <a:pt x="31354" y="10227"/>
                    <a:pt x="30552" y="10327"/>
                    <a:pt x="29725" y="10427"/>
                  </a:cubicBezTo>
                  <a:cubicBezTo>
                    <a:pt x="27883" y="10640"/>
                    <a:pt x="26133" y="10739"/>
                    <a:pt x="24471" y="10739"/>
                  </a:cubicBezTo>
                  <a:cubicBezTo>
                    <a:pt x="11659" y="10739"/>
                    <a:pt x="4082" y="4859"/>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flipH="1">
              <a:off x="8485681" y="5128500"/>
              <a:ext cx="172422" cy="164689"/>
            </a:xfrm>
            <a:custGeom>
              <a:rect b="b" l="l" r="r" t="t"/>
              <a:pathLst>
                <a:path extrusionOk="0" h="4813" w="5039">
                  <a:moveTo>
                    <a:pt x="2482" y="0"/>
                  </a:moveTo>
                  <a:lnTo>
                    <a:pt x="1730" y="1579"/>
                  </a:lnTo>
                  <a:lnTo>
                    <a:pt x="0" y="1855"/>
                  </a:lnTo>
                  <a:lnTo>
                    <a:pt x="1279" y="3083"/>
                  </a:lnTo>
                  <a:lnTo>
                    <a:pt x="1003" y="4812"/>
                  </a:lnTo>
                  <a:lnTo>
                    <a:pt x="2532" y="3985"/>
                  </a:lnTo>
                  <a:lnTo>
                    <a:pt x="4111" y="4787"/>
                  </a:lnTo>
                  <a:lnTo>
                    <a:pt x="3785" y="3058"/>
                  </a:lnTo>
                  <a:lnTo>
                    <a:pt x="5038" y="1805"/>
                  </a:lnTo>
                  <a:lnTo>
                    <a:pt x="3284" y="1579"/>
                  </a:lnTo>
                  <a:lnTo>
                    <a:pt x="24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flipH="1">
              <a:off x="8786678" y="4585664"/>
              <a:ext cx="171567" cy="169000"/>
            </a:xfrm>
            <a:custGeom>
              <a:rect b="b" l="l" r="r" t="t"/>
              <a:pathLst>
                <a:path extrusionOk="0" h="4939" w="5014">
                  <a:moveTo>
                    <a:pt x="2707" y="1"/>
                  </a:moveTo>
                  <a:lnTo>
                    <a:pt x="1755" y="1479"/>
                  </a:lnTo>
                  <a:lnTo>
                    <a:pt x="0" y="1555"/>
                  </a:lnTo>
                  <a:lnTo>
                    <a:pt x="1128" y="2908"/>
                  </a:lnTo>
                  <a:lnTo>
                    <a:pt x="652" y="4612"/>
                  </a:lnTo>
                  <a:lnTo>
                    <a:pt x="652" y="4612"/>
                  </a:lnTo>
                  <a:lnTo>
                    <a:pt x="2281" y="3961"/>
                  </a:lnTo>
                  <a:lnTo>
                    <a:pt x="3760" y="4938"/>
                  </a:lnTo>
                  <a:lnTo>
                    <a:pt x="3635" y="3159"/>
                  </a:lnTo>
                  <a:lnTo>
                    <a:pt x="5013" y="2081"/>
                  </a:lnTo>
                  <a:lnTo>
                    <a:pt x="3309" y="1655"/>
                  </a:lnTo>
                  <a:lnTo>
                    <a:pt x="2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flipH="1">
              <a:off x="8795266" y="4938978"/>
              <a:ext cx="171567" cy="168966"/>
            </a:xfrm>
            <a:custGeom>
              <a:rect b="b" l="l" r="r" t="t"/>
              <a:pathLst>
                <a:path extrusionOk="0" h="4938" w="5014">
                  <a:moveTo>
                    <a:pt x="2708" y="1"/>
                  </a:moveTo>
                  <a:lnTo>
                    <a:pt x="1755" y="1504"/>
                  </a:lnTo>
                  <a:lnTo>
                    <a:pt x="1" y="1579"/>
                  </a:lnTo>
                  <a:lnTo>
                    <a:pt x="1129" y="2933"/>
                  </a:lnTo>
                  <a:lnTo>
                    <a:pt x="652" y="4612"/>
                  </a:lnTo>
                  <a:lnTo>
                    <a:pt x="2282" y="3960"/>
                  </a:lnTo>
                  <a:lnTo>
                    <a:pt x="3760" y="4938"/>
                  </a:lnTo>
                  <a:lnTo>
                    <a:pt x="3635" y="3183"/>
                  </a:lnTo>
                  <a:lnTo>
                    <a:pt x="5013" y="2106"/>
                  </a:lnTo>
                  <a:lnTo>
                    <a:pt x="3309" y="1655"/>
                  </a:lnTo>
                  <a:lnTo>
                    <a:pt x="27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flipH="1">
              <a:off x="8550862" y="4423583"/>
              <a:ext cx="172422" cy="164689"/>
            </a:xfrm>
            <a:custGeom>
              <a:rect b="b" l="l" r="r" t="t"/>
              <a:pathLst>
                <a:path extrusionOk="0" h="4813" w="5039">
                  <a:moveTo>
                    <a:pt x="2507" y="1"/>
                  </a:moveTo>
                  <a:lnTo>
                    <a:pt x="1730" y="1580"/>
                  </a:lnTo>
                  <a:lnTo>
                    <a:pt x="1" y="1855"/>
                  </a:lnTo>
                  <a:lnTo>
                    <a:pt x="1279" y="3084"/>
                  </a:lnTo>
                  <a:lnTo>
                    <a:pt x="1003" y="4813"/>
                  </a:lnTo>
                  <a:lnTo>
                    <a:pt x="2557" y="3986"/>
                  </a:lnTo>
                  <a:lnTo>
                    <a:pt x="4111" y="4788"/>
                  </a:lnTo>
                  <a:lnTo>
                    <a:pt x="4111" y="4788"/>
                  </a:lnTo>
                  <a:lnTo>
                    <a:pt x="3785" y="3058"/>
                  </a:lnTo>
                  <a:lnTo>
                    <a:pt x="5038" y="1805"/>
                  </a:lnTo>
                  <a:lnTo>
                    <a:pt x="3309" y="1580"/>
                  </a:lnTo>
                  <a:lnTo>
                    <a:pt x="25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8518289" y="4776041"/>
              <a:ext cx="172388" cy="164689"/>
            </a:xfrm>
            <a:custGeom>
              <a:rect b="b" l="l" r="r" t="t"/>
              <a:pathLst>
                <a:path extrusionOk="0" h="4813" w="5038">
                  <a:moveTo>
                    <a:pt x="2506" y="1"/>
                  </a:moveTo>
                  <a:lnTo>
                    <a:pt x="1729" y="1580"/>
                  </a:lnTo>
                  <a:lnTo>
                    <a:pt x="0" y="1855"/>
                  </a:lnTo>
                  <a:lnTo>
                    <a:pt x="1278" y="3083"/>
                  </a:lnTo>
                  <a:lnTo>
                    <a:pt x="1003" y="4813"/>
                  </a:lnTo>
                  <a:lnTo>
                    <a:pt x="1003" y="4813"/>
                  </a:lnTo>
                  <a:lnTo>
                    <a:pt x="2531" y="3986"/>
                  </a:lnTo>
                  <a:lnTo>
                    <a:pt x="4110" y="4788"/>
                  </a:lnTo>
                  <a:lnTo>
                    <a:pt x="3785" y="3058"/>
                  </a:lnTo>
                  <a:lnTo>
                    <a:pt x="5038" y="1805"/>
                  </a:lnTo>
                  <a:lnTo>
                    <a:pt x="3283" y="1580"/>
                  </a:lnTo>
                  <a:lnTo>
                    <a:pt x="25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a:off x="8965080" y="4266668"/>
              <a:ext cx="164689" cy="172388"/>
            </a:xfrm>
            <a:custGeom>
              <a:rect b="b" l="l" r="r" t="t"/>
              <a:pathLst>
                <a:path extrusionOk="0" h="5038" w="4813">
                  <a:moveTo>
                    <a:pt x="2933" y="0"/>
                  </a:moveTo>
                  <a:lnTo>
                    <a:pt x="1730" y="1304"/>
                  </a:lnTo>
                  <a:lnTo>
                    <a:pt x="1" y="1028"/>
                  </a:lnTo>
                  <a:lnTo>
                    <a:pt x="853" y="2582"/>
                  </a:lnTo>
                  <a:lnTo>
                    <a:pt x="51" y="4136"/>
                  </a:lnTo>
                  <a:lnTo>
                    <a:pt x="51" y="4136"/>
                  </a:lnTo>
                  <a:lnTo>
                    <a:pt x="1780" y="3810"/>
                  </a:lnTo>
                  <a:lnTo>
                    <a:pt x="3034" y="5038"/>
                  </a:lnTo>
                  <a:lnTo>
                    <a:pt x="3259" y="3309"/>
                  </a:lnTo>
                  <a:lnTo>
                    <a:pt x="4813" y="2482"/>
                  </a:lnTo>
                  <a:lnTo>
                    <a:pt x="3234" y="1755"/>
                  </a:lnTo>
                  <a:lnTo>
                    <a:pt x="29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9039671" y="4613105"/>
              <a:ext cx="165544" cy="172422"/>
            </a:xfrm>
            <a:custGeom>
              <a:rect b="b" l="l" r="r" t="t"/>
              <a:pathLst>
                <a:path extrusionOk="0" h="5039" w="4838">
                  <a:moveTo>
                    <a:pt x="2958" y="1"/>
                  </a:moveTo>
                  <a:lnTo>
                    <a:pt x="1755" y="1279"/>
                  </a:lnTo>
                  <a:lnTo>
                    <a:pt x="0" y="1003"/>
                  </a:lnTo>
                  <a:lnTo>
                    <a:pt x="0" y="1003"/>
                  </a:lnTo>
                  <a:lnTo>
                    <a:pt x="853" y="2557"/>
                  </a:lnTo>
                  <a:lnTo>
                    <a:pt x="76" y="4136"/>
                  </a:lnTo>
                  <a:lnTo>
                    <a:pt x="1805" y="3785"/>
                  </a:lnTo>
                  <a:lnTo>
                    <a:pt x="3058" y="5038"/>
                  </a:lnTo>
                  <a:lnTo>
                    <a:pt x="3259" y="3284"/>
                  </a:lnTo>
                  <a:lnTo>
                    <a:pt x="4838" y="2482"/>
                  </a:lnTo>
                  <a:lnTo>
                    <a:pt x="3233" y="1730"/>
                  </a:lnTo>
                  <a:lnTo>
                    <a:pt x="29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flipH="1">
              <a:off x="9115151" y="4958686"/>
              <a:ext cx="164689" cy="172422"/>
            </a:xfrm>
            <a:custGeom>
              <a:rect b="b" l="l" r="r" t="t"/>
              <a:pathLst>
                <a:path extrusionOk="0" h="5039" w="4813">
                  <a:moveTo>
                    <a:pt x="2933" y="1"/>
                  </a:moveTo>
                  <a:lnTo>
                    <a:pt x="1730" y="1279"/>
                  </a:lnTo>
                  <a:lnTo>
                    <a:pt x="1" y="1029"/>
                  </a:lnTo>
                  <a:lnTo>
                    <a:pt x="853" y="2557"/>
                  </a:lnTo>
                  <a:lnTo>
                    <a:pt x="51" y="4136"/>
                  </a:lnTo>
                  <a:lnTo>
                    <a:pt x="51" y="4136"/>
                  </a:lnTo>
                  <a:lnTo>
                    <a:pt x="1780" y="3811"/>
                  </a:lnTo>
                  <a:lnTo>
                    <a:pt x="3034" y="5039"/>
                  </a:lnTo>
                  <a:lnTo>
                    <a:pt x="3259" y="3284"/>
                  </a:lnTo>
                  <a:lnTo>
                    <a:pt x="4813" y="2482"/>
                  </a:lnTo>
                  <a:lnTo>
                    <a:pt x="3234" y="1730"/>
                  </a:lnTo>
                  <a:lnTo>
                    <a:pt x="29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9"/>
          <p:cNvGrpSpPr/>
          <p:nvPr/>
        </p:nvGrpSpPr>
        <p:grpSpPr>
          <a:xfrm rot="1603635">
            <a:off x="-1004481" y="-1233557"/>
            <a:ext cx="4190705" cy="4453499"/>
            <a:chOff x="-4219997" y="480632"/>
            <a:chExt cx="2433812" cy="2586434"/>
          </a:xfrm>
        </p:grpSpPr>
        <p:sp>
          <p:nvSpPr>
            <p:cNvPr id="210" name="Google Shape;210;p9"/>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012" y="11366"/>
                    <a:pt x="18190" y="4595"/>
                    <a:pt x="292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3870843" y="480632"/>
              <a:ext cx="2084659" cy="1469754"/>
            </a:xfrm>
            <a:custGeom>
              <a:rect b="b" l="l" r="r" t="t"/>
              <a:pathLst>
                <a:path extrusionOk="0" h="20618" w="29244">
                  <a:moveTo>
                    <a:pt x="29244" y="1"/>
                  </a:moveTo>
                  <a:lnTo>
                    <a:pt x="29244" y="1"/>
                  </a:lnTo>
                  <a:cubicBezTo>
                    <a:pt x="18610" y="2624"/>
                    <a:pt x="8431" y="7147"/>
                    <a:pt x="0" y="14025"/>
                  </a:cubicBezTo>
                  <a:cubicBezTo>
                    <a:pt x="491" y="16282"/>
                    <a:pt x="839" y="18521"/>
                    <a:pt x="491" y="20617"/>
                  </a:cubicBezTo>
                  <a:cubicBezTo>
                    <a:pt x="839" y="20189"/>
                    <a:pt x="1196" y="19761"/>
                    <a:pt x="1553" y="19342"/>
                  </a:cubicBezTo>
                  <a:cubicBezTo>
                    <a:pt x="1410" y="18084"/>
                    <a:pt x="1116" y="16799"/>
                    <a:pt x="759" y="15505"/>
                  </a:cubicBezTo>
                  <a:cubicBezTo>
                    <a:pt x="8823" y="8208"/>
                    <a:pt x="18761" y="3168"/>
                    <a:pt x="292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4219997" y="940420"/>
              <a:ext cx="1563209" cy="2126645"/>
            </a:xfrm>
            <a:custGeom>
              <a:rect b="b" l="l" r="r" t="t"/>
              <a:pathLst>
                <a:path extrusionOk="0" h="29833" w="21929">
                  <a:moveTo>
                    <a:pt x="21929" y="1"/>
                  </a:moveTo>
                  <a:lnTo>
                    <a:pt x="21929" y="1"/>
                  </a:lnTo>
                  <a:cubicBezTo>
                    <a:pt x="13034" y="6397"/>
                    <a:pt x="5264" y="14381"/>
                    <a:pt x="1" y="23900"/>
                  </a:cubicBezTo>
                  <a:cubicBezTo>
                    <a:pt x="1294" y="25809"/>
                    <a:pt x="2445" y="27754"/>
                    <a:pt x="2900" y="29832"/>
                  </a:cubicBezTo>
                  <a:cubicBezTo>
                    <a:pt x="6442" y="18449"/>
                    <a:pt x="13373" y="8386"/>
                    <a:pt x="219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9"/>
          <p:cNvSpPr txBox="1"/>
          <p:nvPr>
            <p:ph type="title"/>
          </p:nvPr>
        </p:nvSpPr>
        <p:spPr>
          <a:xfrm flipH="1">
            <a:off x="719991" y="1505250"/>
            <a:ext cx="4204800" cy="841800"/>
          </a:xfrm>
          <a:prstGeom prst="rect">
            <a:avLst/>
          </a:prstGeom>
        </p:spPr>
        <p:txBody>
          <a:bodyPr anchorCtr="0" anchor="ctr" bIns="0" lIns="0" spcFirstLastPara="1" rIns="0" wrap="square" tIns="0">
            <a:noAutofit/>
          </a:bodyPr>
          <a:lstStyle>
            <a:lvl1pPr lvl="0" rtl="0">
              <a:spcBef>
                <a:spcPts val="0"/>
              </a:spcBef>
              <a:spcAft>
                <a:spcPts val="0"/>
              </a:spcAft>
              <a:buSzPts val="4500"/>
              <a:buNone/>
              <a:defRPr b="0" sz="4500">
                <a:solidFill>
                  <a:schemeClr val="lt2"/>
                </a:solidFill>
              </a:defRPr>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p:txBody>
      </p:sp>
      <p:sp>
        <p:nvSpPr>
          <p:cNvPr id="214" name="Google Shape;214;p9"/>
          <p:cNvSpPr txBox="1"/>
          <p:nvPr>
            <p:ph idx="1" type="subTitle"/>
          </p:nvPr>
        </p:nvSpPr>
        <p:spPr>
          <a:xfrm flipH="1">
            <a:off x="719991" y="2347050"/>
            <a:ext cx="4204800" cy="1291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5" name="Shape 215"/>
        <p:cNvGrpSpPr/>
        <p:nvPr/>
      </p:nvGrpSpPr>
      <p:grpSpPr>
        <a:xfrm>
          <a:off x="0" y="0"/>
          <a:ext cx="0" cy="0"/>
          <a:chOff x="0" y="0"/>
          <a:chExt cx="0" cy="0"/>
        </a:xfrm>
      </p:grpSpPr>
      <p:sp>
        <p:nvSpPr>
          <p:cNvPr id="216" name="Google Shape;216;p10"/>
          <p:cNvSpPr txBox="1"/>
          <p:nvPr>
            <p:ph type="title"/>
          </p:nvPr>
        </p:nvSpPr>
        <p:spPr>
          <a:xfrm>
            <a:off x="3392700" y="1550250"/>
            <a:ext cx="5031300" cy="2043000"/>
          </a:xfrm>
          <a:prstGeom prst="rect">
            <a:avLst/>
          </a:prstGeom>
        </p:spPr>
        <p:txBody>
          <a:bodyPr anchorCtr="0" anchor="ctr" bIns="0" lIns="0" spcFirstLastPara="1" rIns="0" wrap="square" tIns="0">
            <a:noAutofit/>
          </a:bodyPr>
          <a:lstStyle>
            <a:lvl1pPr lvl="0" rtl="0" algn="r">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17" name="Google Shape;217;p10"/>
          <p:cNvGrpSpPr/>
          <p:nvPr/>
        </p:nvGrpSpPr>
        <p:grpSpPr>
          <a:xfrm>
            <a:off x="6524360" y="-523269"/>
            <a:ext cx="4218365" cy="4503184"/>
            <a:chOff x="6682010" y="-523269"/>
            <a:chExt cx="4218365" cy="4503184"/>
          </a:xfrm>
        </p:grpSpPr>
        <p:sp>
          <p:nvSpPr>
            <p:cNvPr id="218" name="Google Shape;218;p10"/>
            <p:cNvSpPr/>
            <p:nvPr/>
          </p:nvSpPr>
          <p:spPr>
            <a:xfrm>
              <a:off x="6706594" y="-476376"/>
              <a:ext cx="3592156" cy="2531827"/>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81363" y="43554"/>
                    <a:pt x="42359" y="1759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6706594" y="-476376"/>
              <a:ext cx="3592156" cy="2531827"/>
            </a:xfrm>
            <a:custGeom>
              <a:rect b="b" l="l" r="r" t="t"/>
              <a:pathLst>
                <a:path extrusionOk="0" h="78990" w="112071">
                  <a:moveTo>
                    <a:pt x="0" y="0"/>
                  </a:moveTo>
                  <a:lnTo>
                    <a:pt x="0" y="0"/>
                  </a:lnTo>
                  <a:cubicBezTo>
                    <a:pt x="40753" y="10046"/>
                    <a:pt x="79757" y="27389"/>
                    <a:pt x="112070" y="53742"/>
                  </a:cubicBezTo>
                  <a:cubicBezTo>
                    <a:pt x="110197" y="62378"/>
                    <a:pt x="108858" y="70960"/>
                    <a:pt x="110197" y="78990"/>
                  </a:cubicBezTo>
                  <a:cubicBezTo>
                    <a:pt x="108858" y="77366"/>
                    <a:pt x="107485" y="75724"/>
                    <a:pt x="106111" y="74119"/>
                  </a:cubicBezTo>
                  <a:cubicBezTo>
                    <a:pt x="106664" y="69283"/>
                    <a:pt x="107788" y="64359"/>
                    <a:pt x="109162" y="59416"/>
                  </a:cubicBezTo>
                  <a:cubicBezTo>
                    <a:pt x="78258" y="31439"/>
                    <a:pt x="40182" y="1213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8206683" y="315705"/>
              <a:ext cx="2693692" cy="3664210"/>
            </a:xfrm>
            <a:custGeom>
              <a:rect b="b" l="l" r="r" t="t"/>
              <a:pathLst>
                <a:path extrusionOk="0" h="114319" w="84040">
                  <a:moveTo>
                    <a:pt x="1" y="0"/>
                  </a:moveTo>
                  <a:lnTo>
                    <a:pt x="1" y="0"/>
                  </a:lnTo>
                  <a:cubicBezTo>
                    <a:pt x="34098" y="24516"/>
                    <a:pt x="63860" y="55098"/>
                    <a:pt x="84040" y="91587"/>
                  </a:cubicBezTo>
                  <a:cubicBezTo>
                    <a:pt x="79079" y="98902"/>
                    <a:pt x="74672" y="106342"/>
                    <a:pt x="72924" y="114318"/>
                  </a:cubicBezTo>
                  <a:cubicBezTo>
                    <a:pt x="59345" y="70693"/>
                    <a:pt x="32796" y="3213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6682010" y="-523269"/>
              <a:ext cx="3927842" cy="1781510"/>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rgbClr val="FF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6682010" y="-523269"/>
              <a:ext cx="3927842" cy="1781510"/>
            </a:xfrm>
            <a:custGeom>
              <a:rect b="b" l="l" r="r" t="t"/>
              <a:pathLst>
                <a:path extrusionOk="0" h="55581" w="122544">
                  <a:moveTo>
                    <a:pt x="119029" y="0"/>
                  </a:moveTo>
                  <a:lnTo>
                    <a:pt x="0" y="0"/>
                  </a:lnTo>
                  <a:cubicBezTo>
                    <a:pt x="44625" y="9011"/>
                    <a:pt x="87554" y="26711"/>
                    <a:pt x="122544" y="55580"/>
                  </a:cubicBezTo>
                  <a:cubicBezTo>
                    <a:pt x="116281" y="39076"/>
                    <a:pt x="121705" y="17825"/>
                    <a:pt x="1190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13200"/>
            <a:ext cx="7704000" cy="572700"/>
          </a:xfrm>
          <a:prstGeom prst="rect">
            <a:avLst/>
          </a:prstGeom>
          <a:noFill/>
          <a:ln>
            <a:noFill/>
          </a:ln>
        </p:spPr>
        <p:txBody>
          <a:bodyPr anchorCtr="0" anchor="ctr" bIns="0" lIns="0" spcFirstLastPara="1" rIns="0" wrap="square" tIns="0">
            <a:noAutofit/>
          </a:bodyPr>
          <a:lstStyle>
            <a:lvl1pPr lvl="0"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rtl="0">
              <a:lnSpc>
                <a:spcPct val="115000"/>
              </a:lnSpc>
              <a:spcBef>
                <a:spcPts val="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1pPr>
            <a:lvl2pPr indent="-330200" lvl="1" marL="9144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2pPr>
            <a:lvl3pPr indent="-330200" lvl="2" marL="13716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3pPr>
            <a:lvl4pPr indent="-330200" lvl="3" marL="18288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4pPr>
            <a:lvl5pPr indent="-330200" lvl="4" marL="22860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5pPr>
            <a:lvl6pPr indent="-330200" lvl="5" marL="27432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6pPr>
            <a:lvl7pPr indent="-330200" lvl="6" marL="32004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7pPr>
            <a:lvl8pPr indent="-330200" lvl="7" marL="3657600" rtl="0">
              <a:lnSpc>
                <a:spcPct val="115000"/>
              </a:lnSpc>
              <a:spcBef>
                <a:spcPts val="1600"/>
              </a:spcBef>
              <a:spcAft>
                <a:spcPts val="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8pPr>
            <a:lvl9pPr indent="-330200" lvl="8" marL="4114800" rtl="0">
              <a:lnSpc>
                <a:spcPct val="115000"/>
              </a:lnSpc>
              <a:spcBef>
                <a:spcPts val="1600"/>
              </a:spcBef>
              <a:spcAft>
                <a:spcPts val="1600"/>
              </a:spcAft>
              <a:buClr>
                <a:schemeClr val="dk2"/>
              </a:buClr>
              <a:buSzPts val="1600"/>
              <a:buFont typeface="Libre Franklin Light"/>
              <a:buChar char="■"/>
              <a:defRPr sz="1600">
                <a:solidFill>
                  <a:schemeClr val="dk2"/>
                </a:solidFill>
                <a:latin typeface="Libre Franklin Light"/>
                <a:ea typeface="Libre Franklin Light"/>
                <a:cs typeface="Libre Franklin Light"/>
                <a:sym typeface="Libre Frankli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hyperlink" Target="https://www.usinflationcalculator.com/" TargetMode="External"/><Relationship Id="rId4" Type="http://schemas.openxmlformats.org/officeDocument/2006/relationships/hyperlink" Target="https://uselectionatlas.org/RESUL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hyperlink" Target="https://www.stadafa.com/2020/12/us-presidential-election-spend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25"/>
          <p:cNvSpPr txBox="1"/>
          <p:nvPr>
            <p:ph type="ctrTitle"/>
          </p:nvPr>
        </p:nvSpPr>
        <p:spPr>
          <a:xfrm>
            <a:off x="1369650" y="1139675"/>
            <a:ext cx="6826500" cy="1784100"/>
          </a:xfrm>
          <a:prstGeom prst="rect">
            <a:avLst/>
          </a:prstGeom>
        </p:spPr>
        <p:txBody>
          <a:bodyPr anchorCtr="0" anchor="ctr" bIns="0" lIns="0" spcFirstLastPara="1" rIns="0" wrap="square" tIns="0">
            <a:noAutofit/>
          </a:bodyPr>
          <a:lstStyle/>
          <a:p>
            <a:pPr indent="0" lvl="0" marL="0" rtl="0" algn="ctr">
              <a:lnSpc>
                <a:spcPct val="115000"/>
              </a:lnSpc>
              <a:spcBef>
                <a:spcPts val="0"/>
              </a:spcBef>
              <a:spcAft>
                <a:spcPts val="0"/>
              </a:spcAft>
              <a:buNone/>
            </a:pPr>
            <a:r>
              <a:rPr lang="en" sz="3400"/>
              <a:t>DSO 545 Final Project</a:t>
            </a:r>
            <a:endParaRPr sz="3400"/>
          </a:p>
          <a:p>
            <a:pPr indent="0" lvl="0" marL="0" rtl="0" algn="ctr">
              <a:lnSpc>
                <a:spcPct val="115000"/>
              </a:lnSpc>
              <a:spcBef>
                <a:spcPts val="0"/>
              </a:spcBef>
              <a:spcAft>
                <a:spcPts val="0"/>
              </a:spcAft>
              <a:buNone/>
            </a:pPr>
            <a:r>
              <a:rPr lang="en" sz="2900">
                <a:solidFill>
                  <a:schemeClr val="lt2"/>
                </a:solidFill>
              </a:rPr>
              <a:t>State Presidential</a:t>
            </a:r>
            <a:r>
              <a:rPr lang="en" sz="2900"/>
              <a:t> </a:t>
            </a:r>
            <a:r>
              <a:rPr lang="en" sz="2900">
                <a:solidFill>
                  <a:schemeClr val="lt2"/>
                </a:solidFill>
              </a:rPr>
              <a:t>ELECTIONs</a:t>
            </a:r>
            <a:endParaRPr sz="2900">
              <a:solidFill>
                <a:schemeClr val="lt2"/>
              </a:solidFill>
            </a:endParaRPr>
          </a:p>
          <a:p>
            <a:pPr indent="0" lvl="0" marL="0" rtl="0" algn="ctr">
              <a:lnSpc>
                <a:spcPct val="115000"/>
              </a:lnSpc>
              <a:spcBef>
                <a:spcPts val="0"/>
              </a:spcBef>
              <a:spcAft>
                <a:spcPts val="0"/>
              </a:spcAft>
              <a:buNone/>
            </a:pPr>
            <a:r>
              <a:rPr lang="en" sz="1200">
                <a:solidFill>
                  <a:schemeClr val="accent2"/>
                </a:solidFill>
              </a:rPr>
              <a:t>Akshay Bhide,  JiNyu CHEN, Keegan O’neill, Pratik Khadse, Sebastian Cahill, Yang Song</a:t>
            </a:r>
            <a:endParaRPr sz="1200">
              <a:solidFill>
                <a:schemeClr val="accent2"/>
              </a:solidFill>
            </a:endParaRPr>
          </a:p>
        </p:txBody>
      </p:sp>
      <p:sp>
        <p:nvSpPr>
          <p:cNvPr id="652" name="Google Shape;652;p25"/>
          <p:cNvSpPr txBox="1"/>
          <p:nvPr>
            <p:ph idx="1" type="subTitle"/>
          </p:nvPr>
        </p:nvSpPr>
        <p:spPr>
          <a:xfrm>
            <a:off x="1210800" y="2958125"/>
            <a:ext cx="7419300" cy="1784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
                <a:latin typeface="Libre Franklin"/>
                <a:ea typeface="Libre Franklin"/>
                <a:cs typeface="Libre Franklin"/>
                <a:sym typeface="Libre Franklin"/>
              </a:rPr>
              <a:t>Abstract: </a:t>
            </a:r>
            <a:r>
              <a:rPr lang="en"/>
              <a:t>The purpose of this project is to investigate which factors may </a:t>
            </a:r>
            <a:r>
              <a:rPr lang="en"/>
              <a:t>affect</a:t>
            </a:r>
            <a:r>
              <a:rPr lang="en"/>
              <a:t> presidential election outcomes on a state-by-state basis. The timeframe for this study is from 1984 to 2020. The analysis includes descriptive statistics of the dataset as well as regressions to assist with predictions. </a:t>
            </a:r>
            <a:endParaRPr/>
          </a:p>
        </p:txBody>
      </p:sp>
      <p:sp>
        <p:nvSpPr>
          <p:cNvPr id="653" name="Google Shape;653;p25"/>
          <p:cNvSpPr/>
          <p:nvPr/>
        </p:nvSpPr>
        <p:spPr>
          <a:xfrm>
            <a:off x="1970031" y="1022200"/>
            <a:ext cx="5625334" cy="179572"/>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grpSp>
        <p:nvGrpSpPr>
          <p:cNvPr id="654" name="Google Shape;654;p25"/>
          <p:cNvGrpSpPr/>
          <p:nvPr/>
        </p:nvGrpSpPr>
        <p:grpSpPr>
          <a:xfrm>
            <a:off x="1976274" y="1608000"/>
            <a:ext cx="839340" cy="1285195"/>
            <a:chOff x="2809075" y="3225575"/>
            <a:chExt cx="479076" cy="569325"/>
          </a:xfrm>
        </p:grpSpPr>
        <p:sp>
          <p:nvSpPr>
            <p:cNvPr id="655" name="Google Shape;655;p25"/>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56" name="Google Shape;656;p25"/>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57" name="Google Shape;657;p25"/>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grpSp>
      <p:grpSp>
        <p:nvGrpSpPr>
          <p:cNvPr id="658" name="Google Shape;658;p25"/>
          <p:cNvGrpSpPr/>
          <p:nvPr/>
        </p:nvGrpSpPr>
        <p:grpSpPr>
          <a:xfrm flipH="1">
            <a:off x="6756131" y="1608001"/>
            <a:ext cx="839340" cy="1285195"/>
            <a:chOff x="2809079" y="3225575"/>
            <a:chExt cx="479076" cy="569325"/>
          </a:xfrm>
        </p:grpSpPr>
        <p:sp>
          <p:nvSpPr>
            <p:cNvPr id="659" name="Google Shape;659;p25"/>
            <p:cNvSpPr/>
            <p:nvPr/>
          </p:nvSpPr>
          <p:spPr>
            <a:xfrm flipH="1">
              <a:off x="2809079"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60" name="Google Shape;660;p25"/>
            <p:cNvSpPr/>
            <p:nvPr/>
          </p:nvSpPr>
          <p:spPr>
            <a:xfrm flipH="1">
              <a:off x="3048446"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661" name="Google Shape;661;p25"/>
            <p:cNvSpPr/>
            <p:nvPr/>
          </p:nvSpPr>
          <p:spPr>
            <a:xfrm flipH="1">
              <a:off x="2934619" y="3470455"/>
              <a:ext cx="353460" cy="79550"/>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34"/>
          <p:cNvSpPr txBox="1"/>
          <p:nvPr>
            <p:ph type="title"/>
          </p:nvPr>
        </p:nvSpPr>
        <p:spPr>
          <a:xfrm>
            <a:off x="720000" y="4132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State Metric Box </a:t>
            </a:r>
            <a:r>
              <a:rPr lang="en"/>
              <a:t>PLot</a:t>
            </a:r>
            <a:endParaRPr/>
          </a:p>
          <a:p>
            <a:pPr indent="0" lvl="0" marL="0" rtl="0" algn="ctr">
              <a:spcBef>
                <a:spcPts val="0"/>
              </a:spcBef>
              <a:spcAft>
                <a:spcPts val="0"/>
              </a:spcAft>
              <a:buNone/>
            </a:pPr>
            <a:r>
              <a:t/>
            </a:r>
            <a:endParaRPr/>
          </a:p>
        </p:txBody>
      </p:sp>
      <p:pic>
        <p:nvPicPr>
          <p:cNvPr id="861" name="Google Shape;861;p34"/>
          <p:cNvPicPr preferRelativeResize="0"/>
          <p:nvPr/>
        </p:nvPicPr>
        <p:blipFill>
          <a:blip r:embed="rId3">
            <a:alphaModFix/>
          </a:blip>
          <a:stretch>
            <a:fillRect/>
          </a:stretch>
        </p:blipFill>
        <p:spPr>
          <a:xfrm>
            <a:off x="1040950" y="2195675"/>
            <a:ext cx="6815076" cy="2796649"/>
          </a:xfrm>
          <a:prstGeom prst="rect">
            <a:avLst/>
          </a:prstGeom>
          <a:noFill/>
          <a:ln>
            <a:noFill/>
          </a:ln>
        </p:spPr>
      </p:pic>
      <p:sp>
        <p:nvSpPr>
          <p:cNvPr id="862" name="Google Shape;862;p34"/>
          <p:cNvSpPr txBox="1"/>
          <p:nvPr/>
        </p:nvSpPr>
        <p:spPr>
          <a:xfrm>
            <a:off x="763375" y="919400"/>
            <a:ext cx="8083800" cy="1290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Shows the over distribution of a specific metric for each state over all election years in our chosen time frame (1984 to 2020). This helps in interpreting how populations within a state evolved historically.</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1000"/>
              </a:spcBef>
              <a:spcAft>
                <a:spcPts val="100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Metrics: Median income, Voter turnout percentage, Voting population size, Democrat votes, Republican votes, and Net Votes (Democrat votes minus Republican votes)</a:t>
            </a:r>
            <a:endParaRPr>
              <a:latin typeface="Libre Franklin Light"/>
              <a:ea typeface="Libre Franklin Light"/>
              <a:cs typeface="Libre Franklin Light"/>
              <a:sym typeface="Libre Franklin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5"/>
          <p:cNvSpPr txBox="1"/>
          <p:nvPr>
            <p:ph type="title"/>
          </p:nvPr>
        </p:nvSpPr>
        <p:spPr>
          <a:xfrm>
            <a:off x="720000" y="62137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National Candidate Spending Line Plot</a:t>
            </a:r>
            <a:endParaRPr/>
          </a:p>
          <a:p>
            <a:pPr indent="0" lvl="0" marL="0" rtl="0" algn="ctr">
              <a:spcBef>
                <a:spcPts val="0"/>
              </a:spcBef>
              <a:spcAft>
                <a:spcPts val="0"/>
              </a:spcAft>
              <a:buNone/>
            </a:pPr>
            <a:r>
              <a:t/>
            </a:r>
            <a:endParaRPr/>
          </a:p>
        </p:txBody>
      </p:sp>
      <p:pic>
        <p:nvPicPr>
          <p:cNvPr id="868" name="Google Shape;868;p35"/>
          <p:cNvPicPr preferRelativeResize="0"/>
          <p:nvPr/>
        </p:nvPicPr>
        <p:blipFill>
          <a:blip r:embed="rId3">
            <a:alphaModFix/>
          </a:blip>
          <a:stretch>
            <a:fillRect/>
          </a:stretch>
        </p:blipFill>
        <p:spPr>
          <a:xfrm>
            <a:off x="228700" y="1194075"/>
            <a:ext cx="4741038" cy="3159176"/>
          </a:xfrm>
          <a:prstGeom prst="rect">
            <a:avLst/>
          </a:prstGeom>
          <a:noFill/>
          <a:ln>
            <a:noFill/>
          </a:ln>
        </p:spPr>
      </p:pic>
      <p:sp>
        <p:nvSpPr>
          <p:cNvPr id="869" name="Google Shape;869;p35"/>
          <p:cNvSpPr txBox="1"/>
          <p:nvPr/>
        </p:nvSpPr>
        <p:spPr>
          <a:xfrm>
            <a:off x="5028625" y="1366513"/>
            <a:ext cx="3964800" cy="2973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20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Shows the spending for both major parties over time. This is at the national level as state-level data is unavailable. The figure is displayed next to the previous line plot on the dashboard in order to compare changes in votes over time with changes in candidate spending over time. </a:t>
            </a:r>
            <a:endParaRPr sz="1100">
              <a:solidFill>
                <a:schemeClr val="dk2"/>
              </a:solidFill>
              <a:latin typeface="Libre Franklin Light"/>
              <a:ea typeface="Libre Franklin Light"/>
              <a:cs typeface="Libre Franklin Light"/>
              <a:sym typeface="Libre Franklin Light"/>
            </a:endParaRPr>
          </a:p>
          <a:p>
            <a:pPr indent="0" lvl="0" marL="457200" rtl="0" algn="l">
              <a:lnSpc>
                <a:spcPct val="150000"/>
              </a:lnSpc>
              <a:spcBef>
                <a:spcPts val="1000"/>
              </a:spcBef>
              <a:spcAft>
                <a:spcPts val="0"/>
              </a:spcAft>
              <a:buNone/>
            </a:pPr>
            <a:r>
              <a:t/>
            </a:r>
            <a:endParaRPr sz="1100"/>
          </a:p>
          <a:p>
            <a:pPr indent="0" lvl="0" marL="0" rtl="0" algn="l">
              <a:lnSpc>
                <a:spcPct val="150000"/>
              </a:lnSpc>
              <a:spcBef>
                <a:spcPts val="1000"/>
              </a:spcBef>
              <a:spcAft>
                <a:spcPts val="1000"/>
              </a:spcAft>
              <a:buNone/>
            </a:pPr>
            <a:r>
              <a:t/>
            </a:r>
            <a:endParaRPr>
              <a:latin typeface="Libre Franklin Light"/>
              <a:ea typeface="Libre Franklin Light"/>
              <a:cs typeface="Libre Franklin Light"/>
              <a:sym typeface="Libre Franklin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6"/>
          <p:cNvSpPr txBox="1"/>
          <p:nvPr>
            <p:ph type="title"/>
          </p:nvPr>
        </p:nvSpPr>
        <p:spPr>
          <a:xfrm>
            <a:off x="1736250" y="2263467"/>
            <a:ext cx="5671500" cy="120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5" name="Google Shape;875;p36"/>
          <p:cNvSpPr txBox="1"/>
          <p:nvPr>
            <p:ph idx="1" type="subTitle"/>
          </p:nvPr>
        </p:nvSpPr>
        <p:spPr>
          <a:xfrm>
            <a:off x="1736250" y="3466473"/>
            <a:ext cx="5671500" cy="417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6" name="Google Shape;876;p36"/>
          <p:cNvSpPr txBox="1"/>
          <p:nvPr>
            <p:ph idx="2" type="title"/>
          </p:nvPr>
        </p:nvSpPr>
        <p:spPr>
          <a:xfrm>
            <a:off x="1736250" y="1259750"/>
            <a:ext cx="5671500" cy="100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7" name="Google Shape;877;p36"/>
          <p:cNvSpPr txBox="1"/>
          <p:nvPr>
            <p:ph idx="4294967295" type="title"/>
          </p:nvPr>
        </p:nvSpPr>
        <p:spPr>
          <a:xfrm>
            <a:off x="780713" y="27365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500"/>
              <a:t>eLECTOrAL Information by Year</a:t>
            </a:r>
            <a:endParaRPr sz="3500"/>
          </a:p>
        </p:txBody>
      </p:sp>
      <p:pic>
        <p:nvPicPr>
          <p:cNvPr id="878" name="Google Shape;878;p36"/>
          <p:cNvPicPr preferRelativeResize="0"/>
          <p:nvPr/>
        </p:nvPicPr>
        <p:blipFill>
          <a:blip r:embed="rId3">
            <a:alphaModFix/>
          </a:blip>
          <a:stretch>
            <a:fillRect/>
          </a:stretch>
        </p:blipFill>
        <p:spPr>
          <a:xfrm>
            <a:off x="1665714" y="3689650"/>
            <a:ext cx="5781601" cy="1377650"/>
          </a:xfrm>
          <a:prstGeom prst="rect">
            <a:avLst/>
          </a:prstGeom>
          <a:noFill/>
          <a:ln>
            <a:noFill/>
          </a:ln>
        </p:spPr>
      </p:pic>
      <p:pic>
        <p:nvPicPr>
          <p:cNvPr id="879" name="Google Shape;879;p36"/>
          <p:cNvPicPr preferRelativeResize="0"/>
          <p:nvPr/>
        </p:nvPicPr>
        <p:blipFill>
          <a:blip r:embed="rId4">
            <a:alphaModFix/>
          </a:blip>
          <a:stretch>
            <a:fillRect/>
          </a:stretch>
        </p:blipFill>
        <p:spPr>
          <a:xfrm>
            <a:off x="1661626" y="846346"/>
            <a:ext cx="5942175" cy="3092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37"/>
          <p:cNvSpPr txBox="1"/>
          <p:nvPr>
            <p:ph type="title"/>
          </p:nvPr>
        </p:nvSpPr>
        <p:spPr>
          <a:xfrm>
            <a:off x="720000" y="4132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aDDITIONAL iNFORMATION By Year</a:t>
            </a:r>
            <a:endParaRPr/>
          </a:p>
        </p:txBody>
      </p:sp>
      <p:pic>
        <p:nvPicPr>
          <p:cNvPr id="885" name="Google Shape;885;p37"/>
          <p:cNvPicPr preferRelativeResize="0"/>
          <p:nvPr/>
        </p:nvPicPr>
        <p:blipFill>
          <a:blip r:embed="rId3">
            <a:alphaModFix/>
          </a:blip>
          <a:stretch>
            <a:fillRect/>
          </a:stretch>
        </p:blipFill>
        <p:spPr>
          <a:xfrm>
            <a:off x="232625" y="1487000"/>
            <a:ext cx="8516498" cy="279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8"/>
          <p:cNvSpPr txBox="1"/>
          <p:nvPr>
            <p:ph type="title"/>
          </p:nvPr>
        </p:nvSpPr>
        <p:spPr>
          <a:xfrm>
            <a:off x="720000" y="4132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Year Metric </a:t>
            </a:r>
            <a:r>
              <a:rPr lang="en"/>
              <a:t>Box PLot</a:t>
            </a:r>
            <a:endParaRPr/>
          </a:p>
          <a:p>
            <a:pPr indent="0" lvl="0" marL="0" rtl="0" algn="ctr">
              <a:spcBef>
                <a:spcPts val="0"/>
              </a:spcBef>
              <a:spcAft>
                <a:spcPts val="0"/>
              </a:spcAft>
              <a:buNone/>
            </a:pPr>
            <a:r>
              <a:t/>
            </a:r>
            <a:endParaRPr/>
          </a:p>
        </p:txBody>
      </p:sp>
      <p:pic>
        <p:nvPicPr>
          <p:cNvPr id="891" name="Google Shape;891;p38"/>
          <p:cNvPicPr preferRelativeResize="0"/>
          <p:nvPr/>
        </p:nvPicPr>
        <p:blipFill>
          <a:blip r:embed="rId3">
            <a:alphaModFix/>
          </a:blip>
          <a:stretch>
            <a:fillRect/>
          </a:stretch>
        </p:blipFill>
        <p:spPr>
          <a:xfrm>
            <a:off x="928100" y="2051950"/>
            <a:ext cx="7125049" cy="2774999"/>
          </a:xfrm>
          <a:prstGeom prst="rect">
            <a:avLst/>
          </a:prstGeom>
          <a:noFill/>
          <a:ln>
            <a:noFill/>
          </a:ln>
        </p:spPr>
      </p:pic>
      <p:sp>
        <p:nvSpPr>
          <p:cNvPr id="892" name="Google Shape;892;p38"/>
          <p:cNvSpPr txBox="1"/>
          <p:nvPr/>
        </p:nvSpPr>
        <p:spPr>
          <a:xfrm>
            <a:off x="121450" y="685225"/>
            <a:ext cx="8058000" cy="17187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Shows the distribution of a specific metric for each year (Using data from all 50 states). This helps in interpreting how populations across states varied for one specific election year. </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100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Metrics: Median income, Voter turnout percentage, Voting population size, Democrat votes, Republican votes, and Net Votes (Democrat votes minus Republican votes)</a:t>
            </a:r>
            <a:endParaRPr sz="1100">
              <a:solidFill>
                <a:schemeClr val="dk2"/>
              </a:solidFill>
              <a:latin typeface="Libre Franklin Light"/>
              <a:ea typeface="Libre Franklin Light"/>
              <a:cs typeface="Libre Franklin Light"/>
              <a:sym typeface="Libre Franklin Light"/>
            </a:endParaRPr>
          </a:p>
          <a:p>
            <a:pPr indent="0" lvl="0" marL="0" rtl="0" algn="l">
              <a:lnSpc>
                <a:spcPct val="150000"/>
              </a:lnSpc>
              <a:spcBef>
                <a:spcPts val="1000"/>
              </a:spcBef>
              <a:spcAft>
                <a:spcPts val="1600"/>
              </a:spcAft>
              <a:buNone/>
            </a:pPr>
            <a:r>
              <a:t/>
            </a:r>
            <a:endParaRPr>
              <a:latin typeface="Libre Franklin Light"/>
              <a:ea typeface="Libre Franklin Light"/>
              <a:cs typeface="Libre Franklin Light"/>
              <a:sym typeface="Libre Franklin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9"/>
          <p:cNvSpPr txBox="1"/>
          <p:nvPr>
            <p:ph idx="2" type="title"/>
          </p:nvPr>
        </p:nvSpPr>
        <p:spPr>
          <a:xfrm>
            <a:off x="4421025" y="0"/>
            <a:ext cx="4210500" cy="1003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400">
                <a:solidFill>
                  <a:schemeClr val="dk1"/>
                </a:solidFill>
              </a:rPr>
              <a:t>State-level net votes </a:t>
            </a:r>
            <a:endParaRPr sz="3400">
              <a:solidFill>
                <a:schemeClr val="dk1"/>
              </a:solidFill>
            </a:endParaRPr>
          </a:p>
          <a:p>
            <a:pPr indent="0" lvl="0" marL="0" rtl="0" algn="l">
              <a:spcBef>
                <a:spcPts val="0"/>
              </a:spcBef>
              <a:spcAft>
                <a:spcPts val="0"/>
              </a:spcAft>
              <a:buNone/>
            </a:pPr>
            <a:r>
              <a:rPr lang="en" sz="3400">
                <a:solidFill>
                  <a:schemeClr val="dk1"/>
                </a:solidFill>
              </a:rPr>
              <a:t>Change Since Last Election</a:t>
            </a:r>
            <a:endParaRPr sz="3400">
              <a:solidFill>
                <a:schemeClr val="dk1"/>
              </a:solidFill>
            </a:endParaRPr>
          </a:p>
        </p:txBody>
      </p:sp>
      <p:sp>
        <p:nvSpPr>
          <p:cNvPr id="898" name="Google Shape;898;p39"/>
          <p:cNvSpPr txBox="1"/>
          <p:nvPr/>
        </p:nvSpPr>
        <p:spPr>
          <a:xfrm>
            <a:off x="2306775" y="4060250"/>
            <a:ext cx="39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Light"/>
              <a:ea typeface="Libre Franklin Light"/>
              <a:cs typeface="Libre Franklin Light"/>
              <a:sym typeface="Libre Franklin Light"/>
            </a:endParaRPr>
          </a:p>
        </p:txBody>
      </p:sp>
      <p:sp>
        <p:nvSpPr>
          <p:cNvPr id="899" name="Google Shape;899;p39"/>
          <p:cNvSpPr txBox="1"/>
          <p:nvPr/>
        </p:nvSpPr>
        <p:spPr>
          <a:xfrm>
            <a:off x="4195450" y="1225500"/>
            <a:ext cx="4210500" cy="4273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20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This chart reveals changes in voter behavior from one election to the next. On the y-axis is the state name, while the x-axis plots the Net Vote Percentage (as explained on slide 3) </a:t>
            </a:r>
            <a:r>
              <a:rPr lang="en" sz="1100">
                <a:solidFill>
                  <a:schemeClr val="dk2"/>
                </a:solidFill>
                <a:latin typeface="Libre Franklin Light"/>
                <a:ea typeface="Libre Franklin Light"/>
                <a:cs typeface="Libre Franklin Light"/>
                <a:sym typeface="Libre Franklin Light"/>
              </a:rPr>
              <a:t>for the two consecutive election years.</a:t>
            </a:r>
            <a:r>
              <a:rPr lang="en" sz="1100">
                <a:solidFill>
                  <a:schemeClr val="dk2"/>
                </a:solidFill>
                <a:latin typeface="Libre Franklin Light"/>
                <a:ea typeface="Libre Franklin Light"/>
                <a:cs typeface="Libre Franklin Light"/>
                <a:sym typeface="Libre Franklin Light"/>
              </a:rPr>
              <a:t> We can see the direction of the change and whether it is converging to 0 (more even vote split) or diverging from 0 (1 party takes strong lead in state)</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200000"/>
              </a:lnSpc>
              <a:spcBef>
                <a:spcPts val="100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For 2020 for example, we can see states like Georgia and Arizona cross over the 0 line, indicating they flipped from one party to another.</a:t>
            </a:r>
            <a:endParaRPr sz="1100">
              <a:solidFill>
                <a:schemeClr val="dk2"/>
              </a:solidFill>
              <a:latin typeface="Libre Franklin Light"/>
              <a:ea typeface="Libre Franklin Light"/>
              <a:cs typeface="Libre Franklin Light"/>
              <a:sym typeface="Libre Franklin Light"/>
            </a:endParaRPr>
          </a:p>
          <a:p>
            <a:pPr indent="0" lvl="0" marL="0" rtl="0" algn="l">
              <a:spcBef>
                <a:spcPts val="1000"/>
              </a:spcBef>
              <a:spcAft>
                <a:spcPts val="0"/>
              </a:spcAft>
              <a:buNone/>
            </a:pPr>
            <a:r>
              <a:t/>
            </a:r>
            <a:endParaRPr sz="1100"/>
          </a:p>
          <a:p>
            <a:pPr indent="0" lvl="0" marL="0" rtl="0" algn="l">
              <a:spcBef>
                <a:spcPts val="0"/>
              </a:spcBef>
              <a:spcAft>
                <a:spcPts val="0"/>
              </a:spcAft>
              <a:buNone/>
            </a:pPr>
            <a:r>
              <a:t/>
            </a:r>
            <a:endParaRPr/>
          </a:p>
        </p:txBody>
      </p:sp>
      <p:pic>
        <p:nvPicPr>
          <p:cNvPr id="900" name="Google Shape;900;p39"/>
          <p:cNvPicPr preferRelativeResize="0"/>
          <p:nvPr/>
        </p:nvPicPr>
        <p:blipFill rotWithShape="1">
          <a:blip r:embed="rId3">
            <a:alphaModFix/>
          </a:blip>
          <a:srcRect b="0" l="0" r="0" t="0"/>
          <a:stretch/>
        </p:blipFill>
        <p:spPr>
          <a:xfrm>
            <a:off x="452300" y="1003800"/>
            <a:ext cx="3820676" cy="3925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0"/>
          <p:cNvSpPr txBox="1"/>
          <p:nvPr/>
        </p:nvSpPr>
        <p:spPr>
          <a:xfrm>
            <a:off x="5238900" y="4067950"/>
            <a:ext cx="49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Light"/>
              <a:ea typeface="Libre Franklin Light"/>
              <a:cs typeface="Libre Franklin Light"/>
              <a:sym typeface="Libre Franklin Light"/>
            </a:endParaRPr>
          </a:p>
        </p:txBody>
      </p:sp>
      <p:sp>
        <p:nvSpPr>
          <p:cNvPr id="906" name="Google Shape;906;p40"/>
          <p:cNvSpPr txBox="1"/>
          <p:nvPr/>
        </p:nvSpPr>
        <p:spPr>
          <a:xfrm>
            <a:off x="5764800" y="4535400"/>
            <a:ext cx="3379200" cy="531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600"/>
              </a:spcAft>
              <a:buNone/>
            </a:pPr>
            <a:r>
              <a:rPr lang="en" sz="900">
                <a:solidFill>
                  <a:schemeClr val="dk2"/>
                </a:solidFill>
              </a:rPr>
              <a:t>**Initial regression model and residual plot of Total Eligible Population in appendix**</a:t>
            </a:r>
            <a:endParaRPr sz="1200"/>
          </a:p>
        </p:txBody>
      </p:sp>
      <p:sp>
        <p:nvSpPr>
          <p:cNvPr id="907" name="Google Shape;907;p40"/>
          <p:cNvSpPr txBox="1"/>
          <p:nvPr/>
        </p:nvSpPr>
        <p:spPr>
          <a:xfrm>
            <a:off x="2856000" y="138150"/>
            <a:ext cx="3432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lt2"/>
                </a:solidFill>
                <a:latin typeface="Bebas Neue"/>
                <a:ea typeface="Bebas Neue"/>
                <a:cs typeface="Bebas Neue"/>
                <a:sym typeface="Bebas Neue"/>
              </a:rPr>
              <a:t>Regression Analysis</a:t>
            </a:r>
            <a:endParaRPr/>
          </a:p>
        </p:txBody>
      </p:sp>
      <p:pic>
        <p:nvPicPr>
          <p:cNvPr id="908" name="Google Shape;908;p40"/>
          <p:cNvPicPr preferRelativeResize="0"/>
          <p:nvPr/>
        </p:nvPicPr>
        <p:blipFill>
          <a:blip r:embed="rId3">
            <a:alphaModFix/>
          </a:blip>
          <a:stretch>
            <a:fillRect/>
          </a:stretch>
        </p:blipFill>
        <p:spPr>
          <a:xfrm>
            <a:off x="447225" y="1955050"/>
            <a:ext cx="4933126" cy="3091700"/>
          </a:xfrm>
          <a:prstGeom prst="rect">
            <a:avLst/>
          </a:prstGeom>
          <a:noFill/>
          <a:ln>
            <a:noFill/>
          </a:ln>
        </p:spPr>
      </p:pic>
      <p:pic>
        <p:nvPicPr>
          <p:cNvPr id="909" name="Google Shape;909;p40"/>
          <p:cNvPicPr preferRelativeResize="0"/>
          <p:nvPr/>
        </p:nvPicPr>
        <p:blipFill>
          <a:blip r:embed="rId4">
            <a:alphaModFix/>
          </a:blip>
          <a:stretch>
            <a:fillRect/>
          </a:stretch>
        </p:blipFill>
        <p:spPr>
          <a:xfrm>
            <a:off x="721950" y="846150"/>
            <a:ext cx="7275006" cy="11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41"/>
          <p:cNvSpPr txBox="1"/>
          <p:nvPr/>
        </p:nvSpPr>
        <p:spPr>
          <a:xfrm>
            <a:off x="5758050" y="4744600"/>
            <a:ext cx="45579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600"/>
              </a:spcAft>
              <a:buNone/>
            </a:pPr>
            <a:r>
              <a:rPr lang="en" sz="1100"/>
              <a:t>**Initial model with all state variables in appendix**</a:t>
            </a:r>
            <a:endParaRPr>
              <a:latin typeface="Libre Franklin Light"/>
              <a:ea typeface="Libre Franklin Light"/>
              <a:cs typeface="Libre Franklin Light"/>
              <a:sym typeface="Libre Franklin Light"/>
            </a:endParaRPr>
          </a:p>
        </p:txBody>
      </p:sp>
      <p:pic>
        <p:nvPicPr>
          <p:cNvPr id="915" name="Google Shape;915;p41"/>
          <p:cNvPicPr preferRelativeResize="0"/>
          <p:nvPr/>
        </p:nvPicPr>
        <p:blipFill>
          <a:blip r:embed="rId3">
            <a:alphaModFix/>
          </a:blip>
          <a:stretch>
            <a:fillRect/>
          </a:stretch>
        </p:blipFill>
        <p:spPr>
          <a:xfrm>
            <a:off x="152400" y="1114925"/>
            <a:ext cx="4480850" cy="3319725"/>
          </a:xfrm>
          <a:prstGeom prst="rect">
            <a:avLst/>
          </a:prstGeom>
          <a:noFill/>
          <a:ln>
            <a:noFill/>
          </a:ln>
        </p:spPr>
      </p:pic>
      <p:pic>
        <p:nvPicPr>
          <p:cNvPr id="916" name="Google Shape;916;p41"/>
          <p:cNvPicPr preferRelativeResize="0"/>
          <p:nvPr/>
        </p:nvPicPr>
        <p:blipFill>
          <a:blip r:embed="rId4">
            <a:alphaModFix/>
          </a:blip>
          <a:stretch>
            <a:fillRect/>
          </a:stretch>
        </p:blipFill>
        <p:spPr>
          <a:xfrm>
            <a:off x="4783300" y="1327475"/>
            <a:ext cx="4205950" cy="3107164"/>
          </a:xfrm>
          <a:prstGeom prst="rect">
            <a:avLst/>
          </a:prstGeom>
          <a:noFill/>
          <a:ln>
            <a:noFill/>
          </a:ln>
        </p:spPr>
      </p:pic>
      <p:pic>
        <p:nvPicPr>
          <p:cNvPr id="917" name="Google Shape;917;p41"/>
          <p:cNvPicPr preferRelativeResize="0"/>
          <p:nvPr/>
        </p:nvPicPr>
        <p:blipFill>
          <a:blip r:embed="rId5">
            <a:alphaModFix/>
          </a:blip>
          <a:stretch>
            <a:fillRect/>
          </a:stretch>
        </p:blipFill>
        <p:spPr>
          <a:xfrm>
            <a:off x="4783300" y="936947"/>
            <a:ext cx="4267475" cy="302710"/>
          </a:xfrm>
          <a:prstGeom prst="rect">
            <a:avLst/>
          </a:prstGeom>
          <a:noFill/>
          <a:ln>
            <a:noFill/>
          </a:ln>
        </p:spPr>
      </p:pic>
      <p:sp>
        <p:nvSpPr>
          <p:cNvPr id="918" name="Google Shape;918;p41"/>
          <p:cNvSpPr txBox="1"/>
          <p:nvPr/>
        </p:nvSpPr>
        <p:spPr>
          <a:xfrm>
            <a:off x="2856000" y="138150"/>
            <a:ext cx="3432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400">
                <a:solidFill>
                  <a:schemeClr val="lt2"/>
                </a:solidFill>
                <a:latin typeface="Bebas Neue"/>
                <a:ea typeface="Bebas Neue"/>
                <a:cs typeface="Bebas Neue"/>
                <a:sym typeface="Bebas Neue"/>
              </a:rPr>
              <a:t>Regression Analysis II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2"/>
          <p:cNvSpPr txBox="1"/>
          <p:nvPr>
            <p:ph type="title"/>
          </p:nvPr>
        </p:nvSpPr>
        <p:spPr>
          <a:xfrm>
            <a:off x="1736250" y="2263467"/>
            <a:ext cx="5671500" cy="120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Appendices</a:t>
            </a:r>
            <a:endParaRPr/>
          </a:p>
        </p:txBody>
      </p:sp>
      <p:sp>
        <p:nvSpPr>
          <p:cNvPr id="924" name="Google Shape;924;p42"/>
          <p:cNvSpPr txBox="1"/>
          <p:nvPr>
            <p:ph idx="2" type="title"/>
          </p:nvPr>
        </p:nvSpPr>
        <p:spPr>
          <a:xfrm>
            <a:off x="1736250" y="1259750"/>
            <a:ext cx="5671500" cy="100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925" name="Google Shape;925;p42"/>
          <p:cNvSpPr/>
          <p:nvPr/>
        </p:nvSpPr>
        <p:spPr>
          <a:xfrm>
            <a:off x="1597450" y="2328075"/>
            <a:ext cx="5962049" cy="7952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42"/>
          <p:cNvGrpSpPr/>
          <p:nvPr/>
        </p:nvGrpSpPr>
        <p:grpSpPr>
          <a:xfrm>
            <a:off x="1597449" y="2587538"/>
            <a:ext cx="479076" cy="569325"/>
            <a:chOff x="2809075" y="3225575"/>
            <a:chExt cx="479076" cy="569325"/>
          </a:xfrm>
        </p:grpSpPr>
        <p:sp>
          <p:nvSpPr>
            <p:cNvPr id="927" name="Google Shape;927;p42"/>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2"/>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42"/>
          <p:cNvGrpSpPr/>
          <p:nvPr/>
        </p:nvGrpSpPr>
        <p:grpSpPr>
          <a:xfrm flipH="1">
            <a:off x="7080424" y="2587538"/>
            <a:ext cx="479076" cy="569325"/>
            <a:chOff x="2809075" y="3225575"/>
            <a:chExt cx="479076" cy="569325"/>
          </a:xfrm>
        </p:grpSpPr>
        <p:sp>
          <p:nvSpPr>
            <p:cNvPr id="931" name="Google Shape;931;p42"/>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42"/>
          <p:cNvGrpSpPr/>
          <p:nvPr/>
        </p:nvGrpSpPr>
        <p:grpSpPr>
          <a:xfrm>
            <a:off x="5353959" y="1613980"/>
            <a:ext cx="326300" cy="310874"/>
            <a:chOff x="6181413" y="3301843"/>
            <a:chExt cx="186981" cy="178141"/>
          </a:xfrm>
        </p:grpSpPr>
        <p:sp>
          <p:nvSpPr>
            <p:cNvPr id="935" name="Google Shape;935;p42"/>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42"/>
          <p:cNvGrpSpPr/>
          <p:nvPr/>
        </p:nvGrpSpPr>
        <p:grpSpPr>
          <a:xfrm>
            <a:off x="3463734" y="1613980"/>
            <a:ext cx="326300" cy="310874"/>
            <a:chOff x="6181413" y="3301843"/>
            <a:chExt cx="186981" cy="178141"/>
          </a:xfrm>
        </p:grpSpPr>
        <p:sp>
          <p:nvSpPr>
            <p:cNvPr id="942" name="Google Shape;942;p42"/>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3"/>
          <p:cNvSpPr txBox="1"/>
          <p:nvPr>
            <p:ph type="title"/>
          </p:nvPr>
        </p:nvSpPr>
        <p:spPr>
          <a:xfrm>
            <a:off x="796200" y="62137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Initial Regression Model</a:t>
            </a:r>
            <a:endParaRPr/>
          </a:p>
          <a:p>
            <a:pPr indent="0" lvl="0" marL="0" rtl="0" algn="ctr">
              <a:spcBef>
                <a:spcPts val="0"/>
              </a:spcBef>
              <a:spcAft>
                <a:spcPts val="0"/>
              </a:spcAft>
              <a:buNone/>
            </a:pPr>
            <a:r>
              <a:t/>
            </a:r>
            <a:endParaRPr/>
          </a:p>
        </p:txBody>
      </p:sp>
      <p:pic>
        <p:nvPicPr>
          <p:cNvPr id="953" name="Google Shape;953;p43"/>
          <p:cNvPicPr preferRelativeResize="0"/>
          <p:nvPr/>
        </p:nvPicPr>
        <p:blipFill>
          <a:blip r:embed="rId3">
            <a:alphaModFix/>
          </a:blip>
          <a:stretch>
            <a:fillRect/>
          </a:stretch>
        </p:blipFill>
        <p:spPr>
          <a:xfrm>
            <a:off x="2037024" y="1167651"/>
            <a:ext cx="4584151" cy="314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6"/>
          <p:cNvSpPr txBox="1"/>
          <p:nvPr>
            <p:ph type="title"/>
          </p:nvPr>
        </p:nvSpPr>
        <p:spPr>
          <a:xfrm>
            <a:off x="1736250" y="2263467"/>
            <a:ext cx="5671500" cy="120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Introduction</a:t>
            </a:r>
            <a:endParaRPr/>
          </a:p>
        </p:txBody>
      </p:sp>
      <p:sp>
        <p:nvSpPr>
          <p:cNvPr id="667" name="Google Shape;667;p26"/>
          <p:cNvSpPr txBox="1"/>
          <p:nvPr>
            <p:ph idx="2" type="title"/>
          </p:nvPr>
        </p:nvSpPr>
        <p:spPr>
          <a:xfrm>
            <a:off x="1736250" y="1259750"/>
            <a:ext cx="5671500" cy="100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668" name="Google Shape;668;p26"/>
          <p:cNvSpPr/>
          <p:nvPr/>
        </p:nvSpPr>
        <p:spPr>
          <a:xfrm>
            <a:off x="1597450" y="2328075"/>
            <a:ext cx="5962049" cy="7952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26"/>
          <p:cNvGrpSpPr/>
          <p:nvPr/>
        </p:nvGrpSpPr>
        <p:grpSpPr>
          <a:xfrm>
            <a:off x="1597449" y="2587538"/>
            <a:ext cx="479076" cy="569325"/>
            <a:chOff x="2809075" y="3225575"/>
            <a:chExt cx="479076" cy="569325"/>
          </a:xfrm>
        </p:grpSpPr>
        <p:sp>
          <p:nvSpPr>
            <p:cNvPr id="670" name="Google Shape;670;p26"/>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26"/>
          <p:cNvGrpSpPr/>
          <p:nvPr/>
        </p:nvGrpSpPr>
        <p:grpSpPr>
          <a:xfrm flipH="1">
            <a:off x="7080424" y="2587538"/>
            <a:ext cx="479076" cy="569325"/>
            <a:chOff x="2809075" y="3225575"/>
            <a:chExt cx="479076" cy="569325"/>
          </a:xfrm>
        </p:grpSpPr>
        <p:sp>
          <p:nvSpPr>
            <p:cNvPr id="674" name="Google Shape;674;p26"/>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26"/>
          <p:cNvGrpSpPr/>
          <p:nvPr/>
        </p:nvGrpSpPr>
        <p:grpSpPr>
          <a:xfrm>
            <a:off x="5353959" y="1613980"/>
            <a:ext cx="326300" cy="310874"/>
            <a:chOff x="6181413" y="3301843"/>
            <a:chExt cx="186981" cy="178141"/>
          </a:xfrm>
        </p:grpSpPr>
        <p:sp>
          <p:nvSpPr>
            <p:cNvPr id="678" name="Google Shape;678;p26"/>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6"/>
          <p:cNvGrpSpPr/>
          <p:nvPr/>
        </p:nvGrpSpPr>
        <p:grpSpPr>
          <a:xfrm>
            <a:off x="3463734" y="1613980"/>
            <a:ext cx="326300" cy="310874"/>
            <a:chOff x="6181413" y="3301843"/>
            <a:chExt cx="186981" cy="178141"/>
          </a:xfrm>
        </p:grpSpPr>
        <p:sp>
          <p:nvSpPr>
            <p:cNvPr id="685" name="Google Shape;685;p26"/>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4"/>
          <p:cNvSpPr txBox="1"/>
          <p:nvPr>
            <p:ph type="title"/>
          </p:nvPr>
        </p:nvSpPr>
        <p:spPr>
          <a:xfrm>
            <a:off x="796200" y="62137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Residual PLot of Total Eligible Population</a:t>
            </a:r>
            <a:endParaRPr/>
          </a:p>
          <a:p>
            <a:pPr indent="0" lvl="0" marL="0" rtl="0" algn="ctr">
              <a:spcBef>
                <a:spcPts val="0"/>
              </a:spcBef>
              <a:spcAft>
                <a:spcPts val="0"/>
              </a:spcAft>
              <a:buNone/>
            </a:pPr>
            <a:r>
              <a:t/>
            </a:r>
            <a:endParaRPr/>
          </a:p>
        </p:txBody>
      </p:sp>
      <p:pic>
        <p:nvPicPr>
          <p:cNvPr id="959" name="Google Shape;959;p44"/>
          <p:cNvPicPr preferRelativeResize="0"/>
          <p:nvPr/>
        </p:nvPicPr>
        <p:blipFill>
          <a:blip r:embed="rId3">
            <a:alphaModFix/>
          </a:blip>
          <a:stretch>
            <a:fillRect/>
          </a:stretch>
        </p:blipFill>
        <p:spPr>
          <a:xfrm>
            <a:off x="1323225" y="1079225"/>
            <a:ext cx="5676900" cy="360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5"/>
          <p:cNvSpPr txBox="1"/>
          <p:nvPr>
            <p:ph type="title"/>
          </p:nvPr>
        </p:nvSpPr>
        <p:spPr>
          <a:xfrm>
            <a:off x="796200" y="62137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Initial Regression Model with State Variables</a:t>
            </a:r>
            <a:endParaRPr/>
          </a:p>
          <a:p>
            <a:pPr indent="0" lvl="0" marL="0" rtl="0" algn="ctr">
              <a:spcBef>
                <a:spcPts val="0"/>
              </a:spcBef>
              <a:spcAft>
                <a:spcPts val="0"/>
              </a:spcAft>
              <a:buNone/>
            </a:pPr>
            <a:r>
              <a:t/>
            </a:r>
            <a:endParaRPr/>
          </a:p>
        </p:txBody>
      </p:sp>
      <p:pic>
        <p:nvPicPr>
          <p:cNvPr id="965" name="Google Shape;965;p45"/>
          <p:cNvPicPr preferRelativeResize="0"/>
          <p:nvPr/>
        </p:nvPicPr>
        <p:blipFill>
          <a:blip r:embed="rId3">
            <a:alphaModFix/>
          </a:blip>
          <a:stretch>
            <a:fillRect/>
          </a:stretch>
        </p:blipFill>
        <p:spPr>
          <a:xfrm>
            <a:off x="4596735" y="1243876"/>
            <a:ext cx="3784766" cy="268487"/>
          </a:xfrm>
          <a:prstGeom prst="rect">
            <a:avLst/>
          </a:prstGeom>
          <a:noFill/>
          <a:ln>
            <a:noFill/>
          </a:ln>
        </p:spPr>
      </p:pic>
      <p:pic>
        <p:nvPicPr>
          <p:cNvPr id="966" name="Google Shape;966;p45"/>
          <p:cNvPicPr preferRelativeResize="0"/>
          <p:nvPr/>
        </p:nvPicPr>
        <p:blipFill>
          <a:blip r:embed="rId4">
            <a:alphaModFix/>
          </a:blip>
          <a:stretch>
            <a:fillRect/>
          </a:stretch>
        </p:blipFill>
        <p:spPr>
          <a:xfrm>
            <a:off x="120750" y="1375050"/>
            <a:ext cx="4291278" cy="3418225"/>
          </a:xfrm>
          <a:prstGeom prst="rect">
            <a:avLst/>
          </a:prstGeom>
          <a:noFill/>
          <a:ln>
            <a:noFill/>
          </a:ln>
        </p:spPr>
      </p:pic>
      <p:pic>
        <p:nvPicPr>
          <p:cNvPr id="967" name="Google Shape;967;p45"/>
          <p:cNvPicPr preferRelativeResize="0"/>
          <p:nvPr/>
        </p:nvPicPr>
        <p:blipFill>
          <a:blip r:embed="rId5">
            <a:alphaModFix/>
          </a:blip>
          <a:stretch>
            <a:fillRect/>
          </a:stretch>
        </p:blipFill>
        <p:spPr>
          <a:xfrm>
            <a:off x="4564428" y="1572875"/>
            <a:ext cx="3880147" cy="3418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6"/>
          <p:cNvSpPr txBox="1"/>
          <p:nvPr>
            <p:ph type="title"/>
          </p:nvPr>
        </p:nvSpPr>
        <p:spPr>
          <a:xfrm>
            <a:off x="720000" y="7233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Sources I</a:t>
            </a:r>
            <a:endParaRPr/>
          </a:p>
        </p:txBody>
      </p:sp>
      <p:sp>
        <p:nvSpPr>
          <p:cNvPr id="973" name="Google Shape;973;p46"/>
          <p:cNvSpPr txBox="1"/>
          <p:nvPr>
            <p:ph idx="1" type="subTitle"/>
          </p:nvPr>
        </p:nvSpPr>
        <p:spPr>
          <a:xfrm>
            <a:off x="445500" y="1296000"/>
            <a:ext cx="8253000" cy="322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“1976-2020-President.Tab - U.S. Presidential Elections.” </a:t>
            </a:r>
            <a:r>
              <a:rPr i="1" lang="en" sz="1050">
                <a:solidFill>
                  <a:srgbClr val="000000"/>
                </a:solidFill>
                <a:highlight>
                  <a:srgbClr val="FFFFFF"/>
                </a:highlight>
                <a:latin typeface="Arial"/>
                <a:ea typeface="Arial"/>
                <a:cs typeface="Arial"/>
                <a:sym typeface="Arial"/>
              </a:rPr>
              <a:t>Harvard Dataverse</a:t>
            </a:r>
            <a:r>
              <a:rPr lang="en" sz="1050">
                <a:solidFill>
                  <a:srgbClr val="000000"/>
                </a:solidFill>
                <a:highlight>
                  <a:srgbClr val="FFFFFF"/>
                </a:highlight>
                <a:latin typeface="Arial"/>
                <a:ea typeface="Arial"/>
                <a:cs typeface="Arial"/>
                <a:sym typeface="Arial"/>
              </a:rPr>
              <a:t>, https://dataverse.harvard.edu/file.xhtml?fileId=4299753&amp;version=6.0. Accessed 12 Dec. 2021.</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“Annual Estimates of the Total Population for States | Iowa Community Indicators Program.” </a:t>
            </a:r>
            <a:r>
              <a:rPr i="1" lang="en" sz="1050">
                <a:solidFill>
                  <a:srgbClr val="000000"/>
                </a:solidFill>
                <a:highlight>
                  <a:srgbClr val="FFFFFF"/>
                </a:highlight>
                <a:latin typeface="Arial"/>
                <a:ea typeface="Arial"/>
                <a:cs typeface="Arial"/>
                <a:sym typeface="Arial"/>
              </a:rPr>
              <a:t>Iowa Community Indicators Program (ICIP) | Iowa Community Indicators Program</a:t>
            </a:r>
            <a:r>
              <a:rPr lang="en" sz="1050">
                <a:solidFill>
                  <a:srgbClr val="000000"/>
                </a:solidFill>
                <a:highlight>
                  <a:srgbClr val="FFFFFF"/>
                </a:highlight>
                <a:latin typeface="Arial"/>
                <a:ea typeface="Arial"/>
                <a:cs typeface="Arial"/>
                <a:sym typeface="Arial"/>
              </a:rPr>
              <a:t>, https://www.icip.iastate.edu/tables/population/states-estimates. Accessed 12 Dec. 2021.</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Bureau, Census. “Historical Income Tables: Households.” </a:t>
            </a:r>
            <a:r>
              <a:rPr i="1" lang="en" sz="1050">
                <a:solidFill>
                  <a:srgbClr val="000000"/>
                </a:solidFill>
                <a:highlight>
                  <a:srgbClr val="FFFFFF"/>
                </a:highlight>
                <a:latin typeface="Arial"/>
                <a:ea typeface="Arial"/>
                <a:cs typeface="Arial"/>
                <a:sym typeface="Arial"/>
              </a:rPr>
              <a:t>Census.Gov</a:t>
            </a:r>
            <a:r>
              <a:rPr lang="en" sz="1050">
                <a:solidFill>
                  <a:srgbClr val="000000"/>
                </a:solidFill>
                <a:highlight>
                  <a:srgbClr val="FFFFFF"/>
                </a:highlight>
                <a:latin typeface="Arial"/>
                <a:ea typeface="Arial"/>
                <a:cs typeface="Arial"/>
                <a:sym typeface="Arial"/>
              </a:rPr>
              <a:t>, https://census.gov /, 9 Nov. 2021, https://www.census.gov/data/tables/time-series/demo/income-poverty/historical-income-households.html.</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“Decennial Census Population Counts for States | Iowa Community Indicators Program.” </a:t>
            </a:r>
            <a:r>
              <a:rPr i="1" lang="en" sz="1050">
                <a:solidFill>
                  <a:srgbClr val="000000"/>
                </a:solidFill>
                <a:highlight>
                  <a:srgbClr val="FFFFFF"/>
                </a:highlight>
                <a:latin typeface="Arial"/>
                <a:ea typeface="Arial"/>
                <a:cs typeface="Arial"/>
                <a:sym typeface="Arial"/>
              </a:rPr>
              <a:t>Iowa Community Indicators Program (ICIP) | Iowa Community Indicators Program</a:t>
            </a:r>
            <a:r>
              <a:rPr lang="en" sz="1050">
                <a:solidFill>
                  <a:srgbClr val="000000"/>
                </a:solidFill>
                <a:highlight>
                  <a:srgbClr val="FFFFFF"/>
                </a:highlight>
                <a:latin typeface="Arial"/>
                <a:ea typeface="Arial"/>
                <a:cs typeface="Arial"/>
                <a:sym typeface="Arial"/>
              </a:rPr>
              <a:t>, https://www.icip.iastate.edu/tables/population/census-states. Accessed 12 Dec. 2021.</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“Historical Presidential Election Information by State.” </a:t>
            </a:r>
            <a:r>
              <a:rPr i="1" lang="en" sz="1050">
                <a:solidFill>
                  <a:srgbClr val="000000"/>
                </a:solidFill>
                <a:highlight>
                  <a:srgbClr val="FFFFFF"/>
                </a:highlight>
                <a:latin typeface="Arial"/>
                <a:ea typeface="Arial"/>
                <a:cs typeface="Arial"/>
                <a:sym typeface="Arial"/>
              </a:rPr>
              <a:t>270toWin.Com</a:t>
            </a:r>
            <a:r>
              <a:rPr lang="en" sz="1050">
                <a:solidFill>
                  <a:srgbClr val="000000"/>
                </a:solidFill>
                <a:highlight>
                  <a:srgbClr val="FFFFFF"/>
                </a:highlight>
                <a:latin typeface="Arial"/>
                <a:ea typeface="Arial"/>
                <a:cs typeface="Arial"/>
                <a:sym typeface="Arial"/>
              </a:rPr>
              <a:t>, https://www.facebook.com/270toWin, https://www.270towin.com/states/. Accessed 12 Dec. 2021.</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“Inflation Calculator | Find US Dollar’s Value from 1913-2021.” </a:t>
            </a:r>
            <a:r>
              <a:rPr i="1" lang="en" sz="1050">
                <a:solidFill>
                  <a:srgbClr val="000000"/>
                </a:solidFill>
                <a:highlight>
                  <a:srgbClr val="FFFFFF"/>
                </a:highlight>
                <a:latin typeface="Arial"/>
                <a:ea typeface="Arial"/>
                <a:cs typeface="Arial"/>
                <a:sym typeface="Arial"/>
              </a:rPr>
              <a:t>US Inflation Calculator</a:t>
            </a:r>
            <a:r>
              <a:rPr lang="en" sz="1050">
                <a:solidFill>
                  <a:srgbClr val="000000"/>
                </a:solidFill>
                <a:highlight>
                  <a:srgbClr val="FFFFFF"/>
                </a:highlight>
                <a:latin typeface="Arial"/>
                <a:ea typeface="Arial"/>
                <a:cs typeface="Arial"/>
                <a:sym typeface="Arial"/>
              </a:rPr>
              <a:t> | </a:t>
            </a:r>
            <a:r>
              <a:rPr lang="en" sz="1050">
                <a:solidFill>
                  <a:srgbClr val="000000"/>
                </a:solidFill>
                <a:highlight>
                  <a:schemeClr val="lt1"/>
                </a:highlight>
                <a:uFill>
                  <a:noFill/>
                </a:uFill>
                <a:latin typeface="Arial"/>
                <a:ea typeface="Arial"/>
                <a:cs typeface="Arial"/>
                <a:sym typeface="Arial"/>
                <a:hlinkClick r:id="rId3">
                  <a:extLst>
                    <a:ext uri="{A12FA001-AC4F-418D-AE19-62706E023703}">
                      <ahyp:hlinkClr val="tx"/>
                    </a:ext>
                  </a:extLst>
                </a:hlinkClick>
              </a:rPr>
              <a:t>https://www.usinflationcalculator.com/</a:t>
            </a:r>
            <a:r>
              <a:rPr lang="en" sz="1050">
                <a:solidFill>
                  <a:srgbClr val="000000"/>
                </a:solidFill>
                <a:highlight>
                  <a:srgbClr val="FFFFFF"/>
                </a:highlight>
                <a:latin typeface="Arial"/>
                <a:ea typeface="Arial"/>
                <a:cs typeface="Arial"/>
                <a:sym typeface="Arial"/>
              </a:rPr>
              <a:t>. </a:t>
            </a:r>
            <a:r>
              <a:rPr lang="en" sz="1050">
                <a:solidFill>
                  <a:srgbClr val="000000"/>
                </a:solidFill>
                <a:highlight>
                  <a:srgbClr val="FFFFFF"/>
                </a:highlight>
                <a:latin typeface="Arial"/>
                <a:ea typeface="Arial"/>
                <a:cs typeface="Arial"/>
                <a:sym typeface="Arial"/>
              </a:rPr>
              <a:t>Accessed 12 Dec. 2021. </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Leip, David. “Dave Leip’s Atlas of U.S. Presidential Elections.” </a:t>
            </a:r>
            <a:r>
              <a:rPr i="1" lang="en" sz="1050">
                <a:solidFill>
                  <a:srgbClr val="000000"/>
                </a:solidFill>
                <a:highlight>
                  <a:srgbClr val="FFFFFF"/>
                </a:highlight>
                <a:latin typeface="Arial"/>
                <a:ea typeface="Arial"/>
                <a:cs typeface="Arial"/>
                <a:sym typeface="Arial"/>
              </a:rPr>
              <a:t>Dave Leip’s Atlas of U.S. Presidential Elections</a:t>
            </a:r>
            <a:r>
              <a:rPr lang="en" sz="1050">
                <a:solidFill>
                  <a:srgbClr val="000000"/>
                </a:solidFill>
                <a:highlight>
                  <a:srgbClr val="FFFFFF"/>
                </a:highlight>
                <a:latin typeface="Arial"/>
                <a:ea typeface="Arial"/>
                <a:cs typeface="Arial"/>
                <a:sym typeface="Arial"/>
              </a:rPr>
              <a:t>, </a:t>
            </a:r>
            <a:r>
              <a:rPr lang="en" sz="105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https://uselectionatlas.org/RESULTS/</a:t>
            </a:r>
            <a:r>
              <a:rPr lang="en" sz="1050">
                <a:solidFill>
                  <a:srgbClr val="000000"/>
                </a:solidFill>
                <a:highlight>
                  <a:srgbClr val="FFFFFF"/>
                </a:highlight>
                <a:latin typeface="Arial"/>
                <a:ea typeface="Arial"/>
                <a:cs typeface="Arial"/>
                <a:sym typeface="Arial"/>
              </a:rPr>
              <a:t>. Accessed 12 Dec. 2021.</a:t>
            </a:r>
            <a:endParaRPr sz="1050">
              <a:solidFill>
                <a:srgbClr val="000000"/>
              </a:solidFill>
              <a:highlight>
                <a:srgbClr val="FFFFFF"/>
              </a:highlight>
              <a:latin typeface="Arial"/>
              <a:ea typeface="Arial"/>
              <a:cs typeface="Arial"/>
              <a:sym typeface="Arial"/>
            </a:endParaRPr>
          </a:p>
          <a:p>
            <a:pPr indent="0" lvl="0" marL="45720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7"/>
          <p:cNvSpPr txBox="1"/>
          <p:nvPr>
            <p:ph type="title"/>
          </p:nvPr>
        </p:nvSpPr>
        <p:spPr>
          <a:xfrm>
            <a:off x="720000" y="7233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Sources II</a:t>
            </a:r>
            <a:endParaRPr/>
          </a:p>
        </p:txBody>
      </p:sp>
      <p:sp>
        <p:nvSpPr>
          <p:cNvPr id="979" name="Google Shape;979;p47"/>
          <p:cNvSpPr txBox="1"/>
          <p:nvPr>
            <p:ph idx="1" type="subTitle"/>
          </p:nvPr>
        </p:nvSpPr>
        <p:spPr>
          <a:xfrm>
            <a:off x="445500" y="1296000"/>
            <a:ext cx="8253000" cy="322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295275" lvl="0" marL="457200" rtl="0" algn="l">
              <a:lnSpc>
                <a:spcPct val="115000"/>
              </a:lnSpc>
              <a:spcBef>
                <a:spcPts val="1200"/>
              </a:spcBef>
              <a:spcAft>
                <a:spcPts val="0"/>
              </a:spcAft>
              <a:buClr>
                <a:srgbClr val="000000"/>
              </a:buClr>
              <a:buSzPts val="1050"/>
              <a:buFont typeface="Arial"/>
              <a:buChar char="●"/>
            </a:pPr>
            <a:r>
              <a:rPr lang="en" sz="1050">
                <a:solidFill>
                  <a:srgbClr val="000000"/>
                </a:solidFill>
                <a:latin typeface="Arial"/>
                <a:ea typeface="Arial"/>
                <a:cs typeface="Arial"/>
                <a:sym typeface="Arial"/>
              </a:rPr>
              <a:t>“Party Divisions of the House of Representatives, 1789 to Present: US House of Representatives: History, Art &amp; Archives.” </a:t>
            </a:r>
            <a:r>
              <a:rPr i="1" lang="en" sz="1050">
                <a:solidFill>
                  <a:srgbClr val="000000"/>
                </a:solidFill>
                <a:latin typeface="Arial"/>
                <a:ea typeface="Arial"/>
                <a:cs typeface="Arial"/>
                <a:sym typeface="Arial"/>
              </a:rPr>
              <a:t>Party Divisions | US House of Representatives: History, Art &amp; Archives</a:t>
            </a:r>
            <a:r>
              <a:rPr lang="en" sz="1050">
                <a:solidFill>
                  <a:srgbClr val="000000"/>
                </a:solidFill>
                <a:latin typeface="Arial"/>
                <a:ea typeface="Arial"/>
                <a:cs typeface="Arial"/>
                <a:sym typeface="Arial"/>
              </a:rPr>
              <a:t>, history.house.gov/Institution/Party-Divisions/Party-Divisions/. Accessed 12 Dec. 2021.</a:t>
            </a:r>
            <a:endParaRPr sz="1050">
              <a:solidFill>
                <a:srgbClr val="000000"/>
              </a:solidFill>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“Party Division.” </a:t>
            </a:r>
            <a:r>
              <a:rPr i="1" lang="en" sz="1050">
                <a:solidFill>
                  <a:srgbClr val="000000"/>
                </a:solidFill>
                <a:latin typeface="Arial"/>
                <a:ea typeface="Arial"/>
                <a:cs typeface="Arial"/>
                <a:sym typeface="Arial"/>
              </a:rPr>
              <a:t>U.S. Senate: Party Division</a:t>
            </a:r>
            <a:r>
              <a:rPr lang="en" sz="1050">
                <a:solidFill>
                  <a:srgbClr val="000000"/>
                </a:solidFill>
                <a:latin typeface="Arial"/>
                <a:ea typeface="Arial"/>
                <a:cs typeface="Arial"/>
                <a:sym typeface="Arial"/>
              </a:rPr>
              <a:t>, 28 Jan. 2021, www.senate.gov/history/partydiv.htm. Accessed 12 Dec. 2021.</a:t>
            </a:r>
            <a:endParaRPr sz="1050">
              <a:solidFill>
                <a:srgbClr val="000000"/>
              </a:solidFill>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chemeClr val="lt1"/>
                </a:highlight>
                <a:latin typeface="Arial"/>
                <a:ea typeface="Arial"/>
                <a:cs typeface="Arial"/>
                <a:sym typeface="Arial"/>
              </a:rPr>
              <a:t>“Spending: By the Numbers | FEC.” </a:t>
            </a:r>
            <a:r>
              <a:rPr i="1" lang="en" sz="1050">
                <a:solidFill>
                  <a:srgbClr val="000000"/>
                </a:solidFill>
                <a:highlight>
                  <a:schemeClr val="lt1"/>
                </a:highlight>
                <a:latin typeface="Arial"/>
                <a:ea typeface="Arial"/>
                <a:cs typeface="Arial"/>
                <a:sym typeface="Arial"/>
              </a:rPr>
              <a:t>FEC.Gov</a:t>
            </a:r>
            <a:r>
              <a:rPr lang="en" sz="1050">
                <a:solidFill>
                  <a:srgbClr val="000000"/>
                </a:solidFill>
                <a:highlight>
                  <a:schemeClr val="lt1"/>
                </a:highlight>
                <a:latin typeface="Arial"/>
                <a:ea typeface="Arial"/>
                <a:cs typeface="Arial"/>
                <a:sym typeface="Arial"/>
              </a:rPr>
              <a:t>, https://www.fec.gov/data/spending-bythenumbers/?office=P&amp;election_year=1984. Accessed 12 Dec. 2021.</a:t>
            </a:r>
            <a:endParaRPr sz="1050">
              <a:solidFill>
                <a:srgbClr val="000000"/>
              </a:solidFill>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Statistics_Data_Facts. “US Presidential Election Spending by Candidate over the Years.” </a:t>
            </a:r>
            <a:r>
              <a:rPr i="1" lang="en" sz="1050">
                <a:solidFill>
                  <a:srgbClr val="000000"/>
                </a:solidFill>
                <a:highlight>
                  <a:srgbClr val="FFFFFF"/>
                </a:highlight>
                <a:latin typeface="Arial"/>
                <a:ea typeface="Arial"/>
                <a:cs typeface="Arial"/>
                <a:sym typeface="Arial"/>
              </a:rPr>
              <a:t>Statistics_Data_Facts</a:t>
            </a:r>
            <a:r>
              <a:rPr lang="en" sz="1050">
                <a:solidFill>
                  <a:srgbClr val="000000"/>
                </a:solidFill>
                <a:highlight>
                  <a:srgbClr val="FFFFFF"/>
                </a:highlight>
                <a:latin typeface="Arial"/>
                <a:ea typeface="Arial"/>
                <a:cs typeface="Arial"/>
                <a:sym typeface="Arial"/>
              </a:rPr>
              <a:t>, Blogger, 19 Dec. 2020, </a:t>
            </a:r>
            <a:r>
              <a:rPr lang="en" sz="105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https://www.stadafa.com/2020/12/us-presidential-election-spending.html</a:t>
            </a:r>
            <a:r>
              <a:rPr lang="en" sz="1050">
                <a:solidFill>
                  <a:srgbClr val="000000"/>
                </a:solidFill>
                <a:highlight>
                  <a:srgbClr val="FFFFFF"/>
                </a:highlight>
                <a:latin typeface="Arial"/>
                <a:ea typeface="Arial"/>
                <a:cs typeface="Arial"/>
                <a:sym typeface="Arial"/>
              </a:rPr>
              <a:t>. Accessed 12. Dec. 2021</a:t>
            </a:r>
            <a:endParaRPr sz="16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“U.S. VEP Turnout 1789-Present - Google Sheets.” </a:t>
            </a:r>
            <a:r>
              <a:rPr i="1" lang="en" sz="1050">
                <a:solidFill>
                  <a:srgbClr val="000000"/>
                </a:solidFill>
                <a:highlight>
                  <a:srgbClr val="FFFFFF"/>
                </a:highlight>
                <a:latin typeface="Arial"/>
                <a:ea typeface="Arial"/>
                <a:cs typeface="Arial"/>
                <a:sym typeface="Arial"/>
              </a:rPr>
              <a:t>Google Docs</a:t>
            </a:r>
            <a:r>
              <a:rPr lang="en" sz="1050">
                <a:solidFill>
                  <a:srgbClr val="000000"/>
                </a:solidFill>
                <a:highlight>
                  <a:srgbClr val="FFFFFF"/>
                </a:highlight>
                <a:latin typeface="Arial"/>
                <a:ea typeface="Arial"/>
                <a:cs typeface="Arial"/>
                <a:sym typeface="Arial"/>
              </a:rPr>
              <a:t>, https://docs.google.com/spreadsheets/d/1bH38j6_e8yA9xq8OMlyLOL6h_iTS7ABQMKNxzFgKBDo/edit#gid=435419492. Accessed 12 Dec. 2021.</a:t>
            </a:r>
            <a:endParaRPr sz="16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“Voter Turnout Data - United States Elections Project.” </a:t>
            </a:r>
            <a:r>
              <a:rPr i="1" lang="en" sz="1050">
                <a:solidFill>
                  <a:srgbClr val="000000"/>
                </a:solidFill>
                <a:highlight>
                  <a:srgbClr val="FFFFFF"/>
                </a:highlight>
                <a:latin typeface="Arial"/>
                <a:ea typeface="Arial"/>
                <a:cs typeface="Arial"/>
                <a:sym typeface="Arial"/>
              </a:rPr>
              <a:t>United States Elections Project</a:t>
            </a:r>
            <a:r>
              <a:rPr lang="en" sz="1050">
                <a:solidFill>
                  <a:srgbClr val="000000"/>
                </a:solidFill>
                <a:highlight>
                  <a:srgbClr val="FFFFFF"/>
                </a:highlight>
                <a:latin typeface="Arial"/>
                <a:ea typeface="Arial"/>
                <a:cs typeface="Arial"/>
                <a:sym typeface="Arial"/>
              </a:rPr>
              <a:t>, http://www.electproject.org/home/voter-turnout/voter-turnout-data. Accessed 12 Dec. 2021.</a:t>
            </a:r>
            <a:endParaRPr sz="1650">
              <a:solidFill>
                <a:srgbClr val="000000"/>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“Voter Turnout in Presidential Elections | The American Presidency Project.” </a:t>
            </a:r>
            <a:r>
              <a:rPr i="1" lang="en" sz="1050">
                <a:solidFill>
                  <a:srgbClr val="000000"/>
                </a:solidFill>
                <a:highlight>
                  <a:srgbClr val="FFFFFF"/>
                </a:highlight>
                <a:latin typeface="Arial"/>
                <a:ea typeface="Arial"/>
                <a:cs typeface="Arial"/>
                <a:sym typeface="Arial"/>
              </a:rPr>
              <a:t>Welcome to The American Presidency Project | The American Presidency Project</a:t>
            </a:r>
            <a:r>
              <a:rPr lang="en" sz="1050">
                <a:solidFill>
                  <a:srgbClr val="000000"/>
                </a:solidFill>
                <a:highlight>
                  <a:srgbClr val="FFFFFF"/>
                </a:highlight>
                <a:latin typeface="Arial"/>
                <a:ea typeface="Arial"/>
                <a:cs typeface="Arial"/>
                <a:sym typeface="Arial"/>
              </a:rPr>
              <a:t>, https://www.presidency.ucsb.edu/statistics/data/voter-turnout-in-presidential-elections. Accessed 12 Dec. 2021.</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7"/>
          <p:cNvSpPr txBox="1"/>
          <p:nvPr>
            <p:ph type="title"/>
          </p:nvPr>
        </p:nvSpPr>
        <p:spPr>
          <a:xfrm flipH="1">
            <a:off x="719991" y="471650"/>
            <a:ext cx="4204800" cy="84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dk1"/>
                </a:solidFill>
              </a:rPr>
              <a:t>p</a:t>
            </a:r>
            <a:r>
              <a:rPr lang="en">
                <a:solidFill>
                  <a:schemeClr val="dk1"/>
                </a:solidFill>
              </a:rPr>
              <a:t>roblem &amp; Data set</a:t>
            </a:r>
            <a:endParaRPr>
              <a:solidFill>
                <a:schemeClr val="dk1"/>
              </a:solidFill>
            </a:endParaRPr>
          </a:p>
        </p:txBody>
      </p:sp>
      <p:sp>
        <p:nvSpPr>
          <p:cNvPr id="696" name="Google Shape;696;p27"/>
          <p:cNvSpPr txBox="1"/>
          <p:nvPr>
            <p:ph idx="1" type="subTitle"/>
          </p:nvPr>
        </p:nvSpPr>
        <p:spPr>
          <a:xfrm flipH="1">
            <a:off x="719900" y="1389650"/>
            <a:ext cx="5083800" cy="3606300"/>
          </a:xfrm>
          <a:prstGeom prst="rect">
            <a:avLst/>
          </a:prstGeom>
          <a:ln>
            <a:noFill/>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1100"/>
              <a:t>Given the surge in media attention and growing polarization surrounding US presidential elections, it has become increasingly important for candidates to understand who their constituents are and how to address them throughout their campaigns. </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One way for candidates to get a better understanding is to dissect historical elections on a </a:t>
            </a:r>
            <a:r>
              <a:rPr lang="en" sz="1100"/>
              <a:t>state</a:t>
            </a:r>
            <a:r>
              <a:rPr lang="en" sz="1100"/>
              <a:t>-by-state basis and understand which factors lead to one party winning the majority of the popular vote. Of particular interest is a change in party selection from one election to another. </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Our study analyzes readily available</a:t>
            </a:r>
            <a:r>
              <a:rPr lang="en" sz="1100"/>
              <a:t> state</a:t>
            </a:r>
            <a:r>
              <a:rPr lang="en" sz="1100"/>
              <a:t> demographic and political data. By running regressions with the vote differential between the two major </a:t>
            </a:r>
            <a:r>
              <a:rPr lang="en" sz="1100"/>
              <a:t>parties* </a:t>
            </a:r>
            <a:r>
              <a:rPr lang="en" sz="1100"/>
              <a:t>(Democrat/Republican) as the dependent variable, and the other data as independent variables, we can see how changing demographics and political landscapes might affect future election outcomes. </a:t>
            </a:r>
            <a:endParaRPr sz="1100"/>
          </a:p>
          <a:p>
            <a:pPr indent="0" lvl="0" marL="0" rtl="0" algn="l">
              <a:lnSpc>
                <a:spcPct val="150000"/>
              </a:lnSpc>
              <a:spcBef>
                <a:spcPts val="0"/>
              </a:spcBef>
              <a:spcAft>
                <a:spcPts val="0"/>
              </a:spcAft>
              <a:buNone/>
            </a:pPr>
            <a:r>
              <a:t/>
            </a:r>
            <a:endParaRPr sz="1100"/>
          </a:p>
        </p:txBody>
      </p:sp>
      <p:grpSp>
        <p:nvGrpSpPr>
          <p:cNvPr id="697" name="Google Shape;697;p27"/>
          <p:cNvGrpSpPr/>
          <p:nvPr/>
        </p:nvGrpSpPr>
        <p:grpSpPr>
          <a:xfrm>
            <a:off x="6512557" y="2649719"/>
            <a:ext cx="2119265" cy="2574707"/>
            <a:chOff x="622593" y="2275976"/>
            <a:chExt cx="2346397" cy="2751931"/>
          </a:xfrm>
        </p:grpSpPr>
        <p:sp>
          <p:nvSpPr>
            <p:cNvPr id="698" name="Google Shape;698;p27"/>
            <p:cNvSpPr/>
            <p:nvPr/>
          </p:nvSpPr>
          <p:spPr>
            <a:xfrm>
              <a:off x="790661" y="3295543"/>
              <a:ext cx="2011099" cy="1732364"/>
            </a:xfrm>
            <a:custGeom>
              <a:rect b="b" l="l" r="r" t="t"/>
              <a:pathLst>
                <a:path extrusionOk="0" h="50628" w="58774">
                  <a:moveTo>
                    <a:pt x="1" y="0"/>
                  </a:moveTo>
                  <a:lnTo>
                    <a:pt x="1" y="50627"/>
                  </a:lnTo>
                  <a:lnTo>
                    <a:pt x="58773" y="50627"/>
                  </a:lnTo>
                  <a:lnTo>
                    <a:pt x="587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7"/>
            <p:cNvSpPr/>
            <p:nvPr/>
          </p:nvSpPr>
          <p:spPr>
            <a:xfrm>
              <a:off x="883284" y="3295543"/>
              <a:ext cx="1824990" cy="1732364"/>
            </a:xfrm>
            <a:custGeom>
              <a:rect b="b" l="l" r="r" t="t"/>
              <a:pathLst>
                <a:path extrusionOk="0" h="50628" w="53335">
                  <a:moveTo>
                    <a:pt x="1" y="0"/>
                  </a:moveTo>
                  <a:lnTo>
                    <a:pt x="1" y="50627"/>
                  </a:lnTo>
                  <a:lnTo>
                    <a:pt x="53334" y="50627"/>
                  </a:lnTo>
                  <a:lnTo>
                    <a:pt x="53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623448" y="2749285"/>
              <a:ext cx="2345541" cy="435691"/>
            </a:xfrm>
            <a:custGeom>
              <a:rect b="b" l="l" r="r" t="t"/>
              <a:pathLst>
                <a:path extrusionOk="0" h="12733" w="68548">
                  <a:moveTo>
                    <a:pt x="14687" y="0"/>
                  </a:moveTo>
                  <a:lnTo>
                    <a:pt x="1" y="9975"/>
                  </a:lnTo>
                  <a:lnTo>
                    <a:pt x="3785" y="12732"/>
                  </a:lnTo>
                  <a:lnTo>
                    <a:pt x="34261" y="12406"/>
                  </a:lnTo>
                  <a:lnTo>
                    <a:pt x="64763" y="12732"/>
                  </a:lnTo>
                  <a:lnTo>
                    <a:pt x="68547" y="9975"/>
                  </a:lnTo>
                  <a:lnTo>
                    <a:pt x="53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622593" y="3090590"/>
              <a:ext cx="2346397" cy="289035"/>
            </a:xfrm>
            <a:custGeom>
              <a:rect b="b" l="l" r="r" t="t"/>
              <a:pathLst>
                <a:path extrusionOk="0" h="8447" w="68573">
                  <a:moveTo>
                    <a:pt x="0" y="0"/>
                  </a:moveTo>
                  <a:lnTo>
                    <a:pt x="0" y="8446"/>
                  </a:lnTo>
                  <a:lnTo>
                    <a:pt x="68572" y="8446"/>
                  </a:lnTo>
                  <a:lnTo>
                    <a:pt x="6857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622593" y="3242372"/>
              <a:ext cx="1721209" cy="137246"/>
            </a:xfrm>
            <a:custGeom>
              <a:rect b="b" l="l" r="r" t="t"/>
              <a:pathLst>
                <a:path extrusionOk="0" h="4011" w="50302">
                  <a:moveTo>
                    <a:pt x="0" y="0"/>
                  </a:moveTo>
                  <a:lnTo>
                    <a:pt x="0" y="4010"/>
                  </a:lnTo>
                  <a:lnTo>
                    <a:pt x="50301" y="4010"/>
                  </a:lnTo>
                  <a:cubicBezTo>
                    <a:pt x="50301" y="4010"/>
                    <a:pt x="8196" y="2331"/>
                    <a:pt x="6291" y="1830"/>
                  </a:cubicBezTo>
                  <a:cubicBezTo>
                    <a:pt x="4386" y="1304"/>
                    <a:pt x="0" y="0"/>
                    <a:pt x="0" y="0"/>
                  </a:cubicBezTo>
                  <a:close/>
                </a:path>
              </a:pathLst>
            </a:custGeom>
            <a:solidFill>
              <a:srgbClr val="000000">
                <a:alpha val="11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1309477" y="2863327"/>
              <a:ext cx="973419" cy="51497"/>
            </a:xfrm>
            <a:custGeom>
              <a:rect b="b" l="l" r="r" t="t"/>
              <a:pathLst>
                <a:path extrusionOk="0" h="1505" w="28448">
                  <a:moveTo>
                    <a:pt x="1680" y="1"/>
                  </a:moveTo>
                  <a:lnTo>
                    <a:pt x="1" y="1504"/>
                  </a:lnTo>
                  <a:lnTo>
                    <a:pt x="28447" y="1504"/>
                  </a:lnTo>
                  <a:lnTo>
                    <a:pt x="265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1343795" y="3090590"/>
              <a:ext cx="1625160" cy="72062"/>
            </a:xfrm>
            <a:custGeom>
              <a:rect b="b" l="l" r="r" t="t"/>
              <a:pathLst>
                <a:path extrusionOk="0" h="2106" w="47495">
                  <a:moveTo>
                    <a:pt x="0" y="0"/>
                  </a:moveTo>
                  <a:lnTo>
                    <a:pt x="47494" y="2105"/>
                  </a:lnTo>
                  <a:lnTo>
                    <a:pt x="47494" y="0"/>
                  </a:lnTo>
                  <a:close/>
                </a:path>
              </a:pathLst>
            </a:custGeom>
            <a:solidFill>
              <a:srgbClr val="000000">
                <a:alpha val="11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1556447" y="2275976"/>
              <a:ext cx="807020" cy="638875"/>
            </a:xfrm>
            <a:custGeom>
              <a:rect b="b" l="l" r="r" t="t"/>
              <a:pathLst>
                <a:path extrusionOk="0" h="18671" w="23585">
                  <a:moveTo>
                    <a:pt x="8161" y="0"/>
                  </a:moveTo>
                  <a:cubicBezTo>
                    <a:pt x="7794" y="0"/>
                    <a:pt x="7445" y="217"/>
                    <a:pt x="7294" y="575"/>
                  </a:cubicBezTo>
                  <a:lnTo>
                    <a:pt x="1" y="18645"/>
                  </a:lnTo>
                  <a:lnTo>
                    <a:pt x="18823" y="18670"/>
                  </a:lnTo>
                  <a:lnTo>
                    <a:pt x="23384" y="6816"/>
                  </a:lnTo>
                  <a:cubicBezTo>
                    <a:pt x="23585" y="6314"/>
                    <a:pt x="23334" y="5763"/>
                    <a:pt x="22858" y="5562"/>
                  </a:cubicBezTo>
                  <a:lnTo>
                    <a:pt x="8522" y="74"/>
                  </a:lnTo>
                  <a:cubicBezTo>
                    <a:pt x="8404" y="24"/>
                    <a:pt x="8281" y="0"/>
                    <a:pt x="81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1797430" y="2370241"/>
              <a:ext cx="220429" cy="211841"/>
            </a:xfrm>
            <a:custGeom>
              <a:rect b="b" l="l" r="r" t="t"/>
              <a:pathLst>
                <a:path extrusionOk="0" h="6191" w="6442">
                  <a:moveTo>
                    <a:pt x="2356" y="978"/>
                  </a:moveTo>
                  <a:lnTo>
                    <a:pt x="5339" y="2181"/>
                  </a:lnTo>
                  <a:cubicBezTo>
                    <a:pt x="5364" y="2181"/>
                    <a:pt x="5364" y="2206"/>
                    <a:pt x="5364" y="2231"/>
                  </a:cubicBezTo>
                  <a:lnTo>
                    <a:pt x="4136" y="5214"/>
                  </a:lnTo>
                  <a:cubicBezTo>
                    <a:pt x="4136" y="5239"/>
                    <a:pt x="4111" y="5239"/>
                    <a:pt x="4086" y="5239"/>
                  </a:cubicBezTo>
                  <a:lnTo>
                    <a:pt x="1103" y="4036"/>
                  </a:lnTo>
                  <a:cubicBezTo>
                    <a:pt x="1078" y="4010"/>
                    <a:pt x="1078" y="3985"/>
                    <a:pt x="1078" y="3985"/>
                  </a:cubicBezTo>
                  <a:lnTo>
                    <a:pt x="2281" y="1003"/>
                  </a:lnTo>
                  <a:cubicBezTo>
                    <a:pt x="2306" y="978"/>
                    <a:pt x="2306" y="978"/>
                    <a:pt x="2306" y="978"/>
                  </a:cubicBezTo>
                  <a:close/>
                  <a:moveTo>
                    <a:pt x="2319" y="0"/>
                  </a:moveTo>
                  <a:cubicBezTo>
                    <a:pt x="2187" y="0"/>
                    <a:pt x="2056" y="26"/>
                    <a:pt x="1930" y="76"/>
                  </a:cubicBezTo>
                  <a:cubicBezTo>
                    <a:pt x="1705" y="201"/>
                    <a:pt x="1504" y="376"/>
                    <a:pt x="1404" y="627"/>
                  </a:cubicBezTo>
                  <a:lnTo>
                    <a:pt x="201" y="3609"/>
                  </a:lnTo>
                  <a:cubicBezTo>
                    <a:pt x="0" y="4136"/>
                    <a:pt x="226" y="4712"/>
                    <a:pt x="752" y="4913"/>
                  </a:cubicBezTo>
                  <a:lnTo>
                    <a:pt x="3735" y="6116"/>
                  </a:lnTo>
                  <a:cubicBezTo>
                    <a:pt x="3860" y="6166"/>
                    <a:pt x="3985" y="6191"/>
                    <a:pt x="4111" y="6191"/>
                  </a:cubicBezTo>
                  <a:cubicBezTo>
                    <a:pt x="4512" y="6191"/>
                    <a:pt x="4888" y="5965"/>
                    <a:pt x="5038" y="5564"/>
                  </a:cubicBezTo>
                  <a:lnTo>
                    <a:pt x="6241" y="2582"/>
                  </a:lnTo>
                  <a:cubicBezTo>
                    <a:pt x="6442" y="2081"/>
                    <a:pt x="6191" y="1504"/>
                    <a:pt x="5690" y="1279"/>
                  </a:cubicBezTo>
                  <a:lnTo>
                    <a:pt x="2707" y="76"/>
                  </a:lnTo>
                  <a:cubicBezTo>
                    <a:pt x="2582" y="26"/>
                    <a:pt x="2450" y="0"/>
                    <a:pt x="23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1844579" y="2347624"/>
              <a:ext cx="101250" cy="184090"/>
            </a:xfrm>
            <a:custGeom>
              <a:rect b="b" l="l" r="r" t="t"/>
              <a:pathLst>
                <a:path extrusionOk="0" h="5380" w="2959">
                  <a:moveTo>
                    <a:pt x="723" y="1"/>
                  </a:moveTo>
                  <a:cubicBezTo>
                    <a:pt x="700" y="1"/>
                    <a:pt x="676" y="4"/>
                    <a:pt x="653" y="10"/>
                  </a:cubicBezTo>
                  <a:lnTo>
                    <a:pt x="126" y="260"/>
                  </a:lnTo>
                  <a:cubicBezTo>
                    <a:pt x="51" y="311"/>
                    <a:pt x="1" y="436"/>
                    <a:pt x="51" y="536"/>
                  </a:cubicBezTo>
                  <a:lnTo>
                    <a:pt x="1705" y="3945"/>
                  </a:lnTo>
                  <a:cubicBezTo>
                    <a:pt x="1755" y="4045"/>
                    <a:pt x="1680" y="4195"/>
                    <a:pt x="1580" y="4220"/>
                  </a:cubicBezTo>
                  <a:lnTo>
                    <a:pt x="803" y="4446"/>
                  </a:lnTo>
                  <a:cubicBezTo>
                    <a:pt x="703" y="4471"/>
                    <a:pt x="628" y="4596"/>
                    <a:pt x="678" y="4697"/>
                  </a:cubicBezTo>
                  <a:lnTo>
                    <a:pt x="828" y="5248"/>
                  </a:lnTo>
                  <a:cubicBezTo>
                    <a:pt x="849" y="5331"/>
                    <a:pt x="938" y="5380"/>
                    <a:pt x="1025" y="5380"/>
                  </a:cubicBezTo>
                  <a:cubicBezTo>
                    <a:pt x="1044" y="5380"/>
                    <a:pt x="1061" y="5378"/>
                    <a:pt x="1079" y="5373"/>
                  </a:cubicBezTo>
                  <a:lnTo>
                    <a:pt x="2607" y="4897"/>
                  </a:lnTo>
                  <a:cubicBezTo>
                    <a:pt x="2733" y="4872"/>
                    <a:pt x="2858" y="4772"/>
                    <a:pt x="2908" y="4646"/>
                  </a:cubicBezTo>
                  <a:cubicBezTo>
                    <a:pt x="2958" y="4521"/>
                    <a:pt x="2958" y="4371"/>
                    <a:pt x="2908" y="4245"/>
                  </a:cubicBezTo>
                  <a:lnTo>
                    <a:pt x="903" y="110"/>
                  </a:lnTo>
                  <a:cubicBezTo>
                    <a:pt x="865" y="33"/>
                    <a:pt x="797" y="1"/>
                    <a:pt x="7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1828293" y="2331645"/>
              <a:ext cx="134680" cy="216152"/>
            </a:xfrm>
            <a:custGeom>
              <a:rect b="b" l="l" r="r" t="t"/>
              <a:pathLst>
                <a:path extrusionOk="0" h="6317" w="3936">
                  <a:moveTo>
                    <a:pt x="1204" y="477"/>
                  </a:moveTo>
                  <a:cubicBezTo>
                    <a:pt x="1279" y="477"/>
                    <a:pt x="1354" y="502"/>
                    <a:pt x="1379" y="577"/>
                  </a:cubicBezTo>
                  <a:lnTo>
                    <a:pt x="3384" y="4712"/>
                  </a:lnTo>
                  <a:cubicBezTo>
                    <a:pt x="3434" y="4838"/>
                    <a:pt x="3434" y="4988"/>
                    <a:pt x="3384" y="5113"/>
                  </a:cubicBezTo>
                  <a:cubicBezTo>
                    <a:pt x="3334" y="5239"/>
                    <a:pt x="3209" y="5339"/>
                    <a:pt x="3083" y="5364"/>
                  </a:cubicBezTo>
                  <a:lnTo>
                    <a:pt x="1555" y="5840"/>
                  </a:lnTo>
                  <a:lnTo>
                    <a:pt x="1505" y="5840"/>
                  </a:lnTo>
                  <a:cubicBezTo>
                    <a:pt x="1404" y="5840"/>
                    <a:pt x="1329" y="5790"/>
                    <a:pt x="1304" y="5715"/>
                  </a:cubicBezTo>
                  <a:lnTo>
                    <a:pt x="1154" y="5164"/>
                  </a:lnTo>
                  <a:cubicBezTo>
                    <a:pt x="1104" y="5063"/>
                    <a:pt x="1179" y="4938"/>
                    <a:pt x="1279" y="4913"/>
                  </a:cubicBezTo>
                  <a:lnTo>
                    <a:pt x="2056" y="4687"/>
                  </a:lnTo>
                  <a:cubicBezTo>
                    <a:pt x="2156" y="4662"/>
                    <a:pt x="2231" y="4512"/>
                    <a:pt x="2181" y="4412"/>
                  </a:cubicBezTo>
                  <a:lnTo>
                    <a:pt x="527" y="1003"/>
                  </a:lnTo>
                  <a:cubicBezTo>
                    <a:pt x="477" y="903"/>
                    <a:pt x="527" y="778"/>
                    <a:pt x="602" y="727"/>
                  </a:cubicBezTo>
                  <a:lnTo>
                    <a:pt x="1129" y="477"/>
                  </a:lnTo>
                  <a:close/>
                  <a:moveTo>
                    <a:pt x="1204" y="1"/>
                  </a:moveTo>
                  <a:cubicBezTo>
                    <a:pt x="1104" y="1"/>
                    <a:pt x="1003" y="1"/>
                    <a:pt x="928" y="51"/>
                  </a:cubicBezTo>
                  <a:lnTo>
                    <a:pt x="402" y="301"/>
                  </a:lnTo>
                  <a:cubicBezTo>
                    <a:pt x="251" y="377"/>
                    <a:pt x="126" y="527"/>
                    <a:pt x="51" y="677"/>
                  </a:cubicBezTo>
                  <a:cubicBezTo>
                    <a:pt x="1" y="853"/>
                    <a:pt x="1" y="1028"/>
                    <a:pt x="101" y="1204"/>
                  </a:cubicBezTo>
                  <a:lnTo>
                    <a:pt x="1605" y="4311"/>
                  </a:lnTo>
                  <a:lnTo>
                    <a:pt x="1129" y="4462"/>
                  </a:lnTo>
                  <a:cubicBezTo>
                    <a:pt x="778" y="4562"/>
                    <a:pt x="577" y="4938"/>
                    <a:pt x="677" y="5289"/>
                  </a:cubicBezTo>
                  <a:lnTo>
                    <a:pt x="853" y="5840"/>
                  </a:lnTo>
                  <a:cubicBezTo>
                    <a:pt x="928" y="6116"/>
                    <a:pt x="1204" y="6316"/>
                    <a:pt x="1505" y="6316"/>
                  </a:cubicBezTo>
                  <a:cubicBezTo>
                    <a:pt x="1555" y="6316"/>
                    <a:pt x="1630" y="6316"/>
                    <a:pt x="1680" y="6291"/>
                  </a:cubicBezTo>
                  <a:lnTo>
                    <a:pt x="3209" y="5840"/>
                  </a:lnTo>
                  <a:cubicBezTo>
                    <a:pt x="3484" y="5740"/>
                    <a:pt x="3710" y="5565"/>
                    <a:pt x="3810" y="5314"/>
                  </a:cubicBezTo>
                  <a:cubicBezTo>
                    <a:pt x="3936" y="5038"/>
                    <a:pt x="3936" y="4763"/>
                    <a:pt x="3810" y="4512"/>
                  </a:cubicBezTo>
                  <a:lnTo>
                    <a:pt x="1805" y="377"/>
                  </a:lnTo>
                  <a:cubicBezTo>
                    <a:pt x="1705" y="151"/>
                    <a:pt x="145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1980930" y="2493726"/>
              <a:ext cx="260772" cy="421115"/>
            </a:xfrm>
            <a:custGeom>
              <a:rect b="b" l="l" r="r" t="t"/>
              <a:pathLst>
                <a:path extrusionOk="0" h="12307" w="7621">
                  <a:moveTo>
                    <a:pt x="4813" y="0"/>
                  </a:moveTo>
                  <a:lnTo>
                    <a:pt x="1" y="12306"/>
                  </a:lnTo>
                  <a:lnTo>
                    <a:pt x="3259" y="12306"/>
                  </a:lnTo>
                  <a:lnTo>
                    <a:pt x="7620" y="1103"/>
                  </a:lnTo>
                  <a:lnTo>
                    <a:pt x="48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p:nvPr/>
          </p:nvSpPr>
          <p:spPr>
            <a:xfrm>
              <a:off x="1901207" y="2519457"/>
              <a:ext cx="196408" cy="395383"/>
            </a:xfrm>
            <a:custGeom>
              <a:rect b="b" l="l" r="r" t="t"/>
              <a:pathLst>
                <a:path extrusionOk="0" h="11555" w="5740">
                  <a:moveTo>
                    <a:pt x="4486" y="0"/>
                  </a:moveTo>
                  <a:lnTo>
                    <a:pt x="0" y="11554"/>
                  </a:lnTo>
                  <a:lnTo>
                    <a:pt x="1404" y="11554"/>
                  </a:lnTo>
                  <a:lnTo>
                    <a:pt x="5739" y="477"/>
                  </a:lnTo>
                  <a:lnTo>
                    <a:pt x="4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1669668" y="2571773"/>
              <a:ext cx="209274" cy="343065"/>
            </a:xfrm>
            <a:custGeom>
              <a:rect b="b" l="l" r="r" t="t"/>
              <a:pathLst>
                <a:path extrusionOk="0" h="10026" w="6116">
                  <a:moveTo>
                    <a:pt x="3910" y="0"/>
                  </a:moveTo>
                  <a:lnTo>
                    <a:pt x="0" y="10025"/>
                  </a:lnTo>
                  <a:lnTo>
                    <a:pt x="2557" y="10025"/>
                  </a:lnTo>
                  <a:lnTo>
                    <a:pt x="6115" y="877"/>
                  </a:lnTo>
                  <a:lnTo>
                    <a:pt x="39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1709119" y="3492764"/>
              <a:ext cx="184398" cy="175844"/>
            </a:xfrm>
            <a:custGeom>
              <a:rect b="b" l="l" r="r" t="t"/>
              <a:pathLst>
                <a:path extrusionOk="0" h="5139" w="5389">
                  <a:moveTo>
                    <a:pt x="2707" y="1"/>
                  </a:moveTo>
                  <a:lnTo>
                    <a:pt x="1880" y="1705"/>
                  </a:lnTo>
                  <a:lnTo>
                    <a:pt x="0" y="1981"/>
                  </a:lnTo>
                  <a:lnTo>
                    <a:pt x="1353" y="3284"/>
                  </a:lnTo>
                  <a:lnTo>
                    <a:pt x="1028" y="5139"/>
                  </a:lnTo>
                  <a:lnTo>
                    <a:pt x="2707" y="4261"/>
                  </a:lnTo>
                  <a:lnTo>
                    <a:pt x="4361" y="5139"/>
                  </a:lnTo>
                  <a:lnTo>
                    <a:pt x="4060" y="3284"/>
                  </a:lnTo>
                  <a:lnTo>
                    <a:pt x="5389" y="1981"/>
                  </a:lnTo>
                  <a:lnTo>
                    <a:pt x="3534" y="1705"/>
                  </a:lnTo>
                  <a:lnTo>
                    <a:pt x="2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1550459" y="3544225"/>
              <a:ext cx="108093" cy="102926"/>
            </a:xfrm>
            <a:custGeom>
              <a:rect b="b" l="l" r="r" t="t"/>
              <a:pathLst>
                <a:path extrusionOk="0" h="3008" w="3159">
                  <a:moveTo>
                    <a:pt x="1579" y="0"/>
                  </a:moveTo>
                  <a:lnTo>
                    <a:pt x="1078" y="978"/>
                  </a:lnTo>
                  <a:lnTo>
                    <a:pt x="0" y="1153"/>
                  </a:lnTo>
                  <a:lnTo>
                    <a:pt x="777"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1933780" y="3544225"/>
              <a:ext cx="108093" cy="102926"/>
            </a:xfrm>
            <a:custGeom>
              <a:rect b="b" l="l" r="r" t="t"/>
              <a:pathLst>
                <a:path extrusionOk="0" h="3008" w="3159">
                  <a:moveTo>
                    <a:pt x="1579" y="0"/>
                  </a:moveTo>
                  <a:lnTo>
                    <a:pt x="1103" y="978"/>
                  </a:lnTo>
                  <a:lnTo>
                    <a:pt x="0" y="1153"/>
                  </a:lnTo>
                  <a:lnTo>
                    <a:pt x="802" y="1905"/>
                  </a:lnTo>
                  <a:lnTo>
                    <a:pt x="602" y="3008"/>
                  </a:lnTo>
                  <a:lnTo>
                    <a:pt x="1579" y="2482"/>
                  </a:lnTo>
                  <a:lnTo>
                    <a:pt x="2557" y="3008"/>
                  </a:lnTo>
                  <a:lnTo>
                    <a:pt x="2356" y="1905"/>
                  </a:lnTo>
                  <a:lnTo>
                    <a:pt x="3158" y="1153"/>
                  </a:lnTo>
                  <a:lnTo>
                    <a:pt x="2056" y="978"/>
                  </a:lnTo>
                  <a:lnTo>
                    <a:pt x="15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1047930" y="3878652"/>
              <a:ext cx="189565" cy="49786"/>
            </a:xfrm>
            <a:custGeom>
              <a:rect b="b" l="l" r="r" t="t"/>
              <a:pathLst>
                <a:path extrusionOk="0" h="1455" w="5540">
                  <a:moveTo>
                    <a:pt x="1" y="1"/>
                  </a:moveTo>
                  <a:lnTo>
                    <a:pt x="1" y="1455"/>
                  </a:lnTo>
                  <a:lnTo>
                    <a:pt x="5539" y="1455"/>
                  </a:lnTo>
                  <a:lnTo>
                    <a:pt x="55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1047930" y="3928402"/>
              <a:ext cx="189565" cy="48931"/>
            </a:xfrm>
            <a:custGeom>
              <a:rect b="b" l="l" r="r" t="t"/>
              <a:pathLst>
                <a:path extrusionOk="0" h="1430" w="5540">
                  <a:moveTo>
                    <a:pt x="1" y="1"/>
                  </a:moveTo>
                  <a:lnTo>
                    <a:pt x="1" y="1429"/>
                  </a:lnTo>
                  <a:lnTo>
                    <a:pt x="5539" y="1429"/>
                  </a:lnTo>
                  <a:lnTo>
                    <a:pt x="55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1047930" y="3829792"/>
              <a:ext cx="189565" cy="48897"/>
            </a:xfrm>
            <a:custGeom>
              <a:rect b="b" l="l" r="r" t="t"/>
              <a:pathLst>
                <a:path extrusionOk="0" h="1429" w="5540">
                  <a:moveTo>
                    <a:pt x="1" y="0"/>
                  </a:moveTo>
                  <a:lnTo>
                    <a:pt x="1" y="1429"/>
                  </a:lnTo>
                  <a:lnTo>
                    <a:pt x="5539" y="1429"/>
                  </a:lnTo>
                  <a:lnTo>
                    <a:pt x="55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1047930" y="3977297"/>
              <a:ext cx="189565" cy="49752"/>
            </a:xfrm>
            <a:custGeom>
              <a:rect b="b" l="l" r="r" t="t"/>
              <a:pathLst>
                <a:path extrusionOk="0" h="1454" w="5540">
                  <a:moveTo>
                    <a:pt x="1" y="0"/>
                  </a:moveTo>
                  <a:lnTo>
                    <a:pt x="1" y="1454"/>
                  </a:lnTo>
                  <a:lnTo>
                    <a:pt x="5539" y="1454"/>
                  </a:lnTo>
                  <a:lnTo>
                    <a:pt x="55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7"/>
            <p:cNvSpPr/>
            <p:nvPr/>
          </p:nvSpPr>
          <p:spPr>
            <a:xfrm>
              <a:off x="2353986" y="3878652"/>
              <a:ext cx="189565" cy="49786"/>
            </a:xfrm>
            <a:custGeom>
              <a:rect b="b" l="l" r="r" t="t"/>
              <a:pathLst>
                <a:path extrusionOk="0" h="1455" w="5540">
                  <a:moveTo>
                    <a:pt x="0" y="1"/>
                  </a:moveTo>
                  <a:lnTo>
                    <a:pt x="0" y="1455"/>
                  </a:lnTo>
                  <a:lnTo>
                    <a:pt x="5539" y="1455"/>
                  </a:lnTo>
                  <a:lnTo>
                    <a:pt x="55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a:off x="2353986" y="3928402"/>
              <a:ext cx="189565" cy="48931"/>
            </a:xfrm>
            <a:custGeom>
              <a:rect b="b" l="l" r="r" t="t"/>
              <a:pathLst>
                <a:path extrusionOk="0" h="1430" w="5540">
                  <a:moveTo>
                    <a:pt x="0" y="1"/>
                  </a:moveTo>
                  <a:lnTo>
                    <a:pt x="0" y="1429"/>
                  </a:lnTo>
                  <a:lnTo>
                    <a:pt x="5539" y="1429"/>
                  </a:lnTo>
                  <a:lnTo>
                    <a:pt x="55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7"/>
            <p:cNvSpPr/>
            <p:nvPr/>
          </p:nvSpPr>
          <p:spPr>
            <a:xfrm>
              <a:off x="2353986" y="3829792"/>
              <a:ext cx="189565" cy="48897"/>
            </a:xfrm>
            <a:custGeom>
              <a:rect b="b" l="l" r="r" t="t"/>
              <a:pathLst>
                <a:path extrusionOk="0" h="1429" w="5540">
                  <a:moveTo>
                    <a:pt x="0" y="0"/>
                  </a:moveTo>
                  <a:lnTo>
                    <a:pt x="0" y="1429"/>
                  </a:lnTo>
                  <a:lnTo>
                    <a:pt x="5539" y="1429"/>
                  </a:lnTo>
                  <a:lnTo>
                    <a:pt x="55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7"/>
            <p:cNvSpPr/>
            <p:nvPr/>
          </p:nvSpPr>
          <p:spPr>
            <a:xfrm>
              <a:off x="2353986" y="3977297"/>
              <a:ext cx="189565" cy="49752"/>
            </a:xfrm>
            <a:custGeom>
              <a:rect b="b" l="l" r="r" t="t"/>
              <a:pathLst>
                <a:path extrusionOk="0" h="1454" w="5540">
                  <a:moveTo>
                    <a:pt x="0" y="0"/>
                  </a:moveTo>
                  <a:lnTo>
                    <a:pt x="0" y="1454"/>
                  </a:lnTo>
                  <a:lnTo>
                    <a:pt x="5539" y="1454"/>
                  </a:lnTo>
                  <a:lnTo>
                    <a:pt x="55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2220201" y="4425766"/>
              <a:ext cx="488010" cy="542039"/>
            </a:xfrm>
            <a:custGeom>
              <a:rect b="b" l="l" r="r" t="t"/>
              <a:pathLst>
                <a:path extrusionOk="0" h="15841" w="14262">
                  <a:moveTo>
                    <a:pt x="9374" y="1"/>
                  </a:moveTo>
                  <a:lnTo>
                    <a:pt x="0" y="2883"/>
                  </a:lnTo>
                  <a:lnTo>
                    <a:pt x="401" y="3936"/>
                  </a:lnTo>
                  <a:lnTo>
                    <a:pt x="1379" y="3886"/>
                  </a:lnTo>
                  <a:lnTo>
                    <a:pt x="7795" y="7695"/>
                  </a:lnTo>
                  <a:lnTo>
                    <a:pt x="5163" y="12106"/>
                  </a:lnTo>
                  <a:cubicBezTo>
                    <a:pt x="6843" y="10427"/>
                    <a:pt x="9198" y="7996"/>
                    <a:pt x="9198" y="7996"/>
                  </a:cubicBezTo>
                  <a:lnTo>
                    <a:pt x="13284" y="12933"/>
                  </a:lnTo>
                  <a:lnTo>
                    <a:pt x="13284" y="15841"/>
                  </a:lnTo>
                  <a:lnTo>
                    <a:pt x="14261" y="15841"/>
                  </a:lnTo>
                  <a:lnTo>
                    <a:pt x="14261" y="8873"/>
                  </a:lnTo>
                  <a:lnTo>
                    <a:pt x="12131" y="9299"/>
                  </a:lnTo>
                  <a:lnTo>
                    <a:pt x="9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7"/>
            <p:cNvSpPr/>
            <p:nvPr/>
          </p:nvSpPr>
          <p:spPr>
            <a:xfrm>
              <a:off x="1463859" y="4532109"/>
              <a:ext cx="248727" cy="144124"/>
            </a:xfrm>
            <a:custGeom>
              <a:rect b="b" l="l" r="r" t="t"/>
              <a:pathLst>
                <a:path extrusionOk="0" h="4212" w="7269">
                  <a:moveTo>
                    <a:pt x="1830" y="1"/>
                  </a:moveTo>
                  <a:lnTo>
                    <a:pt x="0" y="3459"/>
                  </a:lnTo>
                  <a:lnTo>
                    <a:pt x="1729" y="4211"/>
                  </a:lnTo>
                  <a:lnTo>
                    <a:pt x="7268" y="1956"/>
                  </a:lnTo>
                  <a:lnTo>
                    <a:pt x="18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7"/>
            <p:cNvSpPr/>
            <p:nvPr/>
          </p:nvSpPr>
          <p:spPr>
            <a:xfrm>
              <a:off x="883284" y="4425766"/>
              <a:ext cx="323355" cy="542039"/>
            </a:xfrm>
            <a:custGeom>
              <a:rect b="b" l="l" r="r" t="t"/>
              <a:pathLst>
                <a:path extrusionOk="0" h="15841" w="9450">
                  <a:moveTo>
                    <a:pt x="6667" y="1"/>
                  </a:moveTo>
                  <a:lnTo>
                    <a:pt x="1" y="2382"/>
                  </a:lnTo>
                  <a:lnTo>
                    <a:pt x="1" y="15841"/>
                  </a:lnTo>
                  <a:lnTo>
                    <a:pt x="1780" y="15841"/>
                  </a:lnTo>
                  <a:lnTo>
                    <a:pt x="376" y="12783"/>
                  </a:lnTo>
                  <a:lnTo>
                    <a:pt x="3334" y="4688"/>
                  </a:lnTo>
                  <a:lnTo>
                    <a:pt x="8798" y="8522"/>
                  </a:lnTo>
                  <a:lnTo>
                    <a:pt x="9449" y="6993"/>
                  </a:lnTo>
                  <a:lnTo>
                    <a:pt x="66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2344542" y="4699323"/>
              <a:ext cx="330199" cy="268471"/>
            </a:xfrm>
            <a:custGeom>
              <a:rect b="b" l="l" r="r" t="t"/>
              <a:pathLst>
                <a:path extrusionOk="0" h="7846" w="9650">
                  <a:moveTo>
                    <a:pt x="5564" y="1"/>
                  </a:moveTo>
                  <a:lnTo>
                    <a:pt x="5564" y="1"/>
                  </a:lnTo>
                  <a:cubicBezTo>
                    <a:pt x="5564" y="1"/>
                    <a:pt x="3209" y="2432"/>
                    <a:pt x="1529" y="4111"/>
                  </a:cubicBezTo>
                  <a:lnTo>
                    <a:pt x="1" y="6693"/>
                  </a:lnTo>
                  <a:lnTo>
                    <a:pt x="527" y="7846"/>
                  </a:lnTo>
                  <a:lnTo>
                    <a:pt x="9650" y="7846"/>
                  </a:lnTo>
                  <a:lnTo>
                    <a:pt x="9650" y="4938"/>
                  </a:lnTo>
                  <a:lnTo>
                    <a:pt x="5163" y="5189"/>
                  </a:lnTo>
                  <a:lnTo>
                    <a:pt x="5163" y="5189"/>
                  </a:lnTo>
                  <a:lnTo>
                    <a:pt x="55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896149" y="4586136"/>
              <a:ext cx="288180" cy="381662"/>
            </a:xfrm>
            <a:custGeom>
              <a:rect b="b" l="l" r="r" t="t"/>
              <a:pathLst>
                <a:path extrusionOk="0" h="11154" w="8422">
                  <a:moveTo>
                    <a:pt x="2958" y="1"/>
                  </a:moveTo>
                  <a:lnTo>
                    <a:pt x="0" y="8096"/>
                  </a:lnTo>
                  <a:lnTo>
                    <a:pt x="3785" y="9725"/>
                  </a:lnTo>
                  <a:lnTo>
                    <a:pt x="3058" y="11154"/>
                  </a:lnTo>
                  <a:lnTo>
                    <a:pt x="5214" y="11154"/>
                  </a:lnTo>
                  <a:lnTo>
                    <a:pt x="8422" y="3835"/>
                  </a:lnTo>
                  <a:lnTo>
                    <a:pt x="29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7"/>
            <p:cNvSpPr/>
            <p:nvPr/>
          </p:nvSpPr>
          <p:spPr>
            <a:xfrm>
              <a:off x="1523018" y="4520955"/>
              <a:ext cx="445101" cy="446846"/>
            </a:xfrm>
            <a:custGeom>
              <a:rect b="b" l="l" r="r" t="t"/>
              <a:pathLst>
                <a:path extrusionOk="0" h="13059" w="13008">
                  <a:moveTo>
                    <a:pt x="11103" y="1"/>
                  </a:moveTo>
                  <a:lnTo>
                    <a:pt x="5539" y="2282"/>
                  </a:lnTo>
                  <a:lnTo>
                    <a:pt x="0" y="4537"/>
                  </a:lnTo>
                  <a:lnTo>
                    <a:pt x="4161" y="6367"/>
                  </a:lnTo>
                  <a:lnTo>
                    <a:pt x="1254" y="13059"/>
                  </a:lnTo>
                  <a:lnTo>
                    <a:pt x="6166" y="13059"/>
                  </a:lnTo>
                  <a:lnTo>
                    <a:pt x="7895" y="12357"/>
                  </a:lnTo>
                  <a:lnTo>
                    <a:pt x="13008" y="4287"/>
                  </a:lnTo>
                  <a:lnTo>
                    <a:pt x="1110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a:off x="1793153" y="4558695"/>
              <a:ext cx="693794" cy="385084"/>
            </a:xfrm>
            <a:custGeom>
              <a:rect b="b" l="l" r="r" t="t"/>
              <a:pathLst>
                <a:path extrusionOk="0" h="11254" w="20276">
                  <a:moveTo>
                    <a:pt x="13860" y="1"/>
                  </a:moveTo>
                  <a:lnTo>
                    <a:pt x="10151" y="4637"/>
                  </a:lnTo>
                  <a:lnTo>
                    <a:pt x="6867" y="402"/>
                  </a:lnTo>
                  <a:lnTo>
                    <a:pt x="5113" y="3184"/>
                  </a:lnTo>
                  <a:lnTo>
                    <a:pt x="0" y="11254"/>
                  </a:lnTo>
                  <a:lnTo>
                    <a:pt x="13810" y="5590"/>
                  </a:lnTo>
                  <a:lnTo>
                    <a:pt x="16116" y="10803"/>
                  </a:lnTo>
                  <a:lnTo>
                    <a:pt x="17644" y="8221"/>
                  </a:lnTo>
                  <a:lnTo>
                    <a:pt x="20276" y="3810"/>
                  </a:lnTo>
                  <a:lnTo>
                    <a:pt x="1386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7"/>
            <p:cNvSpPr/>
            <p:nvPr/>
          </p:nvSpPr>
          <p:spPr>
            <a:xfrm>
              <a:off x="1074516" y="4558695"/>
              <a:ext cx="590902" cy="409104"/>
            </a:xfrm>
            <a:custGeom>
              <a:rect b="b" l="l" r="r" t="t"/>
              <a:pathLst>
                <a:path extrusionOk="0" h="11956" w="17269">
                  <a:moveTo>
                    <a:pt x="5214" y="1"/>
                  </a:moveTo>
                  <a:lnTo>
                    <a:pt x="3860" y="3108"/>
                  </a:lnTo>
                  <a:lnTo>
                    <a:pt x="3209" y="4637"/>
                  </a:lnTo>
                  <a:lnTo>
                    <a:pt x="1" y="11956"/>
                  </a:lnTo>
                  <a:lnTo>
                    <a:pt x="14362" y="11956"/>
                  </a:lnTo>
                  <a:lnTo>
                    <a:pt x="17269" y="5264"/>
                  </a:lnTo>
                  <a:lnTo>
                    <a:pt x="13108" y="3434"/>
                  </a:lnTo>
                  <a:lnTo>
                    <a:pt x="11379" y="2682"/>
                  </a:lnTo>
                  <a:lnTo>
                    <a:pt x="52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7"/>
            <p:cNvSpPr/>
            <p:nvPr/>
          </p:nvSpPr>
          <p:spPr>
            <a:xfrm>
              <a:off x="1733959" y="4749928"/>
              <a:ext cx="628644" cy="217863"/>
            </a:xfrm>
            <a:custGeom>
              <a:rect b="b" l="l" r="r" t="t"/>
              <a:pathLst>
                <a:path extrusionOk="0" h="6367" w="18372">
                  <a:moveTo>
                    <a:pt x="15540" y="1"/>
                  </a:moveTo>
                  <a:lnTo>
                    <a:pt x="1730" y="5665"/>
                  </a:lnTo>
                  <a:lnTo>
                    <a:pt x="1" y="6367"/>
                  </a:lnTo>
                  <a:lnTo>
                    <a:pt x="18372" y="6367"/>
                  </a:lnTo>
                  <a:lnTo>
                    <a:pt x="17846" y="5214"/>
                  </a:lnTo>
                  <a:lnTo>
                    <a:pt x="155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2028113" y="4558695"/>
              <a:ext cx="239283" cy="158701"/>
            </a:xfrm>
            <a:custGeom>
              <a:rect b="b" l="l" r="r" t="t"/>
              <a:pathLst>
                <a:path extrusionOk="0" h="4638" w="6993">
                  <a:moveTo>
                    <a:pt x="6993" y="1"/>
                  </a:moveTo>
                  <a:lnTo>
                    <a:pt x="6015" y="51"/>
                  </a:lnTo>
                  <a:lnTo>
                    <a:pt x="0" y="402"/>
                  </a:lnTo>
                  <a:lnTo>
                    <a:pt x="3284" y="4637"/>
                  </a:lnTo>
                  <a:lnTo>
                    <a:pt x="69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7"/>
            <p:cNvSpPr/>
            <p:nvPr/>
          </p:nvSpPr>
          <p:spPr>
            <a:xfrm>
              <a:off x="896149" y="4863114"/>
              <a:ext cx="129513" cy="104671"/>
            </a:xfrm>
            <a:custGeom>
              <a:rect b="b" l="l" r="r" t="t"/>
              <a:pathLst>
                <a:path extrusionOk="0" h="3059" w="3785">
                  <a:moveTo>
                    <a:pt x="0" y="1"/>
                  </a:moveTo>
                  <a:lnTo>
                    <a:pt x="1404" y="3059"/>
                  </a:lnTo>
                  <a:lnTo>
                    <a:pt x="3058" y="3059"/>
                  </a:lnTo>
                  <a:lnTo>
                    <a:pt x="3785" y="163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7"/>
            <p:cNvSpPr/>
            <p:nvPr/>
          </p:nvSpPr>
          <p:spPr>
            <a:xfrm>
              <a:off x="2521199" y="4699323"/>
              <a:ext cx="153534" cy="177555"/>
            </a:xfrm>
            <a:custGeom>
              <a:rect b="b" l="l" r="r" t="t"/>
              <a:pathLst>
                <a:path extrusionOk="0" h="5189" w="4487">
                  <a:moveTo>
                    <a:pt x="401" y="1"/>
                  </a:moveTo>
                  <a:lnTo>
                    <a:pt x="0" y="5189"/>
                  </a:lnTo>
                  <a:lnTo>
                    <a:pt x="0" y="5189"/>
                  </a:lnTo>
                  <a:lnTo>
                    <a:pt x="4487" y="4938"/>
                  </a:lnTo>
                  <a:lnTo>
                    <a:pt x="40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27"/>
          <p:cNvSpPr txBox="1"/>
          <p:nvPr>
            <p:ph idx="4294967295" type="subTitle"/>
          </p:nvPr>
        </p:nvSpPr>
        <p:spPr>
          <a:xfrm>
            <a:off x="6316750" y="395450"/>
            <a:ext cx="2357100" cy="368700"/>
          </a:xfrm>
          <a:prstGeom prst="rect">
            <a:avLst/>
          </a:prstGeom>
        </p:spPr>
        <p:txBody>
          <a:bodyPr anchorCtr="0" anchor="ctr" bIns="0" lIns="0" spcFirstLastPara="1" rIns="0" wrap="square" tIns="0">
            <a:noAutofit/>
          </a:bodyPr>
          <a:lstStyle/>
          <a:p>
            <a:pPr indent="0" lvl="0" marL="0" rtl="0" algn="l">
              <a:spcBef>
                <a:spcPts val="0"/>
              </a:spcBef>
              <a:spcAft>
                <a:spcPts val="1600"/>
              </a:spcAft>
              <a:buNone/>
            </a:pPr>
            <a:r>
              <a:rPr lang="en" sz="2000">
                <a:solidFill>
                  <a:schemeClr val="lt2"/>
                </a:solidFill>
                <a:latin typeface="Bebas Neue"/>
                <a:ea typeface="Bebas Neue"/>
                <a:cs typeface="Bebas Neue"/>
                <a:sym typeface="Bebas Neue"/>
              </a:rPr>
              <a:t>*</a:t>
            </a:r>
            <a:r>
              <a:rPr lang="en" sz="2000">
                <a:solidFill>
                  <a:schemeClr val="lt2"/>
                </a:solidFill>
                <a:latin typeface="Bebas Neue"/>
                <a:ea typeface="Bebas Neue"/>
                <a:cs typeface="Bebas Neue"/>
                <a:sym typeface="Bebas Neue"/>
              </a:rPr>
              <a:t>Key Measure </a:t>
            </a:r>
            <a:r>
              <a:rPr lang="en" sz="1200">
                <a:solidFill>
                  <a:schemeClr val="lt2"/>
                </a:solidFill>
                <a:latin typeface="Bebas Neue"/>
                <a:ea typeface="Bebas Neue"/>
                <a:cs typeface="Bebas Neue"/>
                <a:sym typeface="Bebas Neue"/>
              </a:rPr>
              <a:t>(Dependent Variable)</a:t>
            </a:r>
            <a:endParaRPr sz="1200">
              <a:solidFill>
                <a:schemeClr val="lt2"/>
              </a:solidFill>
              <a:latin typeface="Bebas Neue"/>
              <a:ea typeface="Bebas Neue"/>
              <a:cs typeface="Bebas Neue"/>
              <a:sym typeface="Bebas Neue"/>
            </a:endParaRPr>
          </a:p>
        </p:txBody>
      </p:sp>
      <p:sp>
        <p:nvSpPr>
          <p:cNvPr id="736" name="Google Shape;736;p27"/>
          <p:cNvSpPr txBox="1"/>
          <p:nvPr>
            <p:ph idx="4294967295" type="subTitle"/>
          </p:nvPr>
        </p:nvSpPr>
        <p:spPr>
          <a:xfrm>
            <a:off x="6393650" y="1046474"/>
            <a:ext cx="2357100" cy="1681800"/>
          </a:xfrm>
          <a:prstGeom prst="rect">
            <a:avLst/>
          </a:prstGeom>
        </p:spPr>
        <p:txBody>
          <a:bodyPr anchorCtr="0" anchor="ctr" bIns="0" lIns="0" spcFirstLastPara="1" rIns="0" wrap="square" tIns="0">
            <a:noAutofit/>
          </a:bodyPr>
          <a:lstStyle/>
          <a:p>
            <a:pPr indent="0" lvl="0" marL="0" rtl="0" algn="l">
              <a:lnSpc>
                <a:spcPct val="150000"/>
              </a:lnSpc>
              <a:spcBef>
                <a:spcPts val="0"/>
              </a:spcBef>
              <a:spcAft>
                <a:spcPts val="1600"/>
              </a:spcAft>
              <a:buNone/>
            </a:pPr>
            <a:r>
              <a:rPr b="1" lang="en" sz="1000">
                <a:latin typeface="Libre Franklin"/>
                <a:ea typeface="Libre Franklin"/>
                <a:cs typeface="Libre Franklin"/>
                <a:sym typeface="Libre Franklin"/>
              </a:rPr>
              <a:t>Net Votes/Net Votes Pct</a:t>
            </a:r>
            <a:r>
              <a:rPr lang="en" sz="1000"/>
              <a:t> represent the difference in popular vote between the Dem.</a:t>
            </a:r>
            <a:r>
              <a:rPr lang="en" sz="1000"/>
              <a:t> party and Rep. party. The metric represents 2 important points. A positive figure indicates a Dem. majority win, while negative represents a Rep. majority win. The figure also represents how wide the gap between these two parties was from a total vote perspective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28"/>
          <p:cNvSpPr txBox="1"/>
          <p:nvPr>
            <p:ph type="title"/>
          </p:nvPr>
        </p:nvSpPr>
        <p:spPr>
          <a:xfrm>
            <a:off x="720000" y="3611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FACTORS AFFECTING ELECTION RESULTS</a:t>
            </a:r>
            <a:endParaRPr/>
          </a:p>
        </p:txBody>
      </p:sp>
      <p:sp>
        <p:nvSpPr>
          <p:cNvPr id="742" name="Google Shape;742;p28"/>
          <p:cNvSpPr txBox="1"/>
          <p:nvPr>
            <p:ph idx="1" type="subTitle"/>
          </p:nvPr>
        </p:nvSpPr>
        <p:spPr>
          <a:xfrm>
            <a:off x="720000" y="36256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House &amp; senate majority</a:t>
            </a:r>
            <a:endParaRPr/>
          </a:p>
        </p:txBody>
      </p:sp>
      <p:sp>
        <p:nvSpPr>
          <p:cNvPr id="743" name="Google Shape;743;p28"/>
          <p:cNvSpPr txBox="1"/>
          <p:nvPr>
            <p:ph idx="2" type="subTitle"/>
          </p:nvPr>
        </p:nvSpPr>
        <p:spPr>
          <a:xfrm>
            <a:off x="720000" y="39942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100"/>
              <a:t>The </a:t>
            </a:r>
            <a:r>
              <a:rPr lang="en" sz="1100"/>
              <a:t>Party which has the majority in the House and Senate for each election year</a:t>
            </a:r>
            <a:endParaRPr sz="1100"/>
          </a:p>
        </p:txBody>
      </p:sp>
      <p:sp>
        <p:nvSpPr>
          <p:cNvPr id="744" name="Google Shape;744;p28"/>
          <p:cNvSpPr txBox="1"/>
          <p:nvPr>
            <p:ph idx="3" type="subTitle"/>
          </p:nvPr>
        </p:nvSpPr>
        <p:spPr>
          <a:xfrm>
            <a:off x="6066900" y="36256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Population</a:t>
            </a:r>
            <a:endParaRPr/>
          </a:p>
        </p:txBody>
      </p:sp>
      <p:sp>
        <p:nvSpPr>
          <p:cNvPr id="745" name="Google Shape;745;p28"/>
          <p:cNvSpPr txBox="1"/>
          <p:nvPr>
            <p:ph idx="5" type="subTitle"/>
          </p:nvPr>
        </p:nvSpPr>
        <p:spPr>
          <a:xfrm>
            <a:off x="3393450" y="36256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SPENDING VARIABLES</a:t>
            </a:r>
            <a:endParaRPr/>
          </a:p>
        </p:txBody>
      </p:sp>
      <p:sp>
        <p:nvSpPr>
          <p:cNvPr id="746" name="Google Shape;746;p28"/>
          <p:cNvSpPr txBox="1"/>
          <p:nvPr>
            <p:ph idx="7" type="title"/>
          </p:nvPr>
        </p:nvSpPr>
        <p:spPr>
          <a:xfrm>
            <a:off x="1592400" y="3068500"/>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04</a:t>
            </a:r>
            <a:endParaRPr/>
          </a:p>
        </p:txBody>
      </p:sp>
      <p:sp>
        <p:nvSpPr>
          <p:cNvPr id="747" name="Google Shape;747;p28"/>
          <p:cNvSpPr txBox="1"/>
          <p:nvPr>
            <p:ph idx="8" type="title"/>
          </p:nvPr>
        </p:nvSpPr>
        <p:spPr>
          <a:xfrm>
            <a:off x="4265850" y="3068500"/>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05</a:t>
            </a:r>
            <a:endParaRPr/>
          </a:p>
        </p:txBody>
      </p:sp>
      <p:sp>
        <p:nvSpPr>
          <p:cNvPr id="748" name="Google Shape;748;p28"/>
          <p:cNvSpPr txBox="1"/>
          <p:nvPr>
            <p:ph idx="9" type="title"/>
          </p:nvPr>
        </p:nvSpPr>
        <p:spPr>
          <a:xfrm>
            <a:off x="6939300" y="3068500"/>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06</a:t>
            </a:r>
            <a:endParaRPr/>
          </a:p>
        </p:txBody>
      </p:sp>
      <p:sp>
        <p:nvSpPr>
          <p:cNvPr id="749" name="Google Shape;749;p28"/>
          <p:cNvSpPr txBox="1"/>
          <p:nvPr>
            <p:ph idx="13" type="subTitle"/>
          </p:nvPr>
        </p:nvSpPr>
        <p:spPr>
          <a:xfrm>
            <a:off x="720000" y="18168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Median Income</a:t>
            </a:r>
            <a:endParaRPr/>
          </a:p>
        </p:txBody>
      </p:sp>
      <p:sp>
        <p:nvSpPr>
          <p:cNvPr id="750" name="Google Shape;750;p28"/>
          <p:cNvSpPr txBox="1"/>
          <p:nvPr>
            <p:ph idx="14" type="subTitle"/>
          </p:nvPr>
        </p:nvSpPr>
        <p:spPr>
          <a:xfrm>
            <a:off x="720000" y="21854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300"/>
              <a:t>The state’s median household income* for each election year</a:t>
            </a:r>
            <a:endParaRPr sz="1300"/>
          </a:p>
        </p:txBody>
      </p:sp>
      <p:sp>
        <p:nvSpPr>
          <p:cNvPr id="751" name="Google Shape;751;p28"/>
          <p:cNvSpPr txBox="1"/>
          <p:nvPr>
            <p:ph idx="15" type="subTitle"/>
          </p:nvPr>
        </p:nvSpPr>
        <p:spPr>
          <a:xfrm>
            <a:off x="6066900" y="18168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incumbent</a:t>
            </a:r>
            <a:endParaRPr/>
          </a:p>
        </p:txBody>
      </p:sp>
      <p:sp>
        <p:nvSpPr>
          <p:cNvPr id="752" name="Google Shape;752;p28"/>
          <p:cNvSpPr txBox="1"/>
          <p:nvPr>
            <p:ph idx="17" type="subTitle"/>
          </p:nvPr>
        </p:nvSpPr>
        <p:spPr>
          <a:xfrm>
            <a:off x="3393450" y="1816800"/>
            <a:ext cx="2357100" cy="368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VOTER TURNOUT</a:t>
            </a:r>
            <a:endParaRPr/>
          </a:p>
        </p:txBody>
      </p:sp>
      <p:sp>
        <p:nvSpPr>
          <p:cNvPr id="753" name="Google Shape;753;p28"/>
          <p:cNvSpPr txBox="1"/>
          <p:nvPr>
            <p:ph idx="18" type="subTitle"/>
          </p:nvPr>
        </p:nvSpPr>
        <p:spPr>
          <a:xfrm>
            <a:off x="3393450" y="21854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200"/>
              <a:t>Percentage turnout of the state’s eligible voters for each election year </a:t>
            </a:r>
            <a:endParaRPr sz="1200"/>
          </a:p>
        </p:txBody>
      </p:sp>
      <p:sp>
        <p:nvSpPr>
          <p:cNvPr id="754" name="Google Shape;754;p28"/>
          <p:cNvSpPr txBox="1"/>
          <p:nvPr>
            <p:ph idx="19" type="title"/>
          </p:nvPr>
        </p:nvSpPr>
        <p:spPr>
          <a:xfrm>
            <a:off x="1592400" y="1259625"/>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01</a:t>
            </a:r>
            <a:endParaRPr/>
          </a:p>
        </p:txBody>
      </p:sp>
      <p:sp>
        <p:nvSpPr>
          <p:cNvPr id="755" name="Google Shape;755;p28"/>
          <p:cNvSpPr txBox="1"/>
          <p:nvPr>
            <p:ph idx="20" type="title"/>
          </p:nvPr>
        </p:nvSpPr>
        <p:spPr>
          <a:xfrm>
            <a:off x="4265850" y="1259700"/>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756" name="Google Shape;756;p28"/>
          <p:cNvSpPr txBox="1"/>
          <p:nvPr>
            <p:ph idx="21" type="title"/>
          </p:nvPr>
        </p:nvSpPr>
        <p:spPr>
          <a:xfrm>
            <a:off x="6939300" y="1259700"/>
            <a:ext cx="612300" cy="5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57" name="Google Shape;757;p28"/>
          <p:cNvSpPr txBox="1"/>
          <p:nvPr>
            <p:ph idx="16" type="subTitle"/>
          </p:nvPr>
        </p:nvSpPr>
        <p:spPr>
          <a:xfrm>
            <a:off x="6066900" y="21854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300"/>
              <a:t>The party of the current president on election day</a:t>
            </a:r>
            <a:endParaRPr sz="1300"/>
          </a:p>
        </p:txBody>
      </p:sp>
      <p:sp>
        <p:nvSpPr>
          <p:cNvPr id="758" name="Google Shape;758;p28"/>
          <p:cNvSpPr txBox="1"/>
          <p:nvPr>
            <p:ph idx="4" type="subTitle"/>
          </p:nvPr>
        </p:nvSpPr>
        <p:spPr>
          <a:xfrm>
            <a:off x="6066900" y="39942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200"/>
              <a:t>Population of</a:t>
            </a:r>
            <a:r>
              <a:rPr lang="en" sz="1200"/>
              <a:t> state’s eligible voters for each election year</a:t>
            </a:r>
            <a:endParaRPr sz="1800"/>
          </a:p>
        </p:txBody>
      </p:sp>
      <p:sp>
        <p:nvSpPr>
          <p:cNvPr id="759" name="Google Shape;759;p28"/>
          <p:cNvSpPr txBox="1"/>
          <p:nvPr>
            <p:ph idx="6" type="subTitle"/>
          </p:nvPr>
        </p:nvSpPr>
        <p:spPr>
          <a:xfrm>
            <a:off x="3393450" y="3994200"/>
            <a:ext cx="2357100" cy="609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100"/>
              <a:t>Campaign spending* by Democratic and R</a:t>
            </a:r>
            <a:r>
              <a:rPr lang="en" sz="1100"/>
              <a:t>epublican</a:t>
            </a:r>
            <a:r>
              <a:rPr lang="en" sz="1100"/>
              <a:t> candidates on a national level for each election year</a:t>
            </a:r>
            <a:endParaRPr sz="1100"/>
          </a:p>
        </p:txBody>
      </p:sp>
      <p:sp>
        <p:nvSpPr>
          <p:cNvPr id="760" name="Google Shape;760;p28"/>
          <p:cNvSpPr txBox="1"/>
          <p:nvPr/>
        </p:nvSpPr>
        <p:spPr>
          <a:xfrm>
            <a:off x="6228175" y="4723200"/>
            <a:ext cx="270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ibre Franklin Light"/>
                <a:ea typeface="Libre Franklin Light"/>
                <a:cs typeface="Libre Franklin Light"/>
                <a:sym typeface="Libre Franklin Light"/>
              </a:rPr>
              <a:t>* adjusted for inflation to 2020 dollars</a:t>
            </a:r>
            <a:endParaRPr sz="800">
              <a:latin typeface="Libre Franklin Light"/>
              <a:ea typeface="Libre Franklin Light"/>
              <a:cs typeface="Libre Franklin Light"/>
              <a:sym typeface="Libre Franklin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29"/>
          <p:cNvSpPr txBox="1"/>
          <p:nvPr>
            <p:ph idx="2" type="title"/>
          </p:nvPr>
        </p:nvSpPr>
        <p:spPr>
          <a:xfrm>
            <a:off x="1155600" y="467250"/>
            <a:ext cx="6174300" cy="1003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000">
                <a:solidFill>
                  <a:schemeClr val="dk1"/>
                </a:solidFill>
              </a:rPr>
              <a:t>Step 1: Data research and Cleaning</a:t>
            </a:r>
            <a:endParaRPr sz="4000">
              <a:solidFill>
                <a:schemeClr val="dk1"/>
              </a:solidFill>
            </a:endParaRPr>
          </a:p>
        </p:txBody>
      </p:sp>
      <p:sp>
        <p:nvSpPr>
          <p:cNvPr id="766" name="Google Shape;766;p29"/>
          <p:cNvSpPr txBox="1"/>
          <p:nvPr/>
        </p:nvSpPr>
        <p:spPr>
          <a:xfrm>
            <a:off x="2306775" y="4060250"/>
            <a:ext cx="399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Light"/>
              <a:ea typeface="Libre Franklin Light"/>
              <a:cs typeface="Libre Franklin Light"/>
              <a:sym typeface="Libre Franklin Light"/>
            </a:endParaRPr>
          </a:p>
        </p:txBody>
      </p:sp>
      <p:sp>
        <p:nvSpPr>
          <p:cNvPr id="767" name="Google Shape;767;p29"/>
          <p:cNvSpPr txBox="1"/>
          <p:nvPr/>
        </p:nvSpPr>
        <p:spPr>
          <a:xfrm>
            <a:off x="528750" y="1389450"/>
            <a:ext cx="7428000" cy="3032400"/>
          </a:xfrm>
          <a:prstGeom prst="rect">
            <a:avLst/>
          </a:prstGeom>
          <a:noFill/>
          <a:ln>
            <a:noFill/>
          </a:ln>
        </p:spPr>
        <p:txBody>
          <a:bodyPr anchorCtr="0" anchor="ctr" bIns="91425" lIns="91425" spcFirstLastPara="1" rIns="91425" wrap="square" tIns="91425">
            <a:spAutoFit/>
          </a:bodyPr>
          <a:lstStyle/>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We began with a dataset on state-level presidential election results</a:t>
            </a:r>
            <a:endParaRPr sz="1100">
              <a:solidFill>
                <a:schemeClr val="dk2"/>
              </a:solidFill>
              <a:latin typeface="Libre Franklin Light"/>
              <a:ea typeface="Libre Franklin Light"/>
              <a:cs typeface="Libre Franklin Light"/>
              <a:sym typeface="Libre Franklin Light"/>
            </a:endParaRPr>
          </a:p>
          <a:p>
            <a:pPr indent="-298450" lvl="0" marL="457200" marR="0" rtl="0" algn="l">
              <a:lnSpc>
                <a:spcPct val="150000"/>
              </a:lnSpc>
              <a:spcBef>
                <a:spcPts val="0"/>
              </a:spcBef>
              <a:spcAft>
                <a:spcPts val="0"/>
              </a:spcAft>
              <a:buClr>
                <a:schemeClr val="lt2"/>
              </a:buClr>
              <a:buSzPts val="1100"/>
              <a:buFont typeface="Libre Franklin Light"/>
              <a:buChar char="●"/>
            </a:pPr>
            <a:r>
              <a:rPr lang="en" sz="1100">
                <a:solidFill>
                  <a:schemeClr val="dk2"/>
                </a:solidFill>
                <a:latin typeface="Libre Franklin Light"/>
                <a:ea typeface="Libre Franklin Light"/>
                <a:cs typeface="Libre Franklin Light"/>
                <a:sym typeface="Libre Franklin Light"/>
              </a:rPr>
              <a:t>We then selected  variables (see previous slide)  we believed to be relevant that were </a:t>
            </a:r>
            <a:r>
              <a:rPr lang="en" sz="1100">
                <a:solidFill>
                  <a:schemeClr val="dk2"/>
                </a:solidFill>
                <a:latin typeface="Libre Franklin Light"/>
                <a:ea typeface="Libre Franklin Light"/>
                <a:cs typeface="Libre Franklin Light"/>
                <a:sym typeface="Libre Franklin Light"/>
              </a:rPr>
              <a:t>publicly</a:t>
            </a:r>
            <a:r>
              <a:rPr lang="en" sz="1100">
                <a:solidFill>
                  <a:schemeClr val="dk2"/>
                </a:solidFill>
                <a:latin typeface="Libre Franklin Light"/>
                <a:ea typeface="Libre Franklin Light"/>
                <a:cs typeface="Libre Franklin Light"/>
                <a:sym typeface="Libre Franklin Light"/>
              </a:rPr>
              <a:t> available</a:t>
            </a:r>
            <a:endParaRPr sz="1100">
              <a:solidFill>
                <a:schemeClr val="dk2"/>
              </a:solidFill>
              <a:latin typeface="Libre Franklin Light"/>
              <a:ea typeface="Libre Franklin Light"/>
              <a:cs typeface="Libre Franklin Light"/>
              <a:sym typeface="Libre Franklin Light"/>
            </a:endParaRPr>
          </a:p>
          <a:p>
            <a:pPr indent="-298450" lvl="0" marL="457200" marR="0" rtl="0" algn="l">
              <a:lnSpc>
                <a:spcPct val="150000"/>
              </a:lnSpc>
              <a:spcBef>
                <a:spcPts val="0"/>
              </a:spcBef>
              <a:spcAft>
                <a:spcPts val="0"/>
              </a:spcAft>
              <a:buClr>
                <a:schemeClr val="lt2"/>
              </a:buClr>
              <a:buSzPts val="1100"/>
              <a:buFont typeface="Libre Franklin Light"/>
              <a:buChar char="●"/>
            </a:pPr>
            <a:r>
              <a:rPr lang="en" sz="1100">
                <a:solidFill>
                  <a:schemeClr val="dk2"/>
                </a:solidFill>
                <a:latin typeface="Libre Franklin Light"/>
                <a:ea typeface="Libre Franklin Light"/>
                <a:cs typeface="Libre Franklin Light"/>
                <a:sym typeface="Libre Franklin Light"/>
              </a:rPr>
              <a:t>Sourced data for selected variables and m</a:t>
            </a:r>
            <a:r>
              <a:rPr lang="en" sz="1100">
                <a:solidFill>
                  <a:schemeClr val="dk2"/>
                </a:solidFill>
                <a:latin typeface="Libre Franklin Light"/>
                <a:ea typeface="Libre Franklin Light"/>
                <a:cs typeface="Libre Franklin Light"/>
                <a:sym typeface="Libre Franklin Light"/>
              </a:rPr>
              <a:t>erged  into a single dataset </a:t>
            </a:r>
            <a:endParaRPr sz="1100">
              <a:solidFill>
                <a:schemeClr val="dk2"/>
              </a:solidFill>
              <a:latin typeface="Libre Franklin Light"/>
              <a:ea typeface="Libre Franklin Light"/>
              <a:cs typeface="Libre Franklin Light"/>
              <a:sym typeface="Libre Franklin Light"/>
            </a:endParaRPr>
          </a:p>
          <a:p>
            <a:pPr indent="-304800" lvl="1" marL="914400" rtl="0" algn="l">
              <a:lnSpc>
                <a:spcPct val="150000"/>
              </a:lnSpc>
              <a:spcBef>
                <a:spcPts val="0"/>
              </a:spcBef>
              <a:spcAft>
                <a:spcPts val="0"/>
              </a:spcAft>
              <a:buClr>
                <a:srgbClr val="434343"/>
              </a:buClr>
              <a:buSzPts val="1200"/>
              <a:buFont typeface="Roboto Condensed Light"/>
              <a:buAutoNum type="alphaLcParenR"/>
            </a:pPr>
            <a:r>
              <a:rPr lang="en" sz="1100">
                <a:solidFill>
                  <a:schemeClr val="dk2"/>
                </a:solidFill>
                <a:latin typeface="Libre Franklin Light"/>
                <a:ea typeface="Libre Franklin Light"/>
                <a:cs typeface="Libre Franklin Light"/>
                <a:sym typeface="Libre Franklin Light"/>
              </a:rPr>
              <a:t>Multiple sources were referenced for the same variable in some instances in order to have a complete set of data for our chosen timeframe of election years</a:t>
            </a:r>
            <a:endParaRPr sz="1100">
              <a:solidFill>
                <a:schemeClr val="dk2"/>
              </a:solidFill>
              <a:latin typeface="Libre Franklin Light"/>
              <a:ea typeface="Libre Franklin Light"/>
              <a:cs typeface="Libre Franklin Light"/>
              <a:sym typeface="Libre Franklin Light"/>
            </a:endParaRPr>
          </a:p>
          <a:p>
            <a:pPr indent="-304800" lvl="1" marL="914400" rtl="0" algn="l">
              <a:lnSpc>
                <a:spcPct val="150000"/>
              </a:lnSpc>
              <a:spcBef>
                <a:spcPts val="0"/>
              </a:spcBef>
              <a:spcAft>
                <a:spcPts val="0"/>
              </a:spcAft>
              <a:buClr>
                <a:srgbClr val="434343"/>
              </a:buClr>
              <a:buSzPts val="1200"/>
              <a:buFont typeface="Roboto Condensed Light"/>
              <a:buAutoNum type="alphaLcParenR"/>
            </a:pPr>
            <a:r>
              <a:rPr lang="en" sz="1100">
                <a:solidFill>
                  <a:schemeClr val="dk2"/>
                </a:solidFill>
                <a:latin typeface="Libre Franklin Light"/>
                <a:ea typeface="Libre Franklin Light"/>
                <a:cs typeface="Libre Franklin Light"/>
                <a:sym typeface="Libre Franklin Light"/>
              </a:rPr>
              <a:t>Data from sources that were not in a tabular format were manually incorporated </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Inspection of dataset revealed duplicate as well as missing data</a:t>
            </a:r>
            <a:endParaRPr sz="1100">
              <a:solidFill>
                <a:schemeClr val="dk2"/>
              </a:solidFill>
              <a:latin typeface="Libre Franklin Light"/>
              <a:ea typeface="Libre Franklin Light"/>
              <a:cs typeface="Libre Franklin Light"/>
              <a:sym typeface="Libre Franklin Light"/>
            </a:endParaRPr>
          </a:p>
          <a:p>
            <a:pPr indent="-304800" lvl="1" marL="914400" marR="0" rtl="0" algn="l">
              <a:lnSpc>
                <a:spcPct val="150000"/>
              </a:lnSpc>
              <a:spcBef>
                <a:spcPts val="0"/>
              </a:spcBef>
              <a:spcAft>
                <a:spcPts val="0"/>
              </a:spcAft>
              <a:buClr>
                <a:srgbClr val="434343"/>
              </a:buClr>
              <a:buSzPts val="1200"/>
              <a:buFont typeface="Roboto Condensed Light"/>
              <a:buAutoNum type="alphaLcParenR"/>
            </a:pPr>
            <a:r>
              <a:rPr lang="en" sz="1100">
                <a:solidFill>
                  <a:schemeClr val="dk2"/>
                </a:solidFill>
                <a:latin typeface="Libre Franklin Light"/>
                <a:ea typeface="Libre Franklin Light"/>
                <a:cs typeface="Libre Franklin Light"/>
                <a:sym typeface="Libre Franklin Light"/>
              </a:rPr>
              <a:t>Researched missing data and manually incorporated values; deleted duplicate values	</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Yearly national campaign spending data was adjusted for inflation to the year 2020 through a US inflation rate calculator</a:t>
            </a:r>
            <a:endParaRPr sz="1100">
              <a:solidFill>
                <a:schemeClr val="dk2"/>
              </a:solidFill>
              <a:latin typeface="Libre Franklin Light"/>
              <a:ea typeface="Libre Franklin Light"/>
              <a:cs typeface="Libre Franklin Light"/>
              <a:sym typeface="Libre Franklin Light"/>
            </a:endParaRPr>
          </a:p>
          <a:p>
            <a:pPr indent="-298450" lvl="0" marL="457200" marR="0" rtl="0" algn="l">
              <a:lnSpc>
                <a:spcPct val="150000"/>
              </a:lnSpc>
              <a:spcBef>
                <a:spcPts val="0"/>
              </a:spcBef>
              <a:spcAft>
                <a:spcPts val="0"/>
              </a:spcAft>
              <a:buClr>
                <a:schemeClr val="lt2"/>
              </a:buClr>
              <a:buSzPts val="1100"/>
              <a:buFont typeface="Libre Franklin Light"/>
              <a:buChar char="●"/>
            </a:pPr>
            <a:r>
              <a:rPr lang="en" sz="1100">
                <a:solidFill>
                  <a:schemeClr val="dk2"/>
                </a:solidFill>
                <a:latin typeface="Libre Franklin Light"/>
                <a:ea typeface="Libre Franklin Light"/>
                <a:cs typeface="Libre Franklin Light"/>
                <a:sym typeface="Libre Franklin Light"/>
              </a:rPr>
              <a:t>Cleaned and </a:t>
            </a:r>
            <a:r>
              <a:rPr lang="en" sz="1100">
                <a:solidFill>
                  <a:schemeClr val="dk2"/>
                </a:solidFill>
                <a:latin typeface="Libre Franklin Light"/>
                <a:ea typeface="Libre Franklin Light"/>
                <a:cs typeface="Libre Franklin Light"/>
                <a:sym typeface="Libre Franklin Light"/>
              </a:rPr>
              <a:t>formatted</a:t>
            </a:r>
            <a:r>
              <a:rPr lang="en" sz="1100">
                <a:solidFill>
                  <a:schemeClr val="dk2"/>
                </a:solidFill>
                <a:latin typeface="Libre Franklin Light"/>
                <a:ea typeface="Libre Franklin Light"/>
                <a:cs typeface="Libre Franklin Light"/>
                <a:sym typeface="Libre Franklin Light"/>
              </a:rPr>
              <a:t> data into master file using Python</a:t>
            </a:r>
            <a:endParaRPr sz="1100">
              <a:solidFill>
                <a:schemeClr val="dk2"/>
              </a:solidFill>
              <a:latin typeface="Libre Franklin Light"/>
              <a:ea typeface="Libre Franklin Light"/>
              <a:cs typeface="Libre Franklin Light"/>
              <a:sym typeface="Libre Franklin Light"/>
            </a:endParaRPr>
          </a:p>
        </p:txBody>
      </p:sp>
      <p:sp>
        <p:nvSpPr>
          <p:cNvPr id="768" name="Google Shape;768;p29"/>
          <p:cNvSpPr txBox="1"/>
          <p:nvPr/>
        </p:nvSpPr>
        <p:spPr>
          <a:xfrm>
            <a:off x="662900" y="4812575"/>
            <a:ext cx="3953400" cy="307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Libre Franklin Light"/>
                <a:ea typeface="Libre Franklin Light"/>
                <a:cs typeface="Libre Franklin Light"/>
                <a:sym typeface="Libre Franklin Light"/>
              </a:rPr>
              <a:t>*- between the two major parties</a:t>
            </a:r>
            <a:endParaRPr sz="800">
              <a:solidFill>
                <a:schemeClr val="dk2"/>
              </a:solidFill>
              <a:latin typeface="Libre Franklin Light"/>
              <a:ea typeface="Libre Franklin Light"/>
              <a:cs typeface="Libre Franklin Light"/>
              <a:sym typeface="Libre Frankli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30"/>
          <p:cNvSpPr txBox="1"/>
          <p:nvPr>
            <p:ph type="title"/>
          </p:nvPr>
        </p:nvSpPr>
        <p:spPr>
          <a:xfrm>
            <a:off x="1736250" y="2263467"/>
            <a:ext cx="5671500" cy="1203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Dashboard &amp; EDA</a:t>
            </a:r>
            <a:endParaRPr/>
          </a:p>
        </p:txBody>
      </p:sp>
      <p:sp>
        <p:nvSpPr>
          <p:cNvPr id="774" name="Google Shape;774;p30"/>
          <p:cNvSpPr txBox="1"/>
          <p:nvPr>
            <p:ph idx="2" type="title"/>
          </p:nvPr>
        </p:nvSpPr>
        <p:spPr>
          <a:xfrm>
            <a:off x="1736250" y="1259750"/>
            <a:ext cx="5671500" cy="100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02</a:t>
            </a:r>
            <a:endParaRPr/>
          </a:p>
        </p:txBody>
      </p:sp>
      <p:sp>
        <p:nvSpPr>
          <p:cNvPr id="775" name="Google Shape;775;p30"/>
          <p:cNvSpPr/>
          <p:nvPr/>
        </p:nvSpPr>
        <p:spPr>
          <a:xfrm>
            <a:off x="1597450" y="2328075"/>
            <a:ext cx="5962049" cy="7952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6" name="Google Shape;776;p30"/>
          <p:cNvGrpSpPr/>
          <p:nvPr/>
        </p:nvGrpSpPr>
        <p:grpSpPr>
          <a:xfrm>
            <a:off x="1597449" y="2587538"/>
            <a:ext cx="479076" cy="569325"/>
            <a:chOff x="2809075" y="3225575"/>
            <a:chExt cx="479076" cy="569325"/>
          </a:xfrm>
        </p:grpSpPr>
        <p:sp>
          <p:nvSpPr>
            <p:cNvPr id="777" name="Google Shape;777;p30"/>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0"/>
          <p:cNvGrpSpPr/>
          <p:nvPr/>
        </p:nvGrpSpPr>
        <p:grpSpPr>
          <a:xfrm flipH="1">
            <a:off x="7080424" y="2587538"/>
            <a:ext cx="479076" cy="569325"/>
            <a:chOff x="2809075" y="3225575"/>
            <a:chExt cx="479076" cy="569325"/>
          </a:xfrm>
        </p:grpSpPr>
        <p:sp>
          <p:nvSpPr>
            <p:cNvPr id="781" name="Google Shape;781;p30"/>
            <p:cNvSpPr/>
            <p:nvPr/>
          </p:nvSpPr>
          <p:spPr>
            <a:xfrm flipH="1">
              <a:off x="2809075" y="3225575"/>
              <a:ext cx="479076"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flipH="1">
              <a:off x="3048442" y="3717825"/>
              <a:ext cx="239708"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flipH="1">
              <a:off x="2934615" y="3471691"/>
              <a:ext cx="353460" cy="77075"/>
            </a:xfrm>
            <a:custGeom>
              <a:rect b="b" l="l" r="r" t="t"/>
              <a:pathLst>
                <a:path extrusionOk="0" h="394" w="22705">
                  <a:moveTo>
                    <a:pt x="1" y="1"/>
                  </a:moveTo>
                  <a:lnTo>
                    <a:pt x="1" y="393"/>
                  </a:lnTo>
                  <a:lnTo>
                    <a:pt x="22705" y="393"/>
                  </a:lnTo>
                  <a:lnTo>
                    <a:pt x="2270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0"/>
          <p:cNvGrpSpPr/>
          <p:nvPr/>
        </p:nvGrpSpPr>
        <p:grpSpPr>
          <a:xfrm>
            <a:off x="5353959" y="1613980"/>
            <a:ext cx="326300" cy="310874"/>
            <a:chOff x="6181413" y="3301843"/>
            <a:chExt cx="186981" cy="178141"/>
          </a:xfrm>
        </p:grpSpPr>
        <p:sp>
          <p:nvSpPr>
            <p:cNvPr id="785" name="Google Shape;785;p30"/>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30"/>
          <p:cNvGrpSpPr/>
          <p:nvPr/>
        </p:nvGrpSpPr>
        <p:grpSpPr>
          <a:xfrm>
            <a:off x="3463734" y="1613980"/>
            <a:ext cx="326300" cy="310874"/>
            <a:chOff x="6181413" y="3301843"/>
            <a:chExt cx="186981" cy="178141"/>
          </a:xfrm>
        </p:grpSpPr>
        <p:sp>
          <p:nvSpPr>
            <p:cNvPr id="792" name="Google Shape;792;p30"/>
            <p:cNvSpPr/>
            <p:nvPr/>
          </p:nvSpPr>
          <p:spPr>
            <a:xfrm>
              <a:off x="6181413" y="3301843"/>
              <a:ext cx="186981" cy="178141"/>
            </a:xfrm>
            <a:custGeom>
              <a:rect b="b" l="l" r="r" t="t"/>
              <a:pathLst>
                <a:path extrusionOk="0" h="2499" w="2623">
                  <a:moveTo>
                    <a:pt x="1311" y="0"/>
                  </a:moveTo>
                  <a:lnTo>
                    <a:pt x="892" y="803"/>
                  </a:lnTo>
                  <a:lnTo>
                    <a:pt x="0" y="955"/>
                  </a:lnTo>
                  <a:lnTo>
                    <a:pt x="633" y="1606"/>
                  </a:lnTo>
                  <a:lnTo>
                    <a:pt x="500" y="2498"/>
                  </a:lnTo>
                  <a:lnTo>
                    <a:pt x="1311" y="2097"/>
                  </a:lnTo>
                  <a:lnTo>
                    <a:pt x="2123" y="2498"/>
                  </a:lnTo>
                  <a:lnTo>
                    <a:pt x="1989" y="1606"/>
                  </a:lnTo>
                  <a:lnTo>
                    <a:pt x="2623" y="955"/>
                  </a:lnTo>
                  <a:lnTo>
                    <a:pt x="1731" y="803"/>
                  </a:lnTo>
                  <a:lnTo>
                    <a:pt x="13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6274867" y="3359085"/>
              <a:ext cx="93526" cy="41417"/>
            </a:xfrm>
            <a:custGeom>
              <a:rect b="b" l="l" r="r" t="t"/>
              <a:pathLst>
                <a:path extrusionOk="0" h="581" w="1312">
                  <a:moveTo>
                    <a:pt x="420" y="0"/>
                  </a:moveTo>
                  <a:lnTo>
                    <a:pt x="0" y="580"/>
                  </a:lnTo>
                  <a:lnTo>
                    <a:pt x="1312" y="152"/>
                  </a:lnTo>
                  <a:lnTo>
                    <a:pt x="4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6244999" y="3301843"/>
              <a:ext cx="29940" cy="98658"/>
            </a:xfrm>
            <a:custGeom>
              <a:rect b="b" l="l" r="r" t="t"/>
              <a:pathLst>
                <a:path extrusionOk="0" h="1384" w="420">
                  <a:moveTo>
                    <a:pt x="419" y="0"/>
                  </a:moveTo>
                  <a:lnTo>
                    <a:pt x="0" y="803"/>
                  </a:lnTo>
                  <a:lnTo>
                    <a:pt x="419" y="1383"/>
                  </a:lnTo>
                  <a:lnTo>
                    <a:pt x="4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0"/>
            <p:cNvSpPr/>
            <p:nvPr/>
          </p:nvSpPr>
          <p:spPr>
            <a:xfrm>
              <a:off x="6181413" y="3369849"/>
              <a:ext cx="93526" cy="46549"/>
            </a:xfrm>
            <a:custGeom>
              <a:rect b="b" l="l" r="r" t="t"/>
              <a:pathLst>
                <a:path extrusionOk="0" h="653" w="1312">
                  <a:moveTo>
                    <a:pt x="0" y="1"/>
                  </a:moveTo>
                  <a:lnTo>
                    <a:pt x="633" y="652"/>
                  </a:lnTo>
                  <a:lnTo>
                    <a:pt x="1311" y="42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0"/>
            <p:cNvSpPr/>
            <p:nvPr/>
          </p:nvSpPr>
          <p:spPr>
            <a:xfrm>
              <a:off x="6216984" y="3400430"/>
              <a:ext cx="57955" cy="79554"/>
            </a:xfrm>
            <a:custGeom>
              <a:rect b="b" l="l" r="r" t="t"/>
              <a:pathLst>
                <a:path extrusionOk="0" h="1116" w="813">
                  <a:moveTo>
                    <a:pt x="812" y="0"/>
                  </a:moveTo>
                  <a:lnTo>
                    <a:pt x="1" y="1115"/>
                  </a:lnTo>
                  <a:lnTo>
                    <a:pt x="812" y="714"/>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0"/>
            <p:cNvSpPr/>
            <p:nvPr/>
          </p:nvSpPr>
          <p:spPr>
            <a:xfrm>
              <a:off x="6274867" y="3400430"/>
              <a:ext cx="57955" cy="79554"/>
            </a:xfrm>
            <a:custGeom>
              <a:rect b="b" l="l" r="r" t="t"/>
              <a:pathLst>
                <a:path extrusionOk="0" h="1116" w="813">
                  <a:moveTo>
                    <a:pt x="0" y="0"/>
                  </a:moveTo>
                  <a:lnTo>
                    <a:pt x="812" y="1115"/>
                  </a:lnTo>
                  <a:lnTo>
                    <a:pt x="812" y="1115"/>
                  </a:lnTo>
                  <a:lnTo>
                    <a:pt x="678" y="22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cxnSp>
        <p:nvCxnSpPr>
          <p:cNvPr id="802" name="Google Shape;802;p31"/>
          <p:cNvCxnSpPr/>
          <p:nvPr/>
        </p:nvCxnSpPr>
        <p:spPr>
          <a:xfrm rot="10800000">
            <a:off x="3187950" y="1416800"/>
            <a:ext cx="1546500" cy="0"/>
          </a:xfrm>
          <a:prstGeom prst="straightConnector1">
            <a:avLst/>
          </a:prstGeom>
          <a:noFill/>
          <a:ln cap="flat" cmpd="sng" w="19050">
            <a:solidFill>
              <a:schemeClr val="dk1"/>
            </a:solidFill>
            <a:prstDash val="solid"/>
            <a:round/>
            <a:headEnd len="med" w="med" type="oval"/>
            <a:tailEnd len="med" w="med" type="none"/>
          </a:ln>
        </p:spPr>
      </p:cxnSp>
      <p:cxnSp>
        <p:nvCxnSpPr>
          <p:cNvPr id="803" name="Google Shape;803;p31"/>
          <p:cNvCxnSpPr/>
          <p:nvPr/>
        </p:nvCxnSpPr>
        <p:spPr>
          <a:xfrm rot="10800000">
            <a:off x="3187950" y="3032350"/>
            <a:ext cx="1546500" cy="0"/>
          </a:xfrm>
          <a:prstGeom prst="straightConnector1">
            <a:avLst/>
          </a:prstGeom>
          <a:noFill/>
          <a:ln cap="flat" cmpd="sng" w="19050">
            <a:solidFill>
              <a:schemeClr val="dk1"/>
            </a:solidFill>
            <a:prstDash val="solid"/>
            <a:round/>
            <a:headEnd len="med" w="med" type="oval"/>
            <a:tailEnd len="med" w="med" type="none"/>
          </a:ln>
        </p:spPr>
      </p:cxnSp>
      <p:sp>
        <p:nvSpPr>
          <p:cNvPr id="804" name="Google Shape;804;p31"/>
          <p:cNvSpPr/>
          <p:nvPr/>
        </p:nvSpPr>
        <p:spPr>
          <a:xfrm>
            <a:off x="970913" y="1156500"/>
            <a:ext cx="2365200" cy="929700"/>
          </a:xfrm>
          <a:prstGeom prst="roundRect">
            <a:avLst>
              <a:gd fmla="val 1007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txBox="1"/>
          <p:nvPr>
            <p:ph type="title"/>
          </p:nvPr>
        </p:nvSpPr>
        <p:spPr>
          <a:xfrm>
            <a:off x="720000" y="27365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dASHBOARD INTRO</a:t>
            </a:r>
            <a:endParaRPr/>
          </a:p>
        </p:txBody>
      </p:sp>
      <p:sp>
        <p:nvSpPr>
          <p:cNvPr id="806" name="Google Shape;806;p31"/>
          <p:cNvSpPr/>
          <p:nvPr/>
        </p:nvSpPr>
        <p:spPr>
          <a:xfrm>
            <a:off x="970913" y="2772050"/>
            <a:ext cx="2365200" cy="929700"/>
          </a:xfrm>
          <a:prstGeom prst="roundRect">
            <a:avLst>
              <a:gd fmla="val 10072"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31"/>
          <p:cNvGrpSpPr/>
          <p:nvPr/>
        </p:nvGrpSpPr>
        <p:grpSpPr>
          <a:xfrm>
            <a:off x="1212331" y="1323972"/>
            <a:ext cx="474215" cy="555370"/>
            <a:chOff x="4406175" y="1223700"/>
            <a:chExt cx="784475" cy="918575"/>
          </a:xfrm>
        </p:grpSpPr>
        <p:sp>
          <p:nvSpPr>
            <p:cNvPr id="808" name="Google Shape;808;p31"/>
            <p:cNvSpPr/>
            <p:nvPr/>
          </p:nvSpPr>
          <p:spPr>
            <a:xfrm>
              <a:off x="4471950" y="1287625"/>
              <a:ext cx="618450" cy="798275"/>
            </a:xfrm>
            <a:custGeom>
              <a:rect b="b" l="l" r="r" t="t"/>
              <a:pathLst>
                <a:path extrusionOk="0" h="31931" w="24738">
                  <a:moveTo>
                    <a:pt x="1" y="0"/>
                  </a:moveTo>
                  <a:lnTo>
                    <a:pt x="1" y="31930"/>
                  </a:lnTo>
                  <a:lnTo>
                    <a:pt x="24738" y="31930"/>
                  </a:lnTo>
                  <a:lnTo>
                    <a:pt x="247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4406175" y="1223700"/>
              <a:ext cx="784475" cy="918575"/>
            </a:xfrm>
            <a:custGeom>
              <a:rect b="b" l="l" r="r" t="t"/>
              <a:pathLst>
                <a:path extrusionOk="0" h="36743" w="31379">
                  <a:moveTo>
                    <a:pt x="24086" y="1"/>
                  </a:moveTo>
                  <a:lnTo>
                    <a:pt x="13258" y="2557"/>
                  </a:lnTo>
                  <a:lnTo>
                    <a:pt x="2632" y="5063"/>
                  </a:lnTo>
                  <a:lnTo>
                    <a:pt x="0" y="5665"/>
                  </a:lnTo>
                  <a:lnTo>
                    <a:pt x="2632" y="16868"/>
                  </a:lnTo>
                  <a:lnTo>
                    <a:pt x="2632" y="16893"/>
                  </a:lnTo>
                  <a:lnTo>
                    <a:pt x="6767" y="34487"/>
                  </a:lnTo>
                  <a:lnTo>
                    <a:pt x="7319" y="36743"/>
                  </a:lnTo>
                  <a:lnTo>
                    <a:pt x="16968" y="34487"/>
                  </a:lnTo>
                  <a:lnTo>
                    <a:pt x="27369" y="32031"/>
                  </a:lnTo>
                  <a:lnTo>
                    <a:pt x="31379" y="31079"/>
                  </a:lnTo>
                  <a:lnTo>
                    <a:pt x="27369" y="14011"/>
                  </a:lnTo>
                  <a:lnTo>
                    <a:pt x="24687" y="2557"/>
                  </a:lnTo>
                  <a:lnTo>
                    <a:pt x="240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4514575" y="1411675"/>
              <a:ext cx="181725" cy="265075"/>
            </a:xfrm>
            <a:custGeom>
              <a:rect b="b" l="l" r="r" t="t"/>
              <a:pathLst>
                <a:path extrusionOk="0" h="10603" w="7269">
                  <a:moveTo>
                    <a:pt x="2988" y="0"/>
                  </a:moveTo>
                  <a:cubicBezTo>
                    <a:pt x="2780" y="0"/>
                    <a:pt x="2568" y="25"/>
                    <a:pt x="2356" y="76"/>
                  </a:cubicBezTo>
                  <a:cubicBezTo>
                    <a:pt x="902" y="402"/>
                    <a:pt x="0" y="1855"/>
                    <a:pt x="351" y="3309"/>
                  </a:cubicBezTo>
                  <a:cubicBezTo>
                    <a:pt x="577" y="4362"/>
                    <a:pt x="1404" y="5113"/>
                    <a:pt x="2406" y="5339"/>
                  </a:cubicBezTo>
                  <a:cubicBezTo>
                    <a:pt x="1604" y="5915"/>
                    <a:pt x="1178" y="6943"/>
                    <a:pt x="1404" y="7996"/>
                  </a:cubicBezTo>
                  <a:lnTo>
                    <a:pt x="2030" y="10602"/>
                  </a:lnTo>
                  <a:lnTo>
                    <a:pt x="7268" y="9374"/>
                  </a:lnTo>
                  <a:lnTo>
                    <a:pt x="6667" y="6743"/>
                  </a:lnTo>
                  <a:cubicBezTo>
                    <a:pt x="6416" y="5715"/>
                    <a:pt x="5589" y="4988"/>
                    <a:pt x="4612" y="4813"/>
                  </a:cubicBezTo>
                  <a:cubicBezTo>
                    <a:pt x="5414" y="4186"/>
                    <a:pt x="5840" y="3133"/>
                    <a:pt x="5589" y="2081"/>
                  </a:cubicBezTo>
                  <a:cubicBezTo>
                    <a:pt x="5289" y="839"/>
                    <a:pt x="4204" y="0"/>
                    <a:pt x="29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4644275" y="1966825"/>
              <a:ext cx="231850" cy="78975"/>
            </a:xfrm>
            <a:custGeom>
              <a:rect b="b" l="l" r="r" t="t"/>
              <a:pathLst>
                <a:path extrusionOk="0" h="3159" w="9274">
                  <a:moveTo>
                    <a:pt x="9023" y="0"/>
                  </a:moveTo>
                  <a:lnTo>
                    <a:pt x="0" y="2131"/>
                  </a:lnTo>
                  <a:lnTo>
                    <a:pt x="251" y="3158"/>
                  </a:lnTo>
                  <a:lnTo>
                    <a:pt x="9273" y="1028"/>
                  </a:lnTo>
                  <a:lnTo>
                    <a:pt x="90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4627350" y="1844650"/>
              <a:ext cx="448650" cy="129700"/>
            </a:xfrm>
            <a:custGeom>
              <a:rect b="b" l="l" r="r" t="t"/>
              <a:pathLst>
                <a:path extrusionOk="0" h="5188" w="17946">
                  <a:moveTo>
                    <a:pt x="17695" y="0"/>
                  </a:moveTo>
                  <a:lnTo>
                    <a:pt x="0" y="4160"/>
                  </a:lnTo>
                  <a:lnTo>
                    <a:pt x="251" y="5188"/>
                  </a:lnTo>
                  <a:lnTo>
                    <a:pt x="17945" y="1028"/>
                  </a:lnTo>
                  <a:lnTo>
                    <a:pt x="176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4610425" y="1773200"/>
              <a:ext cx="448650" cy="129725"/>
            </a:xfrm>
            <a:custGeom>
              <a:rect b="b" l="l" r="r" t="t"/>
              <a:pathLst>
                <a:path extrusionOk="0" h="5189" w="17946">
                  <a:moveTo>
                    <a:pt x="17720" y="1"/>
                  </a:moveTo>
                  <a:lnTo>
                    <a:pt x="1" y="4161"/>
                  </a:lnTo>
                  <a:lnTo>
                    <a:pt x="251" y="5189"/>
                  </a:lnTo>
                  <a:lnTo>
                    <a:pt x="17946" y="1028"/>
                  </a:lnTo>
                  <a:lnTo>
                    <a:pt x="177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4593525" y="1701775"/>
              <a:ext cx="448625" cy="129725"/>
            </a:xfrm>
            <a:custGeom>
              <a:rect b="b" l="l" r="r" t="t"/>
              <a:pathLst>
                <a:path extrusionOk="0" h="5189" w="17945">
                  <a:moveTo>
                    <a:pt x="17719" y="1"/>
                  </a:moveTo>
                  <a:lnTo>
                    <a:pt x="0" y="4161"/>
                  </a:lnTo>
                  <a:lnTo>
                    <a:pt x="251" y="5189"/>
                  </a:lnTo>
                  <a:lnTo>
                    <a:pt x="17945" y="1028"/>
                  </a:lnTo>
                  <a:lnTo>
                    <a:pt x="177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4577225" y="1630350"/>
              <a:ext cx="448650" cy="129725"/>
            </a:xfrm>
            <a:custGeom>
              <a:rect b="b" l="l" r="r" t="t"/>
              <a:pathLst>
                <a:path extrusionOk="0" h="5189" w="17946">
                  <a:moveTo>
                    <a:pt x="17695" y="1"/>
                  </a:moveTo>
                  <a:lnTo>
                    <a:pt x="0" y="4161"/>
                  </a:lnTo>
                  <a:lnTo>
                    <a:pt x="226" y="5189"/>
                  </a:lnTo>
                  <a:lnTo>
                    <a:pt x="17945" y="1003"/>
                  </a:lnTo>
                  <a:lnTo>
                    <a:pt x="176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4747650" y="1519450"/>
              <a:ext cx="251900" cy="83975"/>
            </a:xfrm>
            <a:custGeom>
              <a:rect b="b" l="l" r="r" t="t"/>
              <a:pathLst>
                <a:path extrusionOk="0" h="3359" w="10076">
                  <a:moveTo>
                    <a:pt x="9850" y="0"/>
                  </a:moveTo>
                  <a:lnTo>
                    <a:pt x="0" y="2331"/>
                  </a:lnTo>
                  <a:lnTo>
                    <a:pt x="251" y="3359"/>
                  </a:lnTo>
                  <a:lnTo>
                    <a:pt x="10076" y="1028"/>
                  </a:lnTo>
                  <a:lnTo>
                    <a:pt x="98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4730725" y="1448025"/>
              <a:ext cx="251925" cy="83350"/>
            </a:xfrm>
            <a:custGeom>
              <a:rect b="b" l="l" r="r" t="t"/>
              <a:pathLst>
                <a:path extrusionOk="0" h="3334" w="10077">
                  <a:moveTo>
                    <a:pt x="9850" y="0"/>
                  </a:moveTo>
                  <a:lnTo>
                    <a:pt x="1" y="2331"/>
                  </a:lnTo>
                  <a:lnTo>
                    <a:pt x="251" y="3334"/>
                  </a:lnTo>
                  <a:lnTo>
                    <a:pt x="10076" y="1028"/>
                  </a:lnTo>
                  <a:lnTo>
                    <a:pt x="98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4706300" y="1372825"/>
              <a:ext cx="130975" cy="55175"/>
            </a:xfrm>
            <a:custGeom>
              <a:rect b="b" l="l" r="r" t="t"/>
              <a:pathLst>
                <a:path extrusionOk="0" h="2207" w="5239">
                  <a:moveTo>
                    <a:pt x="4988" y="1"/>
                  </a:moveTo>
                  <a:lnTo>
                    <a:pt x="0" y="1179"/>
                  </a:lnTo>
                  <a:lnTo>
                    <a:pt x="251" y="2206"/>
                  </a:lnTo>
                  <a:lnTo>
                    <a:pt x="5238" y="1028"/>
                  </a:lnTo>
                  <a:lnTo>
                    <a:pt x="49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31"/>
          <p:cNvSpPr txBox="1"/>
          <p:nvPr/>
        </p:nvSpPr>
        <p:spPr>
          <a:xfrm>
            <a:off x="1867500" y="1417313"/>
            <a:ext cx="1250100" cy="368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lt1"/>
                </a:solidFill>
                <a:latin typeface="Bebas Neue"/>
                <a:ea typeface="Bebas Neue"/>
                <a:cs typeface="Bebas Neue"/>
                <a:sym typeface="Bebas Neue"/>
              </a:rPr>
              <a:t>Potential UserS</a:t>
            </a:r>
            <a:endParaRPr sz="2200">
              <a:solidFill>
                <a:schemeClr val="lt1"/>
              </a:solidFill>
              <a:latin typeface="Bebas Neue"/>
              <a:ea typeface="Bebas Neue"/>
              <a:cs typeface="Bebas Neue"/>
              <a:sym typeface="Bebas Neue"/>
            </a:endParaRPr>
          </a:p>
        </p:txBody>
      </p:sp>
      <p:sp>
        <p:nvSpPr>
          <p:cNvPr id="820" name="Google Shape;820;p31"/>
          <p:cNvSpPr txBox="1"/>
          <p:nvPr/>
        </p:nvSpPr>
        <p:spPr>
          <a:xfrm>
            <a:off x="4804800" y="1232450"/>
            <a:ext cx="2767200" cy="368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lt2"/>
                </a:solidFill>
                <a:latin typeface="Bebas Neue"/>
                <a:ea typeface="Bebas Neue"/>
                <a:cs typeface="Bebas Neue"/>
                <a:sym typeface="Bebas Neue"/>
              </a:rPr>
              <a:t>DESCRIPTION</a:t>
            </a:r>
            <a:endParaRPr sz="2200">
              <a:solidFill>
                <a:schemeClr val="lt2"/>
              </a:solidFill>
              <a:latin typeface="Bebas Neue"/>
              <a:ea typeface="Bebas Neue"/>
              <a:cs typeface="Bebas Neue"/>
              <a:sym typeface="Bebas Neue"/>
            </a:endParaRPr>
          </a:p>
        </p:txBody>
      </p:sp>
      <p:sp>
        <p:nvSpPr>
          <p:cNvPr id="821" name="Google Shape;821;p31"/>
          <p:cNvSpPr txBox="1"/>
          <p:nvPr/>
        </p:nvSpPr>
        <p:spPr>
          <a:xfrm>
            <a:off x="4451850" y="2033100"/>
            <a:ext cx="4165500" cy="808200"/>
          </a:xfrm>
          <a:prstGeom prst="rect">
            <a:avLst/>
          </a:prstGeom>
          <a:noFill/>
          <a:ln>
            <a:noFill/>
          </a:ln>
        </p:spPr>
        <p:txBody>
          <a:bodyPr anchorCtr="0" anchor="ctr" bIns="0" lIns="0" spcFirstLastPara="1" rIns="0" wrap="square" tIns="0">
            <a:noAutofit/>
          </a:bodyPr>
          <a:lstStyle/>
          <a:p>
            <a:pPr indent="-304800" lvl="0" marL="457200" rtl="0" algn="l">
              <a:lnSpc>
                <a:spcPct val="150000"/>
              </a:lnSpc>
              <a:spcBef>
                <a:spcPts val="0"/>
              </a:spcBef>
              <a:spcAft>
                <a:spcPts val="0"/>
              </a:spcAft>
              <a:buClr>
                <a:schemeClr val="lt2"/>
              </a:buClr>
              <a:buSzPts val="1200"/>
              <a:buFont typeface="Libre Franklin Light"/>
              <a:buChar char="●"/>
            </a:pPr>
            <a:r>
              <a:rPr lang="en" sz="1200">
                <a:solidFill>
                  <a:schemeClr val="dk2"/>
                </a:solidFill>
                <a:latin typeface="Libre Franklin Light"/>
                <a:ea typeface="Libre Franklin Light"/>
                <a:cs typeface="Libre Franklin Light"/>
                <a:sym typeface="Libre Franklin Light"/>
              </a:rPr>
              <a:t>Business Executives whose businesses will be affected by election results</a:t>
            </a:r>
            <a:endParaRPr sz="1200">
              <a:solidFill>
                <a:schemeClr val="dk2"/>
              </a:solidFill>
              <a:latin typeface="Libre Franklin Light"/>
              <a:ea typeface="Libre Franklin Light"/>
              <a:cs typeface="Libre Franklin Light"/>
              <a:sym typeface="Libre Franklin Light"/>
            </a:endParaRPr>
          </a:p>
          <a:p>
            <a:pPr indent="-304800" lvl="0" marL="457200" rtl="0" algn="l">
              <a:lnSpc>
                <a:spcPct val="150000"/>
              </a:lnSpc>
              <a:spcBef>
                <a:spcPts val="0"/>
              </a:spcBef>
              <a:spcAft>
                <a:spcPts val="0"/>
              </a:spcAft>
              <a:buClr>
                <a:schemeClr val="lt2"/>
              </a:buClr>
              <a:buSzPts val="1200"/>
              <a:buFont typeface="Libre Franklin Light"/>
              <a:buChar char="●"/>
            </a:pPr>
            <a:r>
              <a:rPr lang="en" sz="1200">
                <a:solidFill>
                  <a:schemeClr val="dk2"/>
                </a:solidFill>
                <a:latin typeface="Libre Franklin Light"/>
                <a:ea typeface="Libre Franklin Light"/>
                <a:cs typeface="Libre Franklin Light"/>
                <a:sym typeface="Libre Franklin Light"/>
              </a:rPr>
              <a:t>Political Consultants who are interested in predicting state outcomes, for either academic, business, or political purposes</a:t>
            </a:r>
            <a:endParaRPr sz="1200">
              <a:solidFill>
                <a:schemeClr val="dk2"/>
              </a:solidFill>
              <a:latin typeface="Libre Franklin Light"/>
              <a:ea typeface="Libre Franklin Light"/>
              <a:cs typeface="Libre Franklin Light"/>
              <a:sym typeface="Libre Franklin Light"/>
            </a:endParaRPr>
          </a:p>
          <a:p>
            <a:pPr indent="0" lvl="0" marL="0" marR="0" rtl="0" algn="l">
              <a:lnSpc>
                <a:spcPct val="150000"/>
              </a:lnSpc>
              <a:spcBef>
                <a:spcPts val="0"/>
              </a:spcBef>
              <a:spcAft>
                <a:spcPts val="0"/>
              </a:spcAft>
              <a:buNone/>
            </a:pPr>
            <a:r>
              <a:t/>
            </a:r>
            <a:endParaRPr sz="1200">
              <a:solidFill>
                <a:schemeClr val="dk2"/>
              </a:solidFill>
              <a:latin typeface="Libre Franklin Light"/>
              <a:ea typeface="Libre Franklin Light"/>
              <a:cs typeface="Libre Franklin Light"/>
              <a:sym typeface="Libre Franklin Light"/>
            </a:endParaRPr>
          </a:p>
        </p:txBody>
      </p:sp>
      <p:sp>
        <p:nvSpPr>
          <p:cNvPr id="822" name="Google Shape;822;p31"/>
          <p:cNvSpPr txBox="1"/>
          <p:nvPr/>
        </p:nvSpPr>
        <p:spPr>
          <a:xfrm>
            <a:off x="4804800" y="2924200"/>
            <a:ext cx="2767200" cy="368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lt2"/>
                </a:solidFill>
                <a:latin typeface="Bebas Neue"/>
                <a:ea typeface="Bebas Neue"/>
                <a:cs typeface="Bebas Neue"/>
                <a:sym typeface="Bebas Neue"/>
              </a:rPr>
              <a:t>GOALS</a:t>
            </a:r>
            <a:endParaRPr sz="2200">
              <a:solidFill>
                <a:schemeClr val="lt2"/>
              </a:solidFill>
              <a:latin typeface="Bebas Neue"/>
              <a:ea typeface="Bebas Neue"/>
              <a:cs typeface="Bebas Neue"/>
              <a:sym typeface="Bebas Neue"/>
            </a:endParaRPr>
          </a:p>
        </p:txBody>
      </p:sp>
      <p:sp>
        <p:nvSpPr>
          <p:cNvPr id="823" name="Google Shape;823;p31"/>
          <p:cNvSpPr txBox="1"/>
          <p:nvPr/>
        </p:nvSpPr>
        <p:spPr>
          <a:xfrm>
            <a:off x="4451850" y="3457600"/>
            <a:ext cx="4165500" cy="1247100"/>
          </a:xfrm>
          <a:prstGeom prst="rect">
            <a:avLst/>
          </a:prstGeom>
          <a:noFill/>
          <a:ln>
            <a:noFill/>
          </a:ln>
        </p:spPr>
        <p:txBody>
          <a:bodyPr anchorCtr="0" anchor="ctr" bIns="0" lIns="0" spcFirstLastPara="1" rIns="0" wrap="square" tIns="0">
            <a:noAutofit/>
          </a:bodyPr>
          <a:lstStyle/>
          <a:p>
            <a:pPr indent="-304800" lvl="0" marL="457200" marR="0" rtl="0" algn="l">
              <a:lnSpc>
                <a:spcPct val="150000"/>
              </a:lnSpc>
              <a:spcBef>
                <a:spcPts val="0"/>
              </a:spcBef>
              <a:spcAft>
                <a:spcPts val="0"/>
              </a:spcAft>
              <a:buClr>
                <a:schemeClr val="lt2"/>
              </a:buClr>
              <a:buSzPts val="1200"/>
              <a:buFont typeface="Libre Franklin Light"/>
              <a:buChar char="●"/>
            </a:pPr>
            <a:r>
              <a:rPr lang="en" sz="1200">
                <a:solidFill>
                  <a:schemeClr val="dk2"/>
                </a:solidFill>
                <a:latin typeface="Libre Franklin Light"/>
                <a:ea typeface="Libre Franklin Light"/>
                <a:cs typeface="Libre Franklin Light"/>
                <a:sym typeface="Libre Franklin Light"/>
              </a:rPr>
              <a:t>Help predict who will elections at both the national and state level</a:t>
            </a:r>
            <a:endParaRPr sz="12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0"/>
              </a:spcBef>
              <a:spcAft>
                <a:spcPts val="0"/>
              </a:spcAft>
              <a:buClr>
                <a:schemeClr val="lt2"/>
              </a:buClr>
              <a:buSzPts val="1200"/>
              <a:buFont typeface="Libre Franklin Light"/>
              <a:buChar char="●"/>
            </a:pPr>
            <a:r>
              <a:rPr lang="en" sz="1200">
                <a:solidFill>
                  <a:schemeClr val="dk2"/>
                </a:solidFill>
                <a:latin typeface="Libre Franklin Light"/>
                <a:ea typeface="Libre Franklin Light"/>
                <a:cs typeface="Libre Franklin Light"/>
                <a:sym typeface="Libre Franklin Light"/>
              </a:rPr>
              <a:t>Which audience should be targeted to best allocate </a:t>
            </a:r>
            <a:r>
              <a:rPr lang="en" sz="1200">
                <a:solidFill>
                  <a:schemeClr val="dk2"/>
                </a:solidFill>
                <a:latin typeface="Libre Franklin Light"/>
                <a:ea typeface="Libre Franklin Light"/>
                <a:cs typeface="Libre Franklin Light"/>
                <a:sym typeface="Libre Franklin Light"/>
              </a:rPr>
              <a:t>campaign</a:t>
            </a:r>
            <a:r>
              <a:rPr lang="en" sz="1200">
                <a:solidFill>
                  <a:schemeClr val="dk2"/>
                </a:solidFill>
                <a:latin typeface="Libre Franklin Light"/>
                <a:ea typeface="Libre Franklin Light"/>
                <a:cs typeface="Libre Franklin Light"/>
                <a:sym typeface="Libre Franklin Light"/>
              </a:rPr>
              <a:t> resources</a:t>
            </a:r>
            <a:endParaRPr sz="12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0"/>
              </a:spcBef>
              <a:spcAft>
                <a:spcPts val="0"/>
              </a:spcAft>
              <a:buClr>
                <a:schemeClr val="lt2"/>
              </a:buClr>
              <a:buSzPts val="1200"/>
              <a:buFont typeface="Libre Franklin Light"/>
              <a:buChar char="●"/>
            </a:pPr>
            <a:r>
              <a:rPr lang="en" sz="1200">
                <a:solidFill>
                  <a:schemeClr val="dk2"/>
                </a:solidFill>
                <a:latin typeface="Libre Franklin Light"/>
                <a:ea typeface="Libre Franklin Light"/>
                <a:cs typeface="Libre Franklin Light"/>
                <a:sym typeface="Libre Franklin Light"/>
              </a:rPr>
              <a:t>Help </a:t>
            </a:r>
            <a:r>
              <a:rPr lang="en" sz="1200">
                <a:solidFill>
                  <a:schemeClr val="dk2"/>
                </a:solidFill>
                <a:latin typeface="Libre Franklin Light"/>
                <a:ea typeface="Libre Franklin Light"/>
                <a:cs typeface="Libre Franklin Light"/>
                <a:sym typeface="Libre Franklin Light"/>
              </a:rPr>
              <a:t>candidates</a:t>
            </a:r>
            <a:r>
              <a:rPr lang="en" sz="1200">
                <a:solidFill>
                  <a:schemeClr val="dk2"/>
                </a:solidFill>
                <a:latin typeface="Libre Franklin Light"/>
                <a:ea typeface="Libre Franklin Light"/>
                <a:cs typeface="Libre Franklin Light"/>
                <a:sym typeface="Libre Franklin Light"/>
              </a:rPr>
              <a:t> determine when it is best to run for office</a:t>
            </a:r>
            <a:endParaRPr sz="1200">
              <a:solidFill>
                <a:schemeClr val="dk2"/>
              </a:solidFill>
              <a:latin typeface="Libre Franklin Light"/>
              <a:ea typeface="Libre Franklin Light"/>
              <a:cs typeface="Libre Franklin Light"/>
              <a:sym typeface="Libre Franklin Light"/>
            </a:endParaRPr>
          </a:p>
        </p:txBody>
      </p:sp>
      <p:sp>
        <p:nvSpPr>
          <p:cNvPr id="824" name="Google Shape;824;p31"/>
          <p:cNvSpPr txBox="1"/>
          <p:nvPr/>
        </p:nvSpPr>
        <p:spPr>
          <a:xfrm>
            <a:off x="1937951" y="3028863"/>
            <a:ext cx="1250100" cy="368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2200">
                <a:solidFill>
                  <a:schemeClr val="lt1"/>
                </a:solidFill>
                <a:latin typeface="Bebas Neue"/>
                <a:ea typeface="Bebas Neue"/>
                <a:cs typeface="Bebas Neue"/>
                <a:sym typeface="Bebas Neue"/>
              </a:rPr>
              <a:t>Goals</a:t>
            </a:r>
            <a:endParaRPr sz="2200">
              <a:solidFill>
                <a:schemeClr val="lt1"/>
              </a:solidFill>
              <a:latin typeface="Bebas Neue"/>
              <a:ea typeface="Bebas Neue"/>
              <a:cs typeface="Bebas Neue"/>
              <a:sym typeface="Bebas Neue"/>
            </a:endParaRPr>
          </a:p>
        </p:txBody>
      </p:sp>
      <p:grpSp>
        <p:nvGrpSpPr>
          <p:cNvPr id="825" name="Google Shape;825;p31"/>
          <p:cNvGrpSpPr/>
          <p:nvPr/>
        </p:nvGrpSpPr>
        <p:grpSpPr>
          <a:xfrm>
            <a:off x="1212348" y="2935524"/>
            <a:ext cx="600109" cy="555365"/>
            <a:chOff x="7402362" y="3681535"/>
            <a:chExt cx="402757" cy="372728"/>
          </a:xfrm>
        </p:grpSpPr>
        <p:sp>
          <p:nvSpPr>
            <p:cNvPr id="826" name="Google Shape;826;p31"/>
            <p:cNvSpPr/>
            <p:nvPr/>
          </p:nvSpPr>
          <p:spPr>
            <a:xfrm>
              <a:off x="7471248" y="3681535"/>
              <a:ext cx="333871" cy="303763"/>
            </a:xfrm>
            <a:custGeom>
              <a:rect b="b" l="l" r="r" t="t"/>
              <a:pathLst>
                <a:path extrusionOk="0" h="11562" w="12708">
                  <a:moveTo>
                    <a:pt x="6341" y="0"/>
                  </a:moveTo>
                  <a:cubicBezTo>
                    <a:pt x="4868" y="0"/>
                    <a:pt x="3393" y="562"/>
                    <a:pt x="2268" y="1687"/>
                  </a:cubicBezTo>
                  <a:cubicBezTo>
                    <a:pt x="0" y="3955"/>
                    <a:pt x="21" y="7624"/>
                    <a:pt x="2296" y="9871"/>
                  </a:cubicBezTo>
                  <a:cubicBezTo>
                    <a:pt x="2407" y="9982"/>
                    <a:pt x="2518" y="10086"/>
                    <a:pt x="2636" y="10184"/>
                  </a:cubicBezTo>
                  <a:cubicBezTo>
                    <a:pt x="3718" y="11105"/>
                    <a:pt x="5049" y="11561"/>
                    <a:pt x="6375" y="11561"/>
                  </a:cubicBezTo>
                  <a:cubicBezTo>
                    <a:pt x="7854" y="11561"/>
                    <a:pt x="9327" y="10994"/>
                    <a:pt x="10446" y="9871"/>
                  </a:cubicBezTo>
                  <a:cubicBezTo>
                    <a:pt x="12576" y="7749"/>
                    <a:pt x="12707" y="4343"/>
                    <a:pt x="10758" y="2061"/>
                  </a:cubicBezTo>
                  <a:cubicBezTo>
                    <a:pt x="10661" y="1943"/>
                    <a:pt x="10557" y="1832"/>
                    <a:pt x="10446" y="1721"/>
                  </a:cubicBezTo>
                  <a:cubicBezTo>
                    <a:pt x="9320" y="574"/>
                    <a:pt x="7831" y="0"/>
                    <a:pt x="6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7540502" y="3735683"/>
              <a:ext cx="236741" cy="236558"/>
            </a:xfrm>
            <a:custGeom>
              <a:rect b="b" l="l" r="r" t="t"/>
              <a:pathLst>
                <a:path extrusionOk="0" h="9004" w="9011">
                  <a:moveTo>
                    <a:pt x="8122" y="0"/>
                  </a:moveTo>
                  <a:lnTo>
                    <a:pt x="0" y="8123"/>
                  </a:lnTo>
                  <a:cubicBezTo>
                    <a:pt x="423" y="8483"/>
                    <a:pt x="895" y="8781"/>
                    <a:pt x="1401" y="9003"/>
                  </a:cubicBezTo>
                  <a:lnTo>
                    <a:pt x="9010" y="1401"/>
                  </a:lnTo>
                  <a:cubicBezTo>
                    <a:pt x="8781" y="888"/>
                    <a:pt x="8483" y="416"/>
                    <a:pt x="81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7472693" y="3728274"/>
              <a:ext cx="283585" cy="256998"/>
            </a:xfrm>
            <a:custGeom>
              <a:rect b="b" l="l" r="r" t="t"/>
              <a:pathLst>
                <a:path extrusionOk="0" h="9782" w="10794">
                  <a:moveTo>
                    <a:pt x="9427" y="8869"/>
                  </a:moveTo>
                  <a:cubicBezTo>
                    <a:pt x="9426" y="8870"/>
                    <a:pt x="9424" y="8871"/>
                    <a:pt x="9423" y="8872"/>
                  </a:cubicBezTo>
                  <a:lnTo>
                    <a:pt x="9423" y="8872"/>
                  </a:lnTo>
                  <a:cubicBezTo>
                    <a:pt x="9422" y="8873"/>
                    <a:pt x="9421" y="8875"/>
                    <a:pt x="9420" y="8876"/>
                  </a:cubicBezTo>
                  <a:lnTo>
                    <a:pt x="9427" y="8869"/>
                  </a:lnTo>
                  <a:close/>
                  <a:moveTo>
                    <a:pt x="4560" y="0"/>
                  </a:moveTo>
                  <a:cubicBezTo>
                    <a:pt x="3489" y="0"/>
                    <a:pt x="2412" y="298"/>
                    <a:pt x="1457" y="907"/>
                  </a:cubicBezTo>
                  <a:cubicBezTo>
                    <a:pt x="1" y="3189"/>
                    <a:pt x="327" y="6178"/>
                    <a:pt x="2241" y="8092"/>
                  </a:cubicBezTo>
                  <a:cubicBezTo>
                    <a:pt x="2352" y="8203"/>
                    <a:pt x="2463" y="8307"/>
                    <a:pt x="2574" y="8405"/>
                  </a:cubicBezTo>
                  <a:cubicBezTo>
                    <a:pt x="3647" y="9316"/>
                    <a:pt x="4980" y="9782"/>
                    <a:pt x="6320" y="9782"/>
                  </a:cubicBezTo>
                  <a:cubicBezTo>
                    <a:pt x="7394" y="9782"/>
                    <a:pt x="8472" y="9482"/>
                    <a:pt x="9423" y="8872"/>
                  </a:cubicBezTo>
                  <a:lnTo>
                    <a:pt x="9423" y="8872"/>
                  </a:lnTo>
                  <a:cubicBezTo>
                    <a:pt x="10793" y="6736"/>
                    <a:pt x="10605" y="3957"/>
                    <a:pt x="8955" y="2023"/>
                  </a:cubicBezTo>
                  <a:cubicBezTo>
                    <a:pt x="8858" y="1912"/>
                    <a:pt x="8754" y="1794"/>
                    <a:pt x="8643" y="1690"/>
                  </a:cubicBezTo>
                  <a:cubicBezTo>
                    <a:pt x="7529" y="576"/>
                    <a:pt x="6051" y="0"/>
                    <a:pt x="45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7508791" y="3711985"/>
              <a:ext cx="251691" cy="243572"/>
            </a:xfrm>
            <a:custGeom>
              <a:rect b="b" l="l" r="r" t="t"/>
              <a:pathLst>
                <a:path extrusionOk="0" h="9271" w="9580">
                  <a:moveTo>
                    <a:pt x="4946" y="1"/>
                  </a:moveTo>
                  <a:cubicBezTo>
                    <a:pt x="4842" y="1"/>
                    <a:pt x="4738" y="7"/>
                    <a:pt x="4641" y="14"/>
                  </a:cubicBezTo>
                  <a:cubicBezTo>
                    <a:pt x="2906" y="125"/>
                    <a:pt x="1381" y="1201"/>
                    <a:pt x="694" y="2796"/>
                  </a:cubicBezTo>
                  <a:cubicBezTo>
                    <a:pt x="0" y="4384"/>
                    <a:pt x="257" y="6229"/>
                    <a:pt x="1360" y="7575"/>
                  </a:cubicBezTo>
                  <a:cubicBezTo>
                    <a:pt x="1561" y="7818"/>
                    <a:pt x="1790" y="8047"/>
                    <a:pt x="2039" y="8248"/>
                  </a:cubicBezTo>
                  <a:cubicBezTo>
                    <a:pt x="2878" y="8922"/>
                    <a:pt x="3906" y="9270"/>
                    <a:pt x="4943" y="9270"/>
                  </a:cubicBezTo>
                  <a:cubicBezTo>
                    <a:pt x="5623" y="9270"/>
                    <a:pt x="6306" y="9121"/>
                    <a:pt x="6943" y="8816"/>
                  </a:cubicBezTo>
                  <a:cubicBezTo>
                    <a:pt x="8553" y="8047"/>
                    <a:pt x="9579" y="6417"/>
                    <a:pt x="9579" y="4634"/>
                  </a:cubicBezTo>
                  <a:cubicBezTo>
                    <a:pt x="9579" y="3247"/>
                    <a:pt x="8955" y="1936"/>
                    <a:pt x="7880" y="1055"/>
                  </a:cubicBezTo>
                  <a:cubicBezTo>
                    <a:pt x="7741" y="937"/>
                    <a:pt x="7595" y="833"/>
                    <a:pt x="7443" y="736"/>
                  </a:cubicBezTo>
                  <a:cubicBezTo>
                    <a:pt x="6694" y="257"/>
                    <a:pt x="5827" y="1"/>
                    <a:pt x="49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7496575" y="3728248"/>
              <a:ext cx="251323" cy="227310"/>
            </a:xfrm>
            <a:custGeom>
              <a:rect b="b" l="l" r="r" t="t"/>
              <a:pathLst>
                <a:path extrusionOk="0" h="8652" w="9566">
                  <a:moveTo>
                    <a:pt x="3663" y="0"/>
                  </a:moveTo>
                  <a:cubicBezTo>
                    <a:pt x="3458" y="0"/>
                    <a:pt x="3252" y="11"/>
                    <a:pt x="3045" y="34"/>
                  </a:cubicBezTo>
                  <a:cubicBezTo>
                    <a:pt x="444" y="1580"/>
                    <a:pt x="0" y="5159"/>
                    <a:pt x="2137" y="7296"/>
                  </a:cubicBezTo>
                  <a:cubicBezTo>
                    <a:pt x="3053" y="8211"/>
                    <a:pt x="4232" y="8652"/>
                    <a:pt x="5403" y="8652"/>
                  </a:cubicBezTo>
                  <a:cubicBezTo>
                    <a:pt x="6963" y="8652"/>
                    <a:pt x="8508" y="7869"/>
                    <a:pt x="9392" y="6387"/>
                  </a:cubicBezTo>
                  <a:cubicBezTo>
                    <a:pt x="9565" y="4813"/>
                    <a:pt x="9080" y="3231"/>
                    <a:pt x="8053" y="2024"/>
                  </a:cubicBezTo>
                  <a:cubicBezTo>
                    <a:pt x="7949" y="1913"/>
                    <a:pt x="7845" y="1795"/>
                    <a:pt x="7741" y="1691"/>
                  </a:cubicBezTo>
                  <a:cubicBezTo>
                    <a:pt x="6653" y="603"/>
                    <a:pt x="5183" y="0"/>
                    <a:pt x="3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7511524" y="3731296"/>
              <a:ext cx="221976" cy="232564"/>
            </a:xfrm>
            <a:custGeom>
              <a:rect b="b" l="l" r="r" t="t"/>
              <a:pathLst>
                <a:path extrusionOk="0" h="8852" w="8449">
                  <a:moveTo>
                    <a:pt x="7339" y="1"/>
                  </a:moveTo>
                  <a:lnTo>
                    <a:pt x="0" y="7339"/>
                  </a:lnTo>
                  <a:cubicBezTo>
                    <a:pt x="139" y="7866"/>
                    <a:pt x="340" y="8373"/>
                    <a:pt x="597" y="8851"/>
                  </a:cubicBezTo>
                  <a:lnTo>
                    <a:pt x="1935" y="7513"/>
                  </a:lnTo>
                  <a:lnTo>
                    <a:pt x="8449" y="1000"/>
                  </a:lnTo>
                  <a:cubicBezTo>
                    <a:pt x="8247" y="750"/>
                    <a:pt x="8025" y="521"/>
                    <a:pt x="7776" y="320"/>
                  </a:cubicBezTo>
                  <a:cubicBezTo>
                    <a:pt x="7637" y="202"/>
                    <a:pt x="7491" y="98"/>
                    <a:pt x="73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7519721" y="3712169"/>
              <a:ext cx="144157" cy="136696"/>
            </a:xfrm>
            <a:custGeom>
              <a:rect b="b" l="l" r="r" t="t"/>
              <a:pathLst>
                <a:path extrusionOk="0" h="5203" w="5487">
                  <a:moveTo>
                    <a:pt x="4530" y="0"/>
                  </a:moveTo>
                  <a:cubicBezTo>
                    <a:pt x="4426" y="0"/>
                    <a:pt x="4322" y="7"/>
                    <a:pt x="4225" y="14"/>
                  </a:cubicBezTo>
                  <a:lnTo>
                    <a:pt x="0" y="4232"/>
                  </a:lnTo>
                  <a:cubicBezTo>
                    <a:pt x="91" y="4571"/>
                    <a:pt x="215" y="4897"/>
                    <a:pt x="382" y="5203"/>
                  </a:cubicBezTo>
                  <a:lnTo>
                    <a:pt x="5487" y="98"/>
                  </a:lnTo>
                  <a:cubicBezTo>
                    <a:pt x="5175" y="35"/>
                    <a:pt x="4849" y="0"/>
                    <a:pt x="45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7502039" y="3706442"/>
              <a:ext cx="276466" cy="254686"/>
            </a:xfrm>
            <a:custGeom>
              <a:rect b="b" l="l" r="r" t="t"/>
              <a:pathLst>
                <a:path extrusionOk="0" h="9694" w="10523">
                  <a:moveTo>
                    <a:pt x="5203" y="434"/>
                  </a:moveTo>
                  <a:cubicBezTo>
                    <a:pt x="6375" y="434"/>
                    <a:pt x="7492" y="898"/>
                    <a:pt x="8324" y="1724"/>
                  </a:cubicBezTo>
                  <a:cubicBezTo>
                    <a:pt x="9808" y="3215"/>
                    <a:pt x="10044" y="5545"/>
                    <a:pt x="8872" y="7300"/>
                  </a:cubicBezTo>
                  <a:cubicBezTo>
                    <a:pt x="8035" y="8555"/>
                    <a:pt x="6642" y="9259"/>
                    <a:pt x="5203" y="9259"/>
                  </a:cubicBezTo>
                  <a:cubicBezTo>
                    <a:pt x="4638" y="9259"/>
                    <a:pt x="4065" y="9150"/>
                    <a:pt x="3517" y="8923"/>
                  </a:cubicBezTo>
                  <a:cubicBezTo>
                    <a:pt x="1568" y="8119"/>
                    <a:pt x="465" y="6052"/>
                    <a:pt x="875" y="3992"/>
                  </a:cubicBezTo>
                  <a:cubicBezTo>
                    <a:pt x="1284" y="1925"/>
                    <a:pt x="3094" y="434"/>
                    <a:pt x="5203" y="434"/>
                  </a:cubicBezTo>
                  <a:close/>
                  <a:moveTo>
                    <a:pt x="5207" y="0"/>
                  </a:moveTo>
                  <a:cubicBezTo>
                    <a:pt x="4584" y="0"/>
                    <a:pt x="3954" y="120"/>
                    <a:pt x="3351" y="371"/>
                  </a:cubicBezTo>
                  <a:cubicBezTo>
                    <a:pt x="1214" y="1252"/>
                    <a:pt x="1" y="3520"/>
                    <a:pt x="451" y="5788"/>
                  </a:cubicBezTo>
                  <a:cubicBezTo>
                    <a:pt x="895" y="8056"/>
                    <a:pt x="2886" y="9693"/>
                    <a:pt x="5203" y="9693"/>
                  </a:cubicBezTo>
                  <a:cubicBezTo>
                    <a:pt x="5211" y="9693"/>
                    <a:pt x="5220" y="9693"/>
                    <a:pt x="5228" y="9693"/>
                  </a:cubicBezTo>
                  <a:cubicBezTo>
                    <a:pt x="6502" y="9693"/>
                    <a:pt x="7727" y="9181"/>
                    <a:pt x="8629" y="8278"/>
                  </a:cubicBezTo>
                  <a:cubicBezTo>
                    <a:pt x="10266" y="6641"/>
                    <a:pt x="10523" y="4082"/>
                    <a:pt x="9240" y="2154"/>
                  </a:cubicBezTo>
                  <a:cubicBezTo>
                    <a:pt x="8319" y="775"/>
                    <a:pt x="6788" y="0"/>
                    <a:pt x="5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7402362" y="3750580"/>
              <a:ext cx="333871" cy="303684"/>
            </a:xfrm>
            <a:custGeom>
              <a:rect b="b" l="l" r="r" t="t"/>
              <a:pathLst>
                <a:path extrusionOk="0" h="11559" w="12708">
                  <a:moveTo>
                    <a:pt x="6339" y="0"/>
                  </a:moveTo>
                  <a:cubicBezTo>
                    <a:pt x="4863" y="0"/>
                    <a:pt x="3387" y="562"/>
                    <a:pt x="2262" y="1688"/>
                  </a:cubicBezTo>
                  <a:cubicBezTo>
                    <a:pt x="0" y="3949"/>
                    <a:pt x="14" y="7625"/>
                    <a:pt x="2296" y="9865"/>
                  </a:cubicBezTo>
                  <a:cubicBezTo>
                    <a:pt x="2407" y="9976"/>
                    <a:pt x="2518" y="10080"/>
                    <a:pt x="2629" y="10177"/>
                  </a:cubicBezTo>
                  <a:cubicBezTo>
                    <a:pt x="3711" y="11101"/>
                    <a:pt x="5041" y="11558"/>
                    <a:pt x="6368" y="11558"/>
                  </a:cubicBezTo>
                  <a:cubicBezTo>
                    <a:pt x="7850" y="11558"/>
                    <a:pt x="9327" y="10989"/>
                    <a:pt x="10446" y="9865"/>
                  </a:cubicBezTo>
                  <a:lnTo>
                    <a:pt x="10446" y="9872"/>
                  </a:lnTo>
                  <a:cubicBezTo>
                    <a:pt x="12569" y="7743"/>
                    <a:pt x="12708" y="4344"/>
                    <a:pt x="10758" y="2055"/>
                  </a:cubicBezTo>
                  <a:cubicBezTo>
                    <a:pt x="10654" y="1937"/>
                    <a:pt x="10557" y="1826"/>
                    <a:pt x="10446" y="1715"/>
                  </a:cubicBezTo>
                  <a:cubicBezTo>
                    <a:pt x="9318" y="573"/>
                    <a:pt x="7828" y="0"/>
                    <a:pt x="63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7471432" y="3804570"/>
              <a:ext cx="236741" cy="236741"/>
            </a:xfrm>
            <a:custGeom>
              <a:rect b="b" l="l" r="r" t="t"/>
              <a:pathLst>
                <a:path extrusionOk="0" h="9011" w="9011">
                  <a:moveTo>
                    <a:pt x="8129" y="0"/>
                  </a:moveTo>
                  <a:lnTo>
                    <a:pt x="0" y="8122"/>
                  </a:lnTo>
                  <a:cubicBezTo>
                    <a:pt x="423" y="8483"/>
                    <a:pt x="895" y="8781"/>
                    <a:pt x="1408" y="9010"/>
                  </a:cubicBezTo>
                  <a:lnTo>
                    <a:pt x="9010" y="1401"/>
                  </a:lnTo>
                  <a:cubicBezTo>
                    <a:pt x="8788" y="895"/>
                    <a:pt x="8490" y="423"/>
                    <a:pt x="81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7435334" y="3781029"/>
              <a:ext cx="256078" cy="243520"/>
            </a:xfrm>
            <a:custGeom>
              <a:rect b="b" l="l" r="r" t="t"/>
              <a:pathLst>
                <a:path extrusionOk="0" h="9269" w="9747">
                  <a:moveTo>
                    <a:pt x="5117" y="0"/>
                  </a:moveTo>
                  <a:cubicBezTo>
                    <a:pt x="4109" y="0"/>
                    <a:pt x="3101" y="328"/>
                    <a:pt x="2262" y="986"/>
                  </a:cubicBezTo>
                  <a:cubicBezTo>
                    <a:pt x="556" y="2318"/>
                    <a:pt x="1" y="4656"/>
                    <a:pt x="930" y="6618"/>
                  </a:cubicBezTo>
                  <a:cubicBezTo>
                    <a:pt x="1705" y="8262"/>
                    <a:pt x="3357" y="9269"/>
                    <a:pt x="5120" y="9269"/>
                  </a:cubicBezTo>
                  <a:cubicBezTo>
                    <a:pt x="5455" y="9269"/>
                    <a:pt x="5795" y="9232"/>
                    <a:pt x="6133" y="9157"/>
                  </a:cubicBezTo>
                  <a:cubicBezTo>
                    <a:pt x="8248" y="8679"/>
                    <a:pt x="9746" y="6799"/>
                    <a:pt x="9746" y="4635"/>
                  </a:cubicBezTo>
                  <a:cubicBezTo>
                    <a:pt x="9746" y="3247"/>
                    <a:pt x="9122" y="1930"/>
                    <a:pt x="8054" y="1049"/>
                  </a:cubicBezTo>
                  <a:cubicBezTo>
                    <a:pt x="7201" y="351"/>
                    <a:pt x="6159" y="0"/>
                    <a:pt x="51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7435701" y="3780924"/>
              <a:ext cx="211231" cy="198962"/>
            </a:xfrm>
            <a:custGeom>
              <a:rect b="b" l="l" r="r" t="t"/>
              <a:pathLst>
                <a:path extrusionOk="0" h="7573" w="8040">
                  <a:moveTo>
                    <a:pt x="5097" y="1"/>
                  </a:moveTo>
                  <a:cubicBezTo>
                    <a:pt x="3906" y="1"/>
                    <a:pt x="2718" y="458"/>
                    <a:pt x="1818" y="1358"/>
                  </a:cubicBezTo>
                  <a:cubicBezTo>
                    <a:pt x="133" y="3043"/>
                    <a:pt x="1" y="5735"/>
                    <a:pt x="1520" y="7573"/>
                  </a:cubicBezTo>
                  <a:lnTo>
                    <a:pt x="1520" y="7573"/>
                  </a:lnTo>
                  <a:lnTo>
                    <a:pt x="8040" y="1053"/>
                  </a:lnTo>
                  <a:cubicBezTo>
                    <a:pt x="7180" y="348"/>
                    <a:pt x="6137" y="1"/>
                    <a:pt x="50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7452122" y="3785417"/>
              <a:ext cx="174949" cy="174791"/>
            </a:xfrm>
            <a:custGeom>
              <a:rect b="b" l="l" r="r" t="t"/>
              <a:pathLst>
                <a:path extrusionOk="0" h="6653" w="6659">
                  <a:moveTo>
                    <a:pt x="5688" y="1"/>
                  </a:moveTo>
                  <a:lnTo>
                    <a:pt x="0" y="5682"/>
                  </a:lnTo>
                  <a:cubicBezTo>
                    <a:pt x="97" y="6014"/>
                    <a:pt x="222" y="6340"/>
                    <a:pt x="388" y="6653"/>
                  </a:cubicBezTo>
                  <a:lnTo>
                    <a:pt x="6659" y="382"/>
                  </a:lnTo>
                  <a:cubicBezTo>
                    <a:pt x="6354" y="216"/>
                    <a:pt x="6028" y="91"/>
                    <a:pt x="56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7432969" y="3775407"/>
              <a:ext cx="276466" cy="254791"/>
            </a:xfrm>
            <a:custGeom>
              <a:rect b="b" l="l" r="r" t="t"/>
              <a:pathLst>
                <a:path extrusionOk="0" h="9698" w="10523">
                  <a:moveTo>
                    <a:pt x="5229" y="437"/>
                  </a:moveTo>
                  <a:cubicBezTo>
                    <a:pt x="6392" y="437"/>
                    <a:pt x="7505" y="901"/>
                    <a:pt x="8324" y="1727"/>
                  </a:cubicBezTo>
                  <a:cubicBezTo>
                    <a:pt x="9815" y="3212"/>
                    <a:pt x="10044" y="5549"/>
                    <a:pt x="8879" y="7297"/>
                  </a:cubicBezTo>
                  <a:cubicBezTo>
                    <a:pt x="8036" y="8554"/>
                    <a:pt x="6642" y="9262"/>
                    <a:pt x="5203" y="9262"/>
                  </a:cubicBezTo>
                  <a:cubicBezTo>
                    <a:pt x="4640" y="9262"/>
                    <a:pt x="4070" y="9153"/>
                    <a:pt x="3524" y="8927"/>
                  </a:cubicBezTo>
                  <a:cubicBezTo>
                    <a:pt x="1575" y="8123"/>
                    <a:pt x="472" y="6056"/>
                    <a:pt x="882" y="3989"/>
                  </a:cubicBezTo>
                  <a:cubicBezTo>
                    <a:pt x="1291" y="1922"/>
                    <a:pt x="3101" y="437"/>
                    <a:pt x="5203" y="437"/>
                  </a:cubicBezTo>
                  <a:cubicBezTo>
                    <a:pt x="5212" y="437"/>
                    <a:pt x="5220" y="437"/>
                    <a:pt x="5229" y="437"/>
                  </a:cubicBezTo>
                  <a:close/>
                  <a:moveTo>
                    <a:pt x="5204" y="0"/>
                  </a:moveTo>
                  <a:cubicBezTo>
                    <a:pt x="4583" y="0"/>
                    <a:pt x="3954" y="119"/>
                    <a:pt x="3351" y="368"/>
                  </a:cubicBezTo>
                  <a:cubicBezTo>
                    <a:pt x="1215" y="1256"/>
                    <a:pt x="1" y="3524"/>
                    <a:pt x="452" y="5792"/>
                  </a:cubicBezTo>
                  <a:cubicBezTo>
                    <a:pt x="902" y="8060"/>
                    <a:pt x="2893" y="9697"/>
                    <a:pt x="5203" y="9697"/>
                  </a:cubicBezTo>
                  <a:cubicBezTo>
                    <a:pt x="6493" y="9697"/>
                    <a:pt x="7728" y="9191"/>
                    <a:pt x="8636" y="8275"/>
                  </a:cubicBezTo>
                  <a:cubicBezTo>
                    <a:pt x="10266" y="6645"/>
                    <a:pt x="10523" y="4079"/>
                    <a:pt x="9240" y="2157"/>
                  </a:cubicBezTo>
                  <a:cubicBezTo>
                    <a:pt x="8319" y="773"/>
                    <a:pt x="6786" y="0"/>
                    <a:pt x="5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7528286" y="3838093"/>
              <a:ext cx="82758" cy="129418"/>
            </a:xfrm>
            <a:custGeom>
              <a:rect b="b" l="l" r="r" t="t"/>
              <a:pathLst>
                <a:path extrusionOk="0" h="4926" w="3150">
                  <a:moveTo>
                    <a:pt x="1575" y="0"/>
                  </a:moveTo>
                  <a:cubicBezTo>
                    <a:pt x="722" y="0"/>
                    <a:pt x="14" y="604"/>
                    <a:pt x="14" y="1339"/>
                  </a:cubicBezTo>
                  <a:cubicBezTo>
                    <a:pt x="14" y="2081"/>
                    <a:pt x="715" y="2678"/>
                    <a:pt x="1575" y="2678"/>
                  </a:cubicBezTo>
                  <a:cubicBezTo>
                    <a:pt x="2199" y="2678"/>
                    <a:pt x="2705" y="3087"/>
                    <a:pt x="2705" y="3579"/>
                  </a:cubicBezTo>
                  <a:cubicBezTo>
                    <a:pt x="2705" y="4079"/>
                    <a:pt x="2199" y="4488"/>
                    <a:pt x="1575" y="4488"/>
                  </a:cubicBezTo>
                  <a:cubicBezTo>
                    <a:pt x="958" y="4488"/>
                    <a:pt x="451" y="4079"/>
                    <a:pt x="451" y="3579"/>
                  </a:cubicBezTo>
                  <a:cubicBezTo>
                    <a:pt x="465" y="3423"/>
                    <a:pt x="349" y="3345"/>
                    <a:pt x="233" y="3345"/>
                  </a:cubicBezTo>
                  <a:cubicBezTo>
                    <a:pt x="117" y="3345"/>
                    <a:pt x="0" y="3423"/>
                    <a:pt x="14" y="3579"/>
                  </a:cubicBezTo>
                  <a:cubicBezTo>
                    <a:pt x="14" y="4322"/>
                    <a:pt x="715" y="4925"/>
                    <a:pt x="1575" y="4925"/>
                  </a:cubicBezTo>
                  <a:cubicBezTo>
                    <a:pt x="2442" y="4925"/>
                    <a:pt x="3136" y="4322"/>
                    <a:pt x="3136" y="3579"/>
                  </a:cubicBezTo>
                  <a:cubicBezTo>
                    <a:pt x="3136" y="2844"/>
                    <a:pt x="2442" y="2241"/>
                    <a:pt x="1575" y="2241"/>
                  </a:cubicBezTo>
                  <a:cubicBezTo>
                    <a:pt x="958" y="2241"/>
                    <a:pt x="451" y="1838"/>
                    <a:pt x="451" y="1339"/>
                  </a:cubicBezTo>
                  <a:cubicBezTo>
                    <a:pt x="451" y="840"/>
                    <a:pt x="958" y="437"/>
                    <a:pt x="1575" y="437"/>
                  </a:cubicBezTo>
                  <a:cubicBezTo>
                    <a:pt x="2199" y="437"/>
                    <a:pt x="2705" y="840"/>
                    <a:pt x="2705" y="1339"/>
                  </a:cubicBezTo>
                  <a:cubicBezTo>
                    <a:pt x="2692" y="1499"/>
                    <a:pt x="2806" y="1578"/>
                    <a:pt x="2921" y="1578"/>
                  </a:cubicBezTo>
                  <a:cubicBezTo>
                    <a:pt x="3035" y="1578"/>
                    <a:pt x="3149" y="1499"/>
                    <a:pt x="3136" y="1339"/>
                  </a:cubicBezTo>
                  <a:cubicBezTo>
                    <a:pt x="3136" y="604"/>
                    <a:pt x="2435" y="0"/>
                    <a:pt x="15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7563622" y="3825798"/>
              <a:ext cx="12164" cy="153353"/>
            </a:xfrm>
            <a:custGeom>
              <a:rect b="b" l="l" r="r" t="t"/>
              <a:pathLst>
                <a:path extrusionOk="0" h="5837" w="463">
                  <a:moveTo>
                    <a:pt x="232" y="0"/>
                  </a:moveTo>
                  <a:cubicBezTo>
                    <a:pt x="117" y="0"/>
                    <a:pt x="1" y="80"/>
                    <a:pt x="15" y="239"/>
                  </a:cubicBezTo>
                  <a:lnTo>
                    <a:pt x="15" y="5622"/>
                  </a:lnTo>
                  <a:cubicBezTo>
                    <a:pt x="15" y="5740"/>
                    <a:pt x="112" y="5837"/>
                    <a:pt x="230" y="5837"/>
                  </a:cubicBezTo>
                  <a:cubicBezTo>
                    <a:pt x="355" y="5837"/>
                    <a:pt x="452" y="5740"/>
                    <a:pt x="445" y="5622"/>
                  </a:cubicBezTo>
                  <a:lnTo>
                    <a:pt x="445" y="239"/>
                  </a:lnTo>
                  <a:cubicBezTo>
                    <a:pt x="462" y="80"/>
                    <a:pt x="348" y="0"/>
                    <a:pt x="2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2" name="Google Shape;842;p31"/>
          <p:cNvCxnSpPr>
            <a:stCxn id="804" idx="2"/>
            <a:endCxn id="806" idx="0"/>
          </p:cNvCxnSpPr>
          <p:nvPr/>
        </p:nvCxnSpPr>
        <p:spPr>
          <a:xfrm>
            <a:off x="2153513" y="2086200"/>
            <a:ext cx="0" cy="685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32"/>
          <p:cNvSpPr txBox="1"/>
          <p:nvPr>
            <p:ph type="title"/>
          </p:nvPr>
        </p:nvSpPr>
        <p:spPr>
          <a:xfrm>
            <a:off x="720000" y="4132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State Vote Count Line PLot</a:t>
            </a:r>
            <a:endParaRPr/>
          </a:p>
          <a:p>
            <a:pPr indent="0" lvl="0" marL="0" rtl="0" algn="ctr">
              <a:spcBef>
                <a:spcPts val="0"/>
              </a:spcBef>
              <a:spcAft>
                <a:spcPts val="0"/>
              </a:spcAft>
              <a:buNone/>
            </a:pPr>
            <a:r>
              <a:t/>
            </a:r>
            <a:endParaRPr/>
          </a:p>
        </p:txBody>
      </p:sp>
      <p:pic>
        <p:nvPicPr>
          <p:cNvPr id="848" name="Google Shape;848;p32"/>
          <p:cNvPicPr preferRelativeResize="0"/>
          <p:nvPr/>
        </p:nvPicPr>
        <p:blipFill>
          <a:blip r:embed="rId3">
            <a:alphaModFix/>
          </a:blip>
          <a:stretch>
            <a:fillRect/>
          </a:stretch>
        </p:blipFill>
        <p:spPr>
          <a:xfrm>
            <a:off x="332825" y="1202325"/>
            <a:ext cx="4556455" cy="3147500"/>
          </a:xfrm>
          <a:prstGeom prst="rect">
            <a:avLst/>
          </a:prstGeom>
          <a:noFill/>
          <a:ln>
            <a:noFill/>
          </a:ln>
        </p:spPr>
      </p:pic>
      <p:sp>
        <p:nvSpPr>
          <p:cNvPr id="849" name="Google Shape;849;p32"/>
          <p:cNvSpPr txBox="1"/>
          <p:nvPr/>
        </p:nvSpPr>
        <p:spPr>
          <a:xfrm>
            <a:off x="5129675" y="1335725"/>
            <a:ext cx="3964800" cy="28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Shows gross</a:t>
            </a:r>
            <a:r>
              <a:rPr lang="en" sz="1100">
                <a:solidFill>
                  <a:schemeClr val="dk2"/>
                </a:solidFill>
                <a:latin typeface="Libre Franklin Light"/>
                <a:ea typeface="Libre Franklin Light"/>
                <a:cs typeface="Libre Franklin Light"/>
                <a:sym typeface="Libre Franklin Light"/>
              </a:rPr>
              <a:t> votes </a:t>
            </a:r>
            <a:r>
              <a:rPr lang="en" sz="1100">
                <a:solidFill>
                  <a:schemeClr val="dk2"/>
                </a:solidFill>
                <a:latin typeface="Libre Franklin Light"/>
                <a:ea typeface="Libre Franklin Light"/>
                <a:cs typeface="Libre Franklin Light"/>
                <a:sym typeface="Libre Franklin Light"/>
              </a:rPr>
              <a:t>over time for each of the major parties</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100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Shows the difference in votes between major parties  over time (Net Votes)</a:t>
            </a:r>
            <a:endParaRPr sz="1100">
              <a:solidFill>
                <a:schemeClr val="dk2"/>
              </a:solidFill>
              <a:latin typeface="Libre Franklin Light"/>
              <a:ea typeface="Libre Franklin Light"/>
              <a:cs typeface="Libre Franklin Light"/>
              <a:sym typeface="Libre Franklin Light"/>
            </a:endParaRPr>
          </a:p>
          <a:p>
            <a:pPr indent="-304800" lvl="0" marL="457200" marR="0" rtl="0" algn="l">
              <a:lnSpc>
                <a:spcPct val="150000"/>
              </a:lnSpc>
              <a:spcBef>
                <a:spcPts val="1000"/>
              </a:spcBef>
              <a:spcAft>
                <a:spcPts val="0"/>
              </a:spcAft>
              <a:buClr>
                <a:schemeClr val="lt2"/>
              </a:buClr>
              <a:buSzPts val="1200"/>
              <a:buFont typeface="Libre Franklin"/>
              <a:buChar char="●"/>
            </a:pPr>
            <a:r>
              <a:rPr lang="en" sz="1100">
                <a:solidFill>
                  <a:schemeClr val="dk2"/>
                </a:solidFill>
                <a:latin typeface="Libre Franklin Light"/>
                <a:ea typeface="Libre Franklin Light"/>
                <a:cs typeface="Libre Franklin Light"/>
                <a:sym typeface="Libre Franklin Light"/>
              </a:rPr>
              <a:t>Dashed line: Net Votes threshold - Net Votes above the line correspond to a Democratic candidate winning, Net Votes below the line corresponds to a Republican candidate winning the state</a:t>
            </a:r>
            <a:endParaRPr sz="1100">
              <a:solidFill>
                <a:schemeClr val="dk2"/>
              </a:solidFill>
              <a:latin typeface="Libre Franklin Light"/>
              <a:ea typeface="Libre Franklin Light"/>
              <a:cs typeface="Libre Franklin Light"/>
              <a:sym typeface="Libre Franklin Light"/>
            </a:endParaRPr>
          </a:p>
          <a:p>
            <a:pPr indent="0" lvl="0" marL="0" rtl="0" algn="l">
              <a:lnSpc>
                <a:spcPct val="150000"/>
              </a:lnSpc>
              <a:spcBef>
                <a:spcPts val="1000"/>
              </a:spcBef>
              <a:spcAft>
                <a:spcPts val="1000"/>
              </a:spcAft>
              <a:buNone/>
            </a:pPr>
            <a:r>
              <a:t/>
            </a:r>
            <a:endParaRPr>
              <a:latin typeface="Libre Franklin Light"/>
              <a:ea typeface="Libre Franklin Light"/>
              <a:cs typeface="Libre Franklin Light"/>
              <a:sym typeface="Libre Franklin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3"/>
          <p:cNvSpPr txBox="1"/>
          <p:nvPr>
            <p:ph type="title"/>
          </p:nvPr>
        </p:nvSpPr>
        <p:spPr>
          <a:xfrm>
            <a:off x="720000" y="413200"/>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Additional information by state</a:t>
            </a:r>
            <a:endParaRPr/>
          </a:p>
        </p:txBody>
      </p:sp>
      <p:pic>
        <p:nvPicPr>
          <p:cNvPr id="855" name="Google Shape;855;p33"/>
          <p:cNvPicPr preferRelativeResize="0"/>
          <p:nvPr/>
        </p:nvPicPr>
        <p:blipFill>
          <a:blip r:embed="rId3">
            <a:alphaModFix/>
          </a:blip>
          <a:stretch>
            <a:fillRect/>
          </a:stretch>
        </p:blipFill>
        <p:spPr>
          <a:xfrm>
            <a:off x="255775" y="1579650"/>
            <a:ext cx="8519173" cy="2632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mocrats &amp; Republicans: Election by Slidesgo">
  <a:themeElements>
    <a:clrScheme name="Simple Light">
      <a:dk1>
        <a:srgbClr val="38445C"/>
      </a:dk1>
      <a:lt1>
        <a:srgbClr val="FFFFFF"/>
      </a:lt1>
      <a:dk2>
        <a:srgbClr val="233868"/>
      </a:dk2>
      <a:lt2>
        <a:srgbClr val="F65047"/>
      </a:lt2>
      <a:accent1>
        <a:srgbClr val="1D4089"/>
      </a:accent1>
      <a:accent2>
        <a:srgbClr val="2A4D95"/>
      </a:accent2>
      <a:accent3>
        <a:srgbClr val="E8E8E8"/>
      </a:accent3>
      <a:accent4>
        <a:srgbClr val="C03931"/>
      </a:accent4>
      <a:accent5>
        <a:srgbClr val="1D4089"/>
      </a:accent5>
      <a:accent6>
        <a:srgbClr val="91C4E7"/>
      </a:accent6>
      <a:hlink>
        <a:srgbClr val="FF4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