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5"/>
  </p:normalViewPr>
  <p:slideViewPr>
    <p:cSldViewPr>
      <p:cViewPr varScale="1">
        <p:scale>
          <a:sx n="117" d="100"/>
          <a:sy n="117" d="100"/>
        </p:scale>
        <p:origin x="148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358713882" r:id="rId1"/>
  </p:sldLayoutIdLst>
  <p:txStyles>
    <p:titleStyle>
      <a:lvl1pPr algn="ctr">
        <a:defRPr sz="4400" kern="1200">
          <a:solidFill>
            <a:schemeClr val="lt1"/>
          </a:solidFill>
        </a:defRPr>
      </a:lvl1pPr>
      <a:extLst/>
    </p:titleStyle>
    <p:bodyStyle>
      <a:lvl1pPr indent="-324900" algn="ctr">
        <a:defRPr sz="3200" kern="1200">
          <a:solidFill>
            <a:schemeClr val="tx1"/>
          </a:solidFill>
        </a:defRPr>
      </a:lvl1pPr>
      <a:extLst/>
    </p:bodyStyle>
    <p:otherStyle>
      <a:defPPr algn="ctr">
        <a:defRPr kern="1200">
          <a:solidFill>
            <a:schemeClr val="tx1"/>
          </a:solidFill>
        </a:defRPr>
      </a:def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144000" cy="6286500"/>
          <a:chOff x="0" y="0"/>
          <a:chExt cx="9144000" cy="6286500"/>
        </a:xfrm>
      </p:grpSpPr>
      <p:graphicFrame>
        <p:nvGraphicFramePr>
          <p:cNvPr id="7" name="Table 6"/>
          <p:cNvGraphicFramePr>
            <a:graphicFrameLocks noGrp="1"/>
          </p:cNvGraphicFramePr>
          <p:nvPr/>
        </p:nvGraphicFramePr>
        <p:xfrm>
          <a:off x="0" y="0"/>
          <a:ext cx="9144000" cy="1000125"/>
        </p:xfrm>
        <a:graphic>
          <a:graphicData uri="http://schemas.openxmlformats.org/drawingml/2006/table">
            <a:tbl>
              <a:tblPr firstRow="1" bandRow="1"/>
              <a:tblGrid>
                <a:gridCol w="9144000">
                  <a:extLst>
                    <a:ext uri="{9D8B030D-6E8A-4147-A177-3AD203B41FA5}">
                      <a16:colId xmlns:a16="http://schemas.microsoft.com/office/drawing/2014/main" val="20000"/>
                    </a:ext>
                  </a:extLst>
                </a:gridCol>
              </a:tblGrid>
              <a:tr h="1000125">
                <a:tc>
                  <a:txBody>
                    <a:bodyPr/>
                    <a:lstStyle/>
                    <a:p>
                      <a:pPr marL="0" marR="0" lvl="0" indent="0" algn="l" fontAlgn="base">
                        <a:lnSpc>
                          <a:spcPct val="100000"/>
                        </a:lnSpc>
                      </a:pPr>
                      <a:endParaRP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31859C">
                            <a:alpha val="100000"/>
                          </a:srgbClr>
                        </a:gs>
                        <a:gs pos="100000">
                          <a:srgbClr val="31859C">
                            <a:alpha val="100000"/>
                          </a:srgbClr>
                        </a:gs>
                      </a:gsLst>
                      <a:lin ang="0" scaled="0"/>
                    </a:gradFill>
                  </a:tcPr>
                </a:tc>
                <a:extLst>
                  <a:ext uri="{0D108BD9-81ED-4DB2-BD59-A6C34878D82A}">
                    <a16:rowId xmlns:a16="http://schemas.microsoft.com/office/drawing/2014/main" val="10000"/>
                  </a:ext>
                </a:extLst>
              </a:tr>
            </a:tbl>
          </a:graphicData>
        </a:graphic>
      </p:graphicFrame>
      <p:pic>
        <p:nvPicPr>
          <p:cNvPr id="2" name="DecisiveSystem" descr="DecisiveSystem"/>
          <p:cNvPicPr>
            <a:picLocks noChangeAspect="1"/>
          </p:cNvPicPr>
          <p:nvPr/>
        </p:nvPicPr>
        <p:blipFill>
          <a:blip r:embed="rId2"/>
          <a:stretch>
            <a:fillRect/>
          </a:stretch>
        </p:blipFill>
        <p:spPr>
          <a:xfrm>
            <a:off x="190500" y="190500"/>
            <a:ext cx="1600200" cy="638175"/>
          </a:xfrm>
          <a:prstGeom prst="rect">
            <a:avLst/>
          </a:prstGeom>
        </p:spPr>
      </p:pic>
      <p:sp>
        <p:nvSpPr>
          <p:cNvPr id="3" name="TextBox 2"/>
          <p:cNvSpPr txBox="1"/>
          <p:nvPr/>
        </p:nvSpPr>
        <p:spPr>
          <a:xfrm>
            <a:off x="685800" y="2809875"/>
            <a:ext cx="7620000" cy="1238250"/>
          </a:xfrm>
          <a:prstGeom prst="rect">
            <a:avLst/>
          </a:prstGeom>
          <a:noFill/>
        </p:spPr>
        <p:txBody>
          <a:bodyPr lIns="91440" tIns="45720" rIns="91440" bIns="45720" rtlCol="0">
            <a:spAutoFit/>
          </a:bodyPr>
          <a:lstStyle/>
          <a:p>
            <a:pPr marL="0" marR="0" lvl="0" indent="0" algn="l" fontAlgn="base">
              <a:lnSpc>
                <a:spcPct val="100000"/>
              </a:lnSpc>
            </a:pPr>
            <a:br/>
            <a:r>
              <a:rPr lang="en-US" sz="2400" b="1" u="none" spc="0">
                <a:solidFill>
                  <a:srgbClr val="205564">
                    <a:alpha val="100000"/>
                  </a:srgbClr>
                </a:solidFill>
                <a:latin typeface="Cambria"/>
              </a:rPr>
              <a:t>Enginius</a:t>
            </a:r>
            <a:br/>
            <a:r>
              <a:rPr lang="en-US" sz="3600" b="1" u="none" spc="0">
                <a:solidFill>
                  <a:srgbClr val="222222">
                    <a:alpha val="100000"/>
                  </a:srgbClr>
                </a:solidFill>
                <a:latin typeface="Cambria"/>
              </a:rPr>
              <a:t>Segmentation</a:t>
            </a:r>
          </a:p>
        </p:txBody>
      </p:sp>
      <p:cxnSp>
        <p:nvCxnSpPr>
          <p:cNvPr id="4" name="Straight Connector 3"/>
          <p:cNvCxnSpPr/>
          <p:nvPr/>
        </p:nvCxnSpPr>
        <p:spPr>
          <a:xfrm>
            <a:off x="666750" y="4191000"/>
            <a:ext cx="7715250" cy="0"/>
          </a:xfrm>
          <a:prstGeom prst="line">
            <a:avLst/>
          </a:prstGeom>
          <a:ln w="12700" cap="flat" cmpd="sng" algn="ctr">
            <a:solidFill>
              <a:srgbClr val="7F7F7F">
                <a:alpha val="49800"/>
              </a:srgbClr>
            </a:solidFill>
            <a:prstDash val="solid"/>
            <a:round/>
            <a:headEnd type="none" w="med" len="med"/>
            <a:tailEnd type="none" w="med" len="med"/>
          </a:ln>
        </p:spPr>
      </p:cxnSp>
      <p:sp>
        <p:nvSpPr>
          <p:cNvPr id="5" name="TextBox 4"/>
          <p:cNvSpPr txBox="1"/>
          <p:nvPr/>
        </p:nvSpPr>
        <p:spPr>
          <a:xfrm>
            <a:off x="666750" y="4381500"/>
            <a:ext cx="7620000" cy="584775"/>
          </a:xfrm>
          <a:prstGeom prst="rect">
            <a:avLst/>
          </a:prstGeom>
          <a:noFill/>
        </p:spPr>
        <p:txBody>
          <a:bodyPr lIns="91440" tIns="45720" rIns="91440" bIns="45720" rtlCol="0">
            <a:spAutoFit/>
          </a:bodyPr>
          <a:lstStyle/>
          <a:p>
            <a:pPr marL="0" marR="0" lvl="0" indent="0" algn="l" fontAlgn="base">
              <a:lnSpc>
                <a:spcPct val="100000"/>
              </a:lnSpc>
            </a:pPr>
            <a:r>
              <a:rPr lang="en-US" sz="1400" u="none" spc="0">
                <a:solidFill>
                  <a:srgbClr val="000000">
                    <a:alpha val="100000"/>
                  </a:srgbClr>
                </a:solidFill>
                <a:latin typeface="Calibri"/>
              </a:rPr>
              <a:t>Vaibhav </a:t>
            </a:r>
            <a:r>
              <a:rPr lang="en-US" sz="1400" u="none" spc="0" dirty="0">
                <a:solidFill>
                  <a:srgbClr val="000000">
                    <a:alpha val="100000"/>
                  </a:srgbClr>
                </a:solidFill>
                <a:latin typeface="Calibri"/>
              </a:rPr>
              <a:t>Singh, UNIVERSITY OF SOUTHERN CALIFORNIA</a:t>
            </a:r>
            <a:br>
              <a:rPr dirty="0"/>
            </a:br>
            <a:endParaRPr dirty="0"/>
          </a:p>
        </p:txBody>
      </p:sp>
      <p:sp>
        <p:nvSpPr>
          <p:cNvPr id="6" name="TextBox 5"/>
          <p:cNvSpPr txBox="1"/>
          <p:nvPr/>
        </p:nvSpPr>
        <p:spPr>
          <a:xfrm>
            <a:off x="666750" y="5143500"/>
            <a:ext cx="7620000" cy="1143000"/>
          </a:xfrm>
          <a:prstGeom prst="rect">
            <a:avLst/>
          </a:prstGeom>
          <a:noFill/>
        </p:spPr>
        <p:txBody>
          <a:bodyPr lIns="91440" tIns="45720" rIns="91440" bIns="45720" rtlCol="0">
            <a:spAutoFit/>
          </a:bodyPr>
          <a:lstStyle/>
          <a:p>
            <a:pPr marL="0" marR="0" lvl="0" indent="0" algn="l" fontAlgn="base">
              <a:lnSpc>
                <a:spcPct val="100000"/>
              </a:lnSpc>
            </a:pPr>
            <a:r>
              <a:rPr lang="en-US" sz="1100" u="none" spc="0">
                <a:solidFill>
                  <a:srgbClr val="595959">
                    <a:alpha val="100000"/>
                  </a:srgbClr>
                </a:solidFill>
                <a:latin typeface="Calibri"/>
              </a:rPr>
              <a:t>Copyright (c) 2022, DecisionPro Inc.</a:t>
            </a:r>
            <a:b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619125" y="2809875"/>
          <a:ext cx="8382000" cy="6762750"/>
          <a:chOff x="619125" y="2809875"/>
          <a:chExt cx="8382000" cy="6762750"/>
        </a:xfrm>
      </p:grpSpPr>
      <p:sp>
        <p:nvSpPr>
          <p:cNvPr id="4" name="TextBox 3"/>
          <p:cNvSpPr txBox="1"/>
          <p:nvPr/>
        </p:nvSpPr>
        <p:spPr>
          <a:xfrm>
            <a:off x="685800" y="2809875"/>
            <a:ext cx="7620000" cy="1238250"/>
          </a:xfrm>
          <a:prstGeom prst="rect">
            <a:avLst/>
          </a:prstGeom>
          <a:noFill/>
        </p:spPr>
        <p:txBody>
          <a:bodyPr lIns="91440" tIns="45720" rIns="91440" bIns="45720" rtlCol="0">
            <a:spAutoFit/>
          </a:bodyPr>
          <a:lstStyle/>
          <a:p>
            <a:pPr marL="0" marR="0" lvl="0" indent="0" algn="l" fontAlgn="base">
              <a:lnSpc>
                <a:spcPct val="100000"/>
              </a:lnSpc>
            </a:pPr>
            <a:br/>
            <a:br/>
            <a:r>
              <a:rPr lang="en-US" sz="3600" b="1" u="none" spc="0">
                <a:solidFill>
                  <a:srgbClr val="205564">
                    <a:alpha val="100000"/>
                  </a:srgbClr>
                </a:solidFill>
                <a:latin typeface="Cambria"/>
              </a:rPr>
              <a:t>Segment description</a:t>
            </a:r>
            <a:r>
              <a:rPr lang="en-US" sz="1000" b="1" u="none" spc="0">
                <a:solidFill>
                  <a:srgbClr val="000000">
                    <a:alpha val="100000"/>
                  </a:srgbClr>
                </a:solidFill>
                <a:latin typeface="Calibri"/>
              </a:rPr>
              <a:t> </a:t>
            </a:r>
          </a:p>
        </p:txBody>
      </p:sp>
      <p:cxnSp>
        <p:nvCxnSpPr>
          <p:cNvPr id="2" name="Straight Connector 1"/>
          <p:cNvCxnSpPr/>
          <p:nvPr/>
        </p:nvCxnSpPr>
        <p:spPr>
          <a:xfrm>
            <a:off x="666750" y="4191000"/>
            <a:ext cx="7715250" cy="0"/>
          </a:xfrm>
          <a:prstGeom prst="line">
            <a:avLst/>
          </a:prstGeom>
          <a:ln w="12700" cap="flat" cmpd="sng" algn="ctr">
            <a:solidFill>
              <a:srgbClr val="7F7F7F">
                <a:alpha val="49800"/>
              </a:srgbClr>
            </a:solidFill>
            <a:prstDash val="solid"/>
            <a:round/>
            <a:headEnd type="none" w="med" len="med"/>
            <a:tailEnd type="none" w="med" len="med"/>
          </a:ln>
        </p:spPr>
      </p:cxnSp>
      <p:sp>
        <p:nvSpPr>
          <p:cNvPr id="3" name="TextBox 2"/>
          <p:cNvSpPr txBox="1"/>
          <p:nvPr/>
        </p:nvSpPr>
        <p:spPr>
          <a:xfrm>
            <a:off x="619125" y="6381750"/>
            <a:ext cx="7620000" cy="381000"/>
          </a:xfrm>
          <a:prstGeom prst="rect">
            <a:avLst/>
          </a:prstGeom>
          <a:noFill/>
        </p:spPr>
        <p:txBody>
          <a:bodyPr lIns="91440" tIns="45720" rIns="91440" bIns="45720" rtlCol="0">
            <a:spAutoFit/>
          </a:bodyPr>
          <a:lstStyle/>
          <a:p>
            <a:pPr marL="0" marR="0" lvl="0" indent="0" algn="l" fontAlgn="base">
              <a:lnSpc>
                <a:spcPct val="100000"/>
              </a:lnSpc>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619125" y="0"/>
          <a:ext cx="8382000" cy="8215313"/>
          <a:chOff x="619125" y="0"/>
          <a:chExt cx="8382000" cy="8215313"/>
        </a:xfrm>
      </p:grpSpPr>
      <p:sp>
        <p:nvSpPr>
          <p:cNvPr id="5" name="TextBox 4"/>
          <p:cNvSpPr txBox="1"/>
          <p:nvPr/>
        </p:nvSpPr>
        <p:spPr>
          <a:xfrm>
            <a:off x="685800" y="0"/>
            <a:ext cx="7620000" cy="762000"/>
          </a:xfrm>
          <a:prstGeom prst="rect">
            <a:avLst/>
          </a:prstGeom>
          <a:noFill/>
        </p:spPr>
        <p:txBody>
          <a:bodyPr lIns="91440" tIns="45720" rIns="91440" bIns="45720" rtlCol="0">
            <a:spAutoFit/>
          </a:bodyPr>
          <a:lstStyle/>
          <a:p>
            <a:pPr marL="0" marR="0" lvl="0" indent="0" algn="l" fontAlgn="base">
              <a:lnSpc>
                <a:spcPct val="100000"/>
              </a:lnSpc>
            </a:pPr>
            <a:br/>
            <a:r>
              <a:rPr lang="en-US" sz="2800" b="1" u="none" spc="0">
                <a:solidFill>
                  <a:srgbClr val="205564">
                    <a:alpha val="100000"/>
                  </a:srgbClr>
                </a:solidFill>
                <a:latin typeface="Cambria"/>
              </a:rPr>
              <a:t>Segment size</a:t>
            </a:r>
            <a:r>
              <a:rPr lang="en-US" sz="1000" u="none" spc="0">
                <a:solidFill>
                  <a:srgbClr val="000000">
                    <a:alpha val="100000"/>
                  </a:srgbClr>
                </a:solidFill>
                <a:latin typeface="Calibri"/>
              </a:rPr>
              <a:t> </a:t>
            </a:r>
          </a:p>
        </p:txBody>
      </p:sp>
      <p:cxnSp>
        <p:nvCxnSpPr>
          <p:cNvPr id="2" name="Straight Connector 1"/>
          <p:cNvCxnSpPr/>
          <p:nvPr/>
        </p:nvCxnSpPr>
        <p:spPr>
          <a:xfrm>
            <a:off x="666750" y="762000"/>
            <a:ext cx="7715250" cy="0"/>
          </a:xfrm>
          <a:prstGeom prst="line">
            <a:avLst/>
          </a:prstGeom>
          <a:ln w="12700" cap="flat" cmpd="sng" algn="ctr">
            <a:solidFill>
              <a:srgbClr val="7F7F7F">
                <a:alpha val="49800"/>
              </a:srgbClr>
            </a:solidFill>
            <a:prstDash val="solid"/>
            <a:round/>
            <a:headEnd type="none" w="med" len="med"/>
            <a:tailEnd type="none" w="med" len="med"/>
          </a:ln>
        </p:spPr>
      </p:cxnSp>
      <p:sp>
        <p:nvSpPr>
          <p:cNvPr id="3" name="TextBox 2"/>
          <p:cNvSpPr txBox="1"/>
          <p:nvPr/>
        </p:nvSpPr>
        <p:spPr>
          <a:xfrm>
            <a:off x="619125" y="6381750"/>
            <a:ext cx="7620000" cy="381000"/>
          </a:xfrm>
          <a:prstGeom prst="rect">
            <a:avLst/>
          </a:prstGeom>
          <a:noFill/>
        </p:spPr>
        <p:txBody>
          <a:bodyPr lIns="91440" tIns="45720" rIns="91440" bIns="45720" rtlCol="0">
            <a:spAutoFit/>
          </a:bodyPr>
          <a:lstStyle/>
          <a:p>
            <a:pPr marL="0" marR="0" lvl="0" indent="0" algn="l" fontAlgn="base">
              <a:lnSpc>
                <a:spcPct val="100000"/>
              </a:lnSpc>
            </a:pPr>
            <a:endParaRPr/>
          </a:p>
        </p:txBody>
      </p:sp>
      <p:graphicFrame>
        <p:nvGraphicFramePr>
          <p:cNvPr id="4" name="Table 3"/>
          <p:cNvGraphicFramePr>
            <a:graphicFrameLocks noGrp="1"/>
          </p:cNvGraphicFramePr>
          <p:nvPr/>
        </p:nvGraphicFramePr>
        <p:xfrm>
          <a:off x="619125" y="2500313"/>
          <a:ext cx="7620000" cy="693420"/>
        </p:xfrm>
        <a:graphic>
          <a:graphicData uri="http://schemas.openxmlformats.org/drawingml/2006/table">
            <a:tbl>
              <a:tblPr firstRow="1" bandRow="1"/>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123825">
                <a:tc>
                  <a:txBody>
                    <a:bodyPr/>
                    <a:lstStyle/>
                    <a:p>
                      <a:pPr marL="19050" marR="19050" lvl="0" indent="0" algn="l" fontAlgn="ctr">
                        <a:lnSpc>
                          <a:spcPct val="100000"/>
                        </a:lnSpc>
                      </a:pPr>
                      <a:endParaRP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b="1" u="none" spc="0">
                          <a:solidFill>
                            <a:srgbClr val="000000">
                              <a:alpha val="100000"/>
                            </a:srgbClr>
                          </a:solidFill>
                          <a:latin typeface="Calibri"/>
                        </a:rPr>
                        <a:t>Population</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b="1" u="none" spc="0">
                          <a:solidFill>
                            <a:srgbClr val="000000">
                              <a:alpha val="100000"/>
                            </a:srgbClr>
                          </a:solidFill>
                          <a:latin typeface="Calibri"/>
                        </a:rPr>
                        <a:t>Segment 1</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b="1" u="none" spc="0">
                          <a:solidFill>
                            <a:srgbClr val="000000">
                              <a:alpha val="100000"/>
                            </a:srgbClr>
                          </a:solidFill>
                          <a:latin typeface="Calibri"/>
                        </a:rPr>
                        <a:t>Segment 2</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b="1" u="none" spc="0">
                          <a:solidFill>
                            <a:srgbClr val="000000">
                              <a:alpha val="100000"/>
                            </a:srgbClr>
                          </a:solidFill>
                          <a:latin typeface="Calibri"/>
                        </a:rPr>
                        <a:t>Segment 3</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extLst>
                  <a:ext uri="{0D108BD9-81ED-4DB2-BD59-A6C34878D82A}">
                    <a16:rowId xmlns:a16="http://schemas.microsoft.com/office/drawing/2014/main" val="10000"/>
                  </a:ext>
                </a:extLst>
              </a:tr>
              <a:tr h="123825">
                <a:tc>
                  <a:txBody>
                    <a:bodyPr/>
                    <a:lstStyle/>
                    <a:p>
                      <a:pPr marL="19050" marR="19050" lvl="0" indent="0" algn="l" fontAlgn="ctr">
                        <a:lnSpc>
                          <a:spcPct val="100000"/>
                        </a:lnSpc>
                      </a:pPr>
                      <a:r>
                        <a:rPr lang="en-US" sz="1000" b="1" u="none" spc="0">
                          <a:solidFill>
                            <a:srgbClr val="000000">
                              <a:alpha val="100000"/>
                            </a:srgbClr>
                          </a:solidFill>
                          <a:latin typeface="Calibri"/>
                        </a:rPr>
                        <a:t>Size</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79</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39</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16</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24</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01"/>
                  </a:ext>
                </a:extLst>
              </a:tr>
              <a:tr h="123825">
                <a:tc>
                  <a:txBody>
                    <a:bodyPr/>
                    <a:lstStyle/>
                    <a:p>
                      <a:pPr marL="19050" marR="19050" lvl="0" indent="0" algn="l" fontAlgn="ctr">
                        <a:lnSpc>
                          <a:spcPct val="100000"/>
                        </a:lnSpc>
                      </a:pPr>
                      <a:r>
                        <a:rPr lang="en-US" sz="1000" b="1" u="none" spc="0">
                          <a:solidFill>
                            <a:srgbClr val="000000">
                              <a:alpha val="100000"/>
                            </a:srgbClr>
                          </a:solidFill>
                          <a:latin typeface="Calibri"/>
                        </a:rPr>
                        <a:t>Relative size</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49%</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20%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b="1" u="none" spc="0">
                          <a:solidFill>
                            <a:srgbClr val="000000">
                              <a:alpha val="100000"/>
                            </a:srgbClr>
                          </a:solidFill>
                          <a:latin typeface="Calibri"/>
                        </a:rPr>
                        <a:t>30%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619125" y="0"/>
          <a:ext cx="8382000" cy="6853238"/>
          <a:chOff x="619125" y="0"/>
          <a:chExt cx="8382000" cy="6853238"/>
        </a:xfrm>
      </p:grpSpPr>
      <p:sp>
        <p:nvSpPr>
          <p:cNvPr id="5" name="TextBox 4"/>
          <p:cNvSpPr txBox="1"/>
          <p:nvPr/>
        </p:nvSpPr>
        <p:spPr>
          <a:xfrm>
            <a:off x="685800" y="0"/>
            <a:ext cx="7620000" cy="762000"/>
          </a:xfrm>
          <a:prstGeom prst="rect">
            <a:avLst/>
          </a:prstGeom>
          <a:noFill/>
        </p:spPr>
        <p:txBody>
          <a:bodyPr lIns="91440" tIns="45720" rIns="91440" bIns="45720" rtlCol="0">
            <a:spAutoFit/>
          </a:bodyPr>
          <a:lstStyle/>
          <a:p>
            <a:pPr marL="0" marR="0" lvl="0" indent="0" algn="l" fontAlgn="base">
              <a:lnSpc>
                <a:spcPct val="100000"/>
              </a:lnSpc>
            </a:pPr>
            <a:br/>
            <a:r>
              <a:rPr lang="en-US" sz="2800" b="1" u="none" spc="0">
                <a:solidFill>
                  <a:srgbClr val="205564">
                    <a:alpha val="100000"/>
                  </a:srgbClr>
                </a:solidFill>
                <a:latin typeface="Cambria"/>
              </a:rPr>
              <a:t>Segment description</a:t>
            </a:r>
            <a:r>
              <a:rPr lang="en-US" sz="1000" u="none" spc="0">
                <a:solidFill>
                  <a:srgbClr val="000000">
                    <a:alpha val="100000"/>
                  </a:srgbClr>
                </a:solidFill>
                <a:latin typeface="Calibri"/>
              </a:rPr>
              <a:t> </a:t>
            </a:r>
          </a:p>
        </p:txBody>
      </p:sp>
      <p:cxnSp>
        <p:nvCxnSpPr>
          <p:cNvPr id="2" name="Straight Connector 1"/>
          <p:cNvCxnSpPr/>
          <p:nvPr/>
        </p:nvCxnSpPr>
        <p:spPr>
          <a:xfrm>
            <a:off x="666750" y="762000"/>
            <a:ext cx="7715250" cy="0"/>
          </a:xfrm>
          <a:prstGeom prst="line">
            <a:avLst/>
          </a:prstGeom>
          <a:ln w="12700" cap="flat" cmpd="sng" algn="ctr">
            <a:solidFill>
              <a:srgbClr val="7F7F7F">
                <a:alpha val="49800"/>
              </a:srgbClr>
            </a:solidFill>
            <a:prstDash val="solid"/>
            <a:round/>
            <a:headEnd type="none" w="med" len="med"/>
            <a:tailEnd type="none" w="med" len="med"/>
          </a:ln>
        </p:spPr>
      </p:cxnSp>
      <p:sp>
        <p:nvSpPr>
          <p:cNvPr id="3" name="TextBox 2"/>
          <p:cNvSpPr txBox="1"/>
          <p:nvPr/>
        </p:nvSpPr>
        <p:spPr>
          <a:xfrm>
            <a:off x="619125" y="6381750"/>
            <a:ext cx="7620000" cy="381000"/>
          </a:xfrm>
          <a:prstGeom prst="rect">
            <a:avLst/>
          </a:prstGeom>
          <a:noFill/>
        </p:spPr>
        <p:txBody>
          <a:bodyPr lIns="91440" tIns="45720" rIns="91440" bIns="45720" rtlCol="0">
            <a:spAutoFit/>
          </a:bodyPr>
          <a:lstStyle/>
          <a:p>
            <a:pPr marL="0" marR="0" lvl="0" indent="0" algn="l" fontAlgn="base">
              <a:lnSpc>
                <a:spcPct val="100000"/>
              </a:lnSpc>
            </a:pPr>
            <a:endParaRPr/>
          </a:p>
        </p:txBody>
      </p:sp>
      <p:graphicFrame>
        <p:nvGraphicFramePr>
          <p:cNvPr id="4" name="Table 3"/>
          <p:cNvGraphicFramePr>
            <a:graphicFrameLocks noGrp="1"/>
          </p:cNvGraphicFramePr>
          <p:nvPr/>
        </p:nvGraphicFramePr>
        <p:xfrm>
          <a:off x="619125" y="1138238"/>
          <a:ext cx="7620000" cy="5372100"/>
        </p:xfrm>
        <a:graphic>
          <a:graphicData uri="http://schemas.openxmlformats.org/drawingml/2006/table">
            <a:tbl>
              <a:tblPr firstRow="1" bandRow="1"/>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123825">
                <a:tc>
                  <a:txBody>
                    <a:bodyPr/>
                    <a:lstStyle/>
                    <a:p>
                      <a:pPr marL="19050" marR="19050" lvl="0" indent="0" algn="l" fontAlgn="ctr">
                        <a:lnSpc>
                          <a:spcPct val="100000"/>
                        </a:lnSpc>
                      </a:pPr>
                      <a:endParaRP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b="1" u="none" spc="0">
                          <a:solidFill>
                            <a:srgbClr val="000000">
                              <a:alpha val="100000"/>
                            </a:srgbClr>
                          </a:solidFill>
                          <a:latin typeface="Calibri"/>
                        </a:rPr>
                        <a:t>Population</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b="1" u="none" spc="0">
                          <a:solidFill>
                            <a:srgbClr val="000000">
                              <a:alpha val="100000"/>
                            </a:srgbClr>
                          </a:solidFill>
                          <a:latin typeface="Calibri"/>
                        </a:rPr>
                        <a:t>Segment 1</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b="1" u="none" spc="0">
                          <a:solidFill>
                            <a:srgbClr val="000000">
                              <a:alpha val="100000"/>
                            </a:srgbClr>
                          </a:solidFill>
                          <a:latin typeface="Calibri"/>
                        </a:rPr>
                        <a:t>Segment 2</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b="1" u="none" spc="0">
                          <a:solidFill>
                            <a:srgbClr val="000000">
                              <a:alpha val="100000"/>
                            </a:srgbClr>
                          </a:solidFill>
                          <a:latin typeface="Calibri"/>
                        </a:rPr>
                        <a:t>Segment 3</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extLst>
                  <a:ext uri="{0D108BD9-81ED-4DB2-BD59-A6C34878D82A}">
                    <a16:rowId xmlns:a16="http://schemas.microsoft.com/office/drawing/2014/main" val="10000"/>
                  </a:ext>
                </a:extLst>
              </a:tr>
              <a:tr h="123825">
                <a:tc>
                  <a:txBody>
                    <a:bodyPr/>
                    <a:lstStyle/>
                    <a:p>
                      <a:pPr marL="19050" marR="19050" lvl="0" indent="0" algn="l" fontAlgn="ctr">
                        <a:lnSpc>
                          <a:spcPct val="100000"/>
                        </a:lnSpc>
                      </a:pPr>
                      <a:r>
                        <a:rPr lang="en-US" sz="900" b="1" u="none" spc="0">
                          <a:solidFill>
                            <a:srgbClr val="000000">
                              <a:alpha val="100000"/>
                            </a:srgbClr>
                          </a:solidFill>
                          <a:latin typeface="Calibri"/>
                        </a:rPr>
                        <a:t>Cofee_Likeness</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3.75</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3.87</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BB0000">
                              <a:alpha val="100000"/>
                            </a:srgbClr>
                          </a:solidFill>
                          <a:latin typeface="Calibri"/>
                        </a:rPr>
                        <a:t>2.50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9900">
                              <a:alpha val="100000"/>
                            </a:srgbClr>
                          </a:solidFill>
                          <a:latin typeface="Calibri"/>
                        </a:rPr>
                        <a:t>4.38</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01"/>
                  </a:ext>
                </a:extLst>
              </a:tr>
              <a:tr h="123825">
                <a:tc>
                  <a:txBody>
                    <a:bodyPr/>
                    <a:lstStyle/>
                    <a:p>
                      <a:pPr marL="19050" marR="19050" lvl="0" indent="0" algn="l" fontAlgn="ctr">
                        <a:lnSpc>
                          <a:spcPct val="100000"/>
                        </a:lnSpc>
                      </a:pPr>
                      <a:r>
                        <a:rPr lang="en-US" sz="900" b="1" u="none" spc="0">
                          <a:solidFill>
                            <a:srgbClr val="000000">
                              <a:alpha val="100000"/>
                            </a:srgbClr>
                          </a:solidFill>
                          <a:latin typeface="Calibri"/>
                        </a:rPr>
                        <a:t>Coffee_strong_factor</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2.90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2.95</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2.38</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3.17</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02"/>
                  </a:ext>
                </a:extLst>
              </a:tr>
              <a:tr h="123825">
                <a:tc>
                  <a:txBody>
                    <a:bodyPr/>
                    <a:lstStyle/>
                    <a:p>
                      <a:pPr marL="19050" marR="19050" lvl="0" indent="0" algn="l" fontAlgn="ctr">
                        <a:lnSpc>
                          <a:spcPct val="100000"/>
                        </a:lnSpc>
                      </a:pPr>
                      <a:r>
                        <a:rPr lang="en-US" sz="900" b="1" u="none" spc="0">
                          <a:solidFill>
                            <a:srgbClr val="000000">
                              <a:alpha val="100000"/>
                            </a:srgbClr>
                          </a:solidFill>
                          <a:latin typeface="Calibri"/>
                        </a:rPr>
                        <a:t>Coffee_Shop_visit_frequency</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2.75</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2.95</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BB0000">
                              <a:alpha val="100000"/>
                            </a:srgbClr>
                          </a:solidFill>
                          <a:latin typeface="Calibri"/>
                        </a:rPr>
                        <a:t>1.88</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3.00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03"/>
                  </a:ext>
                </a:extLst>
              </a:tr>
              <a:tr h="123825">
                <a:tc>
                  <a:txBody>
                    <a:bodyPr/>
                    <a:lstStyle/>
                    <a:p>
                      <a:pPr marL="19050" marR="19050" lvl="0" indent="0" algn="l" fontAlgn="ctr">
                        <a:lnSpc>
                          <a:spcPct val="100000"/>
                        </a:lnSpc>
                      </a:pPr>
                      <a:r>
                        <a:rPr lang="en-US" sz="900" b="1" u="none" spc="0">
                          <a:solidFill>
                            <a:srgbClr val="000000">
                              <a:alpha val="100000"/>
                            </a:srgbClr>
                          </a:solidFill>
                          <a:latin typeface="Calibri"/>
                        </a:rPr>
                        <a:t>Days_of_week_drinks_cofee_code</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2.34</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2.33</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BB0000">
                              <a:alpha val="100000"/>
                            </a:srgbClr>
                          </a:solidFill>
                          <a:latin typeface="Calibri"/>
                        </a:rPr>
                        <a:t>1.38</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9900">
                              <a:alpha val="100000"/>
                            </a:srgbClr>
                          </a:solidFill>
                          <a:latin typeface="Calibri"/>
                        </a:rPr>
                        <a:t>3.00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04"/>
                  </a:ext>
                </a:extLst>
              </a:tr>
              <a:tr h="123825">
                <a:tc>
                  <a:txBody>
                    <a:bodyPr/>
                    <a:lstStyle/>
                    <a:p>
                      <a:pPr marL="19050" marR="19050" lvl="0" indent="0" algn="l" fontAlgn="ctr">
                        <a:lnSpc>
                          <a:spcPct val="100000"/>
                        </a:lnSpc>
                      </a:pPr>
                      <a:r>
                        <a:rPr lang="en-US" sz="900" b="1" u="none" spc="0">
                          <a:solidFill>
                            <a:srgbClr val="000000">
                              <a:alpha val="100000"/>
                            </a:srgbClr>
                          </a:solidFill>
                          <a:latin typeface="Calibri"/>
                        </a:rPr>
                        <a:t>frequency_making_own_coffee</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2.87</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2.77</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BB0000">
                              <a:alpha val="100000"/>
                            </a:srgbClr>
                          </a:solidFill>
                          <a:latin typeface="Calibri"/>
                        </a:rPr>
                        <a:t>1.75</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9900">
                              <a:alpha val="100000"/>
                            </a:srgbClr>
                          </a:solidFill>
                          <a:latin typeface="Calibri"/>
                        </a:rPr>
                        <a:t>3.79</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05"/>
                  </a:ext>
                </a:extLst>
              </a:tr>
              <a:tr h="123825">
                <a:tc>
                  <a:txBody>
                    <a:bodyPr/>
                    <a:lstStyle/>
                    <a:p>
                      <a:pPr marL="19050" marR="19050" lvl="0" indent="0" algn="l" fontAlgn="ctr">
                        <a:lnSpc>
                          <a:spcPct val="100000"/>
                        </a:lnSpc>
                      </a:pPr>
                      <a:r>
                        <a:rPr lang="en-US" sz="900" b="1" u="none" spc="0">
                          <a:solidFill>
                            <a:srgbClr val="000000">
                              <a:alpha val="100000"/>
                            </a:srgbClr>
                          </a:solidFill>
                          <a:latin typeface="Calibri"/>
                        </a:rPr>
                        <a:t>frequency_of_coffee_purchase</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2.73</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2.85</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BB0000">
                              <a:alpha val="100000"/>
                            </a:srgbClr>
                          </a:solidFill>
                          <a:latin typeface="Calibri"/>
                        </a:rPr>
                        <a:t>1.75</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9900">
                              <a:alpha val="100000"/>
                            </a:srgbClr>
                          </a:solidFill>
                          <a:latin typeface="Calibri"/>
                        </a:rPr>
                        <a:t>3.21</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06"/>
                  </a:ext>
                </a:extLst>
              </a:tr>
              <a:tr h="123825">
                <a:tc>
                  <a:txBody>
                    <a:bodyPr/>
                    <a:lstStyle/>
                    <a:p>
                      <a:pPr marL="19050" marR="19050" lvl="0" indent="0" algn="l" fontAlgn="ctr">
                        <a:lnSpc>
                          <a:spcPct val="100000"/>
                        </a:lnSpc>
                      </a:pPr>
                      <a:r>
                        <a:rPr lang="en-US" sz="900" b="1" u="none" spc="0">
                          <a:solidFill>
                            <a:srgbClr val="000000">
                              <a:alpha val="100000"/>
                            </a:srgbClr>
                          </a:solidFill>
                          <a:latin typeface="Calibri"/>
                        </a:rPr>
                        <a:t>Importance_of_coffee_brand</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3.16</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3.41</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BB0000">
                              <a:alpha val="100000"/>
                            </a:srgbClr>
                          </a:solidFill>
                          <a:latin typeface="Calibri"/>
                        </a:rPr>
                        <a:t>2.06</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3.50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07"/>
                  </a:ext>
                </a:extLst>
              </a:tr>
              <a:tr h="123825">
                <a:tc>
                  <a:txBody>
                    <a:bodyPr/>
                    <a:lstStyle/>
                    <a:p>
                      <a:pPr marL="19050" marR="19050" lvl="0" indent="0" algn="l" fontAlgn="ctr">
                        <a:lnSpc>
                          <a:spcPct val="100000"/>
                        </a:lnSpc>
                      </a:pPr>
                      <a:r>
                        <a:rPr lang="en-US" sz="900" b="1" u="none" spc="0">
                          <a:solidFill>
                            <a:srgbClr val="000000">
                              <a:alpha val="100000"/>
                            </a:srgbClr>
                          </a:solidFill>
                          <a:latin typeface="Calibri"/>
                        </a:rPr>
                        <a:t>Coffee_knowledge</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2.58</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2.62</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BB0000">
                              <a:alpha val="100000"/>
                            </a:srgbClr>
                          </a:solidFill>
                          <a:latin typeface="Calibri"/>
                        </a:rPr>
                        <a:t>1.88</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9900">
                              <a:alpha val="100000"/>
                            </a:srgbClr>
                          </a:solidFill>
                          <a:latin typeface="Calibri"/>
                        </a:rPr>
                        <a:t>3.00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08"/>
                  </a:ext>
                </a:extLst>
              </a:tr>
              <a:tr h="123825">
                <a:tc>
                  <a:txBody>
                    <a:bodyPr/>
                    <a:lstStyle/>
                    <a:p>
                      <a:pPr marL="19050" marR="19050" lvl="0" indent="0" algn="l" fontAlgn="ctr">
                        <a:lnSpc>
                          <a:spcPct val="100000"/>
                        </a:lnSpc>
                      </a:pPr>
                      <a:r>
                        <a:rPr lang="en-US" sz="900" b="1" u="none" spc="0">
                          <a:solidFill>
                            <a:srgbClr val="000000">
                              <a:alpha val="100000"/>
                            </a:srgbClr>
                          </a:solidFill>
                          <a:latin typeface="Calibri"/>
                        </a:rPr>
                        <a:t>Coffee_spend_monthly_code</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2.57</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2.62</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BB0000">
                              <a:alpha val="100000"/>
                            </a:srgbClr>
                          </a:solidFill>
                          <a:latin typeface="Calibri"/>
                        </a:rPr>
                        <a:t>1.38</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9900">
                              <a:alpha val="100000"/>
                            </a:srgbClr>
                          </a:solidFill>
                          <a:latin typeface="Calibri"/>
                        </a:rPr>
                        <a:t>3.29</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09"/>
                  </a:ext>
                </a:extLst>
              </a:tr>
              <a:tr h="123825">
                <a:tc>
                  <a:txBody>
                    <a:bodyPr/>
                    <a:lstStyle/>
                    <a:p>
                      <a:pPr marL="19050" marR="19050" lvl="0" indent="0" algn="l" fontAlgn="ctr">
                        <a:lnSpc>
                          <a:spcPct val="100000"/>
                        </a:lnSpc>
                      </a:pPr>
                      <a:r>
                        <a:rPr lang="en-US" sz="900" b="1" u="none" spc="0">
                          <a:solidFill>
                            <a:srgbClr val="000000">
                              <a:alpha val="100000"/>
                            </a:srgbClr>
                          </a:solidFill>
                          <a:latin typeface="Calibri"/>
                        </a:rPr>
                        <a:t>Quality_of_Coffee_imp</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3.86</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9900">
                              <a:alpha val="100000"/>
                            </a:srgbClr>
                          </a:solidFill>
                          <a:latin typeface="Calibri"/>
                        </a:rPr>
                        <a:t>4.44</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BB0000">
                              <a:alpha val="100000"/>
                            </a:srgbClr>
                          </a:solidFill>
                          <a:latin typeface="Calibri"/>
                        </a:rPr>
                        <a:t>2.63</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3.75</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10"/>
                  </a:ext>
                </a:extLst>
              </a:tr>
              <a:tr h="123825">
                <a:tc>
                  <a:txBody>
                    <a:bodyPr/>
                    <a:lstStyle/>
                    <a:p>
                      <a:pPr marL="19050" marR="19050" lvl="0" indent="0" algn="l" fontAlgn="ctr">
                        <a:lnSpc>
                          <a:spcPct val="100000"/>
                        </a:lnSpc>
                      </a:pPr>
                      <a:r>
                        <a:rPr lang="en-US" sz="900" b="1" u="none" spc="0">
                          <a:solidFill>
                            <a:srgbClr val="000000">
                              <a:alpha val="100000"/>
                            </a:srgbClr>
                          </a:solidFill>
                          <a:latin typeface="Calibri"/>
                        </a:rPr>
                        <a:t>Staff_Attitude_imp</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3.30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9900">
                              <a:alpha val="100000"/>
                            </a:srgbClr>
                          </a:solidFill>
                          <a:latin typeface="Calibri"/>
                        </a:rPr>
                        <a:t>4.03</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BB0000">
                              <a:alpha val="100000"/>
                            </a:srgbClr>
                          </a:solidFill>
                          <a:latin typeface="Calibri"/>
                        </a:rPr>
                        <a:t>2.13</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2.92</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11"/>
                  </a:ext>
                </a:extLst>
              </a:tr>
              <a:tr h="123825">
                <a:tc>
                  <a:txBody>
                    <a:bodyPr/>
                    <a:lstStyle/>
                    <a:p>
                      <a:pPr marL="19050" marR="19050" lvl="0" indent="0" algn="l" fontAlgn="ctr">
                        <a:lnSpc>
                          <a:spcPct val="100000"/>
                        </a:lnSpc>
                      </a:pPr>
                      <a:r>
                        <a:rPr lang="en-US" sz="900" b="1" u="none" spc="0">
                          <a:solidFill>
                            <a:srgbClr val="000000">
                              <a:alpha val="100000"/>
                            </a:srgbClr>
                          </a:solidFill>
                          <a:latin typeface="Calibri"/>
                        </a:rPr>
                        <a:t>Service_speed_imp</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3.67</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9900">
                              <a:alpha val="100000"/>
                            </a:srgbClr>
                          </a:solidFill>
                          <a:latin typeface="Calibri"/>
                        </a:rPr>
                        <a:t>4.15</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BB0000">
                              <a:alpha val="100000"/>
                            </a:srgbClr>
                          </a:solidFill>
                          <a:latin typeface="Calibri"/>
                        </a:rPr>
                        <a:t>2.44</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3.71</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12"/>
                  </a:ext>
                </a:extLst>
              </a:tr>
              <a:tr h="123825">
                <a:tc>
                  <a:txBody>
                    <a:bodyPr/>
                    <a:lstStyle/>
                    <a:p>
                      <a:pPr marL="19050" marR="19050" lvl="0" indent="0" algn="l" fontAlgn="ctr">
                        <a:lnSpc>
                          <a:spcPct val="100000"/>
                        </a:lnSpc>
                      </a:pPr>
                      <a:r>
                        <a:rPr lang="en-US" sz="900" b="1" u="none" spc="0">
                          <a:solidFill>
                            <a:srgbClr val="000000">
                              <a:alpha val="100000"/>
                            </a:srgbClr>
                          </a:solidFill>
                          <a:latin typeface="Calibri"/>
                        </a:rPr>
                        <a:t>Ease_of_Online_Ordering</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2.96</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9900">
                              <a:alpha val="100000"/>
                            </a:srgbClr>
                          </a:solidFill>
                          <a:latin typeface="Calibri"/>
                        </a:rPr>
                        <a:t>3.56</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BB0000">
                              <a:alpha val="100000"/>
                            </a:srgbClr>
                          </a:solidFill>
                          <a:latin typeface="Calibri"/>
                        </a:rPr>
                        <a:t>2.19</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BB0000">
                              <a:alpha val="100000"/>
                            </a:srgbClr>
                          </a:solidFill>
                          <a:latin typeface="Calibri"/>
                        </a:rPr>
                        <a:t>2.50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13"/>
                  </a:ext>
                </a:extLst>
              </a:tr>
              <a:tr h="123825">
                <a:tc>
                  <a:txBody>
                    <a:bodyPr/>
                    <a:lstStyle/>
                    <a:p>
                      <a:pPr marL="19050" marR="19050" lvl="0" indent="0" algn="l" fontAlgn="ctr">
                        <a:lnSpc>
                          <a:spcPct val="100000"/>
                        </a:lnSpc>
                      </a:pPr>
                      <a:r>
                        <a:rPr lang="en-US" sz="900" b="1" u="none" spc="0">
                          <a:solidFill>
                            <a:srgbClr val="000000">
                              <a:alpha val="100000"/>
                            </a:srgbClr>
                          </a:solidFill>
                          <a:latin typeface="Calibri"/>
                        </a:rPr>
                        <a:t>Store_Cleanliness</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4.01</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9900">
                              <a:alpha val="100000"/>
                            </a:srgbClr>
                          </a:solidFill>
                          <a:latin typeface="Calibri"/>
                        </a:rPr>
                        <a:t>4.62</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BB0000">
                              <a:alpha val="100000"/>
                            </a:srgbClr>
                          </a:solidFill>
                          <a:latin typeface="Calibri"/>
                        </a:rPr>
                        <a:t>2.94</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3.75</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14"/>
                  </a:ext>
                </a:extLst>
              </a:tr>
              <a:tr h="123825">
                <a:tc>
                  <a:txBody>
                    <a:bodyPr/>
                    <a:lstStyle/>
                    <a:p>
                      <a:pPr marL="19050" marR="19050" lvl="0" indent="0" algn="l" fontAlgn="ctr">
                        <a:lnSpc>
                          <a:spcPct val="100000"/>
                        </a:lnSpc>
                      </a:pPr>
                      <a:r>
                        <a:rPr lang="en-US" sz="900" b="1" u="none" spc="0">
                          <a:solidFill>
                            <a:srgbClr val="000000">
                              <a:alpha val="100000"/>
                            </a:srgbClr>
                          </a:solidFill>
                          <a:latin typeface="Calibri"/>
                        </a:rPr>
                        <a:t>Variety_Of_Flavors</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2.97</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9900">
                              <a:alpha val="100000"/>
                            </a:srgbClr>
                          </a:solidFill>
                          <a:latin typeface="Calibri"/>
                        </a:rPr>
                        <a:t>3.56</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BB0000">
                              <a:alpha val="100000"/>
                            </a:srgbClr>
                          </a:solidFill>
                          <a:latin typeface="Calibri"/>
                        </a:rPr>
                        <a:t>2.38</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BB0000">
                              <a:alpha val="100000"/>
                            </a:srgbClr>
                          </a:solidFill>
                          <a:latin typeface="Calibri"/>
                        </a:rPr>
                        <a:t>2.42</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15"/>
                  </a:ext>
                </a:extLst>
              </a:tr>
              <a:tr h="123825">
                <a:tc>
                  <a:txBody>
                    <a:bodyPr/>
                    <a:lstStyle/>
                    <a:p>
                      <a:pPr marL="19050" marR="19050" lvl="0" indent="0" algn="l" fontAlgn="ctr">
                        <a:lnSpc>
                          <a:spcPct val="100000"/>
                        </a:lnSpc>
                      </a:pPr>
                      <a:r>
                        <a:rPr lang="en-US" sz="900" b="1" u="none" spc="0">
                          <a:solidFill>
                            <a:srgbClr val="000000">
                              <a:alpha val="100000"/>
                            </a:srgbClr>
                          </a:solidFill>
                          <a:latin typeface="Calibri"/>
                        </a:rPr>
                        <a:t>Customizability</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2.85</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9900">
                              <a:alpha val="100000"/>
                            </a:srgbClr>
                          </a:solidFill>
                          <a:latin typeface="Calibri"/>
                        </a:rPr>
                        <a:t>3.49</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BB0000">
                              <a:alpha val="100000"/>
                            </a:srgbClr>
                          </a:solidFill>
                          <a:latin typeface="Calibri"/>
                        </a:rPr>
                        <a:t>2.38</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BB0000">
                              <a:alpha val="100000"/>
                            </a:srgbClr>
                          </a:solidFill>
                          <a:latin typeface="Calibri"/>
                        </a:rPr>
                        <a:t>2.13</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16"/>
                  </a:ext>
                </a:extLst>
              </a:tr>
              <a:tr h="123825">
                <a:tc>
                  <a:txBody>
                    <a:bodyPr/>
                    <a:lstStyle/>
                    <a:p>
                      <a:pPr marL="19050" marR="19050" lvl="0" indent="0" algn="l" fontAlgn="ctr">
                        <a:lnSpc>
                          <a:spcPct val="100000"/>
                        </a:lnSpc>
                      </a:pPr>
                      <a:r>
                        <a:rPr lang="en-US" sz="900" b="1" u="none" spc="0">
                          <a:solidFill>
                            <a:srgbClr val="000000">
                              <a:alpha val="100000"/>
                            </a:srgbClr>
                          </a:solidFill>
                          <a:latin typeface="Calibri"/>
                        </a:rPr>
                        <a:t>Knowledgeable_Staff</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3.13</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9900">
                              <a:alpha val="100000"/>
                            </a:srgbClr>
                          </a:solidFill>
                          <a:latin typeface="Calibri"/>
                        </a:rPr>
                        <a:t>3.69</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BB0000">
                              <a:alpha val="100000"/>
                            </a:srgbClr>
                          </a:solidFill>
                          <a:latin typeface="Calibri"/>
                        </a:rPr>
                        <a:t>2.19</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2.83</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17"/>
                  </a:ext>
                </a:extLst>
              </a:tr>
              <a:tr h="123825">
                <a:tc>
                  <a:txBody>
                    <a:bodyPr/>
                    <a:lstStyle/>
                    <a:p>
                      <a:pPr marL="19050" marR="19050" lvl="0" indent="0" algn="l" fontAlgn="ctr">
                        <a:lnSpc>
                          <a:spcPct val="100000"/>
                        </a:lnSpc>
                      </a:pPr>
                      <a:r>
                        <a:rPr lang="en-US" sz="900" b="1" u="none" spc="0">
                          <a:solidFill>
                            <a:srgbClr val="000000">
                              <a:alpha val="100000"/>
                            </a:srgbClr>
                          </a:solidFill>
                          <a:latin typeface="Calibri"/>
                        </a:rPr>
                        <a:t>Store_Comfortable_Seating</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3.28</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9900">
                              <a:alpha val="100000"/>
                            </a:srgbClr>
                          </a:solidFill>
                          <a:latin typeface="Calibri"/>
                        </a:rPr>
                        <a:t>3.87</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BB0000">
                              <a:alpha val="100000"/>
                            </a:srgbClr>
                          </a:solidFill>
                          <a:latin typeface="Calibri"/>
                        </a:rPr>
                        <a:t>2.38</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2.92</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18"/>
                  </a:ext>
                </a:extLst>
              </a:tr>
              <a:tr h="123825">
                <a:tc>
                  <a:txBody>
                    <a:bodyPr/>
                    <a:lstStyle/>
                    <a:p>
                      <a:pPr marL="19050" marR="19050" lvl="0" indent="0" algn="l" fontAlgn="ctr">
                        <a:lnSpc>
                          <a:spcPct val="100000"/>
                        </a:lnSpc>
                      </a:pPr>
                      <a:r>
                        <a:rPr lang="en-US" sz="1000" b="1" u="none" spc="0">
                          <a:solidFill>
                            <a:srgbClr val="000000">
                              <a:alpha val="100000"/>
                            </a:srgbClr>
                          </a:solidFill>
                          <a:latin typeface="Calibri"/>
                        </a:rPr>
                        <a:t>Unique_Drinks</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2.65</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9900">
                              <a:alpha val="100000"/>
                            </a:srgbClr>
                          </a:solidFill>
                          <a:latin typeface="Calibri"/>
                        </a:rPr>
                        <a:t>3.13</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BB0000">
                              <a:alpha val="100000"/>
                            </a:srgbClr>
                          </a:solidFill>
                          <a:latin typeface="Calibri"/>
                        </a:rPr>
                        <a:t>2.19</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BB0000">
                              <a:alpha val="100000"/>
                            </a:srgbClr>
                          </a:solidFill>
                          <a:latin typeface="Calibri"/>
                        </a:rPr>
                        <a:t>2.17</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19"/>
                  </a:ext>
                </a:extLst>
              </a:tr>
              <a:tr h="123825">
                <a:tc>
                  <a:txBody>
                    <a:bodyPr/>
                    <a:lstStyle/>
                    <a:p>
                      <a:pPr marL="19050" marR="19050" lvl="0" indent="0" algn="l" fontAlgn="ctr">
                        <a:lnSpc>
                          <a:spcPct val="100000"/>
                        </a:lnSpc>
                      </a:pPr>
                      <a:r>
                        <a:rPr lang="en-US" sz="900" b="1" u="none" spc="0">
                          <a:solidFill>
                            <a:srgbClr val="000000">
                              <a:alpha val="100000"/>
                            </a:srgbClr>
                          </a:solidFill>
                          <a:latin typeface="Calibri"/>
                        </a:rPr>
                        <a:t>Store_Proximity</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3.61</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9900">
                              <a:alpha val="100000"/>
                            </a:srgbClr>
                          </a:solidFill>
                          <a:latin typeface="Calibri"/>
                        </a:rPr>
                        <a:t>4.00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BB0000">
                              <a:alpha val="100000"/>
                            </a:srgbClr>
                          </a:solidFill>
                          <a:latin typeface="Calibri"/>
                        </a:rPr>
                        <a:t>2.44</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3.75</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20"/>
                  </a:ext>
                </a:extLst>
              </a:tr>
              <a:tr h="123825">
                <a:tc>
                  <a:txBody>
                    <a:bodyPr/>
                    <a:lstStyle/>
                    <a:p>
                      <a:pPr marL="19050" marR="19050" lvl="0" indent="0" algn="l" fontAlgn="ctr">
                        <a:lnSpc>
                          <a:spcPct val="100000"/>
                        </a:lnSpc>
                      </a:pPr>
                      <a:r>
                        <a:rPr lang="en-US" sz="1000" b="1" u="none" spc="0">
                          <a:solidFill>
                            <a:srgbClr val="000000">
                              <a:alpha val="100000"/>
                            </a:srgbClr>
                          </a:solidFill>
                          <a:latin typeface="Calibri"/>
                        </a:rPr>
                        <a:t>Affordability</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3.67</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9900">
                              <a:alpha val="100000"/>
                            </a:srgbClr>
                          </a:solidFill>
                          <a:latin typeface="Calibri"/>
                        </a:rPr>
                        <a:t>4.10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BB0000">
                              <a:alpha val="100000"/>
                            </a:srgbClr>
                          </a:solidFill>
                          <a:latin typeface="Calibri"/>
                        </a:rPr>
                        <a:t>3.00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3.42</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21"/>
                  </a:ext>
                </a:extLst>
              </a:tr>
              <a:tr h="123825">
                <a:tc>
                  <a:txBody>
                    <a:bodyPr/>
                    <a:lstStyle/>
                    <a:p>
                      <a:pPr marL="19050" marR="19050" lvl="0" indent="0" algn="l" fontAlgn="ctr">
                        <a:lnSpc>
                          <a:spcPct val="100000"/>
                        </a:lnSpc>
                      </a:pPr>
                      <a:r>
                        <a:rPr lang="en-US" sz="900" b="1" u="none" spc="0">
                          <a:solidFill>
                            <a:srgbClr val="000000">
                              <a:alpha val="100000"/>
                            </a:srgbClr>
                          </a:solidFill>
                          <a:latin typeface="Calibri"/>
                        </a:rPr>
                        <a:t>Shop_Surroundings</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3.19</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9900">
                              <a:alpha val="100000"/>
                            </a:srgbClr>
                          </a:solidFill>
                          <a:latin typeface="Calibri"/>
                        </a:rPr>
                        <a:t>3.79</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BB0000">
                              <a:alpha val="100000"/>
                            </a:srgbClr>
                          </a:solidFill>
                          <a:latin typeface="Calibri"/>
                        </a:rPr>
                        <a:t>2.06</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2.96</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22"/>
                  </a:ext>
                </a:extLst>
              </a:tr>
              <a:tr h="123825">
                <a:tc>
                  <a:txBody>
                    <a:bodyPr/>
                    <a:lstStyle/>
                    <a:p>
                      <a:pPr marL="19050" marR="19050" lvl="0" indent="0" algn="l" fontAlgn="ctr">
                        <a:lnSpc>
                          <a:spcPct val="100000"/>
                        </a:lnSpc>
                      </a:pPr>
                      <a:r>
                        <a:rPr lang="en-US" sz="900" b="1" u="none" spc="0">
                          <a:solidFill>
                            <a:srgbClr val="000000">
                              <a:alpha val="100000"/>
                            </a:srgbClr>
                          </a:solidFill>
                          <a:latin typeface="Calibri"/>
                        </a:rPr>
                        <a:t>Good_place_to_study_or_work</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3.09</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9900">
                              <a:alpha val="100000"/>
                            </a:srgbClr>
                          </a:solidFill>
                          <a:latin typeface="Calibri"/>
                        </a:rPr>
                        <a:t>3.79</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BB0000">
                              <a:alpha val="100000"/>
                            </a:srgbClr>
                          </a:solidFill>
                          <a:latin typeface="Calibri"/>
                        </a:rPr>
                        <a:t>2.00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BB0000">
                              <a:alpha val="100000"/>
                            </a:srgbClr>
                          </a:solidFill>
                          <a:latin typeface="Calibri"/>
                        </a:rPr>
                        <a:t>2.67</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23"/>
                  </a:ext>
                </a:extLst>
              </a:tr>
              <a:tr h="123825">
                <a:tc>
                  <a:txBody>
                    <a:bodyPr/>
                    <a:lstStyle/>
                    <a:p>
                      <a:pPr marL="19050" marR="19050" lvl="0" indent="0" algn="l" fontAlgn="ctr">
                        <a:lnSpc>
                          <a:spcPct val="100000"/>
                        </a:lnSpc>
                      </a:pPr>
                      <a:r>
                        <a:rPr lang="en-US" sz="900" b="1" u="none" spc="0">
                          <a:solidFill>
                            <a:srgbClr val="000000">
                              <a:alpha val="100000"/>
                            </a:srgbClr>
                          </a:solidFill>
                          <a:latin typeface="Calibri"/>
                        </a:rPr>
                        <a:t>Quality_Consistency</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3.96</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9900">
                              <a:alpha val="100000"/>
                            </a:srgbClr>
                          </a:solidFill>
                          <a:latin typeface="Calibri"/>
                        </a:rPr>
                        <a:t>4.49</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BB0000">
                              <a:alpha val="100000"/>
                            </a:srgbClr>
                          </a:solidFill>
                          <a:latin typeface="Calibri"/>
                        </a:rPr>
                        <a:t>2.75</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3.92</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2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619125" y="0"/>
          <a:ext cx="8382000" cy="6762750"/>
          <a:chOff x="619125" y="0"/>
          <a:chExt cx="8382000" cy="6762750"/>
        </a:xfrm>
      </p:grpSpPr>
      <p:sp>
        <p:nvSpPr>
          <p:cNvPr id="5" name="TextBox 4"/>
          <p:cNvSpPr txBox="1"/>
          <p:nvPr/>
        </p:nvSpPr>
        <p:spPr>
          <a:xfrm>
            <a:off x="685800" y="0"/>
            <a:ext cx="7620000" cy="762000"/>
          </a:xfrm>
          <a:prstGeom prst="rect">
            <a:avLst/>
          </a:prstGeom>
          <a:noFill/>
        </p:spPr>
        <p:txBody>
          <a:bodyPr lIns="91440" tIns="45720" rIns="91440" bIns="45720" rtlCol="0">
            <a:spAutoFit/>
          </a:bodyPr>
          <a:lstStyle/>
          <a:p>
            <a:pPr marL="0" marR="0" lvl="0" indent="0" algn="l" fontAlgn="base">
              <a:lnSpc>
                <a:spcPct val="100000"/>
              </a:lnSpc>
            </a:pPr>
            <a:br/>
            <a:r>
              <a:rPr lang="en-US" sz="2800" b="1" u="none" spc="0">
                <a:solidFill>
                  <a:srgbClr val="205564">
                    <a:alpha val="100000"/>
                  </a:srgbClr>
                </a:solidFill>
                <a:latin typeface="Cambria"/>
              </a:rPr>
              <a:t>Segment description (...)</a:t>
            </a:r>
            <a:r>
              <a:rPr lang="en-US" sz="1000" u="none" spc="0">
                <a:solidFill>
                  <a:srgbClr val="000000">
                    <a:alpha val="100000"/>
                  </a:srgbClr>
                </a:solidFill>
                <a:latin typeface="Calibri"/>
              </a:rPr>
              <a:t> </a:t>
            </a:r>
          </a:p>
        </p:txBody>
      </p:sp>
      <p:cxnSp>
        <p:nvCxnSpPr>
          <p:cNvPr id="2" name="Straight Connector 1"/>
          <p:cNvCxnSpPr/>
          <p:nvPr/>
        </p:nvCxnSpPr>
        <p:spPr>
          <a:xfrm>
            <a:off x="666750" y="762000"/>
            <a:ext cx="7715250" cy="0"/>
          </a:xfrm>
          <a:prstGeom prst="line">
            <a:avLst/>
          </a:prstGeom>
          <a:ln w="12700" cap="flat" cmpd="sng" algn="ctr">
            <a:solidFill>
              <a:srgbClr val="7F7F7F">
                <a:alpha val="49800"/>
              </a:srgbClr>
            </a:solidFill>
            <a:prstDash val="solid"/>
            <a:round/>
            <a:headEnd type="none" w="med" len="med"/>
            <a:tailEnd type="none" w="med" len="med"/>
          </a:ln>
        </p:spPr>
      </p:cxnSp>
      <p:sp>
        <p:nvSpPr>
          <p:cNvPr id="3" name="TextBox 2"/>
          <p:cNvSpPr txBox="1"/>
          <p:nvPr/>
        </p:nvSpPr>
        <p:spPr>
          <a:xfrm>
            <a:off x="619125" y="6381750"/>
            <a:ext cx="7620000" cy="381000"/>
          </a:xfrm>
          <a:prstGeom prst="rect">
            <a:avLst/>
          </a:prstGeom>
          <a:noFill/>
        </p:spPr>
        <p:txBody>
          <a:bodyPr lIns="91440" tIns="45720" rIns="91440" bIns="45720" rtlCol="0">
            <a:spAutoFit/>
          </a:bodyPr>
          <a:lstStyle/>
          <a:p>
            <a:pPr marL="0" marR="0" lvl="0" indent="0" algn="l" fontAlgn="base">
              <a:lnSpc>
                <a:spcPct val="100000"/>
              </a:lnSpc>
            </a:pPr>
            <a:endParaRPr/>
          </a:p>
        </p:txBody>
      </p:sp>
      <p:sp>
        <p:nvSpPr>
          <p:cNvPr id="4" name="TextBox 3"/>
          <p:cNvSpPr txBox="1"/>
          <p:nvPr/>
        </p:nvSpPr>
        <p:spPr>
          <a:xfrm>
            <a:off x="619125" y="5429250"/>
            <a:ext cx="7620000" cy="952500"/>
          </a:xfrm>
          <a:prstGeom prst="rect">
            <a:avLst/>
          </a:prstGeom>
          <a:noFill/>
        </p:spPr>
        <p:txBody>
          <a:bodyPr lIns="91440" tIns="45720" rIns="91440" bIns="45720" rtlCol="0">
            <a:spAutoFit/>
          </a:bodyPr>
          <a:lstStyle/>
          <a:p>
            <a:pPr marL="0" marR="0" lvl="0" indent="0" algn="l" fontAlgn="base">
              <a:lnSpc>
                <a:spcPct val="100000"/>
              </a:lnSpc>
            </a:pPr>
            <a:r>
              <a:rPr lang="en-US" sz="1600" u="none" spc="0">
                <a:solidFill>
                  <a:srgbClr val="595959">
                    <a:alpha val="100000"/>
                  </a:srgbClr>
                </a:solidFill>
                <a:latin typeface="Calibri"/>
              </a:rPr>
              <a:t>Average value of each segmentation variable, overall for each segment (centroid). Segmentation variables that are statistically different from the rest of the population are highlighted in red (lower) or green (higher).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619125" y="0"/>
          <a:ext cx="8382000" cy="6762750"/>
          <a:chOff x="619125" y="0"/>
          <a:chExt cx="8382000" cy="6762750"/>
        </a:xfrm>
      </p:grpSpPr>
      <p:sp>
        <p:nvSpPr>
          <p:cNvPr id="6" name="TextBox 5"/>
          <p:cNvSpPr txBox="1"/>
          <p:nvPr/>
        </p:nvSpPr>
        <p:spPr>
          <a:xfrm>
            <a:off x="685800" y="0"/>
            <a:ext cx="7620000" cy="762000"/>
          </a:xfrm>
          <a:prstGeom prst="rect">
            <a:avLst/>
          </a:prstGeom>
          <a:noFill/>
        </p:spPr>
        <p:txBody>
          <a:bodyPr lIns="91440" tIns="45720" rIns="91440" bIns="45720" rtlCol="0">
            <a:spAutoFit/>
          </a:bodyPr>
          <a:lstStyle/>
          <a:p>
            <a:pPr marL="0" marR="0" lvl="0" indent="0" algn="l" fontAlgn="base">
              <a:lnSpc>
                <a:spcPct val="100000"/>
              </a:lnSpc>
            </a:pPr>
            <a:br/>
            <a:r>
              <a:rPr lang="en-US" sz="2800" b="1" u="none" spc="0">
                <a:solidFill>
                  <a:srgbClr val="205564">
                    <a:alpha val="100000"/>
                  </a:srgbClr>
                </a:solidFill>
                <a:latin typeface="Cambria"/>
              </a:rPr>
              <a:t>Segment differences per segment</a:t>
            </a:r>
            <a:r>
              <a:rPr lang="en-US" sz="1000" u="none" spc="0">
                <a:solidFill>
                  <a:srgbClr val="000000">
                    <a:alpha val="100000"/>
                  </a:srgbClr>
                </a:solidFill>
                <a:latin typeface="Calibri"/>
              </a:rPr>
              <a:t> </a:t>
            </a:r>
          </a:p>
        </p:txBody>
      </p:sp>
      <p:cxnSp>
        <p:nvCxnSpPr>
          <p:cNvPr id="2" name="Straight Connector 1"/>
          <p:cNvCxnSpPr/>
          <p:nvPr/>
        </p:nvCxnSpPr>
        <p:spPr>
          <a:xfrm>
            <a:off x="666750" y="762000"/>
            <a:ext cx="7715250" cy="0"/>
          </a:xfrm>
          <a:prstGeom prst="line">
            <a:avLst/>
          </a:prstGeom>
          <a:ln w="12700" cap="flat" cmpd="sng" algn="ctr">
            <a:solidFill>
              <a:srgbClr val="7F7F7F">
                <a:alpha val="49800"/>
              </a:srgbClr>
            </a:solidFill>
            <a:prstDash val="solid"/>
            <a:round/>
            <a:headEnd type="none" w="med" len="med"/>
            <a:tailEnd type="none" w="med" len="med"/>
          </a:ln>
        </p:spPr>
      </p:cxnSp>
      <p:sp>
        <p:nvSpPr>
          <p:cNvPr id="3" name="TextBox 2"/>
          <p:cNvSpPr txBox="1"/>
          <p:nvPr/>
        </p:nvSpPr>
        <p:spPr>
          <a:xfrm>
            <a:off x="619125" y="6381750"/>
            <a:ext cx="7620000" cy="381000"/>
          </a:xfrm>
          <a:prstGeom prst="rect">
            <a:avLst/>
          </a:prstGeom>
          <a:noFill/>
        </p:spPr>
        <p:txBody>
          <a:bodyPr lIns="91440" tIns="45720" rIns="91440" bIns="45720" rtlCol="0">
            <a:spAutoFit/>
          </a:bodyPr>
          <a:lstStyle/>
          <a:p>
            <a:pPr marL="0" marR="0" lvl="0" indent="0" algn="l" fontAlgn="base">
              <a:lnSpc>
                <a:spcPct val="100000"/>
              </a:lnSpc>
            </a:pPr>
            <a:endParaRPr/>
          </a:p>
        </p:txBody>
      </p:sp>
      <p:pic>
        <p:nvPicPr>
          <p:cNvPr id="4" name="Segment differences per segment" descr="Segment differences per segment"/>
          <p:cNvPicPr>
            <a:picLocks noChangeAspect="1"/>
          </p:cNvPicPr>
          <p:nvPr/>
        </p:nvPicPr>
        <p:blipFill>
          <a:blip r:embed="rId2"/>
          <a:stretch>
            <a:fillRect/>
          </a:stretch>
        </p:blipFill>
        <p:spPr>
          <a:xfrm>
            <a:off x="1238250" y="952500"/>
            <a:ext cx="6667500" cy="4762500"/>
          </a:xfrm>
          <a:prstGeom prst="rect">
            <a:avLst/>
          </a:prstGeom>
        </p:spPr>
      </p:pic>
      <p:sp>
        <p:nvSpPr>
          <p:cNvPr id="5" name="TextBox 4"/>
          <p:cNvSpPr txBox="1"/>
          <p:nvPr/>
        </p:nvSpPr>
        <p:spPr>
          <a:xfrm>
            <a:off x="619125" y="5715000"/>
            <a:ext cx="7620000" cy="952500"/>
          </a:xfrm>
          <a:prstGeom prst="rect">
            <a:avLst/>
          </a:prstGeom>
          <a:noFill/>
        </p:spPr>
        <p:txBody>
          <a:bodyPr lIns="91440" tIns="45720" rIns="91440" bIns="45720" rtlCol="0">
            <a:spAutoFit/>
          </a:bodyPr>
          <a:lstStyle/>
          <a:p>
            <a:pPr marL="0" marR="0" lvl="0" indent="0" algn="l" fontAlgn="base">
              <a:lnSpc>
                <a:spcPct val="100000"/>
              </a:lnSpc>
            </a:pPr>
            <a:r>
              <a:rPr lang="en-US" sz="1600" u="none" spc="0">
                <a:solidFill>
                  <a:srgbClr val="595959">
                    <a:alpha val="100000"/>
                  </a:srgbClr>
                </a:solidFill>
                <a:latin typeface="Calibri"/>
              </a:rPr>
              <a:t>Cell colors indicate to what extent a segment is statistically different from the rest of the population on each segmentation variable.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619125" y="0"/>
          <a:ext cx="8382000" cy="6762750"/>
          <a:chOff x="619125" y="0"/>
          <a:chExt cx="8382000" cy="6762750"/>
        </a:xfrm>
      </p:grpSpPr>
      <p:sp>
        <p:nvSpPr>
          <p:cNvPr id="6" name="TextBox 5"/>
          <p:cNvSpPr txBox="1"/>
          <p:nvPr/>
        </p:nvSpPr>
        <p:spPr>
          <a:xfrm>
            <a:off x="685800" y="0"/>
            <a:ext cx="7620000" cy="762000"/>
          </a:xfrm>
          <a:prstGeom prst="rect">
            <a:avLst/>
          </a:prstGeom>
          <a:noFill/>
        </p:spPr>
        <p:txBody>
          <a:bodyPr lIns="91440" tIns="45720" rIns="91440" bIns="45720" rtlCol="0">
            <a:spAutoFit/>
          </a:bodyPr>
          <a:lstStyle/>
          <a:p>
            <a:pPr marL="0" marR="0" lvl="0" indent="0" algn="l" fontAlgn="base">
              <a:lnSpc>
                <a:spcPct val="100000"/>
              </a:lnSpc>
            </a:pPr>
            <a:br/>
            <a:r>
              <a:rPr lang="en-US" sz="2800" b="1" u="none" spc="0">
                <a:solidFill>
                  <a:srgbClr val="205564">
                    <a:alpha val="100000"/>
                  </a:srgbClr>
                </a:solidFill>
                <a:latin typeface="Cambria"/>
              </a:rPr>
              <a:t>Segmentation space</a:t>
            </a:r>
            <a:r>
              <a:rPr lang="en-US" sz="1000" u="none" spc="0">
                <a:solidFill>
                  <a:srgbClr val="000000">
                    <a:alpha val="100000"/>
                  </a:srgbClr>
                </a:solidFill>
                <a:latin typeface="Calibri"/>
              </a:rPr>
              <a:t> </a:t>
            </a:r>
          </a:p>
        </p:txBody>
      </p:sp>
      <p:cxnSp>
        <p:nvCxnSpPr>
          <p:cNvPr id="2" name="Straight Connector 1"/>
          <p:cNvCxnSpPr/>
          <p:nvPr/>
        </p:nvCxnSpPr>
        <p:spPr>
          <a:xfrm>
            <a:off x="666750" y="762000"/>
            <a:ext cx="7715250" cy="0"/>
          </a:xfrm>
          <a:prstGeom prst="line">
            <a:avLst/>
          </a:prstGeom>
          <a:ln w="12700" cap="flat" cmpd="sng" algn="ctr">
            <a:solidFill>
              <a:srgbClr val="7F7F7F">
                <a:alpha val="49800"/>
              </a:srgbClr>
            </a:solidFill>
            <a:prstDash val="solid"/>
            <a:round/>
            <a:headEnd type="none" w="med" len="med"/>
            <a:tailEnd type="none" w="med" len="med"/>
          </a:ln>
        </p:spPr>
      </p:cxnSp>
      <p:sp>
        <p:nvSpPr>
          <p:cNvPr id="3" name="TextBox 2"/>
          <p:cNvSpPr txBox="1"/>
          <p:nvPr/>
        </p:nvSpPr>
        <p:spPr>
          <a:xfrm>
            <a:off x="685800" y="857250"/>
            <a:ext cx="7620000" cy="5238750"/>
          </a:xfrm>
          <a:prstGeom prst="rect">
            <a:avLst/>
          </a:prstGeom>
          <a:noFill/>
        </p:spPr>
        <p:txBody>
          <a:bodyPr lIns="91440" tIns="45720" rIns="91440" bIns="45720" rtlCol="0">
            <a:spAutoFit/>
          </a:bodyPr>
          <a:lstStyle/>
          <a:p>
            <a:pPr marL="0" marR="0" lvl="0" indent="0" algn="l" fontAlgn="base">
              <a:lnSpc>
                <a:spcPct val="100000"/>
              </a:lnSpc>
            </a:pPr>
            <a:endParaRPr/>
          </a:p>
          <a:p>
            <a:pPr marL="238125" marR="0" lvl="0" indent="-238125" algn="l" fontAlgn="base">
              <a:lnSpc>
                <a:spcPct val="100000"/>
              </a:lnSpc>
              <a:buClr>
                <a:srgbClr val="000000">
                  <a:alpha val="100000"/>
                </a:srgbClr>
              </a:buClr>
              <a:buFont typeface="Calibri"/>
              <a:buChar char="•"/>
            </a:pPr>
            <a:r>
              <a:rPr lang="en-US" sz="2000" u="none" spc="0">
                <a:solidFill>
                  <a:srgbClr val="000000">
                    <a:alpha val="100000"/>
                  </a:srgbClr>
                </a:solidFill>
                <a:latin typeface="Calibri"/>
              </a:rPr>
              <a:t>The chart below is a graphical representation of the various segments, segment members, and segmentation variables. It is obtained by plotting the first two dimensions of a principal component analysis performed on the (standardized) segmentation data, on top of which segment information has been overlaid.</a:t>
            </a:r>
          </a:p>
          <a:p>
            <a:pPr marL="238125" marR="0" lvl="0" indent="-238125" algn="l" fontAlgn="base">
              <a:lnSpc>
                <a:spcPct val="100000"/>
              </a:lnSpc>
              <a:buClr>
                <a:srgbClr val="000000">
                  <a:alpha val="100000"/>
                </a:srgbClr>
              </a:buClr>
              <a:buFont typeface="Calibri"/>
              <a:buChar char="•"/>
            </a:pPr>
            <a:r>
              <a:rPr lang="en-US" sz="2000" u="none" spc="0">
                <a:solidFill>
                  <a:srgbClr val="000000">
                    <a:alpha val="100000"/>
                  </a:srgbClr>
                </a:solidFill>
                <a:latin typeface="Calibri"/>
              </a:rPr>
              <a:t>Because only the first two dimensions of the PCA are displayed, and these two dimensions capture only 46.2% of the variance in the data, some differences between segments might not appear here. Note that segmentation variables with no variance, if any, have been excluded.</a:t>
            </a:r>
          </a:p>
          <a:p>
            <a:pPr marL="238125" marR="0" lvl="0" indent="-238125" algn="l" fontAlgn="base">
              <a:lnSpc>
                <a:spcPct val="100000"/>
              </a:lnSpc>
              <a:buClr>
                <a:srgbClr val="000000">
                  <a:alpha val="100000"/>
                </a:srgbClr>
              </a:buClr>
              <a:buFont typeface="Calibri"/>
              <a:buChar char="•"/>
            </a:pPr>
            <a:r>
              <a:rPr lang="en-US" sz="2000" u="none" spc="0">
                <a:solidFill>
                  <a:srgbClr val="000000">
                    <a:alpha val="100000"/>
                  </a:srgbClr>
                </a:solidFill>
                <a:latin typeface="Calibri"/>
              </a:rPr>
              <a:t>Two clusters that appear to overlap on the first two dimensions might be distinct on other dimensions. Consequently, this chart is a useful guide, for checking which variables are correlated, but may be misleading if used to select the optimal number of segments.</a:t>
            </a:r>
          </a:p>
        </p:txBody>
      </p:sp>
      <p:sp>
        <p:nvSpPr>
          <p:cNvPr id="4" name="TextBox 3"/>
          <p:cNvSpPr txBox="1"/>
          <p:nvPr/>
        </p:nvSpPr>
        <p:spPr>
          <a:xfrm>
            <a:off x="619125" y="6381750"/>
            <a:ext cx="7620000" cy="381000"/>
          </a:xfrm>
          <a:prstGeom prst="rect">
            <a:avLst/>
          </a:prstGeom>
          <a:noFill/>
        </p:spPr>
        <p:txBody>
          <a:bodyPr lIns="91440" tIns="45720" rIns="91440" bIns="45720" rtlCol="0">
            <a:spAutoFit/>
          </a:bodyPr>
          <a:lstStyle/>
          <a:p>
            <a:pPr marL="0" marR="0" lvl="0" indent="0" algn="l" fontAlgn="base">
              <a:lnSpc>
                <a:spcPct val="100000"/>
              </a:lnSpc>
            </a:pPr>
            <a:endParaRPr/>
          </a:p>
        </p:txBody>
      </p:sp>
      <p:pic>
        <p:nvPicPr>
          <p:cNvPr id="5" name="Warning" descr="Warning"/>
          <p:cNvPicPr>
            <a:picLocks noChangeAspect="1"/>
          </p:cNvPicPr>
          <p:nvPr/>
        </p:nvPicPr>
        <p:blipFill>
          <a:blip r:embed="rId2"/>
          <a:stretch>
            <a:fillRect/>
          </a:stretch>
        </p:blipFill>
        <p:spPr>
          <a:xfrm>
            <a:off x="723900" y="1219200"/>
            <a:ext cx="228600" cy="2286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619125" y="0"/>
          <a:ext cx="8382000" cy="6762750"/>
          <a:chOff x="619125" y="0"/>
          <a:chExt cx="8382000" cy="6762750"/>
        </a:xfrm>
      </p:grpSpPr>
      <p:sp>
        <p:nvSpPr>
          <p:cNvPr id="6" name="TextBox 5"/>
          <p:cNvSpPr txBox="1"/>
          <p:nvPr/>
        </p:nvSpPr>
        <p:spPr>
          <a:xfrm>
            <a:off x="685800" y="0"/>
            <a:ext cx="7620000" cy="762000"/>
          </a:xfrm>
          <a:prstGeom prst="rect">
            <a:avLst/>
          </a:prstGeom>
          <a:noFill/>
        </p:spPr>
        <p:txBody>
          <a:bodyPr lIns="91440" tIns="45720" rIns="91440" bIns="45720" rtlCol="0">
            <a:spAutoFit/>
          </a:bodyPr>
          <a:lstStyle/>
          <a:p>
            <a:pPr marL="0" marR="0" lvl="0" indent="0" algn="l" fontAlgn="base">
              <a:lnSpc>
                <a:spcPct val="100000"/>
              </a:lnSpc>
            </a:pPr>
            <a:br/>
            <a:r>
              <a:rPr lang="en-US" sz="2800" b="1" u="none" spc="0">
                <a:solidFill>
                  <a:srgbClr val="205564">
                    <a:alpha val="100000"/>
                  </a:srgbClr>
                </a:solidFill>
                <a:latin typeface="Cambria"/>
              </a:rPr>
              <a:t>Segment space</a:t>
            </a:r>
            <a:r>
              <a:rPr lang="en-US" sz="1000" u="none" spc="0">
                <a:solidFill>
                  <a:srgbClr val="000000">
                    <a:alpha val="100000"/>
                  </a:srgbClr>
                </a:solidFill>
                <a:latin typeface="Calibri"/>
              </a:rPr>
              <a:t> </a:t>
            </a:r>
          </a:p>
        </p:txBody>
      </p:sp>
      <p:cxnSp>
        <p:nvCxnSpPr>
          <p:cNvPr id="2" name="Straight Connector 1"/>
          <p:cNvCxnSpPr/>
          <p:nvPr/>
        </p:nvCxnSpPr>
        <p:spPr>
          <a:xfrm>
            <a:off x="666750" y="762000"/>
            <a:ext cx="7715250" cy="0"/>
          </a:xfrm>
          <a:prstGeom prst="line">
            <a:avLst/>
          </a:prstGeom>
          <a:ln w="12700" cap="flat" cmpd="sng" algn="ctr">
            <a:solidFill>
              <a:srgbClr val="7F7F7F">
                <a:alpha val="49800"/>
              </a:srgbClr>
            </a:solidFill>
            <a:prstDash val="solid"/>
            <a:round/>
            <a:headEnd type="none" w="med" len="med"/>
            <a:tailEnd type="none" w="med" len="med"/>
          </a:ln>
        </p:spPr>
      </p:cxnSp>
      <p:sp>
        <p:nvSpPr>
          <p:cNvPr id="3" name="TextBox 2"/>
          <p:cNvSpPr txBox="1"/>
          <p:nvPr/>
        </p:nvSpPr>
        <p:spPr>
          <a:xfrm>
            <a:off x="619125" y="6381750"/>
            <a:ext cx="7620000" cy="381000"/>
          </a:xfrm>
          <a:prstGeom prst="rect">
            <a:avLst/>
          </a:prstGeom>
          <a:noFill/>
        </p:spPr>
        <p:txBody>
          <a:bodyPr lIns="91440" tIns="45720" rIns="91440" bIns="45720" rtlCol="0">
            <a:spAutoFit/>
          </a:bodyPr>
          <a:lstStyle/>
          <a:p>
            <a:pPr marL="0" marR="0" lvl="0" indent="0" algn="l" fontAlgn="base">
              <a:lnSpc>
                <a:spcPct val="100000"/>
              </a:lnSpc>
            </a:pPr>
            <a:endParaRPr/>
          </a:p>
        </p:txBody>
      </p:sp>
      <p:pic>
        <p:nvPicPr>
          <p:cNvPr id="4" name="Segment space" descr="Segment space"/>
          <p:cNvPicPr>
            <a:picLocks noChangeAspect="1"/>
          </p:cNvPicPr>
          <p:nvPr/>
        </p:nvPicPr>
        <p:blipFill>
          <a:blip r:embed="rId2"/>
          <a:stretch>
            <a:fillRect/>
          </a:stretch>
        </p:blipFill>
        <p:spPr>
          <a:xfrm>
            <a:off x="1238250" y="952500"/>
            <a:ext cx="6667500" cy="4762500"/>
          </a:xfrm>
          <a:prstGeom prst="rect">
            <a:avLst/>
          </a:prstGeom>
        </p:spPr>
      </p:pic>
      <p:sp>
        <p:nvSpPr>
          <p:cNvPr id="5" name="TextBox 4"/>
          <p:cNvSpPr txBox="1"/>
          <p:nvPr/>
        </p:nvSpPr>
        <p:spPr>
          <a:xfrm>
            <a:off x="619125" y="5715000"/>
            <a:ext cx="7620000" cy="952500"/>
          </a:xfrm>
          <a:prstGeom prst="rect">
            <a:avLst/>
          </a:prstGeom>
          <a:noFill/>
        </p:spPr>
        <p:txBody>
          <a:bodyPr lIns="91440" tIns="45720" rIns="91440" bIns="45720" rtlCol="0">
            <a:spAutoFit/>
          </a:bodyPr>
          <a:lstStyle/>
          <a:p>
            <a:pPr marL="0" marR="0" lvl="0" indent="0" algn="l" fontAlgn="base">
              <a:lnSpc>
                <a:spcPct val="100000"/>
              </a:lnSpc>
            </a:pPr>
            <a:r>
              <a:rPr lang="en-US" sz="1000" b="1" u="none" spc="0">
                <a:solidFill>
                  <a:srgbClr val="000000">
                    <a:alpha val="100000"/>
                  </a:srgbClr>
                </a:solidFill>
                <a:latin typeface="Calibri"/>
              </a:rPr>
              <a:t>Spatial representation of segments and segmentation variables, using principal component analysis.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619125" y="0"/>
          <a:ext cx="8382000" cy="6762750"/>
          <a:chOff x="619125" y="0"/>
          <a:chExt cx="8382000" cy="6762750"/>
        </a:xfrm>
      </p:grpSpPr>
      <p:sp>
        <p:nvSpPr>
          <p:cNvPr id="5" name="TextBox 4"/>
          <p:cNvSpPr txBox="1"/>
          <p:nvPr/>
        </p:nvSpPr>
        <p:spPr>
          <a:xfrm>
            <a:off x="685800" y="0"/>
            <a:ext cx="7620000" cy="762000"/>
          </a:xfrm>
          <a:prstGeom prst="rect">
            <a:avLst/>
          </a:prstGeom>
          <a:noFill/>
        </p:spPr>
        <p:txBody>
          <a:bodyPr lIns="91440" tIns="45720" rIns="91440" bIns="45720" rtlCol="0">
            <a:spAutoFit/>
          </a:bodyPr>
          <a:lstStyle/>
          <a:p>
            <a:pPr marL="0" marR="0" lvl="0" indent="0" algn="l" fontAlgn="base">
              <a:lnSpc>
                <a:spcPct val="100000"/>
              </a:lnSpc>
            </a:pPr>
            <a:br/>
            <a:r>
              <a:rPr lang="en-US" sz="2800" b="1" u="none" spc="0">
                <a:solidFill>
                  <a:srgbClr val="205564">
                    <a:alpha val="100000"/>
                  </a:srgbClr>
                </a:solidFill>
                <a:latin typeface="Cambria"/>
              </a:rPr>
              <a:t>Segment membership (excerpt)</a:t>
            </a:r>
            <a:r>
              <a:rPr lang="en-US" sz="1000" u="none" spc="0">
                <a:solidFill>
                  <a:srgbClr val="000000">
                    <a:alpha val="100000"/>
                  </a:srgbClr>
                </a:solidFill>
                <a:latin typeface="Calibri"/>
              </a:rPr>
              <a:t> </a:t>
            </a:r>
          </a:p>
        </p:txBody>
      </p:sp>
      <p:cxnSp>
        <p:nvCxnSpPr>
          <p:cNvPr id="2" name="Straight Connector 1"/>
          <p:cNvCxnSpPr/>
          <p:nvPr/>
        </p:nvCxnSpPr>
        <p:spPr>
          <a:xfrm>
            <a:off x="666750" y="762000"/>
            <a:ext cx="7715250" cy="0"/>
          </a:xfrm>
          <a:prstGeom prst="line">
            <a:avLst/>
          </a:prstGeom>
          <a:ln w="12700" cap="flat" cmpd="sng" algn="ctr">
            <a:solidFill>
              <a:srgbClr val="7F7F7F">
                <a:alpha val="49800"/>
              </a:srgbClr>
            </a:solidFill>
            <a:prstDash val="solid"/>
            <a:round/>
            <a:headEnd type="none" w="med" len="med"/>
            <a:tailEnd type="none" w="med" len="med"/>
          </a:ln>
        </p:spPr>
      </p:cxnSp>
      <p:sp>
        <p:nvSpPr>
          <p:cNvPr id="3" name="TextBox 2"/>
          <p:cNvSpPr txBox="1"/>
          <p:nvPr/>
        </p:nvSpPr>
        <p:spPr>
          <a:xfrm>
            <a:off x="619125" y="6381750"/>
            <a:ext cx="7620000" cy="381000"/>
          </a:xfrm>
          <a:prstGeom prst="rect">
            <a:avLst/>
          </a:prstGeom>
          <a:noFill/>
        </p:spPr>
        <p:txBody>
          <a:bodyPr lIns="91440" tIns="45720" rIns="91440" bIns="45720" rtlCol="0">
            <a:spAutoFit/>
          </a:bodyPr>
          <a:lstStyle/>
          <a:p>
            <a:pPr marL="0" marR="0" lvl="0" indent="0" algn="l" fontAlgn="base">
              <a:lnSpc>
                <a:spcPct val="100000"/>
              </a:lnSpc>
            </a:pPr>
            <a:endParaRPr/>
          </a:p>
        </p:txBody>
      </p:sp>
      <p:graphicFrame>
        <p:nvGraphicFramePr>
          <p:cNvPr id="4" name="Table 3"/>
          <p:cNvGraphicFramePr>
            <a:graphicFrameLocks noGrp="1"/>
          </p:cNvGraphicFramePr>
          <p:nvPr/>
        </p:nvGraphicFramePr>
        <p:xfrm>
          <a:off x="619125" y="952500"/>
          <a:ext cx="7620000" cy="5715000"/>
        </p:xfrm>
        <a:graphic>
          <a:graphicData uri="http://schemas.openxmlformats.org/drawingml/2006/table">
            <a:tbl>
              <a:tblPr firstRow="1" bandRow="1"/>
              <a:tblGrid>
                <a:gridCol w="3810000">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tblGrid>
              <a:tr h="123825">
                <a:tc>
                  <a:txBody>
                    <a:bodyPr/>
                    <a:lstStyle/>
                    <a:p>
                      <a:pPr marL="19050" marR="19050" lvl="0" indent="0" algn="l" fontAlgn="ctr">
                        <a:lnSpc>
                          <a:spcPct val="100000"/>
                        </a:lnSpc>
                      </a:pPr>
                      <a:endParaRP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b="1" u="none" spc="0">
                          <a:solidFill>
                            <a:srgbClr val="000000">
                              <a:alpha val="100000"/>
                            </a:srgbClr>
                          </a:solidFill>
                          <a:latin typeface="Calibri"/>
                        </a:rPr>
                        <a:t>Segment</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extLst>
                  <a:ext uri="{0D108BD9-81ED-4DB2-BD59-A6C34878D82A}">
                    <a16:rowId xmlns:a16="http://schemas.microsoft.com/office/drawing/2014/main" val="10000"/>
                  </a:ext>
                </a:extLst>
              </a:tr>
              <a:tr h="123825">
                <a:tc>
                  <a:txBody>
                    <a:bodyPr/>
                    <a:lstStyle/>
                    <a:p>
                      <a:pPr marL="19050" marR="19050" lvl="0" indent="0" algn="l" fontAlgn="ctr">
                        <a:lnSpc>
                          <a:spcPct val="100000"/>
                        </a:lnSpc>
                      </a:pPr>
                      <a:r>
                        <a:rPr lang="en-US" sz="1000" b="1" u="none" spc="0">
                          <a:solidFill>
                            <a:srgbClr val="000000">
                              <a:alpha val="100000"/>
                            </a:srgbClr>
                          </a:solidFill>
                          <a:latin typeface="Calibri"/>
                        </a:rPr>
                        <a:t>1</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01"/>
                  </a:ext>
                </a:extLst>
              </a:tr>
              <a:tr h="123825">
                <a:tc>
                  <a:txBody>
                    <a:bodyPr/>
                    <a:lstStyle/>
                    <a:p>
                      <a:pPr marL="19050" marR="19050" lvl="0" indent="0" algn="l" fontAlgn="ctr">
                        <a:lnSpc>
                          <a:spcPct val="100000"/>
                        </a:lnSpc>
                      </a:pPr>
                      <a:r>
                        <a:rPr lang="en-US" sz="1000" b="1" u="none" spc="0">
                          <a:solidFill>
                            <a:srgbClr val="000000">
                              <a:alpha val="100000"/>
                            </a:srgbClr>
                          </a:solidFill>
                          <a:latin typeface="Calibri"/>
                        </a:rPr>
                        <a:t>2</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2</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02"/>
                  </a:ext>
                </a:extLst>
              </a:tr>
              <a:tr h="123825">
                <a:tc>
                  <a:txBody>
                    <a:bodyPr/>
                    <a:lstStyle/>
                    <a:p>
                      <a:pPr marL="19050" marR="19050" lvl="0" indent="0" algn="l" fontAlgn="ctr">
                        <a:lnSpc>
                          <a:spcPct val="100000"/>
                        </a:lnSpc>
                      </a:pPr>
                      <a:r>
                        <a:rPr lang="en-US" sz="1000" b="1" u="none" spc="0">
                          <a:solidFill>
                            <a:srgbClr val="000000">
                              <a:alpha val="100000"/>
                            </a:srgbClr>
                          </a:solidFill>
                          <a:latin typeface="Calibri"/>
                        </a:rPr>
                        <a:t>3</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03"/>
                  </a:ext>
                </a:extLst>
              </a:tr>
              <a:tr h="123825">
                <a:tc>
                  <a:txBody>
                    <a:bodyPr/>
                    <a:lstStyle/>
                    <a:p>
                      <a:pPr marL="19050" marR="19050" lvl="0" indent="0" algn="l" fontAlgn="ctr">
                        <a:lnSpc>
                          <a:spcPct val="100000"/>
                        </a:lnSpc>
                      </a:pPr>
                      <a:r>
                        <a:rPr lang="en-US" sz="1000" b="1" u="none" spc="0">
                          <a:solidFill>
                            <a:srgbClr val="000000">
                              <a:alpha val="100000"/>
                            </a:srgbClr>
                          </a:solidFill>
                          <a:latin typeface="Calibri"/>
                        </a:rPr>
                        <a:t>4</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04"/>
                  </a:ext>
                </a:extLst>
              </a:tr>
              <a:tr h="123825">
                <a:tc>
                  <a:txBody>
                    <a:bodyPr/>
                    <a:lstStyle/>
                    <a:p>
                      <a:pPr marL="19050" marR="19050" lvl="0" indent="0" algn="l" fontAlgn="ctr">
                        <a:lnSpc>
                          <a:spcPct val="100000"/>
                        </a:lnSpc>
                      </a:pPr>
                      <a:r>
                        <a:rPr lang="en-US" sz="1000" b="1" u="none" spc="0">
                          <a:solidFill>
                            <a:srgbClr val="000000">
                              <a:alpha val="100000"/>
                            </a:srgbClr>
                          </a:solidFill>
                          <a:latin typeface="Calibri"/>
                        </a:rPr>
                        <a:t>5</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05"/>
                  </a:ext>
                </a:extLst>
              </a:tr>
              <a:tr h="123825">
                <a:tc>
                  <a:txBody>
                    <a:bodyPr/>
                    <a:lstStyle/>
                    <a:p>
                      <a:pPr marL="19050" marR="19050" lvl="0" indent="0" algn="l" fontAlgn="ctr">
                        <a:lnSpc>
                          <a:spcPct val="100000"/>
                        </a:lnSpc>
                      </a:pPr>
                      <a:r>
                        <a:rPr lang="en-US" sz="1000" b="1" u="none" spc="0">
                          <a:solidFill>
                            <a:srgbClr val="000000">
                              <a:alpha val="100000"/>
                            </a:srgbClr>
                          </a:solidFill>
                          <a:latin typeface="Calibri"/>
                        </a:rPr>
                        <a:t>6</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3</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06"/>
                  </a:ext>
                </a:extLst>
              </a:tr>
              <a:tr h="123825">
                <a:tc>
                  <a:txBody>
                    <a:bodyPr/>
                    <a:lstStyle/>
                    <a:p>
                      <a:pPr marL="19050" marR="19050" lvl="0" indent="0" algn="l" fontAlgn="ctr">
                        <a:lnSpc>
                          <a:spcPct val="100000"/>
                        </a:lnSpc>
                      </a:pPr>
                      <a:r>
                        <a:rPr lang="en-US" sz="1000" b="1" u="none" spc="0">
                          <a:solidFill>
                            <a:srgbClr val="000000">
                              <a:alpha val="100000"/>
                            </a:srgbClr>
                          </a:solidFill>
                          <a:latin typeface="Calibri"/>
                        </a:rPr>
                        <a:t>7</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07"/>
                  </a:ext>
                </a:extLst>
              </a:tr>
              <a:tr h="123825">
                <a:tc>
                  <a:txBody>
                    <a:bodyPr/>
                    <a:lstStyle/>
                    <a:p>
                      <a:pPr marL="19050" marR="19050" lvl="0" indent="0" algn="l" fontAlgn="ctr">
                        <a:lnSpc>
                          <a:spcPct val="100000"/>
                        </a:lnSpc>
                      </a:pPr>
                      <a:r>
                        <a:rPr lang="en-US" sz="1000" b="1" u="none" spc="0">
                          <a:solidFill>
                            <a:srgbClr val="000000">
                              <a:alpha val="100000"/>
                            </a:srgbClr>
                          </a:solidFill>
                          <a:latin typeface="Calibri"/>
                        </a:rPr>
                        <a:t>8</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3</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08"/>
                  </a:ext>
                </a:extLst>
              </a:tr>
              <a:tr h="123825">
                <a:tc>
                  <a:txBody>
                    <a:bodyPr/>
                    <a:lstStyle/>
                    <a:p>
                      <a:pPr marL="19050" marR="19050" lvl="0" indent="0" algn="l" fontAlgn="ctr">
                        <a:lnSpc>
                          <a:spcPct val="100000"/>
                        </a:lnSpc>
                      </a:pPr>
                      <a:r>
                        <a:rPr lang="en-US" sz="1000" b="1" u="none" spc="0">
                          <a:solidFill>
                            <a:srgbClr val="000000">
                              <a:alpha val="100000"/>
                            </a:srgbClr>
                          </a:solidFill>
                          <a:latin typeface="Calibri"/>
                        </a:rPr>
                        <a:t>9</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09"/>
                  </a:ext>
                </a:extLst>
              </a:tr>
              <a:tr h="123825">
                <a:tc>
                  <a:txBody>
                    <a:bodyPr/>
                    <a:lstStyle/>
                    <a:p>
                      <a:pPr marL="19050" marR="19050" lvl="0" indent="0" algn="l" fontAlgn="ctr">
                        <a:lnSpc>
                          <a:spcPct val="100000"/>
                        </a:lnSpc>
                      </a:pPr>
                      <a:r>
                        <a:rPr lang="en-US" sz="1000" b="1" u="none" spc="0">
                          <a:solidFill>
                            <a:srgbClr val="000000">
                              <a:alpha val="100000"/>
                            </a:srgbClr>
                          </a:solidFill>
                          <a:latin typeface="Calibri"/>
                        </a:rPr>
                        <a:t>10</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619125" y="0"/>
          <a:ext cx="8382000" cy="6762750"/>
          <a:chOff x="619125" y="0"/>
          <a:chExt cx="8382000" cy="6762750"/>
        </a:xfrm>
      </p:grpSpPr>
      <p:sp>
        <p:nvSpPr>
          <p:cNvPr id="5" name="TextBox 4"/>
          <p:cNvSpPr txBox="1"/>
          <p:nvPr/>
        </p:nvSpPr>
        <p:spPr>
          <a:xfrm>
            <a:off x="685800" y="0"/>
            <a:ext cx="7620000" cy="762000"/>
          </a:xfrm>
          <a:prstGeom prst="rect">
            <a:avLst/>
          </a:prstGeom>
          <a:noFill/>
        </p:spPr>
        <p:txBody>
          <a:bodyPr lIns="91440" tIns="45720" rIns="91440" bIns="45720" rtlCol="0">
            <a:spAutoFit/>
          </a:bodyPr>
          <a:lstStyle/>
          <a:p>
            <a:pPr marL="0" marR="0" lvl="0" indent="0" algn="l" fontAlgn="base">
              <a:lnSpc>
                <a:spcPct val="100000"/>
              </a:lnSpc>
            </a:pPr>
            <a:br/>
            <a:r>
              <a:rPr lang="en-US" sz="2800" b="1" u="none" spc="0">
                <a:solidFill>
                  <a:srgbClr val="205564">
                    <a:alpha val="100000"/>
                  </a:srgbClr>
                </a:solidFill>
                <a:latin typeface="Cambria"/>
              </a:rPr>
              <a:t>Segment membership (...)</a:t>
            </a:r>
            <a:r>
              <a:rPr lang="en-US" sz="1000" u="none" spc="0">
                <a:solidFill>
                  <a:srgbClr val="000000">
                    <a:alpha val="100000"/>
                  </a:srgbClr>
                </a:solidFill>
                <a:latin typeface="Calibri"/>
              </a:rPr>
              <a:t> </a:t>
            </a:r>
          </a:p>
        </p:txBody>
      </p:sp>
      <p:cxnSp>
        <p:nvCxnSpPr>
          <p:cNvPr id="2" name="Straight Connector 1"/>
          <p:cNvCxnSpPr/>
          <p:nvPr/>
        </p:nvCxnSpPr>
        <p:spPr>
          <a:xfrm>
            <a:off x="666750" y="762000"/>
            <a:ext cx="7715250" cy="0"/>
          </a:xfrm>
          <a:prstGeom prst="line">
            <a:avLst/>
          </a:prstGeom>
          <a:ln w="12700" cap="flat" cmpd="sng" algn="ctr">
            <a:solidFill>
              <a:srgbClr val="7F7F7F">
                <a:alpha val="49800"/>
              </a:srgbClr>
            </a:solidFill>
            <a:prstDash val="solid"/>
            <a:round/>
            <a:headEnd type="none" w="med" len="med"/>
            <a:tailEnd type="none" w="med" len="med"/>
          </a:ln>
        </p:spPr>
      </p:cxnSp>
      <p:sp>
        <p:nvSpPr>
          <p:cNvPr id="3" name="TextBox 2"/>
          <p:cNvSpPr txBox="1"/>
          <p:nvPr/>
        </p:nvSpPr>
        <p:spPr>
          <a:xfrm>
            <a:off x="619125" y="6381750"/>
            <a:ext cx="7620000" cy="381000"/>
          </a:xfrm>
          <a:prstGeom prst="rect">
            <a:avLst/>
          </a:prstGeom>
          <a:noFill/>
        </p:spPr>
        <p:txBody>
          <a:bodyPr lIns="91440" tIns="45720" rIns="91440" bIns="45720" rtlCol="0">
            <a:spAutoFit/>
          </a:bodyPr>
          <a:lstStyle/>
          <a:p>
            <a:pPr marL="0" marR="0" lvl="0" indent="0" algn="l" fontAlgn="base">
              <a:lnSpc>
                <a:spcPct val="100000"/>
              </a:lnSpc>
            </a:pPr>
            <a:endParaRPr/>
          </a:p>
        </p:txBody>
      </p:sp>
      <p:sp>
        <p:nvSpPr>
          <p:cNvPr id="4" name="TextBox 3"/>
          <p:cNvSpPr txBox="1"/>
          <p:nvPr/>
        </p:nvSpPr>
        <p:spPr>
          <a:xfrm>
            <a:off x="619125" y="5429250"/>
            <a:ext cx="7620000" cy="952500"/>
          </a:xfrm>
          <a:prstGeom prst="rect">
            <a:avLst/>
          </a:prstGeom>
          <a:noFill/>
        </p:spPr>
        <p:txBody>
          <a:bodyPr lIns="91440" tIns="45720" rIns="91440" bIns="45720" rtlCol="0">
            <a:spAutoFit/>
          </a:bodyPr>
          <a:lstStyle/>
          <a:p>
            <a:pPr marL="0" marR="0" lvl="0" indent="0" algn="l" fontAlgn="base">
              <a:lnSpc>
                <a:spcPct val="100000"/>
              </a:lnSpc>
            </a:pPr>
            <a:r>
              <a:rPr lang="en-US" sz="1600" u="none" spc="0">
                <a:solidFill>
                  <a:srgbClr val="595959">
                    <a:alpha val="100000"/>
                  </a:srgbClr>
                </a:solidFill>
                <a:latin typeface="Calibri"/>
              </a:rPr>
              <a:t>Segment to which each member of the population belongs to. The complete membership list is only available in the Excel formatted output.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619125" y="2809875"/>
          <a:ext cx="8382000" cy="6762750"/>
          <a:chOff x="619125" y="2809875"/>
          <a:chExt cx="8382000" cy="6762750"/>
        </a:xfrm>
      </p:grpSpPr>
      <p:sp>
        <p:nvSpPr>
          <p:cNvPr id="4" name="TextBox 3"/>
          <p:cNvSpPr txBox="1"/>
          <p:nvPr/>
        </p:nvSpPr>
        <p:spPr>
          <a:xfrm>
            <a:off x="685800" y="2809875"/>
            <a:ext cx="7620000" cy="1238250"/>
          </a:xfrm>
          <a:prstGeom prst="rect">
            <a:avLst/>
          </a:prstGeom>
          <a:noFill/>
        </p:spPr>
        <p:txBody>
          <a:bodyPr lIns="91440" tIns="45720" rIns="91440" bIns="45720" rtlCol="0">
            <a:spAutoFit/>
          </a:bodyPr>
          <a:lstStyle/>
          <a:p>
            <a:pPr marL="0" marR="0" lvl="0" indent="0" algn="l" fontAlgn="base">
              <a:lnSpc>
                <a:spcPct val="100000"/>
              </a:lnSpc>
            </a:pPr>
            <a:br/>
            <a:br/>
            <a:r>
              <a:rPr lang="en-US" sz="3600" b="1" u="none" spc="0">
                <a:solidFill>
                  <a:srgbClr val="205564">
                    <a:alpha val="100000"/>
                  </a:srgbClr>
                </a:solidFill>
                <a:latin typeface="Cambria"/>
              </a:rPr>
              <a:t>Segment profiles</a:t>
            </a:r>
            <a:r>
              <a:rPr lang="en-US" sz="1000" u="none" spc="0">
                <a:solidFill>
                  <a:srgbClr val="898989">
                    <a:alpha val="100000"/>
                  </a:srgbClr>
                </a:solidFill>
                <a:latin typeface="Calibri"/>
              </a:rPr>
              <a:t> </a:t>
            </a:r>
          </a:p>
        </p:txBody>
      </p:sp>
      <p:cxnSp>
        <p:nvCxnSpPr>
          <p:cNvPr id="2" name="Straight Connector 1"/>
          <p:cNvCxnSpPr/>
          <p:nvPr/>
        </p:nvCxnSpPr>
        <p:spPr>
          <a:xfrm>
            <a:off x="666750" y="4191000"/>
            <a:ext cx="7715250" cy="0"/>
          </a:xfrm>
          <a:prstGeom prst="line">
            <a:avLst/>
          </a:prstGeom>
          <a:ln w="12700" cap="flat" cmpd="sng" algn="ctr">
            <a:solidFill>
              <a:srgbClr val="7F7F7F">
                <a:alpha val="49800"/>
              </a:srgbClr>
            </a:solidFill>
            <a:prstDash val="solid"/>
            <a:round/>
            <a:headEnd type="none" w="med" len="med"/>
            <a:tailEnd type="none" w="med" len="med"/>
          </a:ln>
        </p:spPr>
      </p:cxnSp>
      <p:sp>
        <p:nvSpPr>
          <p:cNvPr id="3" name="TextBox 2"/>
          <p:cNvSpPr txBox="1"/>
          <p:nvPr/>
        </p:nvSpPr>
        <p:spPr>
          <a:xfrm>
            <a:off x="619125" y="6381750"/>
            <a:ext cx="7620000" cy="381000"/>
          </a:xfrm>
          <a:prstGeom prst="rect">
            <a:avLst/>
          </a:prstGeom>
          <a:noFill/>
        </p:spPr>
        <p:txBody>
          <a:bodyPr lIns="91440" tIns="45720" rIns="91440" bIns="45720" rtlCol="0">
            <a:spAutoFit/>
          </a:bodyPr>
          <a:lstStyle/>
          <a:p>
            <a:pPr marL="0" marR="0" lvl="0" indent="0" algn="l" fontAlgn="base">
              <a:lnSpc>
                <a:spcPct val="100000"/>
              </a:lnSpc>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619125" y="2809875"/>
          <a:ext cx="8382000" cy="6762750"/>
          <a:chOff x="619125" y="2809875"/>
          <a:chExt cx="8382000" cy="6762750"/>
        </a:xfrm>
      </p:grpSpPr>
      <p:sp>
        <p:nvSpPr>
          <p:cNvPr id="4" name="TextBox 3"/>
          <p:cNvSpPr txBox="1"/>
          <p:nvPr/>
        </p:nvSpPr>
        <p:spPr>
          <a:xfrm>
            <a:off x="685800" y="2809875"/>
            <a:ext cx="7620000" cy="1238250"/>
          </a:xfrm>
          <a:prstGeom prst="rect">
            <a:avLst/>
          </a:prstGeom>
          <a:noFill/>
        </p:spPr>
        <p:txBody>
          <a:bodyPr lIns="91440" tIns="45720" rIns="91440" bIns="45720" rtlCol="0">
            <a:spAutoFit/>
          </a:bodyPr>
          <a:lstStyle/>
          <a:p>
            <a:pPr marL="0" marR="0" lvl="0" indent="0" algn="l" fontAlgn="base">
              <a:lnSpc>
                <a:spcPct val="100000"/>
              </a:lnSpc>
            </a:pPr>
            <a:br/>
            <a:br/>
            <a:r>
              <a:rPr lang="en-US" sz="3600" b="1" u="none" spc="0">
                <a:solidFill>
                  <a:srgbClr val="205564">
                    <a:alpha val="100000"/>
                  </a:srgbClr>
                </a:solidFill>
                <a:latin typeface="Cambria"/>
              </a:rPr>
              <a:t>Data transformation</a:t>
            </a:r>
            <a:r>
              <a:rPr lang="en-US" sz="1000" u="none" spc="0">
                <a:solidFill>
                  <a:srgbClr val="898989">
                    <a:alpha val="100000"/>
                  </a:srgbClr>
                </a:solidFill>
                <a:latin typeface="Calibri"/>
              </a:rPr>
              <a:t> </a:t>
            </a:r>
          </a:p>
        </p:txBody>
      </p:sp>
      <p:cxnSp>
        <p:nvCxnSpPr>
          <p:cNvPr id="2" name="Straight Connector 1"/>
          <p:cNvCxnSpPr/>
          <p:nvPr/>
        </p:nvCxnSpPr>
        <p:spPr>
          <a:xfrm>
            <a:off x="666750" y="4191000"/>
            <a:ext cx="7715250" cy="0"/>
          </a:xfrm>
          <a:prstGeom prst="line">
            <a:avLst/>
          </a:prstGeom>
          <a:ln w="12700" cap="flat" cmpd="sng" algn="ctr">
            <a:solidFill>
              <a:srgbClr val="7F7F7F">
                <a:alpha val="49800"/>
              </a:srgbClr>
            </a:solidFill>
            <a:prstDash val="solid"/>
            <a:round/>
            <a:headEnd type="none" w="med" len="med"/>
            <a:tailEnd type="none" w="med" len="med"/>
          </a:ln>
        </p:spPr>
      </p:cxnSp>
      <p:sp>
        <p:nvSpPr>
          <p:cNvPr id="3" name="TextBox 2"/>
          <p:cNvSpPr txBox="1"/>
          <p:nvPr/>
        </p:nvSpPr>
        <p:spPr>
          <a:xfrm>
            <a:off x="619125" y="6381750"/>
            <a:ext cx="7620000" cy="381000"/>
          </a:xfrm>
          <a:prstGeom prst="rect">
            <a:avLst/>
          </a:prstGeom>
          <a:noFill/>
        </p:spPr>
        <p:txBody>
          <a:bodyPr lIns="91440" tIns="45720" rIns="91440" bIns="45720" rtlCol="0">
            <a:spAutoFit/>
          </a:bodyPr>
          <a:lstStyle/>
          <a:p>
            <a:pPr marL="0" marR="0" lvl="0" indent="0" algn="l" fontAlgn="base">
              <a:lnSpc>
                <a:spcPct val="100000"/>
              </a:lnSpc>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619125" y="0"/>
          <a:ext cx="8382000" cy="6762750"/>
          <a:chOff x="619125" y="0"/>
          <a:chExt cx="8382000" cy="6762750"/>
        </a:xfrm>
      </p:grpSpPr>
      <p:sp>
        <p:nvSpPr>
          <p:cNvPr id="5" name="TextBox 4"/>
          <p:cNvSpPr txBox="1"/>
          <p:nvPr/>
        </p:nvSpPr>
        <p:spPr>
          <a:xfrm>
            <a:off x="685800" y="0"/>
            <a:ext cx="7620000" cy="762000"/>
          </a:xfrm>
          <a:prstGeom prst="rect">
            <a:avLst/>
          </a:prstGeom>
          <a:noFill/>
        </p:spPr>
        <p:txBody>
          <a:bodyPr lIns="91440" tIns="45720" rIns="91440" bIns="45720" rtlCol="0">
            <a:spAutoFit/>
          </a:bodyPr>
          <a:lstStyle/>
          <a:p>
            <a:pPr marL="0" marR="0" lvl="0" indent="0" algn="l" fontAlgn="base">
              <a:lnSpc>
                <a:spcPct val="100000"/>
              </a:lnSpc>
            </a:pPr>
            <a:br/>
            <a:r>
              <a:rPr lang="en-US" sz="2800" b="1" u="none" spc="0">
                <a:solidFill>
                  <a:srgbClr val="205564">
                    <a:alpha val="100000"/>
                  </a:srgbClr>
                </a:solidFill>
                <a:latin typeface="Cambria"/>
              </a:rPr>
              <a:t>Spider chart</a:t>
            </a:r>
            <a:r>
              <a:rPr lang="en-US" sz="1000" u="none" spc="0">
                <a:solidFill>
                  <a:srgbClr val="000000">
                    <a:alpha val="100000"/>
                  </a:srgbClr>
                </a:solidFill>
                <a:latin typeface="Calibri"/>
              </a:rPr>
              <a:t> </a:t>
            </a:r>
          </a:p>
        </p:txBody>
      </p:sp>
      <p:cxnSp>
        <p:nvCxnSpPr>
          <p:cNvPr id="2" name="Straight Connector 1"/>
          <p:cNvCxnSpPr/>
          <p:nvPr/>
        </p:nvCxnSpPr>
        <p:spPr>
          <a:xfrm>
            <a:off x="666750" y="762000"/>
            <a:ext cx="7715250" cy="0"/>
          </a:xfrm>
          <a:prstGeom prst="line">
            <a:avLst/>
          </a:prstGeom>
          <a:ln w="12700" cap="flat" cmpd="sng" algn="ctr">
            <a:solidFill>
              <a:srgbClr val="7F7F7F">
                <a:alpha val="49800"/>
              </a:srgbClr>
            </a:solidFill>
            <a:prstDash val="solid"/>
            <a:round/>
            <a:headEnd type="none" w="med" len="med"/>
            <a:tailEnd type="none" w="med" len="med"/>
          </a:ln>
        </p:spPr>
      </p:cxnSp>
      <p:sp>
        <p:nvSpPr>
          <p:cNvPr id="3" name="TextBox 2"/>
          <p:cNvSpPr txBox="1"/>
          <p:nvPr/>
        </p:nvSpPr>
        <p:spPr>
          <a:xfrm>
            <a:off x="685800" y="857250"/>
            <a:ext cx="7620000" cy="5238750"/>
          </a:xfrm>
          <a:prstGeom prst="rect">
            <a:avLst/>
          </a:prstGeom>
          <a:noFill/>
        </p:spPr>
        <p:txBody>
          <a:bodyPr lIns="91440" tIns="45720" rIns="91440" bIns="45720" rtlCol="0">
            <a:spAutoFit/>
          </a:bodyPr>
          <a:lstStyle/>
          <a:p>
            <a:pPr marL="0" marR="0" lvl="0" indent="0" algn="l" fontAlgn="base">
              <a:lnSpc>
                <a:spcPct val="100000"/>
              </a:lnSpc>
            </a:pPr>
            <a:endParaRPr/>
          </a:p>
          <a:p>
            <a:pPr marL="238125" marR="0" lvl="0" indent="-238125" algn="l" fontAlgn="base">
              <a:lnSpc>
                <a:spcPct val="100000"/>
              </a:lnSpc>
              <a:buClr>
                <a:srgbClr val="000000">
                  <a:alpha val="100000"/>
                </a:srgbClr>
              </a:buClr>
              <a:buFont typeface="Calibri"/>
              <a:buChar char="•"/>
            </a:pPr>
            <a:r>
              <a:rPr lang="en-US" sz="2000" u="none" spc="0">
                <a:solidFill>
                  <a:srgbClr val="000000">
                    <a:alpha val="100000"/>
                  </a:srgbClr>
                </a:solidFill>
                <a:latin typeface="Calibri"/>
              </a:rPr>
              <a:t>Spider chart comparing the averages of the segmentation variables across all segments.</a:t>
            </a:r>
          </a:p>
        </p:txBody>
      </p:sp>
      <p:sp>
        <p:nvSpPr>
          <p:cNvPr id="4" name="TextBox 3"/>
          <p:cNvSpPr txBox="1"/>
          <p:nvPr/>
        </p:nvSpPr>
        <p:spPr>
          <a:xfrm>
            <a:off x="619125" y="6381750"/>
            <a:ext cx="7620000" cy="381000"/>
          </a:xfrm>
          <a:prstGeom prst="rect">
            <a:avLst/>
          </a:prstGeom>
          <a:noFill/>
        </p:spPr>
        <p:txBody>
          <a:bodyPr lIns="91440" tIns="45720" rIns="91440" bIns="45720" rtlCol="0">
            <a:spAutoFit/>
          </a:bodyPr>
          <a:lstStyle/>
          <a:p>
            <a:pPr marL="0" marR="0" lvl="0" indent="0" algn="l" fontAlgn="base">
              <a:lnSpc>
                <a:spcPct val="100000"/>
              </a:lnSpc>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571500" y="0"/>
          <a:ext cx="8572500" cy="6762750"/>
          <a:chOff x="571500" y="0"/>
          <a:chExt cx="8572500" cy="6762750"/>
        </a:xfrm>
      </p:grpSpPr>
      <p:sp>
        <p:nvSpPr>
          <p:cNvPr id="5" name="TextBox 4"/>
          <p:cNvSpPr txBox="1"/>
          <p:nvPr/>
        </p:nvSpPr>
        <p:spPr>
          <a:xfrm>
            <a:off x="685800" y="0"/>
            <a:ext cx="7620000" cy="762000"/>
          </a:xfrm>
          <a:prstGeom prst="rect">
            <a:avLst/>
          </a:prstGeom>
          <a:noFill/>
        </p:spPr>
        <p:txBody>
          <a:bodyPr lIns="91440" tIns="45720" rIns="91440" bIns="45720" rtlCol="0">
            <a:spAutoFit/>
          </a:bodyPr>
          <a:lstStyle/>
          <a:p>
            <a:pPr marL="0" marR="0" lvl="0" indent="0" algn="l" fontAlgn="base">
              <a:lnSpc>
                <a:spcPct val="100000"/>
              </a:lnSpc>
            </a:pPr>
            <a:br/>
            <a:r>
              <a:rPr lang="en-US" sz="2800" b="1" u="none" spc="0">
                <a:solidFill>
                  <a:srgbClr val="205564">
                    <a:alpha val="100000"/>
                  </a:srgbClr>
                </a:solidFill>
                <a:latin typeface="Cambria"/>
              </a:rPr>
              <a:t>Spider chart</a:t>
            </a:r>
            <a:r>
              <a:rPr lang="en-US" sz="1000" u="none" spc="0">
                <a:solidFill>
                  <a:srgbClr val="000000">
                    <a:alpha val="100000"/>
                  </a:srgbClr>
                </a:solidFill>
                <a:latin typeface="Calibri"/>
              </a:rPr>
              <a:t> </a:t>
            </a:r>
          </a:p>
        </p:txBody>
      </p:sp>
      <p:cxnSp>
        <p:nvCxnSpPr>
          <p:cNvPr id="2" name="Straight Connector 1"/>
          <p:cNvCxnSpPr/>
          <p:nvPr/>
        </p:nvCxnSpPr>
        <p:spPr>
          <a:xfrm>
            <a:off x="666750" y="762000"/>
            <a:ext cx="7715250" cy="0"/>
          </a:xfrm>
          <a:prstGeom prst="line">
            <a:avLst/>
          </a:prstGeom>
          <a:ln w="12700" cap="flat" cmpd="sng" algn="ctr">
            <a:solidFill>
              <a:srgbClr val="7F7F7F">
                <a:alpha val="49800"/>
              </a:srgbClr>
            </a:solidFill>
            <a:prstDash val="solid"/>
            <a:round/>
            <a:headEnd type="none" w="med" len="med"/>
            <a:tailEnd type="none" w="med" len="med"/>
          </a:ln>
        </p:spPr>
      </p:cxnSp>
      <p:sp>
        <p:nvSpPr>
          <p:cNvPr id="3" name="TextBox 2"/>
          <p:cNvSpPr txBox="1"/>
          <p:nvPr/>
        </p:nvSpPr>
        <p:spPr>
          <a:xfrm>
            <a:off x="619125" y="6381750"/>
            <a:ext cx="7620000" cy="381000"/>
          </a:xfrm>
          <a:prstGeom prst="rect">
            <a:avLst/>
          </a:prstGeom>
          <a:noFill/>
        </p:spPr>
        <p:txBody>
          <a:bodyPr lIns="91440" tIns="45720" rIns="91440" bIns="45720" rtlCol="0">
            <a:spAutoFit/>
          </a:bodyPr>
          <a:lstStyle/>
          <a:p>
            <a:pPr marL="0" marR="0" lvl="0" indent="0" algn="l" fontAlgn="base">
              <a:lnSpc>
                <a:spcPct val="100000"/>
              </a:lnSpc>
            </a:pPr>
            <a:endParaRPr/>
          </a:p>
        </p:txBody>
      </p:sp>
      <p:pic>
        <p:nvPicPr>
          <p:cNvPr id="4" name="Spider chart" descr="Spider chart"/>
          <p:cNvPicPr>
            <a:picLocks noChangeAspect="1"/>
          </p:cNvPicPr>
          <p:nvPr/>
        </p:nvPicPr>
        <p:blipFill>
          <a:blip r:embed="rId2"/>
          <a:stretch>
            <a:fillRect/>
          </a:stretch>
        </p:blipFill>
        <p:spPr>
          <a:xfrm>
            <a:off x="571500" y="952500"/>
            <a:ext cx="8001000" cy="5715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619125" y="0"/>
          <a:ext cx="8382000" cy="6762750"/>
          <a:chOff x="619125" y="0"/>
          <a:chExt cx="8382000" cy="6762750"/>
        </a:xfrm>
      </p:grpSpPr>
      <p:sp>
        <p:nvSpPr>
          <p:cNvPr id="5" name="TextBox 4"/>
          <p:cNvSpPr txBox="1"/>
          <p:nvPr/>
        </p:nvSpPr>
        <p:spPr>
          <a:xfrm>
            <a:off x="685800" y="0"/>
            <a:ext cx="7620000" cy="762000"/>
          </a:xfrm>
          <a:prstGeom prst="rect">
            <a:avLst/>
          </a:prstGeom>
          <a:noFill/>
        </p:spPr>
        <p:txBody>
          <a:bodyPr lIns="91440" tIns="45720" rIns="91440" bIns="45720" rtlCol="0">
            <a:spAutoFit/>
          </a:bodyPr>
          <a:lstStyle/>
          <a:p>
            <a:pPr marL="0" marR="0" lvl="0" indent="0" algn="l" fontAlgn="base">
              <a:lnSpc>
                <a:spcPct val="100000"/>
              </a:lnSpc>
            </a:pPr>
            <a:br/>
            <a:r>
              <a:rPr lang="en-US" sz="2800" b="1" u="none" spc="0">
                <a:solidFill>
                  <a:srgbClr val="205564">
                    <a:alpha val="100000"/>
                  </a:srgbClr>
                </a:solidFill>
                <a:latin typeface="Cambria"/>
              </a:rPr>
              <a:t>Segment 1 profile</a:t>
            </a:r>
            <a:r>
              <a:rPr lang="en-US" sz="1000" u="none" spc="0">
                <a:solidFill>
                  <a:srgbClr val="000000">
                    <a:alpha val="100000"/>
                  </a:srgbClr>
                </a:solidFill>
                <a:latin typeface="Calibri"/>
              </a:rPr>
              <a:t> </a:t>
            </a:r>
          </a:p>
        </p:txBody>
      </p:sp>
      <p:cxnSp>
        <p:nvCxnSpPr>
          <p:cNvPr id="2" name="Straight Connector 1"/>
          <p:cNvCxnSpPr/>
          <p:nvPr/>
        </p:nvCxnSpPr>
        <p:spPr>
          <a:xfrm>
            <a:off x="666750" y="762000"/>
            <a:ext cx="7715250" cy="0"/>
          </a:xfrm>
          <a:prstGeom prst="line">
            <a:avLst/>
          </a:prstGeom>
          <a:ln w="12700" cap="flat" cmpd="sng" algn="ctr">
            <a:solidFill>
              <a:srgbClr val="7F7F7F">
                <a:alpha val="49800"/>
              </a:srgbClr>
            </a:solidFill>
            <a:prstDash val="solid"/>
            <a:round/>
            <a:headEnd type="none" w="med" len="med"/>
            <a:tailEnd type="none" w="med" len="med"/>
          </a:ln>
        </p:spPr>
      </p:cxnSp>
      <p:sp>
        <p:nvSpPr>
          <p:cNvPr id="3" name="TextBox 2"/>
          <p:cNvSpPr txBox="1"/>
          <p:nvPr/>
        </p:nvSpPr>
        <p:spPr>
          <a:xfrm>
            <a:off x="685800" y="857250"/>
            <a:ext cx="7620000" cy="5238750"/>
          </a:xfrm>
          <a:prstGeom prst="rect">
            <a:avLst/>
          </a:prstGeom>
          <a:noFill/>
        </p:spPr>
        <p:txBody>
          <a:bodyPr lIns="91440" tIns="45720" rIns="91440" bIns="45720" rtlCol="0">
            <a:spAutoFit/>
          </a:bodyPr>
          <a:lstStyle/>
          <a:p>
            <a:pPr marL="0" marR="0" lvl="0" indent="0" algn="l" fontAlgn="base">
              <a:lnSpc>
                <a:spcPct val="100000"/>
              </a:lnSpc>
            </a:pPr>
            <a:endParaRPr/>
          </a:p>
          <a:p>
            <a:pPr marL="238125" marR="0" lvl="0" indent="-238125" algn="l" fontAlgn="base">
              <a:lnSpc>
                <a:spcPct val="100000"/>
              </a:lnSpc>
              <a:buClr>
                <a:srgbClr val="000000">
                  <a:alpha val="100000"/>
                </a:srgbClr>
              </a:buClr>
              <a:buFont typeface="Calibri"/>
              <a:buChar char="•"/>
            </a:pPr>
            <a:r>
              <a:rPr lang="en-US" sz="2000" u="none" spc="0">
                <a:solidFill>
                  <a:srgbClr val="000000">
                    <a:alpha val="100000"/>
                  </a:srgbClr>
                </a:solidFill>
                <a:latin typeface="Calibri"/>
              </a:rPr>
              <a:t>The following charts represent the profile of each segment. These charts are only available when the data are not standardized, hence the model assumes that all segmentation variables use the same scale.</a:t>
            </a:r>
            <a:br/>
            <a:endParaRPr/>
          </a:p>
          <a:p>
            <a:pPr marL="476250" marR="0" lvl="0" indent="-238125" algn="l" fontAlgn="base">
              <a:lnSpc>
                <a:spcPct val="100000"/>
              </a:lnSpc>
              <a:buClr>
                <a:srgbClr val="000000">
                  <a:alpha val="100000"/>
                </a:srgbClr>
              </a:buClr>
              <a:buFont typeface="Calibri"/>
              <a:buChar char="•"/>
            </a:pPr>
            <a:r>
              <a:rPr lang="en-US" sz="2000" u="none" spc="0">
                <a:solidFill>
                  <a:srgbClr val="000000">
                    <a:alpha val="100000"/>
                  </a:srgbClr>
                </a:solidFill>
                <a:latin typeface="Calibri"/>
              </a:rPr>
              <a:t>For each segment, the segmentation variables are ordered in decreasing order of magnitude.</a:t>
            </a:r>
          </a:p>
          <a:p>
            <a:pPr marL="476250" marR="0" lvl="0" indent="-238125" algn="l" fontAlgn="base">
              <a:lnSpc>
                <a:spcPct val="100000"/>
              </a:lnSpc>
              <a:buClr>
                <a:srgbClr val="000000">
                  <a:alpha val="100000"/>
                </a:srgbClr>
              </a:buClr>
              <a:buFont typeface="Calibri"/>
              <a:buChar char="•"/>
            </a:pPr>
            <a:r>
              <a:rPr lang="en-US" sz="2000" u="none" spc="0">
                <a:solidFill>
                  <a:srgbClr val="000000">
                    <a:alpha val="100000"/>
                  </a:srgbClr>
                </a:solidFill>
                <a:latin typeface="Calibri"/>
              </a:rPr>
              <a:t>The colored dots represent the average of the segment.</a:t>
            </a:r>
          </a:p>
          <a:p>
            <a:pPr marL="476250" marR="0" lvl="0" indent="-238125" algn="l" fontAlgn="base">
              <a:lnSpc>
                <a:spcPct val="100000"/>
              </a:lnSpc>
              <a:buClr>
                <a:srgbClr val="000000">
                  <a:alpha val="100000"/>
                </a:srgbClr>
              </a:buClr>
              <a:buFont typeface="Calibri"/>
              <a:buChar char="•"/>
            </a:pPr>
            <a:r>
              <a:rPr lang="en-US" sz="2000" u="none" spc="0">
                <a:solidFill>
                  <a:srgbClr val="000000">
                    <a:alpha val="100000"/>
                  </a:srgbClr>
                </a:solidFill>
                <a:latin typeface="Calibri"/>
              </a:rPr>
              <a:t>The horizontal lines represent the standard deviations within that segment.</a:t>
            </a:r>
          </a:p>
          <a:p>
            <a:pPr marL="476250" marR="0" lvl="0" indent="-238125" algn="l" fontAlgn="base">
              <a:lnSpc>
                <a:spcPct val="100000"/>
              </a:lnSpc>
              <a:buClr>
                <a:srgbClr val="000000">
                  <a:alpha val="100000"/>
                </a:srgbClr>
              </a:buClr>
              <a:buFont typeface="Calibri"/>
              <a:buChar char="•"/>
            </a:pPr>
            <a:r>
              <a:rPr lang="en-US" sz="2000" u="none" spc="0">
                <a:solidFill>
                  <a:srgbClr val="000000">
                    <a:alpha val="100000"/>
                  </a:srgbClr>
                </a:solidFill>
                <a:latin typeface="Calibri"/>
              </a:rPr>
              <a:t>The vertical, gray lines represent the averages of the rest of the population, after excluding members of the segment under scrutiny.</a:t>
            </a:r>
            <a:br/>
            <a:endParaRPr/>
          </a:p>
        </p:txBody>
      </p:sp>
      <p:sp>
        <p:nvSpPr>
          <p:cNvPr id="4" name="TextBox 3"/>
          <p:cNvSpPr txBox="1"/>
          <p:nvPr/>
        </p:nvSpPr>
        <p:spPr>
          <a:xfrm>
            <a:off x="619125" y="6381750"/>
            <a:ext cx="7620000" cy="381000"/>
          </a:xfrm>
          <a:prstGeom prst="rect">
            <a:avLst/>
          </a:prstGeom>
          <a:noFill/>
        </p:spPr>
        <p:txBody>
          <a:bodyPr lIns="91440" tIns="45720" rIns="91440" bIns="45720" rtlCol="0">
            <a:spAutoFit/>
          </a:bodyPr>
          <a:lstStyle/>
          <a:p>
            <a:pPr marL="0" marR="0" lvl="0" indent="0" algn="l" fontAlgn="base">
              <a:lnSpc>
                <a:spcPct val="100000"/>
              </a:lnSpc>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571500" y="0"/>
          <a:ext cx="8572500" cy="6762750"/>
          <a:chOff x="571500" y="0"/>
          <a:chExt cx="8572500" cy="6762750"/>
        </a:xfrm>
      </p:grpSpPr>
      <p:sp>
        <p:nvSpPr>
          <p:cNvPr id="5" name="TextBox 4"/>
          <p:cNvSpPr txBox="1"/>
          <p:nvPr/>
        </p:nvSpPr>
        <p:spPr>
          <a:xfrm>
            <a:off x="685800" y="0"/>
            <a:ext cx="7620000" cy="762000"/>
          </a:xfrm>
          <a:prstGeom prst="rect">
            <a:avLst/>
          </a:prstGeom>
          <a:noFill/>
        </p:spPr>
        <p:txBody>
          <a:bodyPr lIns="91440" tIns="45720" rIns="91440" bIns="45720" rtlCol="0">
            <a:spAutoFit/>
          </a:bodyPr>
          <a:lstStyle/>
          <a:p>
            <a:pPr marL="0" marR="0" lvl="0" indent="0" algn="l" fontAlgn="base">
              <a:lnSpc>
                <a:spcPct val="100000"/>
              </a:lnSpc>
            </a:pPr>
            <a:br/>
            <a:r>
              <a:rPr lang="en-US" sz="2800" b="1" u="none" spc="0">
                <a:solidFill>
                  <a:srgbClr val="205564">
                    <a:alpha val="100000"/>
                  </a:srgbClr>
                </a:solidFill>
                <a:latin typeface="Cambria"/>
              </a:rPr>
              <a:t>Segment 1 profile</a:t>
            </a:r>
            <a:r>
              <a:rPr lang="en-US" sz="1000" u="none" spc="0">
                <a:solidFill>
                  <a:srgbClr val="000000">
                    <a:alpha val="100000"/>
                  </a:srgbClr>
                </a:solidFill>
                <a:latin typeface="Calibri"/>
              </a:rPr>
              <a:t> </a:t>
            </a:r>
          </a:p>
        </p:txBody>
      </p:sp>
      <p:cxnSp>
        <p:nvCxnSpPr>
          <p:cNvPr id="2" name="Straight Connector 1"/>
          <p:cNvCxnSpPr/>
          <p:nvPr/>
        </p:nvCxnSpPr>
        <p:spPr>
          <a:xfrm>
            <a:off x="666750" y="762000"/>
            <a:ext cx="7715250" cy="0"/>
          </a:xfrm>
          <a:prstGeom prst="line">
            <a:avLst/>
          </a:prstGeom>
          <a:ln w="12700" cap="flat" cmpd="sng" algn="ctr">
            <a:solidFill>
              <a:srgbClr val="7F7F7F">
                <a:alpha val="49800"/>
              </a:srgbClr>
            </a:solidFill>
            <a:prstDash val="solid"/>
            <a:round/>
            <a:headEnd type="none" w="med" len="med"/>
            <a:tailEnd type="none" w="med" len="med"/>
          </a:ln>
        </p:spPr>
      </p:cxnSp>
      <p:sp>
        <p:nvSpPr>
          <p:cNvPr id="3" name="TextBox 2"/>
          <p:cNvSpPr txBox="1"/>
          <p:nvPr/>
        </p:nvSpPr>
        <p:spPr>
          <a:xfrm>
            <a:off x="619125" y="6381750"/>
            <a:ext cx="7620000" cy="381000"/>
          </a:xfrm>
          <a:prstGeom prst="rect">
            <a:avLst/>
          </a:prstGeom>
          <a:noFill/>
        </p:spPr>
        <p:txBody>
          <a:bodyPr lIns="91440" tIns="45720" rIns="91440" bIns="45720" rtlCol="0">
            <a:spAutoFit/>
          </a:bodyPr>
          <a:lstStyle/>
          <a:p>
            <a:pPr marL="0" marR="0" lvl="0" indent="0" algn="l" fontAlgn="base">
              <a:lnSpc>
                <a:spcPct val="100000"/>
              </a:lnSpc>
            </a:pPr>
            <a:endParaRPr/>
          </a:p>
        </p:txBody>
      </p:sp>
      <p:pic>
        <p:nvPicPr>
          <p:cNvPr id="4" name="Segment 1 profile" descr="Segment 1 profile"/>
          <p:cNvPicPr>
            <a:picLocks noChangeAspect="1"/>
          </p:cNvPicPr>
          <p:nvPr/>
        </p:nvPicPr>
        <p:blipFill>
          <a:blip r:embed="rId2"/>
          <a:stretch>
            <a:fillRect/>
          </a:stretch>
        </p:blipFill>
        <p:spPr>
          <a:xfrm>
            <a:off x="571500" y="952500"/>
            <a:ext cx="8001000" cy="57150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571500" y="0"/>
          <a:ext cx="8572500" cy="6762750"/>
          <a:chOff x="571500" y="0"/>
          <a:chExt cx="8572500" cy="6762750"/>
        </a:xfrm>
      </p:grpSpPr>
      <p:sp>
        <p:nvSpPr>
          <p:cNvPr id="5" name="TextBox 4"/>
          <p:cNvSpPr txBox="1"/>
          <p:nvPr/>
        </p:nvSpPr>
        <p:spPr>
          <a:xfrm>
            <a:off x="685800" y="0"/>
            <a:ext cx="7620000" cy="762000"/>
          </a:xfrm>
          <a:prstGeom prst="rect">
            <a:avLst/>
          </a:prstGeom>
          <a:noFill/>
        </p:spPr>
        <p:txBody>
          <a:bodyPr lIns="91440" tIns="45720" rIns="91440" bIns="45720" rtlCol="0">
            <a:spAutoFit/>
          </a:bodyPr>
          <a:lstStyle/>
          <a:p>
            <a:pPr marL="0" marR="0" lvl="0" indent="0" algn="l" fontAlgn="base">
              <a:lnSpc>
                <a:spcPct val="100000"/>
              </a:lnSpc>
            </a:pPr>
            <a:br/>
            <a:r>
              <a:rPr lang="en-US" sz="2800" b="1" u="none" spc="0">
                <a:solidFill>
                  <a:srgbClr val="205564">
                    <a:alpha val="100000"/>
                  </a:srgbClr>
                </a:solidFill>
                <a:latin typeface="Cambria"/>
              </a:rPr>
              <a:t>Segment 2 profile</a:t>
            </a:r>
            <a:r>
              <a:rPr lang="en-US" sz="1000" u="none" spc="0">
                <a:solidFill>
                  <a:srgbClr val="000000">
                    <a:alpha val="100000"/>
                  </a:srgbClr>
                </a:solidFill>
                <a:latin typeface="Calibri"/>
              </a:rPr>
              <a:t> </a:t>
            </a:r>
          </a:p>
        </p:txBody>
      </p:sp>
      <p:cxnSp>
        <p:nvCxnSpPr>
          <p:cNvPr id="2" name="Straight Connector 1"/>
          <p:cNvCxnSpPr/>
          <p:nvPr/>
        </p:nvCxnSpPr>
        <p:spPr>
          <a:xfrm>
            <a:off x="666750" y="762000"/>
            <a:ext cx="7715250" cy="0"/>
          </a:xfrm>
          <a:prstGeom prst="line">
            <a:avLst/>
          </a:prstGeom>
          <a:ln w="12700" cap="flat" cmpd="sng" algn="ctr">
            <a:solidFill>
              <a:srgbClr val="7F7F7F">
                <a:alpha val="49800"/>
              </a:srgbClr>
            </a:solidFill>
            <a:prstDash val="solid"/>
            <a:round/>
            <a:headEnd type="none" w="med" len="med"/>
            <a:tailEnd type="none" w="med" len="med"/>
          </a:ln>
        </p:spPr>
      </p:cxnSp>
      <p:sp>
        <p:nvSpPr>
          <p:cNvPr id="3" name="TextBox 2"/>
          <p:cNvSpPr txBox="1"/>
          <p:nvPr/>
        </p:nvSpPr>
        <p:spPr>
          <a:xfrm>
            <a:off x="619125" y="6381750"/>
            <a:ext cx="7620000" cy="381000"/>
          </a:xfrm>
          <a:prstGeom prst="rect">
            <a:avLst/>
          </a:prstGeom>
          <a:noFill/>
        </p:spPr>
        <p:txBody>
          <a:bodyPr lIns="91440" tIns="45720" rIns="91440" bIns="45720" rtlCol="0">
            <a:spAutoFit/>
          </a:bodyPr>
          <a:lstStyle/>
          <a:p>
            <a:pPr marL="0" marR="0" lvl="0" indent="0" algn="l" fontAlgn="base">
              <a:lnSpc>
                <a:spcPct val="100000"/>
              </a:lnSpc>
            </a:pPr>
            <a:endParaRPr/>
          </a:p>
        </p:txBody>
      </p:sp>
      <p:pic>
        <p:nvPicPr>
          <p:cNvPr id="4" name="Segment 2 profile" descr="Segment 2 profile"/>
          <p:cNvPicPr>
            <a:picLocks noChangeAspect="1"/>
          </p:cNvPicPr>
          <p:nvPr/>
        </p:nvPicPr>
        <p:blipFill>
          <a:blip r:embed="rId2"/>
          <a:stretch>
            <a:fillRect/>
          </a:stretch>
        </p:blipFill>
        <p:spPr>
          <a:xfrm>
            <a:off x="571500" y="952500"/>
            <a:ext cx="8001000" cy="57150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571500" y="0"/>
          <a:ext cx="8572500" cy="6762750"/>
          <a:chOff x="571500" y="0"/>
          <a:chExt cx="8572500" cy="6762750"/>
        </a:xfrm>
      </p:grpSpPr>
      <p:sp>
        <p:nvSpPr>
          <p:cNvPr id="5" name="TextBox 4"/>
          <p:cNvSpPr txBox="1"/>
          <p:nvPr/>
        </p:nvSpPr>
        <p:spPr>
          <a:xfrm>
            <a:off x="685800" y="0"/>
            <a:ext cx="7620000" cy="762000"/>
          </a:xfrm>
          <a:prstGeom prst="rect">
            <a:avLst/>
          </a:prstGeom>
          <a:noFill/>
        </p:spPr>
        <p:txBody>
          <a:bodyPr lIns="91440" tIns="45720" rIns="91440" bIns="45720" rtlCol="0">
            <a:spAutoFit/>
          </a:bodyPr>
          <a:lstStyle/>
          <a:p>
            <a:pPr marL="0" marR="0" lvl="0" indent="0" algn="l" fontAlgn="base">
              <a:lnSpc>
                <a:spcPct val="100000"/>
              </a:lnSpc>
            </a:pPr>
            <a:br/>
            <a:r>
              <a:rPr lang="en-US" sz="2800" b="1" u="none" spc="0">
                <a:solidFill>
                  <a:srgbClr val="205564">
                    <a:alpha val="100000"/>
                  </a:srgbClr>
                </a:solidFill>
                <a:latin typeface="Cambria"/>
              </a:rPr>
              <a:t>Segment 3 profile</a:t>
            </a:r>
            <a:r>
              <a:rPr lang="en-US" sz="1000" u="none" spc="0">
                <a:solidFill>
                  <a:srgbClr val="000000">
                    <a:alpha val="100000"/>
                  </a:srgbClr>
                </a:solidFill>
                <a:latin typeface="Calibri"/>
              </a:rPr>
              <a:t> </a:t>
            </a:r>
          </a:p>
        </p:txBody>
      </p:sp>
      <p:cxnSp>
        <p:nvCxnSpPr>
          <p:cNvPr id="2" name="Straight Connector 1"/>
          <p:cNvCxnSpPr/>
          <p:nvPr/>
        </p:nvCxnSpPr>
        <p:spPr>
          <a:xfrm>
            <a:off x="666750" y="762000"/>
            <a:ext cx="7715250" cy="0"/>
          </a:xfrm>
          <a:prstGeom prst="line">
            <a:avLst/>
          </a:prstGeom>
          <a:ln w="12700" cap="flat" cmpd="sng" algn="ctr">
            <a:solidFill>
              <a:srgbClr val="7F7F7F">
                <a:alpha val="49800"/>
              </a:srgbClr>
            </a:solidFill>
            <a:prstDash val="solid"/>
            <a:round/>
            <a:headEnd type="none" w="med" len="med"/>
            <a:tailEnd type="none" w="med" len="med"/>
          </a:ln>
        </p:spPr>
      </p:cxnSp>
      <p:sp>
        <p:nvSpPr>
          <p:cNvPr id="3" name="TextBox 2"/>
          <p:cNvSpPr txBox="1"/>
          <p:nvPr/>
        </p:nvSpPr>
        <p:spPr>
          <a:xfrm>
            <a:off x="619125" y="6381750"/>
            <a:ext cx="7620000" cy="381000"/>
          </a:xfrm>
          <a:prstGeom prst="rect">
            <a:avLst/>
          </a:prstGeom>
          <a:noFill/>
        </p:spPr>
        <p:txBody>
          <a:bodyPr lIns="91440" tIns="45720" rIns="91440" bIns="45720" rtlCol="0">
            <a:spAutoFit/>
          </a:bodyPr>
          <a:lstStyle/>
          <a:p>
            <a:pPr marL="0" marR="0" lvl="0" indent="0" algn="l" fontAlgn="base">
              <a:lnSpc>
                <a:spcPct val="100000"/>
              </a:lnSpc>
            </a:pPr>
            <a:endParaRPr/>
          </a:p>
        </p:txBody>
      </p:sp>
      <p:pic>
        <p:nvPicPr>
          <p:cNvPr id="4" name="Segment 3 profile" descr="Segment 3 profile"/>
          <p:cNvPicPr>
            <a:picLocks noChangeAspect="1"/>
          </p:cNvPicPr>
          <p:nvPr/>
        </p:nvPicPr>
        <p:blipFill>
          <a:blip r:embed="rId2"/>
          <a:stretch>
            <a:fillRect/>
          </a:stretch>
        </p:blipFill>
        <p:spPr>
          <a:xfrm>
            <a:off x="571500" y="952500"/>
            <a:ext cx="8001000" cy="57150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619125" y="2809875"/>
          <a:ext cx="8382000" cy="6762750"/>
          <a:chOff x="619125" y="2809875"/>
          <a:chExt cx="8382000" cy="6762750"/>
        </a:xfrm>
      </p:grpSpPr>
      <p:sp>
        <p:nvSpPr>
          <p:cNvPr id="4" name="TextBox 3"/>
          <p:cNvSpPr txBox="1"/>
          <p:nvPr/>
        </p:nvSpPr>
        <p:spPr>
          <a:xfrm>
            <a:off x="685800" y="2809875"/>
            <a:ext cx="7620000" cy="1238250"/>
          </a:xfrm>
          <a:prstGeom prst="rect">
            <a:avLst/>
          </a:prstGeom>
          <a:noFill/>
        </p:spPr>
        <p:txBody>
          <a:bodyPr lIns="91440" tIns="45720" rIns="91440" bIns="45720" rtlCol="0">
            <a:spAutoFit/>
          </a:bodyPr>
          <a:lstStyle/>
          <a:p>
            <a:pPr marL="0" marR="0" lvl="0" indent="0" algn="l" fontAlgn="base">
              <a:lnSpc>
                <a:spcPct val="100000"/>
              </a:lnSpc>
            </a:pPr>
            <a:br/>
            <a:br/>
            <a:r>
              <a:rPr lang="en-US" sz="3600" b="1" u="none" spc="0">
                <a:solidFill>
                  <a:srgbClr val="205564">
                    <a:alpha val="100000"/>
                  </a:srgbClr>
                </a:solidFill>
                <a:latin typeface="Cambria"/>
              </a:rPr>
              <a:t>Descriptor analysis</a:t>
            </a:r>
            <a:r>
              <a:rPr lang="en-US" sz="1000" b="1" u="none" spc="0">
                <a:solidFill>
                  <a:srgbClr val="000000">
                    <a:alpha val="100000"/>
                  </a:srgbClr>
                </a:solidFill>
                <a:latin typeface="Calibri"/>
              </a:rPr>
              <a:t> </a:t>
            </a:r>
          </a:p>
        </p:txBody>
      </p:sp>
      <p:cxnSp>
        <p:nvCxnSpPr>
          <p:cNvPr id="2" name="Straight Connector 1"/>
          <p:cNvCxnSpPr/>
          <p:nvPr/>
        </p:nvCxnSpPr>
        <p:spPr>
          <a:xfrm>
            <a:off x="666750" y="4191000"/>
            <a:ext cx="7715250" cy="0"/>
          </a:xfrm>
          <a:prstGeom prst="line">
            <a:avLst/>
          </a:prstGeom>
          <a:ln w="12700" cap="flat" cmpd="sng" algn="ctr">
            <a:solidFill>
              <a:srgbClr val="7F7F7F">
                <a:alpha val="49800"/>
              </a:srgbClr>
            </a:solidFill>
            <a:prstDash val="solid"/>
            <a:round/>
            <a:headEnd type="none" w="med" len="med"/>
            <a:tailEnd type="none" w="med" len="med"/>
          </a:ln>
        </p:spPr>
      </p:cxnSp>
      <p:sp>
        <p:nvSpPr>
          <p:cNvPr id="3" name="TextBox 2"/>
          <p:cNvSpPr txBox="1"/>
          <p:nvPr/>
        </p:nvSpPr>
        <p:spPr>
          <a:xfrm>
            <a:off x="619125" y="6381750"/>
            <a:ext cx="7620000" cy="381000"/>
          </a:xfrm>
          <a:prstGeom prst="rect">
            <a:avLst/>
          </a:prstGeom>
          <a:noFill/>
        </p:spPr>
        <p:txBody>
          <a:bodyPr lIns="91440" tIns="45720" rIns="91440" bIns="45720" rtlCol="0">
            <a:spAutoFit/>
          </a:bodyPr>
          <a:lstStyle/>
          <a:p>
            <a:pPr marL="0" marR="0" lvl="0" indent="0" algn="l" fontAlgn="base">
              <a:lnSpc>
                <a:spcPct val="100000"/>
              </a:lnSpc>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619125" y="0"/>
          <a:ext cx="8382000" cy="6762750"/>
          <a:chOff x="619125" y="0"/>
          <a:chExt cx="8382000" cy="6762750"/>
        </a:xfrm>
      </p:grpSpPr>
      <p:sp>
        <p:nvSpPr>
          <p:cNvPr id="5" name="TextBox 4"/>
          <p:cNvSpPr txBox="1"/>
          <p:nvPr/>
        </p:nvSpPr>
        <p:spPr>
          <a:xfrm>
            <a:off x="685800" y="0"/>
            <a:ext cx="7620000" cy="762000"/>
          </a:xfrm>
          <a:prstGeom prst="rect">
            <a:avLst/>
          </a:prstGeom>
          <a:noFill/>
        </p:spPr>
        <p:txBody>
          <a:bodyPr lIns="91440" tIns="45720" rIns="91440" bIns="45720" rtlCol="0">
            <a:spAutoFit/>
          </a:bodyPr>
          <a:lstStyle/>
          <a:p>
            <a:pPr marL="0" marR="0" lvl="0" indent="0" algn="l" fontAlgn="base">
              <a:lnSpc>
                <a:spcPct val="100000"/>
              </a:lnSpc>
            </a:pPr>
            <a:br/>
            <a:r>
              <a:rPr lang="en-US" sz="2800" b="1" u="none" spc="0">
                <a:solidFill>
                  <a:srgbClr val="205564">
                    <a:alpha val="100000"/>
                  </a:srgbClr>
                </a:solidFill>
                <a:latin typeface="Cambria"/>
              </a:rPr>
              <a:t>Descriptors</a:t>
            </a:r>
            <a:r>
              <a:rPr lang="en-US" sz="1000" u="none" spc="0">
                <a:solidFill>
                  <a:srgbClr val="000000">
                    <a:alpha val="100000"/>
                  </a:srgbClr>
                </a:solidFill>
                <a:latin typeface="Calibri"/>
              </a:rPr>
              <a:t> </a:t>
            </a:r>
          </a:p>
        </p:txBody>
      </p:sp>
      <p:cxnSp>
        <p:nvCxnSpPr>
          <p:cNvPr id="2" name="Straight Connector 1"/>
          <p:cNvCxnSpPr/>
          <p:nvPr/>
        </p:nvCxnSpPr>
        <p:spPr>
          <a:xfrm>
            <a:off x="666750" y="762000"/>
            <a:ext cx="7715250" cy="0"/>
          </a:xfrm>
          <a:prstGeom prst="line">
            <a:avLst/>
          </a:prstGeom>
          <a:ln w="12700" cap="flat" cmpd="sng" algn="ctr">
            <a:solidFill>
              <a:srgbClr val="7F7F7F">
                <a:alpha val="49800"/>
              </a:srgbClr>
            </a:solidFill>
            <a:prstDash val="solid"/>
            <a:round/>
            <a:headEnd type="none" w="med" len="med"/>
            <a:tailEnd type="none" w="med" len="med"/>
          </a:ln>
        </p:spPr>
      </p:cxnSp>
      <p:sp>
        <p:nvSpPr>
          <p:cNvPr id="3" name="TextBox 2"/>
          <p:cNvSpPr txBox="1"/>
          <p:nvPr/>
        </p:nvSpPr>
        <p:spPr>
          <a:xfrm>
            <a:off x="685800" y="857250"/>
            <a:ext cx="7620000" cy="5238750"/>
          </a:xfrm>
          <a:prstGeom prst="rect">
            <a:avLst/>
          </a:prstGeom>
          <a:noFill/>
        </p:spPr>
        <p:txBody>
          <a:bodyPr lIns="91440" tIns="45720" rIns="91440" bIns="45720" rtlCol="0">
            <a:spAutoFit/>
          </a:bodyPr>
          <a:lstStyle/>
          <a:p>
            <a:pPr marL="0" marR="0" lvl="0" indent="0" algn="l" fontAlgn="base">
              <a:lnSpc>
                <a:spcPct val="100000"/>
              </a:lnSpc>
            </a:pPr>
            <a:endParaRPr/>
          </a:p>
          <a:p>
            <a:pPr marL="238125" marR="0" lvl="0" indent="-238125" algn="l" fontAlgn="base">
              <a:lnSpc>
                <a:spcPct val="100000"/>
              </a:lnSpc>
              <a:buClr>
                <a:srgbClr val="000000">
                  <a:alpha val="100000"/>
                </a:srgbClr>
              </a:buClr>
              <a:buFont typeface="Calibri"/>
              <a:buChar char="•"/>
            </a:pPr>
            <a:r>
              <a:rPr lang="en-US" sz="2000" u="none" spc="0">
                <a:solidFill>
                  <a:srgbClr val="000000">
                    <a:alpha val="100000"/>
                  </a:srgbClr>
                </a:solidFill>
                <a:latin typeface="Calibri"/>
              </a:rPr>
              <a:t>This table reports the descriptor averages of each segment. The more differences can be found, the easier it will be to predict segment membership based on descriptors alone.</a:t>
            </a:r>
          </a:p>
        </p:txBody>
      </p:sp>
      <p:sp>
        <p:nvSpPr>
          <p:cNvPr id="4" name="TextBox 3"/>
          <p:cNvSpPr txBox="1"/>
          <p:nvPr/>
        </p:nvSpPr>
        <p:spPr>
          <a:xfrm>
            <a:off x="619125" y="6381750"/>
            <a:ext cx="7620000" cy="381000"/>
          </a:xfrm>
          <a:prstGeom prst="rect">
            <a:avLst/>
          </a:prstGeom>
          <a:noFill/>
        </p:spPr>
        <p:txBody>
          <a:bodyPr lIns="91440" tIns="45720" rIns="91440" bIns="45720" rtlCol="0">
            <a:spAutoFit/>
          </a:bodyPr>
          <a:lstStyle/>
          <a:p>
            <a:pPr marL="0" marR="0" lvl="0" indent="0" algn="l" fontAlgn="base">
              <a:lnSpc>
                <a:spcPct val="100000"/>
              </a:lnSpc>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619125" y="0"/>
          <a:ext cx="8382000" cy="7967663"/>
          <a:chOff x="619125" y="0"/>
          <a:chExt cx="8382000" cy="7967663"/>
        </a:xfrm>
      </p:grpSpPr>
      <p:sp>
        <p:nvSpPr>
          <p:cNvPr id="6" name="TextBox 5"/>
          <p:cNvSpPr txBox="1"/>
          <p:nvPr/>
        </p:nvSpPr>
        <p:spPr>
          <a:xfrm>
            <a:off x="685800" y="0"/>
            <a:ext cx="7620000" cy="762000"/>
          </a:xfrm>
          <a:prstGeom prst="rect">
            <a:avLst/>
          </a:prstGeom>
          <a:noFill/>
        </p:spPr>
        <p:txBody>
          <a:bodyPr lIns="91440" tIns="45720" rIns="91440" bIns="45720" rtlCol="0">
            <a:spAutoFit/>
          </a:bodyPr>
          <a:lstStyle/>
          <a:p>
            <a:pPr marL="0" marR="0" lvl="0" indent="0" algn="l" fontAlgn="base">
              <a:lnSpc>
                <a:spcPct val="100000"/>
              </a:lnSpc>
            </a:pPr>
            <a:br/>
            <a:r>
              <a:rPr lang="en-US" sz="2800" b="1" u="none" spc="0">
                <a:solidFill>
                  <a:srgbClr val="205564">
                    <a:alpha val="100000"/>
                  </a:srgbClr>
                </a:solidFill>
                <a:latin typeface="Cambria"/>
              </a:rPr>
              <a:t>Descriptor data per segment</a:t>
            </a:r>
            <a:r>
              <a:rPr lang="en-US" sz="1000" u="none" spc="0">
                <a:solidFill>
                  <a:srgbClr val="000000">
                    <a:alpha val="100000"/>
                  </a:srgbClr>
                </a:solidFill>
                <a:latin typeface="Calibri"/>
              </a:rPr>
              <a:t> </a:t>
            </a:r>
          </a:p>
        </p:txBody>
      </p:sp>
      <p:cxnSp>
        <p:nvCxnSpPr>
          <p:cNvPr id="2" name="Straight Connector 1"/>
          <p:cNvCxnSpPr/>
          <p:nvPr/>
        </p:nvCxnSpPr>
        <p:spPr>
          <a:xfrm>
            <a:off x="666750" y="762000"/>
            <a:ext cx="7715250" cy="0"/>
          </a:xfrm>
          <a:prstGeom prst="line">
            <a:avLst/>
          </a:prstGeom>
          <a:ln w="12700" cap="flat" cmpd="sng" algn="ctr">
            <a:solidFill>
              <a:srgbClr val="7F7F7F">
                <a:alpha val="49800"/>
              </a:srgbClr>
            </a:solidFill>
            <a:prstDash val="solid"/>
            <a:round/>
            <a:headEnd type="none" w="med" len="med"/>
            <a:tailEnd type="none" w="med" len="med"/>
          </a:ln>
        </p:spPr>
      </p:cxnSp>
      <p:sp>
        <p:nvSpPr>
          <p:cNvPr id="3" name="TextBox 2"/>
          <p:cNvSpPr txBox="1"/>
          <p:nvPr/>
        </p:nvSpPr>
        <p:spPr>
          <a:xfrm>
            <a:off x="619125" y="6381750"/>
            <a:ext cx="7620000" cy="381000"/>
          </a:xfrm>
          <a:prstGeom prst="rect">
            <a:avLst/>
          </a:prstGeom>
          <a:noFill/>
        </p:spPr>
        <p:txBody>
          <a:bodyPr lIns="91440" tIns="45720" rIns="91440" bIns="45720" rtlCol="0">
            <a:spAutoFit/>
          </a:bodyPr>
          <a:lstStyle/>
          <a:p>
            <a:pPr marL="0" marR="0" lvl="0" indent="0" algn="l" fontAlgn="base">
              <a:lnSpc>
                <a:spcPct val="100000"/>
              </a:lnSpc>
            </a:pPr>
            <a:endParaRPr/>
          </a:p>
        </p:txBody>
      </p:sp>
      <p:graphicFrame>
        <p:nvGraphicFramePr>
          <p:cNvPr id="4" name="Table 3"/>
          <p:cNvGraphicFramePr>
            <a:graphicFrameLocks noGrp="1"/>
          </p:cNvGraphicFramePr>
          <p:nvPr/>
        </p:nvGraphicFramePr>
        <p:xfrm>
          <a:off x="619125" y="2252663"/>
          <a:ext cx="7620000" cy="1577340"/>
        </p:xfrm>
        <a:graphic>
          <a:graphicData uri="http://schemas.openxmlformats.org/drawingml/2006/table">
            <a:tbl>
              <a:tblPr firstRow="1" bandRow="1"/>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123825">
                <a:tc>
                  <a:txBody>
                    <a:bodyPr/>
                    <a:lstStyle/>
                    <a:p>
                      <a:pPr marL="19050" marR="19050" lvl="0" indent="0" algn="l" fontAlgn="ctr">
                        <a:lnSpc>
                          <a:spcPct val="100000"/>
                        </a:lnSpc>
                      </a:pPr>
                      <a:endParaRP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b="1" u="none" spc="0">
                          <a:solidFill>
                            <a:srgbClr val="000000">
                              <a:alpha val="100000"/>
                            </a:srgbClr>
                          </a:solidFill>
                          <a:latin typeface="Calibri"/>
                        </a:rPr>
                        <a:t>Population</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b="1" u="none" spc="0">
                          <a:solidFill>
                            <a:srgbClr val="000000">
                              <a:alpha val="100000"/>
                            </a:srgbClr>
                          </a:solidFill>
                          <a:latin typeface="Calibri"/>
                        </a:rPr>
                        <a:t>Segment 1</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b="1" u="none" spc="0">
                          <a:solidFill>
                            <a:srgbClr val="000000">
                              <a:alpha val="100000"/>
                            </a:srgbClr>
                          </a:solidFill>
                          <a:latin typeface="Calibri"/>
                        </a:rPr>
                        <a:t>Segment 2</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b="1" u="none" spc="0">
                          <a:solidFill>
                            <a:srgbClr val="000000">
                              <a:alpha val="100000"/>
                            </a:srgbClr>
                          </a:solidFill>
                          <a:latin typeface="Calibri"/>
                        </a:rPr>
                        <a:t>Segment 3</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extLst>
                  <a:ext uri="{0D108BD9-81ED-4DB2-BD59-A6C34878D82A}">
                    <a16:rowId xmlns:a16="http://schemas.microsoft.com/office/drawing/2014/main" val="10000"/>
                  </a:ext>
                </a:extLst>
              </a:tr>
              <a:tr h="123825">
                <a:tc>
                  <a:txBody>
                    <a:bodyPr/>
                    <a:lstStyle/>
                    <a:p>
                      <a:pPr marL="19050" marR="19050" lvl="0" indent="0" algn="l" fontAlgn="ctr">
                        <a:lnSpc>
                          <a:spcPct val="100000"/>
                        </a:lnSpc>
                      </a:pPr>
                      <a:r>
                        <a:rPr lang="en-US" sz="1000" b="1" u="none" spc="0">
                          <a:solidFill>
                            <a:srgbClr val="000000">
                              <a:alpha val="100000"/>
                            </a:srgbClr>
                          </a:solidFill>
                          <a:latin typeface="Calibri"/>
                        </a:rPr>
                        <a:t>Gender = Male</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0.519</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0.564</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0.500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0.458</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01"/>
                  </a:ext>
                </a:extLst>
              </a:tr>
              <a:tr h="123825">
                <a:tc>
                  <a:txBody>
                    <a:bodyPr/>
                    <a:lstStyle/>
                    <a:p>
                      <a:pPr marL="19050" marR="19050" lvl="0" indent="0" algn="l" fontAlgn="ctr">
                        <a:lnSpc>
                          <a:spcPct val="100000"/>
                        </a:lnSpc>
                      </a:pPr>
                      <a:r>
                        <a:rPr lang="en-US" sz="900" b="1" u="none" spc="0">
                          <a:solidFill>
                            <a:srgbClr val="000000">
                              <a:alpha val="100000"/>
                            </a:srgbClr>
                          </a:solidFill>
                          <a:latin typeface="Calibri"/>
                        </a:rPr>
                        <a:t>State = California</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0.924</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0.897</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0.938</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0.958</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02"/>
                  </a:ext>
                </a:extLst>
              </a:tr>
              <a:tr h="123825">
                <a:tc>
                  <a:txBody>
                    <a:bodyPr/>
                    <a:lstStyle/>
                    <a:p>
                      <a:pPr marL="19050" marR="19050" lvl="0" indent="0" algn="l" fontAlgn="ctr">
                        <a:lnSpc>
                          <a:spcPct val="100000"/>
                        </a:lnSpc>
                      </a:pPr>
                      <a:r>
                        <a:rPr lang="en-US" sz="900" b="1" u="none" spc="0">
                          <a:solidFill>
                            <a:srgbClr val="000000">
                              <a:alpha val="100000"/>
                            </a:srgbClr>
                          </a:solidFill>
                          <a:latin typeface="Calibri"/>
                        </a:rPr>
                        <a:t>Highest Education = Graduate</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0.747</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0.744</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0.875</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0.667</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03"/>
                  </a:ext>
                </a:extLst>
              </a:tr>
              <a:tr h="123825">
                <a:tc>
                  <a:txBody>
                    <a:bodyPr/>
                    <a:lstStyle/>
                    <a:p>
                      <a:pPr marL="19050" marR="19050" lvl="0" indent="0" algn="l" fontAlgn="ctr">
                        <a:lnSpc>
                          <a:spcPct val="100000"/>
                        </a:lnSpc>
                      </a:pPr>
                      <a:r>
                        <a:rPr lang="en-US" sz="900" b="1" u="none" spc="0">
                          <a:solidFill>
                            <a:srgbClr val="000000">
                              <a:alpha val="100000"/>
                            </a:srgbClr>
                          </a:solidFill>
                          <a:latin typeface="Calibri"/>
                        </a:rPr>
                        <a:t>Highest Education = Undergraduate</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0.215</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0.205</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0.125</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0.292</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04"/>
                  </a:ext>
                </a:extLst>
              </a:tr>
              <a:tr h="123825">
                <a:tc>
                  <a:txBody>
                    <a:bodyPr/>
                    <a:lstStyle/>
                    <a:p>
                      <a:pPr marL="19050" marR="19050" lvl="0" indent="0" algn="l" fontAlgn="ctr">
                        <a:lnSpc>
                          <a:spcPct val="100000"/>
                        </a:lnSpc>
                      </a:pPr>
                      <a:r>
                        <a:rPr lang="en-US" sz="900" b="1" u="none" spc="0">
                          <a:solidFill>
                            <a:srgbClr val="000000">
                              <a:alpha val="100000"/>
                            </a:srgbClr>
                          </a:solidFill>
                          <a:latin typeface="Calibri"/>
                        </a:rPr>
                        <a:t>Are you currently working?</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0.494</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0.462</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0.313</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9900">
                              <a:alpha val="100000"/>
                            </a:srgbClr>
                          </a:solidFill>
                          <a:latin typeface="Calibri"/>
                        </a:rPr>
                        <a:t>0.667</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05"/>
                  </a:ext>
                </a:extLst>
              </a:tr>
              <a:tr h="123825">
                <a:tc>
                  <a:txBody>
                    <a:bodyPr/>
                    <a:lstStyle/>
                    <a:p>
                      <a:pPr marL="19050" marR="19050" lvl="0" indent="0" algn="l" fontAlgn="ctr">
                        <a:lnSpc>
                          <a:spcPct val="100000"/>
                        </a:lnSpc>
                      </a:pPr>
                      <a:r>
                        <a:rPr lang="en-US" sz="1000" b="1" u="none" spc="0">
                          <a:solidFill>
                            <a:srgbClr val="000000">
                              <a:alpha val="100000"/>
                            </a:srgbClr>
                          </a:solidFill>
                          <a:latin typeface="Calibri"/>
                        </a:rPr>
                        <a:t>Age_code</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1.72</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1.74</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1.69</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1.71</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06"/>
                  </a:ext>
                </a:extLst>
              </a:tr>
            </a:tbl>
          </a:graphicData>
        </a:graphic>
      </p:graphicFrame>
      <p:sp>
        <p:nvSpPr>
          <p:cNvPr id="5" name="TextBox 4"/>
          <p:cNvSpPr txBox="1"/>
          <p:nvPr/>
        </p:nvSpPr>
        <p:spPr>
          <a:xfrm>
            <a:off x="619125" y="5429250"/>
            <a:ext cx="7620000" cy="952500"/>
          </a:xfrm>
          <a:prstGeom prst="rect">
            <a:avLst/>
          </a:prstGeom>
          <a:noFill/>
        </p:spPr>
        <p:txBody>
          <a:bodyPr lIns="91440" tIns="45720" rIns="91440" bIns="45720" rtlCol="0">
            <a:spAutoFit/>
          </a:bodyPr>
          <a:lstStyle/>
          <a:p>
            <a:pPr marL="0" marR="0" lvl="0" indent="0" algn="l" fontAlgn="base">
              <a:lnSpc>
                <a:spcPct val="100000"/>
              </a:lnSpc>
            </a:pPr>
            <a:r>
              <a:rPr lang="en-US" sz="1600" u="none" spc="0">
                <a:solidFill>
                  <a:srgbClr val="595959">
                    <a:alpha val="100000"/>
                  </a:srgbClr>
                </a:solidFill>
                <a:latin typeface="Calibri"/>
              </a:rPr>
              <a:t>Average value of each descriptor, overall and within each cluster. Descriptors that are statistically different from the rest of the population are highlighted in red (lower) or green (higher).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619125" y="0"/>
          <a:ext cx="8382000" cy="6762750"/>
          <a:chOff x="619125" y="0"/>
          <a:chExt cx="8382000" cy="6762750"/>
        </a:xfrm>
      </p:grpSpPr>
      <p:sp>
        <p:nvSpPr>
          <p:cNvPr id="6" name="TextBox 5"/>
          <p:cNvSpPr txBox="1"/>
          <p:nvPr/>
        </p:nvSpPr>
        <p:spPr>
          <a:xfrm>
            <a:off x="685800" y="0"/>
            <a:ext cx="7620000" cy="762000"/>
          </a:xfrm>
          <a:prstGeom prst="rect">
            <a:avLst/>
          </a:prstGeom>
          <a:noFill/>
        </p:spPr>
        <p:txBody>
          <a:bodyPr lIns="91440" tIns="45720" rIns="91440" bIns="45720" rtlCol="0">
            <a:spAutoFit/>
          </a:bodyPr>
          <a:lstStyle/>
          <a:p>
            <a:pPr marL="0" marR="0" lvl="0" indent="0" algn="l" fontAlgn="base">
              <a:lnSpc>
                <a:spcPct val="100000"/>
              </a:lnSpc>
            </a:pPr>
            <a:br/>
            <a:r>
              <a:rPr lang="en-US" sz="2800" b="1" u="none" spc="0">
                <a:solidFill>
                  <a:srgbClr val="205564">
                    <a:alpha val="100000"/>
                  </a:srgbClr>
                </a:solidFill>
                <a:latin typeface="Cambria"/>
              </a:rPr>
              <a:t>Descriptor differences per segment</a:t>
            </a:r>
            <a:r>
              <a:rPr lang="en-US" sz="1000" u="none" spc="0">
                <a:solidFill>
                  <a:srgbClr val="000000">
                    <a:alpha val="100000"/>
                  </a:srgbClr>
                </a:solidFill>
                <a:latin typeface="Calibri"/>
              </a:rPr>
              <a:t> </a:t>
            </a:r>
          </a:p>
        </p:txBody>
      </p:sp>
      <p:cxnSp>
        <p:nvCxnSpPr>
          <p:cNvPr id="2" name="Straight Connector 1"/>
          <p:cNvCxnSpPr/>
          <p:nvPr/>
        </p:nvCxnSpPr>
        <p:spPr>
          <a:xfrm>
            <a:off x="666750" y="762000"/>
            <a:ext cx="7715250" cy="0"/>
          </a:xfrm>
          <a:prstGeom prst="line">
            <a:avLst/>
          </a:prstGeom>
          <a:ln w="12700" cap="flat" cmpd="sng" algn="ctr">
            <a:solidFill>
              <a:srgbClr val="7F7F7F">
                <a:alpha val="49800"/>
              </a:srgbClr>
            </a:solidFill>
            <a:prstDash val="solid"/>
            <a:round/>
            <a:headEnd type="none" w="med" len="med"/>
            <a:tailEnd type="none" w="med" len="med"/>
          </a:ln>
        </p:spPr>
      </p:cxnSp>
      <p:sp>
        <p:nvSpPr>
          <p:cNvPr id="3" name="TextBox 2"/>
          <p:cNvSpPr txBox="1"/>
          <p:nvPr/>
        </p:nvSpPr>
        <p:spPr>
          <a:xfrm>
            <a:off x="619125" y="6381750"/>
            <a:ext cx="7620000" cy="381000"/>
          </a:xfrm>
          <a:prstGeom prst="rect">
            <a:avLst/>
          </a:prstGeom>
          <a:noFill/>
        </p:spPr>
        <p:txBody>
          <a:bodyPr lIns="91440" tIns="45720" rIns="91440" bIns="45720" rtlCol="0">
            <a:spAutoFit/>
          </a:bodyPr>
          <a:lstStyle/>
          <a:p>
            <a:pPr marL="0" marR="0" lvl="0" indent="0" algn="l" fontAlgn="base">
              <a:lnSpc>
                <a:spcPct val="100000"/>
              </a:lnSpc>
            </a:pPr>
            <a:endParaRPr/>
          </a:p>
        </p:txBody>
      </p:sp>
      <p:pic>
        <p:nvPicPr>
          <p:cNvPr id="4" name="Descriptor differences per segment" descr="Descriptor differences per segment"/>
          <p:cNvPicPr>
            <a:picLocks noChangeAspect="1"/>
          </p:cNvPicPr>
          <p:nvPr/>
        </p:nvPicPr>
        <p:blipFill>
          <a:blip r:embed="rId2"/>
          <a:stretch>
            <a:fillRect/>
          </a:stretch>
        </p:blipFill>
        <p:spPr>
          <a:xfrm>
            <a:off x="1238250" y="952500"/>
            <a:ext cx="6667500" cy="4762500"/>
          </a:xfrm>
          <a:prstGeom prst="rect">
            <a:avLst/>
          </a:prstGeom>
        </p:spPr>
      </p:pic>
      <p:sp>
        <p:nvSpPr>
          <p:cNvPr id="5" name="TextBox 4"/>
          <p:cNvSpPr txBox="1"/>
          <p:nvPr/>
        </p:nvSpPr>
        <p:spPr>
          <a:xfrm>
            <a:off x="619125" y="5715000"/>
            <a:ext cx="7620000" cy="952500"/>
          </a:xfrm>
          <a:prstGeom prst="rect">
            <a:avLst/>
          </a:prstGeom>
          <a:noFill/>
        </p:spPr>
        <p:txBody>
          <a:bodyPr lIns="91440" tIns="45720" rIns="91440" bIns="45720" rtlCol="0">
            <a:spAutoFit/>
          </a:bodyPr>
          <a:lstStyle/>
          <a:p>
            <a:pPr marL="0" marR="0" lvl="0" indent="0" algn="l" fontAlgn="base">
              <a:lnSpc>
                <a:spcPct val="100000"/>
              </a:lnSpc>
            </a:pPr>
            <a:r>
              <a:rPr lang="en-US" sz="1600" u="none" spc="0">
                <a:solidFill>
                  <a:srgbClr val="595959">
                    <a:alpha val="100000"/>
                  </a:srgbClr>
                </a:solidFill>
                <a:latin typeface="Calibri"/>
              </a:rPr>
              <a:t>Cell colors indicate to what extent the distribution of a descriptor in a segment is statistically different from the rest of the population.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619125" y="0"/>
          <a:ext cx="8382000" cy="6762750"/>
          <a:chOff x="619125" y="0"/>
          <a:chExt cx="8382000" cy="6762750"/>
        </a:xfrm>
      </p:grpSpPr>
      <p:sp>
        <p:nvSpPr>
          <p:cNvPr id="5" name="TextBox 4"/>
          <p:cNvSpPr txBox="1"/>
          <p:nvPr/>
        </p:nvSpPr>
        <p:spPr>
          <a:xfrm>
            <a:off x="685800" y="0"/>
            <a:ext cx="7620000" cy="762000"/>
          </a:xfrm>
          <a:prstGeom prst="rect">
            <a:avLst/>
          </a:prstGeom>
          <a:noFill/>
        </p:spPr>
        <p:txBody>
          <a:bodyPr lIns="91440" tIns="45720" rIns="91440" bIns="45720" rtlCol="0">
            <a:spAutoFit/>
          </a:bodyPr>
          <a:lstStyle/>
          <a:p>
            <a:pPr marL="0" marR="0" lvl="0" indent="0" algn="l" fontAlgn="base">
              <a:lnSpc>
                <a:spcPct val="100000"/>
              </a:lnSpc>
            </a:pPr>
            <a:br/>
            <a:r>
              <a:rPr lang="en-US" sz="2800" b="1" u="none" spc="0">
                <a:solidFill>
                  <a:srgbClr val="205564">
                    <a:alpha val="100000"/>
                  </a:srgbClr>
                </a:solidFill>
                <a:latin typeface="Cambria"/>
              </a:rPr>
              <a:t>Data transformation</a:t>
            </a:r>
            <a:r>
              <a:rPr lang="en-US" sz="1000" u="none" spc="0">
                <a:solidFill>
                  <a:srgbClr val="000000">
                    <a:alpha val="100000"/>
                  </a:srgbClr>
                </a:solidFill>
                <a:latin typeface="Calibri"/>
              </a:rPr>
              <a:t> </a:t>
            </a:r>
          </a:p>
        </p:txBody>
      </p:sp>
      <p:cxnSp>
        <p:nvCxnSpPr>
          <p:cNvPr id="2" name="Straight Connector 1"/>
          <p:cNvCxnSpPr/>
          <p:nvPr/>
        </p:nvCxnSpPr>
        <p:spPr>
          <a:xfrm>
            <a:off x="666750" y="762000"/>
            <a:ext cx="7715250" cy="0"/>
          </a:xfrm>
          <a:prstGeom prst="line">
            <a:avLst/>
          </a:prstGeom>
          <a:ln w="12700" cap="flat" cmpd="sng" algn="ctr">
            <a:solidFill>
              <a:srgbClr val="7F7F7F">
                <a:alpha val="49800"/>
              </a:srgbClr>
            </a:solidFill>
            <a:prstDash val="solid"/>
            <a:round/>
            <a:headEnd type="none" w="med" len="med"/>
            <a:tailEnd type="none" w="med" len="med"/>
          </a:ln>
        </p:spPr>
      </p:cxnSp>
      <p:sp>
        <p:nvSpPr>
          <p:cNvPr id="3" name="TextBox 2"/>
          <p:cNvSpPr txBox="1"/>
          <p:nvPr/>
        </p:nvSpPr>
        <p:spPr>
          <a:xfrm>
            <a:off x="685800" y="857250"/>
            <a:ext cx="7620000" cy="5238750"/>
          </a:xfrm>
          <a:prstGeom prst="rect">
            <a:avLst/>
          </a:prstGeom>
          <a:noFill/>
        </p:spPr>
        <p:txBody>
          <a:bodyPr lIns="91440" tIns="45720" rIns="91440" bIns="45720" rtlCol="0">
            <a:spAutoFit/>
          </a:bodyPr>
          <a:lstStyle/>
          <a:p>
            <a:pPr marL="0" marR="0" lvl="0" indent="0" algn="l" fontAlgn="base">
              <a:lnSpc>
                <a:spcPct val="100000"/>
              </a:lnSpc>
            </a:pPr>
            <a:endParaRPr/>
          </a:p>
          <a:p>
            <a:pPr marL="238125" marR="0" lvl="0" indent="-238125" algn="l" fontAlgn="base">
              <a:lnSpc>
                <a:spcPct val="100000"/>
              </a:lnSpc>
              <a:buClr>
                <a:srgbClr val="000000">
                  <a:alpha val="100000"/>
                </a:srgbClr>
              </a:buClr>
              <a:buFont typeface="Calibri"/>
              <a:buChar char="•"/>
            </a:pPr>
            <a:r>
              <a:rPr lang="en-US" sz="2000" u="none" spc="0">
                <a:solidFill>
                  <a:srgbClr val="000000">
                    <a:alpha val="100000"/>
                  </a:srgbClr>
                </a:solidFill>
                <a:latin typeface="Calibri"/>
              </a:rPr>
              <a:t>Standardization has not been performed.</a:t>
            </a:r>
          </a:p>
        </p:txBody>
      </p:sp>
      <p:sp>
        <p:nvSpPr>
          <p:cNvPr id="4" name="TextBox 3"/>
          <p:cNvSpPr txBox="1"/>
          <p:nvPr/>
        </p:nvSpPr>
        <p:spPr>
          <a:xfrm>
            <a:off x="619125" y="6381750"/>
            <a:ext cx="7620000" cy="381000"/>
          </a:xfrm>
          <a:prstGeom prst="rect">
            <a:avLst/>
          </a:prstGeom>
          <a:noFill/>
        </p:spPr>
        <p:txBody>
          <a:bodyPr lIns="91440" tIns="45720" rIns="91440" bIns="45720" rtlCol="0">
            <a:spAutoFit/>
          </a:bodyPr>
          <a:lstStyle/>
          <a:p>
            <a:pPr marL="0" marR="0" lvl="0" indent="0" algn="l" fontAlgn="base">
              <a:lnSpc>
                <a:spcPct val="100000"/>
              </a:lnSpc>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619125" y="0"/>
          <a:ext cx="8382000" cy="6762750"/>
          <a:chOff x="619125" y="0"/>
          <a:chExt cx="8382000" cy="6762750"/>
        </a:xfrm>
      </p:grpSpPr>
      <p:sp>
        <p:nvSpPr>
          <p:cNvPr id="6" name="TextBox 5"/>
          <p:cNvSpPr txBox="1"/>
          <p:nvPr/>
        </p:nvSpPr>
        <p:spPr>
          <a:xfrm>
            <a:off x="685800" y="0"/>
            <a:ext cx="7620000" cy="762000"/>
          </a:xfrm>
          <a:prstGeom prst="rect">
            <a:avLst/>
          </a:prstGeom>
          <a:noFill/>
        </p:spPr>
        <p:txBody>
          <a:bodyPr lIns="91440" tIns="45720" rIns="91440" bIns="45720" rtlCol="0">
            <a:spAutoFit/>
          </a:bodyPr>
          <a:lstStyle/>
          <a:p>
            <a:pPr marL="0" marR="0" lvl="0" indent="0" algn="l" fontAlgn="base">
              <a:lnSpc>
                <a:spcPct val="100000"/>
              </a:lnSpc>
            </a:pPr>
            <a:br/>
            <a:r>
              <a:rPr lang="en-US" sz="2800" b="1" u="none" spc="0">
                <a:solidFill>
                  <a:srgbClr val="205564">
                    <a:alpha val="100000"/>
                  </a:srgbClr>
                </a:solidFill>
                <a:latin typeface="Cambria"/>
              </a:rPr>
              <a:t>Descriptor space</a:t>
            </a:r>
            <a:r>
              <a:rPr lang="en-US" sz="1000" u="none" spc="0">
                <a:solidFill>
                  <a:srgbClr val="000000">
                    <a:alpha val="100000"/>
                  </a:srgbClr>
                </a:solidFill>
                <a:latin typeface="Calibri"/>
              </a:rPr>
              <a:t> </a:t>
            </a:r>
          </a:p>
        </p:txBody>
      </p:sp>
      <p:cxnSp>
        <p:nvCxnSpPr>
          <p:cNvPr id="2" name="Straight Connector 1"/>
          <p:cNvCxnSpPr/>
          <p:nvPr/>
        </p:nvCxnSpPr>
        <p:spPr>
          <a:xfrm>
            <a:off x="666750" y="762000"/>
            <a:ext cx="7715250" cy="0"/>
          </a:xfrm>
          <a:prstGeom prst="line">
            <a:avLst/>
          </a:prstGeom>
          <a:ln w="12700" cap="flat" cmpd="sng" algn="ctr">
            <a:solidFill>
              <a:srgbClr val="7F7F7F">
                <a:alpha val="49800"/>
              </a:srgbClr>
            </a:solidFill>
            <a:prstDash val="solid"/>
            <a:round/>
            <a:headEnd type="none" w="med" len="med"/>
            <a:tailEnd type="none" w="med" len="med"/>
          </a:ln>
        </p:spPr>
      </p:cxnSp>
      <p:sp>
        <p:nvSpPr>
          <p:cNvPr id="3" name="TextBox 2"/>
          <p:cNvSpPr txBox="1"/>
          <p:nvPr/>
        </p:nvSpPr>
        <p:spPr>
          <a:xfrm>
            <a:off x="685800" y="857250"/>
            <a:ext cx="7620000" cy="5238750"/>
          </a:xfrm>
          <a:prstGeom prst="rect">
            <a:avLst/>
          </a:prstGeom>
          <a:noFill/>
        </p:spPr>
        <p:txBody>
          <a:bodyPr lIns="91440" tIns="45720" rIns="91440" bIns="45720" rtlCol="0">
            <a:spAutoFit/>
          </a:bodyPr>
          <a:lstStyle/>
          <a:p>
            <a:pPr marL="0" marR="0" lvl="0" indent="0" algn="l" fontAlgn="base">
              <a:lnSpc>
                <a:spcPct val="100000"/>
              </a:lnSpc>
            </a:pPr>
            <a:endParaRPr/>
          </a:p>
          <a:p>
            <a:pPr marL="238125" marR="0" lvl="0" indent="-238125" algn="l" fontAlgn="base">
              <a:lnSpc>
                <a:spcPct val="100000"/>
              </a:lnSpc>
              <a:buClr>
                <a:srgbClr val="000000">
                  <a:alpha val="100000"/>
                </a:srgbClr>
              </a:buClr>
              <a:buFont typeface="Calibri"/>
              <a:buChar char="•"/>
            </a:pPr>
            <a:r>
              <a:rPr lang="en-US" sz="2000" u="none" spc="0">
                <a:solidFill>
                  <a:srgbClr val="000000">
                    <a:alpha val="100000"/>
                  </a:srgbClr>
                </a:solidFill>
                <a:latin typeface="Calibri"/>
              </a:rPr>
              <a:t>The chart below is a graphical representation of the various segments, segment members, and descriptors. It is obtained by outputing the first two dimensions of a principal component analysis performed on the (standardized) descriptors, on top of which segment information has been overlayed.</a:t>
            </a:r>
          </a:p>
          <a:p>
            <a:pPr marL="238125" marR="0" lvl="0" indent="-238125" algn="l" fontAlgn="base">
              <a:lnSpc>
                <a:spcPct val="100000"/>
              </a:lnSpc>
              <a:buClr>
                <a:srgbClr val="000000">
                  <a:alpha val="100000"/>
                </a:srgbClr>
              </a:buClr>
              <a:buFont typeface="Calibri"/>
              <a:buChar char="•"/>
            </a:pPr>
            <a:r>
              <a:rPr lang="en-US" sz="2000" u="none" spc="0">
                <a:solidFill>
                  <a:srgbClr val="000000">
                    <a:alpha val="100000"/>
                  </a:srgbClr>
                </a:solidFill>
                <a:latin typeface="Calibri"/>
              </a:rPr>
              <a:t>Because only the first two dimensions of the PCA are displayed, and these two dimensions capture only 54.0% of the variance in the data, some differences between segments might not appear here. Note that descriptors with no variance, if any, have been excluded.</a:t>
            </a:r>
          </a:p>
          <a:p>
            <a:pPr marL="238125" marR="0" lvl="0" indent="-238125" algn="l" fontAlgn="base">
              <a:lnSpc>
                <a:spcPct val="100000"/>
              </a:lnSpc>
              <a:buClr>
                <a:srgbClr val="000000">
                  <a:alpha val="100000"/>
                </a:srgbClr>
              </a:buClr>
              <a:buFont typeface="Calibri"/>
              <a:buChar char="•"/>
            </a:pPr>
            <a:r>
              <a:rPr lang="en-US" sz="2000" u="none" spc="0">
                <a:solidFill>
                  <a:srgbClr val="000000">
                    <a:alpha val="100000"/>
                  </a:srgbClr>
                </a:solidFill>
                <a:latin typeface="Calibri"/>
              </a:rPr>
              <a:t>If two or more segments fully overlap, it is unlikely that they could be clearly separated based on descriptors alone.</a:t>
            </a:r>
          </a:p>
          <a:p>
            <a:pPr marL="238125" marR="0" lvl="0" indent="-238125" algn="l" fontAlgn="base">
              <a:lnSpc>
                <a:spcPct val="100000"/>
              </a:lnSpc>
              <a:buClr>
                <a:srgbClr val="000000">
                  <a:alpha val="100000"/>
                </a:srgbClr>
              </a:buClr>
              <a:buFont typeface="Calibri"/>
              <a:buChar char="•"/>
            </a:pPr>
            <a:r>
              <a:rPr lang="en-US" sz="2000" u="none" spc="0">
                <a:solidFill>
                  <a:srgbClr val="000000">
                    <a:alpha val="100000"/>
                  </a:srgbClr>
                </a:solidFill>
                <a:latin typeface="Calibri"/>
              </a:rPr>
              <a:t>However, two segments that seem to overlap on two dimensions may be more clearly separated on other dimensions. Consequently, the confusion matrix is a better guide to assess the quality of segment classification based on descriptors.</a:t>
            </a:r>
          </a:p>
        </p:txBody>
      </p:sp>
      <p:sp>
        <p:nvSpPr>
          <p:cNvPr id="4" name="TextBox 3"/>
          <p:cNvSpPr txBox="1"/>
          <p:nvPr/>
        </p:nvSpPr>
        <p:spPr>
          <a:xfrm>
            <a:off x="619125" y="6381750"/>
            <a:ext cx="7620000" cy="381000"/>
          </a:xfrm>
          <a:prstGeom prst="rect">
            <a:avLst/>
          </a:prstGeom>
          <a:noFill/>
        </p:spPr>
        <p:txBody>
          <a:bodyPr lIns="91440" tIns="45720" rIns="91440" bIns="45720" rtlCol="0">
            <a:spAutoFit/>
          </a:bodyPr>
          <a:lstStyle/>
          <a:p>
            <a:pPr marL="0" marR="0" lvl="0" indent="0" algn="l" fontAlgn="base">
              <a:lnSpc>
                <a:spcPct val="100000"/>
              </a:lnSpc>
            </a:pPr>
            <a:endParaRPr/>
          </a:p>
        </p:txBody>
      </p:sp>
      <p:pic>
        <p:nvPicPr>
          <p:cNvPr id="5" name="Warning" descr="Warning"/>
          <p:cNvPicPr>
            <a:picLocks noChangeAspect="1"/>
          </p:cNvPicPr>
          <p:nvPr/>
        </p:nvPicPr>
        <p:blipFill>
          <a:blip r:embed="rId2"/>
          <a:stretch>
            <a:fillRect/>
          </a:stretch>
        </p:blipFill>
        <p:spPr>
          <a:xfrm>
            <a:off x="723900" y="1219200"/>
            <a:ext cx="228600" cy="2286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619125" y="0"/>
          <a:ext cx="8382000" cy="6762750"/>
          <a:chOff x="619125" y="0"/>
          <a:chExt cx="8382000" cy="6762750"/>
        </a:xfrm>
      </p:grpSpPr>
      <p:sp>
        <p:nvSpPr>
          <p:cNvPr id="6" name="TextBox 5"/>
          <p:cNvSpPr txBox="1"/>
          <p:nvPr/>
        </p:nvSpPr>
        <p:spPr>
          <a:xfrm>
            <a:off x="685800" y="0"/>
            <a:ext cx="7620000" cy="762000"/>
          </a:xfrm>
          <a:prstGeom prst="rect">
            <a:avLst/>
          </a:prstGeom>
          <a:noFill/>
        </p:spPr>
        <p:txBody>
          <a:bodyPr lIns="91440" tIns="45720" rIns="91440" bIns="45720" rtlCol="0">
            <a:spAutoFit/>
          </a:bodyPr>
          <a:lstStyle/>
          <a:p>
            <a:pPr marL="0" marR="0" lvl="0" indent="0" algn="l" fontAlgn="base">
              <a:lnSpc>
                <a:spcPct val="100000"/>
              </a:lnSpc>
            </a:pPr>
            <a:br/>
            <a:r>
              <a:rPr lang="en-US" sz="2800" b="1" u="none" spc="0">
                <a:solidFill>
                  <a:srgbClr val="205564">
                    <a:alpha val="100000"/>
                  </a:srgbClr>
                </a:solidFill>
                <a:latin typeface="Cambria"/>
              </a:rPr>
              <a:t>Descriptor space</a:t>
            </a:r>
            <a:r>
              <a:rPr lang="en-US" sz="1000" u="none" spc="0">
                <a:solidFill>
                  <a:srgbClr val="000000">
                    <a:alpha val="100000"/>
                  </a:srgbClr>
                </a:solidFill>
                <a:latin typeface="Calibri"/>
              </a:rPr>
              <a:t> </a:t>
            </a:r>
          </a:p>
        </p:txBody>
      </p:sp>
      <p:cxnSp>
        <p:nvCxnSpPr>
          <p:cNvPr id="2" name="Straight Connector 1"/>
          <p:cNvCxnSpPr/>
          <p:nvPr/>
        </p:nvCxnSpPr>
        <p:spPr>
          <a:xfrm>
            <a:off x="666750" y="762000"/>
            <a:ext cx="7715250" cy="0"/>
          </a:xfrm>
          <a:prstGeom prst="line">
            <a:avLst/>
          </a:prstGeom>
          <a:ln w="12700" cap="flat" cmpd="sng" algn="ctr">
            <a:solidFill>
              <a:srgbClr val="7F7F7F">
                <a:alpha val="49800"/>
              </a:srgbClr>
            </a:solidFill>
            <a:prstDash val="solid"/>
            <a:round/>
            <a:headEnd type="none" w="med" len="med"/>
            <a:tailEnd type="none" w="med" len="med"/>
          </a:ln>
        </p:spPr>
      </p:cxnSp>
      <p:sp>
        <p:nvSpPr>
          <p:cNvPr id="3" name="TextBox 2"/>
          <p:cNvSpPr txBox="1"/>
          <p:nvPr/>
        </p:nvSpPr>
        <p:spPr>
          <a:xfrm>
            <a:off x="619125" y="6381750"/>
            <a:ext cx="7620000" cy="381000"/>
          </a:xfrm>
          <a:prstGeom prst="rect">
            <a:avLst/>
          </a:prstGeom>
          <a:noFill/>
        </p:spPr>
        <p:txBody>
          <a:bodyPr lIns="91440" tIns="45720" rIns="91440" bIns="45720" rtlCol="0">
            <a:spAutoFit/>
          </a:bodyPr>
          <a:lstStyle/>
          <a:p>
            <a:pPr marL="0" marR="0" lvl="0" indent="0" algn="l" fontAlgn="base">
              <a:lnSpc>
                <a:spcPct val="100000"/>
              </a:lnSpc>
            </a:pPr>
            <a:endParaRPr/>
          </a:p>
        </p:txBody>
      </p:sp>
      <p:pic>
        <p:nvPicPr>
          <p:cNvPr id="4" name="Descriptor space" descr="Descriptor space"/>
          <p:cNvPicPr>
            <a:picLocks noChangeAspect="1"/>
          </p:cNvPicPr>
          <p:nvPr/>
        </p:nvPicPr>
        <p:blipFill>
          <a:blip r:embed="rId2"/>
          <a:stretch>
            <a:fillRect/>
          </a:stretch>
        </p:blipFill>
        <p:spPr>
          <a:xfrm>
            <a:off x="1238250" y="952500"/>
            <a:ext cx="6667500" cy="4762500"/>
          </a:xfrm>
          <a:prstGeom prst="rect">
            <a:avLst/>
          </a:prstGeom>
        </p:spPr>
      </p:pic>
      <p:sp>
        <p:nvSpPr>
          <p:cNvPr id="5" name="TextBox 4"/>
          <p:cNvSpPr txBox="1"/>
          <p:nvPr/>
        </p:nvSpPr>
        <p:spPr>
          <a:xfrm>
            <a:off x="619125" y="5715000"/>
            <a:ext cx="7620000" cy="952500"/>
          </a:xfrm>
          <a:prstGeom prst="rect">
            <a:avLst/>
          </a:prstGeom>
          <a:noFill/>
        </p:spPr>
        <p:txBody>
          <a:bodyPr lIns="91440" tIns="45720" rIns="91440" bIns="45720" rtlCol="0">
            <a:spAutoFit/>
          </a:bodyPr>
          <a:lstStyle/>
          <a:p>
            <a:pPr marL="0" marR="0" lvl="0" indent="0" algn="l" fontAlgn="base">
              <a:lnSpc>
                <a:spcPct val="100000"/>
              </a:lnSpc>
            </a:pPr>
            <a:r>
              <a:rPr lang="en-US" sz="1600" u="none" spc="0">
                <a:solidFill>
                  <a:srgbClr val="595959">
                    <a:alpha val="100000"/>
                  </a:srgbClr>
                </a:solidFill>
                <a:latin typeface="Calibri"/>
              </a:rPr>
              <a:t>Spatial representation of segments and their descriptors, using principal component analysis.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619125" y="2809875"/>
          <a:ext cx="8382000" cy="6762750"/>
          <a:chOff x="619125" y="2809875"/>
          <a:chExt cx="8382000" cy="6762750"/>
        </a:xfrm>
      </p:grpSpPr>
      <p:sp>
        <p:nvSpPr>
          <p:cNvPr id="4" name="TextBox 3"/>
          <p:cNvSpPr txBox="1"/>
          <p:nvPr/>
        </p:nvSpPr>
        <p:spPr>
          <a:xfrm>
            <a:off x="685800" y="2809875"/>
            <a:ext cx="7620000" cy="1238250"/>
          </a:xfrm>
          <a:prstGeom prst="rect">
            <a:avLst/>
          </a:prstGeom>
          <a:noFill/>
        </p:spPr>
        <p:txBody>
          <a:bodyPr lIns="91440" tIns="45720" rIns="91440" bIns="45720" rtlCol="0">
            <a:spAutoFit/>
          </a:bodyPr>
          <a:lstStyle/>
          <a:p>
            <a:pPr marL="0" marR="0" lvl="0" indent="0" algn="l" fontAlgn="base">
              <a:lnSpc>
                <a:spcPct val="100000"/>
              </a:lnSpc>
            </a:pPr>
            <a:br/>
            <a:br/>
            <a:r>
              <a:rPr lang="en-US" sz="3600" b="1" u="none" spc="0">
                <a:solidFill>
                  <a:srgbClr val="205564">
                    <a:alpha val="100000"/>
                  </a:srgbClr>
                </a:solidFill>
                <a:latin typeface="Cambria"/>
              </a:rPr>
              <a:t>Classification model</a:t>
            </a:r>
            <a:r>
              <a:rPr lang="en-US" sz="1000" b="1" u="none" spc="0">
                <a:solidFill>
                  <a:srgbClr val="000000">
                    <a:alpha val="100000"/>
                  </a:srgbClr>
                </a:solidFill>
                <a:latin typeface="Calibri"/>
              </a:rPr>
              <a:t> </a:t>
            </a:r>
          </a:p>
        </p:txBody>
      </p:sp>
      <p:cxnSp>
        <p:nvCxnSpPr>
          <p:cNvPr id="2" name="Straight Connector 1"/>
          <p:cNvCxnSpPr/>
          <p:nvPr/>
        </p:nvCxnSpPr>
        <p:spPr>
          <a:xfrm>
            <a:off x="666750" y="4191000"/>
            <a:ext cx="7715250" cy="0"/>
          </a:xfrm>
          <a:prstGeom prst="line">
            <a:avLst/>
          </a:prstGeom>
          <a:ln w="12700" cap="flat" cmpd="sng" algn="ctr">
            <a:solidFill>
              <a:srgbClr val="7F7F7F">
                <a:alpha val="49800"/>
              </a:srgbClr>
            </a:solidFill>
            <a:prstDash val="solid"/>
            <a:round/>
            <a:headEnd type="none" w="med" len="med"/>
            <a:tailEnd type="none" w="med" len="med"/>
          </a:ln>
        </p:spPr>
      </p:cxnSp>
      <p:sp>
        <p:nvSpPr>
          <p:cNvPr id="3" name="TextBox 2"/>
          <p:cNvSpPr txBox="1"/>
          <p:nvPr/>
        </p:nvSpPr>
        <p:spPr>
          <a:xfrm>
            <a:off x="619125" y="6381750"/>
            <a:ext cx="7620000" cy="381000"/>
          </a:xfrm>
          <a:prstGeom prst="rect">
            <a:avLst/>
          </a:prstGeom>
          <a:noFill/>
        </p:spPr>
        <p:txBody>
          <a:bodyPr lIns="91440" tIns="45720" rIns="91440" bIns="45720" rtlCol="0">
            <a:spAutoFit/>
          </a:bodyPr>
          <a:lstStyle/>
          <a:p>
            <a:pPr marL="0" marR="0" lvl="0" indent="0" algn="l" fontAlgn="base">
              <a:lnSpc>
                <a:spcPct val="100000"/>
              </a:lnSpc>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619125" y="0"/>
          <a:ext cx="8382000" cy="6762750"/>
          <a:chOff x="619125" y="0"/>
          <a:chExt cx="8382000" cy="6762750"/>
        </a:xfrm>
      </p:grpSpPr>
      <p:sp>
        <p:nvSpPr>
          <p:cNvPr id="5" name="TextBox 4"/>
          <p:cNvSpPr txBox="1"/>
          <p:nvPr/>
        </p:nvSpPr>
        <p:spPr>
          <a:xfrm>
            <a:off x="685800" y="0"/>
            <a:ext cx="7620000" cy="762000"/>
          </a:xfrm>
          <a:prstGeom prst="rect">
            <a:avLst/>
          </a:prstGeom>
          <a:noFill/>
        </p:spPr>
        <p:txBody>
          <a:bodyPr lIns="91440" tIns="45720" rIns="91440" bIns="45720" rtlCol="0">
            <a:spAutoFit/>
          </a:bodyPr>
          <a:lstStyle/>
          <a:p>
            <a:pPr marL="0" marR="0" lvl="0" indent="0" algn="l" fontAlgn="base">
              <a:lnSpc>
                <a:spcPct val="100000"/>
              </a:lnSpc>
            </a:pPr>
            <a:br/>
            <a:r>
              <a:rPr lang="en-US" sz="2800" b="1" u="none" spc="0">
                <a:solidFill>
                  <a:srgbClr val="205564">
                    <a:alpha val="100000"/>
                  </a:srgbClr>
                </a:solidFill>
                <a:latin typeface="Cambria"/>
              </a:rPr>
              <a:t>Introduction</a:t>
            </a:r>
            <a:r>
              <a:rPr lang="en-US" sz="1000" u="none" spc="0">
                <a:solidFill>
                  <a:srgbClr val="000000">
                    <a:alpha val="100000"/>
                  </a:srgbClr>
                </a:solidFill>
                <a:latin typeface="Calibri"/>
              </a:rPr>
              <a:t> </a:t>
            </a:r>
          </a:p>
        </p:txBody>
      </p:sp>
      <p:cxnSp>
        <p:nvCxnSpPr>
          <p:cNvPr id="2" name="Straight Connector 1"/>
          <p:cNvCxnSpPr/>
          <p:nvPr/>
        </p:nvCxnSpPr>
        <p:spPr>
          <a:xfrm>
            <a:off x="666750" y="762000"/>
            <a:ext cx="7715250" cy="0"/>
          </a:xfrm>
          <a:prstGeom prst="line">
            <a:avLst/>
          </a:prstGeom>
          <a:ln w="12700" cap="flat" cmpd="sng" algn="ctr">
            <a:solidFill>
              <a:srgbClr val="7F7F7F">
                <a:alpha val="49800"/>
              </a:srgbClr>
            </a:solidFill>
            <a:prstDash val="solid"/>
            <a:round/>
            <a:headEnd type="none" w="med" len="med"/>
            <a:tailEnd type="none" w="med" len="med"/>
          </a:ln>
        </p:spPr>
      </p:cxnSp>
      <p:sp>
        <p:nvSpPr>
          <p:cNvPr id="3" name="TextBox 2"/>
          <p:cNvSpPr txBox="1"/>
          <p:nvPr/>
        </p:nvSpPr>
        <p:spPr>
          <a:xfrm>
            <a:off x="685800" y="857250"/>
            <a:ext cx="7620000" cy="5238750"/>
          </a:xfrm>
          <a:prstGeom prst="rect">
            <a:avLst/>
          </a:prstGeom>
          <a:noFill/>
        </p:spPr>
        <p:txBody>
          <a:bodyPr lIns="91440" tIns="45720" rIns="91440" bIns="45720" rtlCol="0">
            <a:spAutoFit/>
          </a:bodyPr>
          <a:lstStyle/>
          <a:p>
            <a:pPr marL="0" marR="0" lvl="0" indent="0" algn="l" fontAlgn="base">
              <a:lnSpc>
                <a:spcPct val="100000"/>
              </a:lnSpc>
            </a:pPr>
            <a:endParaRPr/>
          </a:p>
          <a:p>
            <a:pPr marL="238125" marR="0" lvl="0" indent="-238125" algn="l" fontAlgn="base">
              <a:lnSpc>
                <a:spcPct val="100000"/>
              </a:lnSpc>
              <a:buClr>
                <a:srgbClr val="000000">
                  <a:alpha val="100000"/>
                </a:srgbClr>
              </a:buClr>
              <a:buFont typeface="Calibri"/>
              <a:buChar char="•"/>
            </a:pPr>
            <a:r>
              <a:rPr lang="en-US" sz="2000" u="none" spc="0">
                <a:solidFill>
                  <a:srgbClr val="000000">
                    <a:alpha val="100000"/>
                  </a:srgbClr>
                </a:solidFill>
                <a:latin typeface="Calibri"/>
              </a:rPr>
              <a:t>Often, segmentation (needs) variables for each customer may not be available to managers, but descriptors variables for customers may be available.</a:t>
            </a:r>
          </a:p>
          <a:p>
            <a:pPr marL="238125" marR="0" lvl="0" indent="-238125" algn="l" fontAlgn="base">
              <a:lnSpc>
                <a:spcPct val="100000"/>
              </a:lnSpc>
              <a:buClr>
                <a:srgbClr val="000000">
                  <a:alpha val="100000"/>
                </a:srgbClr>
              </a:buClr>
              <a:buFont typeface="Calibri"/>
              <a:buChar char="•"/>
            </a:pPr>
            <a:r>
              <a:rPr lang="en-US" sz="2000" u="none" spc="0">
                <a:solidFill>
                  <a:srgbClr val="000000">
                    <a:alpha val="100000"/>
                  </a:srgbClr>
                </a:solidFill>
                <a:latin typeface="Calibri"/>
              </a:rPr>
              <a:t>In this section, we explore whether descriptors alone can predict segment membership with sufficient accuracy. The confusion matrix and hit rates (reported below) indicate whether the model is accurate enough.</a:t>
            </a:r>
          </a:p>
          <a:p>
            <a:pPr marL="238125" marR="0" lvl="0" indent="-238125" algn="l" fontAlgn="base">
              <a:lnSpc>
                <a:spcPct val="100000"/>
              </a:lnSpc>
              <a:buClr>
                <a:srgbClr val="000000">
                  <a:alpha val="100000"/>
                </a:srgbClr>
              </a:buClr>
              <a:buFont typeface="Calibri"/>
              <a:buChar char="•"/>
            </a:pPr>
            <a:r>
              <a:rPr lang="en-US" sz="2000" u="none" spc="0">
                <a:solidFill>
                  <a:srgbClr val="000000">
                    <a:alpha val="100000"/>
                  </a:srgbClr>
                </a:solidFill>
                <a:latin typeface="Calibri"/>
              </a:rPr>
              <a:t>For member classification based on descriptors, Enginius uses a multinomial logit model (similar to the one used to predict 'choices between multiple alternatives (A/B/C)' in the predictive modeling module.</a:t>
            </a:r>
          </a:p>
          <a:p>
            <a:pPr marL="238125" marR="0" lvl="0" indent="-238125" algn="l" fontAlgn="base">
              <a:lnSpc>
                <a:spcPct val="100000"/>
              </a:lnSpc>
              <a:buClr>
                <a:srgbClr val="000000">
                  <a:alpha val="100000"/>
                </a:srgbClr>
              </a:buClr>
              <a:buFont typeface="Calibri"/>
              <a:buChar char="•"/>
            </a:pPr>
            <a:r>
              <a:rPr lang="en-US" sz="2000" u="none" spc="0">
                <a:solidFill>
                  <a:srgbClr val="000000">
                    <a:alpha val="100000"/>
                  </a:srgbClr>
                </a:solidFill>
                <a:latin typeface="Calibri"/>
              </a:rPr>
              <a:t>The largest segment is selected as the default option (dummy), and the model identifies which descriptors are the most significant for predicting cluster memberships. If a descriptor is highly predictive, its p-values will be close to zero, and the cells will appear in green (or red).</a:t>
            </a:r>
          </a:p>
        </p:txBody>
      </p:sp>
      <p:sp>
        <p:nvSpPr>
          <p:cNvPr id="4" name="TextBox 3"/>
          <p:cNvSpPr txBox="1"/>
          <p:nvPr/>
        </p:nvSpPr>
        <p:spPr>
          <a:xfrm>
            <a:off x="619125" y="6381750"/>
            <a:ext cx="7620000" cy="381000"/>
          </a:xfrm>
          <a:prstGeom prst="rect">
            <a:avLst/>
          </a:prstGeom>
          <a:noFill/>
        </p:spPr>
        <p:txBody>
          <a:bodyPr lIns="91440" tIns="45720" rIns="91440" bIns="45720" rtlCol="0">
            <a:spAutoFit/>
          </a:bodyPr>
          <a:lstStyle/>
          <a:p>
            <a:pPr marL="0" marR="0" lvl="0" indent="0" algn="l" fontAlgn="base">
              <a:lnSpc>
                <a:spcPct val="100000"/>
              </a:lnSpc>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619125" y="0"/>
          <a:ext cx="8382000" cy="7905750"/>
          <a:chOff x="619125" y="0"/>
          <a:chExt cx="8382000" cy="7905750"/>
        </a:xfrm>
      </p:grpSpPr>
      <p:sp>
        <p:nvSpPr>
          <p:cNvPr id="6" name="TextBox 5"/>
          <p:cNvSpPr txBox="1"/>
          <p:nvPr/>
        </p:nvSpPr>
        <p:spPr>
          <a:xfrm>
            <a:off x="685800" y="0"/>
            <a:ext cx="7620000" cy="762000"/>
          </a:xfrm>
          <a:prstGeom prst="rect">
            <a:avLst/>
          </a:prstGeom>
          <a:noFill/>
        </p:spPr>
        <p:txBody>
          <a:bodyPr lIns="91440" tIns="45720" rIns="91440" bIns="45720" rtlCol="0">
            <a:spAutoFit/>
          </a:bodyPr>
          <a:lstStyle/>
          <a:p>
            <a:pPr marL="0" marR="0" lvl="0" indent="0" algn="l" fontAlgn="base">
              <a:lnSpc>
                <a:spcPct val="100000"/>
              </a:lnSpc>
            </a:pPr>
            <a:br/>
            <a:r>
              <a:rPr lang="en-US" sz="2800" b="1" u="none" spc="0">
                <a:solidFill>
                  <a:srgbClr val="205564">
                    <a:alpha val="100000"/>
                  </a:srgbClr>
                </a:solidFill>
                <a:latin typeface="Cambria"/>
              </a:rPr>
              <a:t>Model parameters</a:t>
            </a:r>
            <a:r>
              <a:rPr lang="en-US" sz="1000" u="none" spc="0">
                <a:solidFill>
                  <a:srgbClr val="000000">
                    <a:alpha val="100000"/>
                  </a:srgbClr>
                </a:solidFill>
                <a:latin typeface="Calibri"/>
              </a:rPr>
              <a:t> </a:t>
            </a:r>
          </a:p>
        </p:txBody>
      </p:sp>
      <p:cxnSp>
        <p:nvCxnSpPr>
          <p:cNvPr id="2" name="Straight Connector 1"/>
          <p:cNvCxnSpPr/>
          <p:nvPr/>
        </p:nvCxnSpPr>
        <p:spPr>
          <a:xfrm>
            <a:off x="666750" y="762000"/>
            <a:ext cx="7715250" cy="0"/>
          </a:xfrm>
          <a:prstGeom prst="line">
            <a:avLst/>
          </a:prstGeom>
          <a:ln w="12700" cap="flat" cmpd="sng" algn="ctr">
            <a:solidFill>
              <a:srgbClr val="7F7F7F">
                <a:alpha val="49800"/>
              </a:srgbClr>
            </a:solidFill>
            <a:prstDash val="solid"/>
            <a:round/>
            <a:headEnd type="none" w="med" len="med"/>
            <a:tailEnd type="none" w="med" len="med"/>
          </a:ln>
        </p:spPr>
      </p:cxnSp>
      <p:sp>
        <p:nvSpPr>
          <p:cNvPr id="3" name="TextBox 2"/>
          <p:cNvSpPr txBox="1"/>
          <p:nvPr/>
        </p:nvSpPr>
        <p:spPr>
          <a:xfrm>
            <a:off x="619125" y="6381750"/>
            <a:ext cx="7620000" cy="381000"/>
          </a:xfrm>
          <a:prstGeom prst="rect">
            <a:avLst/>
          </a:prstGeom>
          <a:noFill/>
        </p:spPr>
        <p:txBody>
          <a:bodyPr lIns="91440" tIns="45720" rIns="91440" bIns="45720" rtlCol="0">
            <a:spAutoFit/>
          </a:bodyPr>
          <a:lstStyle/>
          <a:p>
            <a:pPr marL="0" marR="0" lvl="0" indent="0" algn="l" fontAlgn="base">
              <a:lnSpc>
                <a:spcPct val="100000"/>
              </a:lnSpc>
            </a:pPr>
            <a:endParaRPr/>
          </a:p>
        </p:txBody>
      </p:sp>
      <p:graphicFrame>
        <p:nvGraphicFramePr>
          <p:cNvPr id="4" name="Table 3"/>
          <p:cNvGraphicFramePr>
            <a:graphicFrameLocks noGrp="1"/>
          </p:cNvGraphicFramePr>
          <p:nvPr/>
        </p:nvGraphicFramePr>
        <p:xfrm>
          <a:off x="619125" y="2190750"/>
          <a:ext cx="7620000" cy="1645920"/>
        </p:xfrm>
        <a:graphic>
          <a:graphicData uri="http://schemas.openxmlformats.org/drawingml/2006/table">
            <a:tbl>
              <a:tblPr firstRow="1" bandRow="1"/>
              <a:tblGrid>
                <a:gridCol w="2540000">
                  <a:extLst>
                    <a:ext uri="{9D8B030D-6E8A-4147-A177-3AD203B41FA5}">
                      <a16:colId xmlns:a16="http://schemas.microsoft.com/office/drawing/2014/main" val="20000"/>
                    </a:ext>
                  </a:extLst>
                </a:gridCol>
                <a:gridCol w="2540000">
                  <a:extLst>
                    <a:ext uri="{9D8B030D-6E8A-4147-A177-3AD203B41FA5}">
                      <a16:colId xmlns:a16="http://schemas.microsoft.com/office/drawing/2014/main" val="20001"/>
                    </a:ext>
                  </a:extLst>
                </a:gridCol>
                <a:gridCol w="2540000">
                  <a:extLst>
                    <a:ext uri="{9D8B030D-6E8A-4147-A177-3AD203B41FA5}">
                      <a16:colId xmlns:a16="http://schemas.microsoft.com/office/drawing/2014/main" val="20002"/>
                    </a:ext>
                  </a:extLst>
                </a:gridCol>
              </a:tblGrid>
              <a:tr h="123825">
                <a:tc>
                  <a:txBody>
                    <a:bodyPr/>
                    <a:lstStyle/>
                    <a:p>
                      <a:pPr marL="19050" marR="19050" lvl="0" indent="0" algn="l" fontAlgn="ctr">
                        <a:lnSpc>
                          <a:spcPct val="100000"/>
                        </a:lnSpc>
                      </a:pPr>
                      <a:endParaRP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b="1" u="none" spc="0">
                          <a:solidFill>
                            <a:srgbClr val="000000">
                              <a:alpha val="100000"/>
                            </a:srgbClr>
                          </a:solidFill>
                          <a:latin typeface="Calibri"/>
                        </a:rPr>
                        <a:t>Segment 2</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b="1" u="none" spc="0">
                          <a:solidFill>
                            <a:srgbClr val="000000">
                              <a:alpha val="100000"/>
                            </a:srgbClr>
                          </a:solidFill>
                          <a:latin typeface="Calibri"/>
                        </a:rPr>
                        <a:t>Segment 3</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extLst>
                  <a:ext uri="{0D108BD9-81ED-4DB2-BD59-A6C34878D82A}">
                    <a16:rowId xmlns:a16="http://schemas.microsoft.com/office/drawing/2014/main" val="10000"/>
                  </a:ext>
                </a:extLst>
              </a:tr>
              <a:tr h="123825">
                <a:tc>
                  <a:txBody>
                    <a:bodyPr/>
                    <a:lstStyle/>
                    <a:p>
                      <a:pPr marL="19050" marR="19050" lvl="0" indent="0" algn="l" fontAlgn="ctr">
                        <a:lnSpc>
                          <a:spcPct val="100000"/>
                        </a:lnSpc>
                      </a:pPr>
                      <a:r>
                        <a:rPr lang="en-US" sz="1000" b="1" u="none" spc="0">
                          <a:solidFill>
                            <a:srgbClr val="000000">
                              <a:alpha val="100000"/>
                            </a:srgbClr>
                          </a:solidFill>
                          <a:latin typeface="Calibri"/>
                        </a:rPr>
                        <a:t>(Intercept)</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-11.18</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-2.02</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01"/>
                  </a:ext>
                </a:extLst>
              </a:tr>
              <a:tr h="123825">
                <a:tc>
                  <a:txBody>
                    <a:bodyPr/>
                    <a:lstStyle/>
                    <a:p>
                      <a:pPr marL="19050" marR="19050" lvl="0" indent="0" algn="l" fontAlgn="ctr">
                        <a:lnSpc>
                          <a:spcPct val="100000"/>
                        </a:lnSpc>
                      </a:pPr>
                      <a:r>
                        <a:rPr lang="en-US" sz="1000" b="1" u="none" spc="0">
                          <a:solidFill>
                            <a:srgbClr val="000000">
                              <a:alpha val="100000"/>
                            </a:srgbClr>
                          </a:solidFill>
                          <a:latin typeface="Calibri"/>
                        </a:rPr>
                        <a:t>Gender = Male</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-0.368</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-0.220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02"/>
                  </a:ext>
                </a:extLst>
              </a:tr>
              <a:tr h="123825">
                <a:tc>
                  <a:txBody>
                    <a:bodyPr/>
                    <a:lstStyle/>
                    <a:p>
                      <a:pPr marL="19050" marR="19050" lvl="0" indent="0" algn="l" fontAlgn="ctr">
                        <a:lnSpc>
                          <a:spcPct val="100000"/>
                        </a:lnSpc>
                      </a:pPr>
                      <a:r>
                        <a:rPr lang="en-US" sz="900" b="1" u="none" spc="0">
                          <a:solidFill>
                            <a:srgbClr val="000000">
                              <a:alpha val="100000"/>
                            </a:srgbClr>
                          </a:solidFill>
                          <a:latin typeface="Calibri"/>
                        </a:rPr>
                        <a:t>State = California</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0.328</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1.193</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03"/>
                  </a:ext>
                </a:extLst>
              </a:tr>
              <a:tr h="123825">
                <a:tc>
                  <a:txBody>
                    <a:bodyPr/>
                    <a:lstStyle/>
                    <a:p>
                      <a:pPr marL="19050" marR="19050" lvl="0" indent="0" algn="l" fontAlgn="ctr">
                        <a:lnSpc>
                          <a:spcPct val="100000"/>
                        </a:lnSpc>
                      </a:pPr>
                      <a:r>
                        <a:rPr lang="en-US" sz="900" b="1" u="none" spc="0">
                          <a:solidFill>
                            <a:srgbClr val="000000">
                              <a:alpha val="100000"/>
                            </a:srgbClr>
                          </a:solidFill>
                          <a:latin typeface="Calibri"/>
                        </a:rPr>
                        <a:t>Highest Education = Graduate</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10.739</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0.269</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04"/>
                  </a:ext>
                </a:extLst>
              </a:tr>
              <a:tr h="123825">
                <a:tc>
                  <a:txBody>
                    <a:bodyPr/>
                    <a:lstStyle/>
                    <a:p>
                      <a:pPr marL="19050" marR="19050" lvl="0" indent="0" algn="l" fontAlgn="ctr">
                        <a:lnSpc>
                          <a:spcPct val="100000"/>
                        </a:lnSpc>
                      </a:pPr>
                      <a:r>
                        <a:rPr lang="en-US" sz="900" b="1" u="none" spc="0">
                          <a:solidFill>
                            <a:srgbClr val="000000">
                              <a:alpha val="100000"/>
                            </a:srgbClr>
                          </a:solidFill>
                          <a:latin typeface="Calibri"/>
                        </a:rPr>
                        <a:t>Highest Education = Undergraduate</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10.203</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0.578</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05"/>
                  </a:ext>
                </a:extLst>
              </a:tr>
              <a:tr h="123825">
                <a:tc>
                  <a:txBody>
                    <a:bodyPr/>
                    <a:lstStyle/>
                    <a:p>
                      <a:pPr marL="19050" marR="19050" lvl="0" indent="0" algn="l" fontAlgn="ctr">
                        <a:lnSpc>
                          <a:spcPct val="100000"/>
                        </a:lnSpc>
                      </a:pPr>
                      <a:r>
                        <a:rPr lang="en-US" sz="900" b="1" u="none" spc="0">
                          <a:solidFill>
                            <a:srgbClr val="000000">
                              <a:alpha val="100000"/>
                            </a:srgbClr>
                          </a:solidFill>
                          <a:latin typeface="Calibri"/>
                        </a:rPr>
                        <a:t>Are you currently working?</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-0.569</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0.838</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06"/>
                  </a:ext>
                </a:extLst>
              </a:tr>
              <a:tr h="123825">
                <a:tc>
                  <a:txBody>
                    <a:bodyPr/>
                    <a:lstStyle/>
                    <a:p>
                      <a:pPr marL="19050" marR="19050" lvl="0" indent="0" algn="l" fontAlgn="ctr">
                        <a:lnSpc>
                          <a:spcPct val="100000"/>
                        </a:lnSpc>
                      </a:pPr>
                      <a:r>
                        <a:rPr lang="en-US" sz="1000" b="1" u="none" spc="0">
                          <a:solidFill>
                            <a:srgbClr val="000000">
                              <a:alpha val="100000"/>
                            </a:srgbClr>
                          </a:solidFill>
                          <a:latin typeface="Calibri"/>
                        </a:rPr>
                        <a:t>Age_code</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-0.114</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dirty="0">
                          <a:solidFill>
                            <a:srgbClr val="000000">
                              <a:alpha val="100000"/>
                            </a:srgbClr>
                          </a:solidFill>
                          <a:latin typeface="Calibri"/>
                        </a:rPr>
                        <a:t>-0.158</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07"/>
                  </a:ext>
                </a:extLst>
              </a:tr>
            </a:tbl>
          </a:graphicData>
        </a:graphic>
      </p:graphicFrame>
      <p:sp>
        <p:nvSpPr>
          <p:cNvPr id="5" name="TextBox 4"/>
          <p:cNvSpPr txBox="1"/>
          <p:nvPr/>
        </p:nvSpPr>
        <p:spPr>
          <a:xfrm>
            <a:off x="619125" y="5429250"/>
            <a:ext cx="7620000" cy="952500"/>
          </a:xfrm>
          <a:prstGeom prst="rect">
            <a:avLst/>
          </a:prstGeom>
          <a:noFill/>
        </p:spPr>
        <p:txBody>
          <a:bodyPr lIns="91440" tIns="45720" rIns="91440" bIns="45720" rtlCol="0">
            <a:spAutoFit/>
          </a:bodyPr>
          <a:lstStyle/>
          <a:p>
            <a:pPr marL="0" marR="0" lvl="0" indent="0" algn="l" fontAlgn="base">
              <a:lnSpc>
                <a:spcPct val="100000"/>
              </a:lnSpc>
            </a:pPr>
            <a:r>
              <a:rPr lang="en-US" sz="1000" b="1" u="none" spc="0">
                <a:solidFill>
                  <a:srgbClr val="000000">
                    <a:alpha val="100000"/>
                  </a:srgbClr>
                </a:solidFill>
                <a:latin typeface="Calibri"/>
              </a:rPr>
              <a:t>Segment 1 is the model baseline.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619125" y="0"/>
          <a:ext cx="8382000" cy="7905750"/>
          <a:chOff x="619125" y="0"/>
          <a:chExt cx="8382000" cy="7905750"/>
        </a:xfrm>
      </p:grpSpPr>
      <p:sp>
        <p:nvSpPr>
          <p:cNvPr id="6" name="TextBox 5"/>
          <p:cNvSpPr txBox="1"/>
          <p:nvPr/>
        </p:nvSpPr>
        <p:spPr>
          <a:xfrm>
            <a:off x="685800" y="0"/>
            <a:ext cx="7620000" cy="762000"/>
          </a:xfrm>
          <a:prstGeom prst="rect">
            <a:avLst/>
          </a:prstGeom>
          <a:noFill/>
        </p:spPr>
        <p:txBody>
          <a:bodyPr lIns="91440" tIns="45720" rIns="91440" bIns="45720" rtlCol="0">
            <a:spAutoFit/>
          </a:bodyPr>
          <a:lstStyle/>
          <a:p>
            <a:pPr marL="0" marR="0" lvl="0" indent="0" algn="l" fontAlgn="base">
              <a:lnSpc>
                <a:spcPct val="100000"/>
              </a:lnSpc>
            </a:pPr>
            <a:br/>
            <a:r>
              <a:rPr lang="en-US" sz="2800" b="1" u="none" spc="0">
                <a:solidFill>
                  <a:srgbClr val="205564">
                    <a:alpha val="100000"/>
                  </a:srgbClr>
                </a:solidFill>
                <a:latin typeface="Cambria"/>
              </a:rPr>
              <a:t>p-values</a:t>
            </a:r>
            <a:r>
              <a:rPr lang="en-US" sz="1000" u="none" spc="0">
                <a:solidFill>
                  <a:srgbClr val="000000">
                    <a:alpha val="100000"/>
                  </a:srgbClr>
                </a:solidFill>
                <a:latin typeface="Calibri"/>
              </a:rPr>
              <a:t> </a:t>
            </a:r>
          </a:p>
        </p:txBody>
      </p:sp>
      <p:cxnSp>
        <p:nvCxnSpPr>
          <p:cNvPr id="2" name="Straight Connector 1"/>
          <p:cNvCxnSpPr/>
          <p:nvPr/>
        </p:nvCxnSpPr>
        <p:spPr>
          <a:xfrm>
            <a:off x="666750" y="762000"/>
            <a:ext cx="7715250" cy="0"/>
          </a:xfrm>
          <a:prstGeom prst="line">
            <a:avLst/>
          </a:prstGeom>
          <a:ln w="12700" cap="flat" cmpd="sng" algn="ctr">
            <a:solidFill>
              <a:srgbClr val="7F7F7F">
                <a:alpha val="49800"/>
              </a:srgbClr>
            </a:solidFill>
            <a:prstDash val="solid"/>
            <a:round/>
            <a:headEnd type="none" w="med" len="med"/>
            <a:tailEnd type="none" w="med" len="med"/>
          </a:ln>
        </p:spPr>
      </p:cxnSp>
      <p:sp>
        <p:nvSpPr>
          <p:cNvPr id="3" name="TextBox 2"/>
          <p:cNvSpPr txBox="1"/>
          <p:nvPr/>
        </p:nvSpPr>
        <p:spPr>
          <a:xfrm>
            <a:off x="619125" y="6381750"/>
            <a:ext cx="7620000" cy="381000"/>
          </a:xfrm>
          <a:prstGeom prst="rect">
            <a:avLst/>
          </a:prstGeom>
          <a:noFill/>
        </p:spPr>
        <p:txBody>
          <a:bodyPr lIns="91440" tIns="45720" rIns="91440" bIns="45720" rtlCol="0">
            <a:spAutoFit/>
          </a:bodyPr>
          <a:lstStyle/>
          <a:p>
            <a:pPr marL="0" marR="0" lvl="0" indent="0" algn="l" fontAlgn="base">
              <a:lnSpc>
                <a:spcPct val="100000"/>
              </a:lnSpc>
            </a:pPr>
            <a:endParaRPr/>
          </a:p>
        </p:txBody>
      </p:sp>
      <p:graphicFrame>
        <p:nvGraphicFramePr>
          <p:cNvPr id="4" name="Table 3"/>
          <p:cNvGraphicFramePr>
            <a:graphicFrameLocks noGrp="1"/>
          </p:cNvGraphicFramePr>
          <p:nvPr/>
        </p:nvGraphicFramePr>
        <p:xfrm>
          <a:off x="619125" y="2190750"/>
          <a:ext cx="7620000" cy="1645920"/>
        </p:xfrm>
        <a:graphic>
          <a:graphicData uri="http://schemas.openxmlformats.org/drawingml/2006/table">
            <a:tbl>
              <a:tblPr firstRow="1" bandRow="1"/>
              <a:tblGrid>
                <a:gridCol w="2540000">
                  <a:extLst>
                    <a:ext uri="{9D8B030D-6E8A-4147-A177-3AD203B41FA5}">
                      <a16:colId xmlns:a16="http://schemas.microsoft.com/office/drawing/2014/main" val="20000"/>
                    </a:ext>
                  </a:extLst>
                </a:gridCol>
                <a:gridCol w="2540000">
                  <a:extLst>
                    <a:ext uri="{9D8B030D-6E8A-4147-A177-3AD203B41FA5}">
                      <a16:colId xmlns:a16="http://schemas.microsoft.com/office/drawing/2014/main" val="20001"/>
                    </a:ext>
                  </a:extLst>
                </a:gridCol>
                <a:gridCol w="2540000">
                  <a:extLst>
                    <a:ext uri="{9D8B030D-6E8A-4147-A177-3AD203B41FA5}">
                      <a16:colId xmlns:a16="http://schemas.microsoft.com/office/drawing/2014/main" val="20002"/>
                    </a:ext>
                  </a:extLst>
                </a:gridCol>
              </a:tblGrid>
              <a:tr h="123825">
                <a:tc>
                  <a:txBody>
                    <a:bodyPr/>
                    <a:lstStyle/>
                    <a:p>
                      <a:pPr marL="19050" marR="19050" lvl="0" indent="0" algn="l" fontAlgn="ctr">
                        <a:lnSpc>
                          <a:spcPct val="100000"/>
                        </a:lnSpc>
                      </a:pPr>
                      <a:endParaRP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b="1" u="none" spc="0">
                          <a:solidFill>
                            <a:srgbClr val="000000">
                              <a:alpha val="100000"/>
                            </a:srgbClr>
                          </a:solidFill>
                          <a:latin typeface="Calibri"/>
                        </a:rPr>
                        <a:t>Segment 2</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b="1" u="none" spc="0">
                          <a:solidFill>
                            <a:srgbClr val="000000">
                              <a:alpha val="100000"/>
                            </a:srgbClr>
                          </a:solidFill>
                          <a:latin typeface="Calibri"/>
                        </a:rPr>
                        <a:t>Segment 3</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extLst>
                  <a:ext uri="{0D108BD9-81ED-4DB2-BD59-A6C34878D82A}">
                    <a16:rowId xmlns:a16="http://schemas.microsoft.com/office/drawing/2014/main" val="10000"/>
                  </a:ext>
                </a:extLst>
              </a:tr>
              <a:tr h="123825">
                <a:tc>
                  <a:txBody>
                    <a:bodyPr/>
                    <a:lstStyle/>
                    <a:p>
                      <a:pPr marL="19050" marR="19050" lvl="0" indent="0" algn="l" fontAlgn="ctr">
                        <a:lnSpc>
                          <a:spcPct val="100000"/>
                        </a:lnSpc>
                      </a:pPr>
                      <a:r>
                        <a:rPr lang="en-US" sz="1000" b="1" u="none" spc="0">
                          <a:solidFill>
                            <a:srgbClr val="000000">
                              <a:alpha val="100000"/>
                            </a:srgbClr>
                          </a:solidFill>
                          <a:latin typeface="Calibri"/>
                        </a:rPr>
                        <a:t>(Intercept)</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0.963</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0.339</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01"/>
                  </a:ext>
                </a:extLst>
              </a:tr>
              <a:tr h="123825">
                <a:tc>
                  <a:txBody>
                    <a:bodyPr/>
                    <a:lstStyle/>
                    <a:p>
                      <a:pPr marL="19050" marR="19050" lvl="0" indent="0" algn="l" fontAlgn="ctr">
                        <a:lnSpc>
                          <a:spcPct val="100000"/>
                        </a:lnSpc>
                      </a:pPr>
                      <a:r>
                        <a:rPr lang="en-US" sz="1000" b="1" u="none" spc="0">
                          <a:solidFill>
                            <a:srgbClr val="000000">
                              <a:alpha val="100000"/>
                            </a:srgbClr>
                          </a:solidFill>
                          <a:latin typeface="Calibri"/>
                        </a:rPr>
                        <a:t>Gender = Male</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0.559</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0.689</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02"/>
                  </a:ext>
                </a:extLst>
              </a:tr>
              <a:tr h="123825">
                <a:tc>
                  <a:txBody>
                    <a:bodyPr/>
                    <a:lstStyle/>
                    <a:p>
                      <a:pPr marL="19050" marR="19050" lvl="0" indent="0" algn="l" fontAlgn="ctr">
                        <a:lnSpc>
                          <a:spcPct val="100000"/>
                        </a:lnSpc>
                      </a:pPr>
                      <a:r>
                        <a:rPr lang="en-US" sz="900" b="1" u="none" spc="0">
                          <a:solidFill>
                            <a:srgbClr val="000000">
                              <a:alpha val="100000"/>
                            </a:srgbClr>
                          </a:solidFill>
                          <a:latin typeface="Calibri"/>
                        </a:rPr>
                        <a:t>State = California</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0.784</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0.317</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03"/>
                  </a:ext>
                </a:extLst>
              </a:tr>
              <a:tr h="123825">
                <a:tc>
                  <a:txBody>
                    <a:bodyPr/>
                    <a:lstStyle/>
                    <a:p>
                      <a:pPr marL="19050" marR="19050" lvl="0" indent="0" algn="l" fontAlgn="ctr">
                        <a:lnSpc>
                          <a:spcPct val="100000"/>
                        </a:lnSpc>
                      </a:pPr>
                      <a:r>
                        <a:rPr lang="en-US" sz="900" b="1" u="none" spc="0">
                          <a:solidFill>
                            <a:srgbClr val="000000">
                              <a:alpha val="100000"/>
                            </a:srgbClr>
                          </a:solidFill>
                          <a:latin typeface="Calibri"/>
                        </a:rPr>
                        <a:t>Highest Education = Graduate</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0.964</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0.837</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04"/>
                  </a:ext>
                </a:extLst>
              </a:tr>
              <a:tr h="123825">
                <a:tc>
                  <a:txBody>
                    <a:bodyPr/>
                    <a:lstStyle/>
                    <a:p>
                      <a:pPr marL="19050" marR="19050" lvl="0" indent="0" algn="l" fontAlgn="ctr">
                        <a:lnSpc>
                          <a:spcPct val="100000"/>
                        </a:lnSpc>
                      </a:pPr>
                      <a:r>
                        <a:rPr lang="en-US" sz="900" b="1" u="none" spc="0">
                          <a:solidFill>
                            <a:srgbClr val="000000">
                              <a:alpha val="100000"/>
                            </a:srgbClr>
                          </a:solidFill>
                          <a:latin typeface="Calibri"/>
                        </a:rPr>
                        <a:t>Highest Education = Undergraduate</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0.966</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0.675</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05"/>
                  </a:ext>
                </a:extLst>
              </a:tr>
              <a:tr h="123825">
                <a:tc>
                  <a:txBody>
                    <a:bodyPr/>
                    <a:lstStyle/>
                    <a:p>
                      <a:pPr marL="19050" marR="19050" lvl="0" indent="0" algn="l" fontAlgn="ctr">
                        <a:lnSpc>
                          <a:spcPct val="100000"/>
                        </a:lnSpc>
                      </a:pPr>
                      <a:r>
                        <a:rPr lang="en-US" sz="900" b="1" u="none" spc="0">
                          <a:solidFill>
                            <a:srgbClr val="000000">
                              <a:alpha val="100000"/>
                            </a:srgbClr>
                          </a:solidFill>
                          <a:latin typeface="Calibri"/>
                        </a:rPr>
                        <a:t>Are you currently working?</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0.395</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0.144</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06"/>
                  </a:ext>
                </a:extLst>
              </a:tr>
              <a:tr h="123825">
                <a:tc>
                  <a:txBody>
                    <a:bodyPr/>
                    <a:lstStyle/>
                    <a:p>
                      <a:pPr marL="19050" marR="19050" lvl="0" indent="0" algn="l" fontAlgn="ctr">
                        <a:lnSpc>
                          <a:spcPct val="100000"/>
                        </a:lnSpc>
                      </a:pPr>
                      <a:r>
                        <a:rPr lang="en-US" sz="1000" b="1" u="none" spc="0">
                          <a:solidFill>
                            <a:srgbClr val="000000">
                              <a:alpha val="100000"/>
                            </a:srgbClr>
                          </a:solidFill>
                          <a:latin typeface="Calibri"/>
                        </a:rPr>
                        <a:t>Age_code</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0.836</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0.754</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07"/>
                  </a:ext>
                </a:extLst>
              </a:tr>
            </a:tbl>
          </a:graphicData>
        </a:graphic>
      </p:graphicFrame>
      <p:sp>
        <p:nvSpPr>
          <p:cNvPr id="5" name="TextBox 4"/>
          <p:cNvSpPr txBox="1"/>
          <p:nvPr/>
        </p:nvSpPr>
        <p:spPr>
          <a:xfrm>
            <a:off x="619125" y="5429250"/>
            <a:ext cx="7620000" cy="952500"/>
          </a:xfrm>
          <a:prstGeom prst="rect">
            <a:avLst/>
          </a:prstGeom>
          <a:noFill/>
        </p:spPr>
        <p:txBody>
          <a:bodyPr lIns="91440" tIns="45720" rIns="91440" bIns="45720" rtlCol="0">
            <a:spAutoFit/>
          </a:bodyPr>
          <a:lstStyle/>
          <a:p>
            <a:pPr marL="0" marR="0" lvl="0" indent="0" algn="l" fontAlgn="base">
              <a:lnSpc>
                <a:spcPct val="100000"/>
              </a:lnSpc>
            </a:pPr>
            <a:r>
              <a:rPr lang="en-US" sz="1000" b="1" u="none" spc="0">
                <a:solidFill>
                  <a:srgbClr val="000000">
                    <a:alpha val="100000"/>
                  </a:srgbClr>
                </a:solidFill>
                <a:latin typeface="Calibri"/>
              </a:rPr>
              <a:t>Probabilities that parameter estimates are different from zero only by chance.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619125" y="0"/>
          <a:ext cx="8382000" cy="6762750"/>
          <a:chOff x="619125" y="0"/>
          <a:chExt cx="8382000" cy="6762750"/>
        </a:xfrm>
      </p:grpSpPr>
      <p:sp>
        <p:nvSpPr>
          <p:cNvPr id="5" name="TextBox 4"/>
          <p:cNvSpPr txBox="1"/>
          <p:nvPr/>
        </p:nvSpPr>
        <p:spPr>
          <a:xfrm>
            <a:off x="685800" y="0"/>
            <a:ext cx="7620000" cy="762000"/>
          </a:xfrm>
          <a:prstGeom prst="rect">
            <a:avLst/>
          </a:prstGeom>
          <a:noFill/>
        </p:spPr>
        <p:txBody>
          <a:bodyPr lIns="91440" tIns="45720" rIns="91440" bIns="45720" rtlCol="0">
            <a:spAutoFit/>
          </a:bodyPr>
          <a:lstStyle/>
          <a:p>
            <a:pPr marL="0" marR="0" lvl="0" indent="0" algn="l" fontAlgn="base">
              <a:lnSpc>
                <a:spcPct val="100000"/>
              </a:lnSpc>
            </a:pPr>
            <a:br/>
            <a:r>
              <a:rPr lang="en-US" sz="2800" b="1" u="none" spc="0">
                <a:solidFill>
                  <a:srgbClr val="205564">
                    <a:alpha val="100000"/>
                  </a:srgbClr>
                </a:solidFill>
                <a:latin typeface="Cambria"/>
              </a:rPr>
              <a:t>Confusion matrix</a:t>
            </a:r>
            <a:r>
              <a:rPr lang="en-US" sz="1000" u="none" spc="0">
                <a:solidFill>
                  <a:srgbClr val="000000">
                    <a:alpha val="100000"/>
                  </a:srgbClr>
                </a:solidFill>
                <a:latin typeface="Calibri"/>
              </a:rPr>
              <a:t> </a:t>
            </a:r>
          </a:p>
        </p:txBody>
      </p:sp>
      <p:cxnSp>
        <p:nvCxnSpPr>
          <p:cNvPr id="2" name="Straight Connector 1"/>
          <p:cNvCxnSpPr/>
          <p:nvPr/>
        </p:nvCxnSpPr>
        <p:spPr>
          <a:xfrm>
            <a:off x="666750" y="762000"/>
            <a:ext cx="7715250" cy="0"/>
          </a:xfrm>
          <a:prstGeom prst="line">
            <a:avLst/>
          </a:prstGeom>
          <a:ln w="12700" cap="flat" cmpd="sng" algn="ctr">
            <a:solidFill>
              <a:srgbClr val="7F7F7F">
                <a:alpha val="49800"/>
              </a:srgbClr>
            </a:solidFill>
            <a:prstDash val="solid"/>
            <a:round/>
            <a:headEnd type="none" w="med" len="med"/>
            <a:tailEnd type="none" w="med" len="med"/>
          </a:ln>
        </p:spPr>
      </p:cxnSp>
      <p:sp>
        <p:nvSpPr>
          <p:cNvPr id="3" name="TextBox 2"/>
          <p:cNvSpPr txBox="1"/>
          <p:nvPr/>
        </p:nvSpPr>
        <p:spPr>
          <a:xfrm>
            <a:off x="685800" y="857250"/>
            <a:ext cx="7620000" cy="5238750"/>
          </a:xfrm>
          <a:prstGeom prst="rect">
            <a:avLst/>
          </a:prstGeom>
          <a:noFill/>
        </p:spPr>
        <p:txBody>
          <a:bodyPr lIns="91440" tIns="45720" rIns="91440" bIns="45720" rtlCol="0">
            <a:spAutoFit/>
          </a:bodyPr>
          <a:lstStyle/>
          <a:p>
            <a:pPr marL="0" marR="0" lvl="0" indent="0" algn="l" fontAlgn="base">
              <a:lnSpc>
                <a:spcPct val="100000"/>
              </a:lnSpc>
            </a:pPr>
            <a:endParaRPr/>
          </a:p>
          <a:p>
            <a:pPr marL="238125" marR="0" lvl="0" indent="-238125" algn="l" fontAlgn="base">
              <a:lnSpc>
                <a:spcPct val="100000"/>
              </a:lnSpc>
              <a:buClr>
                <a:srgbClr val="000000">
                  <a:alpha val="100000"/>
                </a:srgbClr>
              </a:buClr>
              <a:buFont typeface="Calibri"/>
              <a:buChar char="•"/>
            </a:pPr>
            <a:r>
              <a:rPr lang="en-US" sz="2000" u="none" spc="0">
                <a:solidFill>
                  <a:srgbClr val="000000">
                    <a:alpha val="100000"/>
                  </a:srgbClr>
                </a:solidFill>
                <a:latin typeface="Calibri"/>
              </a:rPr>
              <a:t>The confusion matrix compares actual segment membership (obtained from the segmentation analysis and the original segmentation variables) and predicted segment membership (obtained from the in-sample classification analysis and the descriptors alone). When actual and predicted segment memberships coincide, the diagonal elements will be comparatively large, indicating that the classification model based on available descriptors is accurate.</a:t>
            </a:r>
          </a:p>
        </p:txBody>
      </p:sp>
      <p:sp>
        <p:nvSpPr>
          <p:cNvPr id="4" name="TextBox 3"/>
          <p:cNvSpPr txBox="1"/>
          <p:nvPr/>
        </p:nvSpPr>
        <p:spPr>
          <a:xfrm>
            <a:off x="619125" y="6381750"/>
            <a:ext cx="7620000" cy="381000"/>
          </a:xfrm>
          <a:prstGeom prst="rect">
            <a:avLst/>
          </a:prstGeom>
          <a:noFill/>
        </p:spPr>
        <p:txBody>
          <a:bodyPr lIns="91440" tIns="45720" rIns="91440" bIns="45720" rtlCol="0">
            <a:spAutoFit/>
          </a:bodyPr>
          <a:lstStyle/>
          <a:p>
            <a:pPr marL="0" marR="0" lvl="0" indent="0" algn="l" fontAlgn="base">
              <a:lnSpc>
                <a:spcPct val="100000"/>
              </a:lnSpc>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619125" y="0"/>
          <a:ext cx="8382000" cy="8091488"/>
          <a:chOff x="619125" y="0"/>
          <a:chExt cx="8382000" cy="8091488"/>
        </a:xfrm>
      </p:grpSpPr>
      <p:sp>
        <p:nvSpPr>
          <p:cNvPr id="6" name="TextBox 5"/>
          <p:cNvSpPr txBox="1"/>
          <p:nvPr/>
        </p:nvSpPr>
        <p:spPr>
          <a:xfrm>
            <a:off x="685800" y="0"/>
            <a:ext cx="7620000" cy="762000"/>
          </a:xfrm>
          <a:prstGeom prst="rect">
            <a:avLst/>
          </a:prstGeom>
          <a:noFill/>
        </p:spPr>
        <p:txBody>
          <a:bodyPr lIns="91440" tIns="45720" rIns="91440" bIns="45720" rtlCol="0">
            <a:spAutoFit/>
          </a:bodyPr>
          <a:lstStyle/>
          <a:p>
            <a:pPr marL="0" marR="0" lvl="0" indent="0" algn="l" fontAlgn="base">
              <a:lnSpc>
                <a:spcPct val="100000"/>
              </a:lnSpc>
            </a:pPr>
            <a:br/>
            <a:r>
              <a:rPr lang="en-US" sz="2800" b="1" u="none" spc="0">
                <a:solidFill>
                  <a:srgbClr val="205564">
                    <a:alpha val="100000"/>
                  </a:srgbClr>
                </a:solidFill>
                <a:latin typeface="Cambria"/>
              </a:rPr>
              <a:t>Confusion matrix (count)</a:t>
            </a:r>
            <a:r>
              <a:rPr lang="en-US" sz="1000" u="none" spc="0">
                <a:solidFill>
                  <a:srgbClr val="000000">
                    <a:alpha val="100000"/>
                  </a:srgbClr>
                </a:solidFill>
                <a:latin typeface="Calibri"/>
              </a:rPr>
              <a:t> </a:t>
            </a:r>
          </a:p>
        </p:txBody>
      </p:sp>
      <p:cxnSp>
        <p:nvCxnSpPr>
          <p:cNvPr id="2" name="Straight Connector 1"/>
          <p:cNvCxnSpPr/>
          <p:nvPr/>
        </p:nvCxnSpPr>
        <p:spPr>
          <a:xfrm>
            <a:off x="666750" y="762000"/>
            <a:ext cx="7715250" cy="0"/>
          </a:xfrm>
          <a:prstGeom prst="line">
            <a:avLst/>
          </a:prstGeom>
          <a:ln w="12700" cap="flat" cmpd="sng" algn="ctr">
            <a:solidFill>
              <a:srgbClr val="7F7F7F">
                <a:alpha val="49800"/>
              </a:srgbClr>
            </a:solidFill>
            <a:prstDash val="solid"/>
            <a:round/>
            <a:headEnd type="none" w="med" len="med"/>
            <a:tailEnd type="none" w="med" len="med"/>
          </a:ln>
        </p:spPr>
      </p:cxnSp>
      <p:sp>
        <p:nvSpPr>
          <p:cNvPr id="3" name="TextBox 2"/>
          <p:cNvSpPr txBox="1"/>
          <p:nvPr/>
        </p:nvSpPr>
        <p:spPr>
          <a:xfrm>
            <a:off x="619125" y="6381750"/>
            <a:ext cx="7620000" cy="381000"/>
          </a:xfrm>
          <a:prstGeom prst="rect">
            <a:avLst/>
          </a:prstGeom>
          <a:noFill/>
        </p:spPr>
        <p:txBody>
          <a:bodyPr lIns="91440" tIns="45720" rIns="91440" bIns="45720" rtlCol="0">
            <a:spAutoFit/>
          </a:bodyPr>
          <a:lstStyle/>
          <a:p>
            <a:pPr marL="0" marR="0" lvl="0" indent="0" algn="l" fontAlgn="base">
              <a:lnSpc>
                <a:spcPct val="100000"/>
              </a:lnSpc>
            </a:pPr>
            <a:endParaRPr/>
          </a:p>
        </p:txBody>
      </p:sp>
      <p:graphicFrame>
        <p:nvGraphicFramePr>
          <p:cNvPr id="4" name="Table 3"/>
          <p:cNvGraphicFramePr>
            <a:graphicFrameLocks noGrp="1"/>
          </p:cNvGraphicFramePr>
          <p:nvPr/>
        </p:nvGraphicFramePr>
        <p:xfrm>
          <a:off x="619125" y="2376488"/>
          <a:ext cx="7620000" cy="1074420"/>
        </p:xfrm>
        <a:graphic>
          <a:graphicData uri="http://schemas.openxmlformats.org/drawingml/2006/table">
            <a:tbl>
              <a:tblPr firstRow="1" bandRow="1"/>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123825">
                <a:tc>
                  <a:txBody>
                    <a:bodyPr/>
                    <a:lstStyle/>
                    <a:p>
                      <a:pPr marL="19050" marR="19050" lvl="0" indent="0" algn="l" fontAlgn="ctr">
                        <a:lnSpc>
                          <a:spcPct val="100000"/>
                        </a:lnSpc>
                      </a:pPr>
                      <a:endParaRP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b="1" u="none" spc="0">
                          <a:solidFill>
                            <a:srgbClr val="000000">
                              <a:alpha val="100000"/>
                            </a:srgbClr>
                          </a:solidFill>
                          <a:latin typeface="Calibri"/>
                        </a:rPr>
                        <a:t>Predicted 1</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b="1" u="none" spc="0">
                          <a:solidFill>
                            <a:srgbClr val="000000">
                              <a:alpha val="100000"/>
                            </a:srgbClr>
                          </a:solidFill>
                          <a:latin typeface="Calibri"/>
                        </a:rPr>
                        <a:t>Predicted 2</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b="1" u="none" spc="0">
                          <a:solidFill>
                            <a:srgbClr val="000000">
                              <a:alpha val="100000"/>
                            </a:srgbClr>
                          </a:solidFill>
                          <a:latin typeface="Calibri"/>
                        </a:rPr>
                        <a:t>Predicted 3</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b="1" u="none" spc="0">
                          <a:solidFill>
                            <a:srgbClr val="000000">
                              <a:alpha val="100000"/>
                            </a:srgbClr>
                          </a:solidFill>
                          <a:latin typeface="Calibri"/>
                        </a:rPr>
                        <a:t>Total</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extLst>
                  <a:ext uri="{0D108BD9-81ED-4DB2-BD59-A6C34878D82A}">
                    <a16:rowId xmlns:a16="http://schemas.microsoft.com/office/drawing/2014/main" val="10000"/>
                  </a:ext>
                </a:extLst>
              </a:tr>
              <a:tr h="123825">
                <a:tc>
                  <a:txBody>
                    <a:bodyPr/>
                    <a:lstStyle/>
                    <a:p>
                      <a:pPr marL="19050" marR="19050" lvl="0" indent="0" algn="l" fontAlgn="ctr">
                        <a:lnSpc>
                          <a:spcPct val="100000"/>
                        </a:lnSpc>
                      </a:pPr>
                      <a:r>
                        <a:rPr lang="en-US" sz="1000" b="1" u="none" spc="0">
                          <a:solidFill>
                            <a:srgbClr val="000000">
                              <a:alpha val="100000"/>
                            </a:srgbClr>
                          </a:solidFill>
                          <a:latin typeface="Calibri"/>
                        </a:rPr>
                        <a:t>Segment 1</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34</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5</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39</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01"/>
                  </a:ext>
                </a:extLst>
              </a:tr>
              <a:tr h="123825">
                <a:tc>
                  <a:txBody>
                    <a:bodyPr/>
                    <a:lstStyle/>
                    <a:p>
                      <a:pPr marL="19050" marR="19050" lvl="0" indent="0" algn="l" fontAlgn="ctr">
                        <a:lnSpc>
                          <a:spcPct val="100000"/>
                        </a:lnSpc>
                      </a:pPr>
                      <a:r>
                        <a:rPr lang="en-US" sz="1000" b="1" u="none" spc="0">
                          <a:solidFill>
                            <a:srgbClr val="000000">
                              <a:alpha val="100000"/>
                            </a:srgbClr>
                          </a:solidFill>
                          <a:latin typeface="Calibri"/>
                        </a:rPr>
                        <a:t>Segment 2</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15</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16</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02"/>
                  </a:ext>
                </a:extLst>
              </a:tr>
              <a:tr h="123825">
                <a:tc>
                  <a:txBody>
                    <a:bodyPr/>
                    <a:lstStyle/>
                    <a:p>
                      <a:pPr marL="19050" marR="19050" lvl="0" indent="0" algn="l" fontAlgn="ctr">
                        <a:lnSpc>
                          <a:spcPct val="100000"/>
                        </a:lnSpc>
                      </a:pPr>
                      <a:r>
                        <a:rPr lang="en-US" sz="1000" b="1" u="none" spc="0">
                          <a:solidFill>
                            <a:srgbClr val="000000">
                              <a:alpha val="100000"/>
                            </a:srgbClr>
                          </a:solidFill>
                          <a:latin typeface="Calibri"/>
                        </a:rPr>
                        <a:t>Segment 3</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16</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8</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24</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03"/>
                  </a:ext>
                </a:extLst>
              </a:tr>
              <a:tr h="123825">
                <a:tc>
                  <a:txBody>
                    <a:bodyPr/>
                    <a:lstStyle/>
                    <a:p>
                      <a:pPr marL="19050" marR="19050" lvl="0" indent="0" algn="l" fontAlgn="ctr">
                        <a:lnSpc>
                          <a:spcPct val="100000"/>
                        </a:lnSpc>
                      </a:pPr>
                      <a:r>
                        <a:rPr lang="en-US" sz="1000" b="1" u="none" spc="0">
                          <a:solidFill>
                            <a:srgbClr val="000000">
                              <a:alpha val="100000"/>
                            </a:srgbClr>
                          </a:solidFill>
                          <a:latin typeface="Calibri"/>
                        </a:rPr>
                        <a:t>Total</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65</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14</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79</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04"/>
                  </a:ext>
                </a:extLst>
              </a:tr>
            </a:tbl>
          </a:graphicData>
        </a:graphic>
      </p:graphicFrame>
      <p:sp>
        <p:nvSpPr>
          <p:cNvPr id="5" name="TextBox 4"/>
          <p:cNvSpPr txBox="1"/>
          <p:nvPr/>
        </p:nvSpPr>
        <p:spPr>
          <a:xfrm>
            <a:off x="619125" y="5429250"/>
            <a:ext cx="7620000" cy="952500"/>
          </a:xfrm>
          <a:prstGeom prst="rect">
            <a:avLst/>
          </a:prstGeom>
          <a:noFill/>
        </p:spPr>
        <p:txBody>
          <a:bodyPr lIns="91440" tIns="45720" rIns="91440" bIns="45720" rtlCol="0">
            <a:spAutoFit/>
          </a:bodyPr>
          <a:lstStyle/>
          <a:p>
            <a:pPr marL="0" marR="0" lvl="0" indent="0" algn="l" fontAlgn="base">
              <a:lnSpc>
                <a:spcPct val="100000"/>
              </a:lnSpc>
            </a:pPr>
            <a:r>
              <a:rPr lang="en-US" sz="1000" b="1" u="none" spc="0">
                <a:solidFill>
                  <a:srgbClr val="000000">
                    <a:alpha val="100000"/>
                  </a:srgbClr>
                </a:solidFill>
                <a:latin typeface="Calibri"/>
              </a:rPr>
              <a:t>The model has correctly classified 42 of the 79 observations. The off-diagonal elements are classification errors.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619125" y="0"/>
          <a:ext cx="8382000" cy="8153400"/>
          <a:chOff x="619125" y="0"/>
          <a:chExt cx="8382000" cy="8153400"/>
        </a:xfrm>
      </p:grpSpPr>
      <p:sp>
        <p:nvSpPr>
          <p:cNvPr id="6" name="TextBox 5"/>
          <p:cNvSpPr txBox="1"/>
          <p:nvPr/>
        </p:nvSpPr>
        <p:spPr>
          <a:xfrm>
            <a:off x="685800" y="0"/>
            <a:ext cx="7620000" cy="762000"/>
          </a:xfrm>
          <a:prstGeom prst="rect">
            <a:avLst/>
          </a:prstGeom>
          <a:noFill/>
        </p:spPr>
        <p:txBody>
          <a:bodyPr lIns="91440" tIns="45720" rIns="91440" bIns="45720" rtlCol="0">
            <a:spAutoFit/>
          </a:bodyPr>
          <a:lstStyle/>
          <a:p>
            <a:pPr marL="0" marR="0" lvl="0" indent="0" algn="l" fontAlgn="base">
              <a:lnSpc>
                <a:spcPct val="100000"/>
              </a:lnSpc>
            </a:pPr>
            <a:br/>
            <a:r>
              <a:rPr lang="en-US" sz="2800" b="1" u="none" spc="0">
                <a:solidFill>
                  <a:srgbClr val="205564">
                    <a:alpha val="100000"/>
                  </a:srgbClr>
                </a:solidFill>
                <a:latin typeface="Cambria"/>
              </a:rPr>
              <a:t>Confusion matrix (%)</a:t>
            </a:r>
            <a:r>
              <a:rPr lang="en-US" sz="1000" u="none" spc="0">
                <a:solidFill>
                  <a:srgbClr val="000000">
                    <a:alpha val="100000"/>
                  </a:srgbClr>
                </a:solidFill>
                <a:latin typeface="Calibri"/>
              </a:rPr>
              <a:t> </a:t>
            </a:r>
          </a:p>
        </p:txBody>
      </p:sp>
      <p:cxnSp>
        <p:nvCxnSpPr>
          <p:cNvPr id="2" name="Straight Connector 1"/>
          <p:cNvCxnSpPr/>
          <p:nvPr/>
        </p:nvCxnSpPr>
        <p:spPr>
          <a:xfrm>
            <a:off x="666750" y="762000"/>
            <a:ext cx="7715250" cy="0"/>
          </a:xfrm>
          <a:prstGeom prst="line">
            <a:avLst/>
          </a:prstGeom>
          <a:ln w="12700" cap="flat" cmpd="sng" algn="ctr">
            <a:solidFill>
              <a:srgbClr val="7F7F7F">
                <a:alpha val="49800"/>
              </a:srgbClr>
            </a:solidFill>
            <a:prstDash val="solid"/>
            <a:round/>
            <a:headEnd type="none" w="med" len="med"/>
            <a:tailEnd type="none" w="med" len="med"/>
          </a:ln>
        </p:spPr>
      </p:cxnSp>
      <p:sp>
        <p:nvSpPr>
          <p:cNvPr id="3" name="TextBox 2"/>
          <p:cNvSpPr txBox="1"/>
          <p:nvPr/>
        </p:nvSpPr>
        <p:spPr>
          <a:xfrm>
            <a:off x="619125" y="6381750"/>
            <a:ext cx="7620000" cy="381000"/>
          </a:xfrm>
          <a:prstGeom prst="rect">
            <a:avLst/>
          </a:prstGeom>
          <a:noFill/>
        </p:spPr>
        <p:txBody>
          <a:bodyPr lIns="91440" tIns="45720" rIns="91440" bIns="45720" rtlCol="0">
            <a:spAutoFit/>
          </a:bodyPr>
          <a:lstStyle/>
          <a:p>
            <a:pPr marL="0" marR="0" lvl="0" indent="0" algn="l" fontAlgn="base">
              <a:lnSpc>
                <a:spcPct val="100000"/>
              </a:lnSpc>
            </a:pPr>
            <a:endParaRPr/>
          </a:p>
        </p:txBody>
      </p:sp>
      <p:graphicFrame>
        <p:nvGraphicFramePr>
          <p:cNvPr id="4" name="Table 3"/>
          <p:cNvGraphicFramePr>
            <a:graphicFrameLocks noGrp="1"/>
          </p:cNvGraphicFramePr>
          <p:nvPr/>
        </p:nvGraphicFramePr>
        <p:xfrm>
          <a:off x="619125" y="2438400"/>
          <a:ext cx="7620000" cy="883920"/>
        </p:xfrm>
        <a:graphic>
          <a:graphicData uri="http://schemas.openxmlformats.org/drawingml/2006/table">
            <a:tbl>
              <a:tblPr firstRow="1" bandRow="1"/>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123825">
                <a:tc>
                  <a:txBody>
                    <a:bodyPr/>
                    <a:lstStyle/>
                    <a:p>
                      <a:pPr marL="19050" marR="19050" lvl="0" indent="0" algn="l" fontAlgn="ctr">
                        <a:lnSpc>
                          <a:spcPct val="100000"/>
                        </a:lnSpc>
                      </a:pPr>
                      <a:endParaRP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b="1" u="none" spc="0">
                          <a:solidFill>
                            <a:srgbClr val="000000">
                              <a:alpha val="100000"/>
                            </a:srgbClr>
                          </a:solidFill>
                          <a:latin typeface="Calibri"/>
                        </a:rPr>
                        <a:t>Predicted 1</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b="1" u="none" spc="0">
                          <a:solidFill>
                            <a:srgbClr val="000000">
                              <a:alpha val="100000"/>
                            </a:srgbClr>
                          </a:solidFill>
                          <a:latin typeface="Calibri"/>
                        </a:rPr>
                        <a:t>Predicted 2</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b="1" u="none" spc="0">
                          <a:solidFill>
                            <a:srgbClr val="000000">
                              <a:alpha val="100000"/>
                            </a:srgbClr>
                          </a:solidFill>
                          <a:latin typeface="Calibri"/>
                        </a:rPr>
                        <a:t>Predicted 3</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b="1" u="none" spc="0">
                          <a:solidFill>
                            <a:srgbClr val="000000">
                              <a:alpha val="100000"/>
                            </a:srgbClr>
                          </a:solidFill>
                          <a:latin typeface="Calibri"/>
                        </a:rPr>
                        <a:t>Total</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extLst>
                  <a:ext uri="{0D108BD9-81ED-4DB2-BD59-A6C34878D82A}">
                    <a16:rowId xmlns:a16="http://schemas.microsoft.com/office/drawing/2014/main" val="10000"/>
                  </a:ext>
                </a:extLst>
              </a:tr>
              <a:tr h="123825">
                <a:tc>
                  <a:txBody>
                    <a:bodyPr/>
                    <a:lstStyle/>
                    <a:p>
                      <a:pPr marL="19050" marR="19050" lvl="0" indent="0" algn="l" fontAlgn="ctr">
                        <a:lnSpc>
                          <a:spcPct val="100000"/>
                        </a:lnSpc>
                      </a:pPr>
                      <a:r>
                        <a:rPr lang="en-US" sz="1000" b="1" u="none" spc="0" dirty="0">
                          <a:solidFill>
                            <a:srgbClr val="000000">
                              <a:alpha val="100000"/>
                            </a:srgbClr>
                          </a:solidFill>
                          <a:latin typeface="Calibri"/>
                        </a:rPr>
                        <a:t>Segment 1</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87%</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13%</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01"/>
                  </a:ext>
                </a:extLst>
              </a:tr>
              <a:tr h="123825">
                <a:tc>
                  <a:txBody>
                    <a:bodyPr/>
                    <a:lstStyle/>
                    <a:p>
                      <a:pPr marL="19050" marR="19050" lvl="0" indent="0" algn="l" fontAlgn="ctr">
                        <a:lnSpc>
                          <a:spcPct val="100000"/>
                        </a:lnSpc>
                      </a:pPr>
                      <a:r>
                        <a:rPr lang="en-US" sz="1000" b="1" u="none" spc="0">
                          <a:solidFill>
                            <a:srgbClr val="000000">
                              <a:alpha val="100000"/>
                            </a:srgbClr>
                          </a:solidFill>
                          <a:latin typeface="Calibri"/>
                        </a:rPr>
                        <a:t>Segment 2</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94%</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6%</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02"/>
                  </a:ext>
                </a:extLst>
              </a:tr>
              <a:tr h="123825">
                <a:tc>
                  <a:txBody>
                    <a:bodyPr/>
                    <a:lstStyle/>
                    <a:p>
                      <a:pPr marL="19050" marR="19050" lvl="0" indent="0" algn="l" fontAlgn="ctr">
                        <a:lnSpc>
                          <a:spcPct val="100000"/>
                        </a:lnSpc>
                      </a:pPr>
                      <a:r>
                        <a:rPr lang="en-US" sz="1000" b="1" u="none" spc="0">
                          <a:solidFill>
                            <a:srgbClr val="000000">
                              <a:alpha val="100000"/>
                            </a:srgbClr>
                          </a:solidFill>
                          <a:latin typeface="Calibri"/>
                        </a:rPr>
                        <a:t>Segment 3</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67%</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33%</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dirty="0">
                          <a:solidFill>
                            <a:srgbClr val="000000">
                              <a:alpha val="100000"/>
                            </a:srgbClr>
                          </a:solidFill>
                          <a:latin typeface="Calibri"/>
                        </a:rPr>
                        <a:t>100%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03"/>
                  </a:ext>
                </a:extLst>
              </a:tr>
            </a:tbl>
          </a:graphicData>
        </a:graphic>
      </p:graphicFrame>
      <p:sp>
        <p:nvSpPr>
          <p:cNvPr id="5" name="TextBox 4"/>
          <p:cNvSpPr txBox="1"/>
          <p:nvPr/>
        </p:nvSpPr>
        <p:spPr>
          <a:xfrm>
            <a:off x="619125" y="5429250"/>
            <a:ext cx="7620000" cy="952500"/>
          </a:xfrm>
          <a:prstGeom prst="rect">
            <a:avLst/>
          </a:prstGeom>
          <a:noFill/>
        </p:spPr>
        <p:txBody>
          <a:bodyPr lIns="91440" tIns="45720" rIns="91440" bIns="45720" rtlCol="0">
            <a:spAutoFit/>
          </a:bodyPr>
          <a:lstStyle/>
          <a:p>
            <a:pPr marL="0" marR="0" lvl="0" indent="0" algn="l" fontAlgn="base">
              <a:lnSpc>
                <a:spcPct val="100000"/>
              </a:lnSpc>
            </a:pPr>
            <a:r>
              <a:rPr lang="en-US" sz="1600" u="none" spc="0" dirty="0">
                <a:solidFill>
                  <a:srgbClr val="595959">
                    <a:alpha val="100000"/>
                  </a:srgbClr>
                </a:solidFill>
                <a:latin typeface="Calibri"/>
              </a:rPr>
              <a:t>The global hit rate of the model is 53%. The diagonal elements represent segment-specific hit rates.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619125" y="0"/>
          <a:ext cx="8382000" cy="6762750"/>
          <a:chOff x="619125" y="0"/>
          <a:chExt cx="8382000" cy="6762750"/>
        </a:xfrm>
      </p:grpSpPr>
      <p:sp>
        <p:nvSpPr>
          <p:cNvPr id="6" name="TextBox 5"/>
          <p:cNvSpPr txBox="1"/>
          <p:nvPr/>
        </p:nvSpPr>
        <p:spPr>
          <a:xfrm>
            <a:off x="685800" y="0"/>
            <a:ext cx="7620000" cy="762000"/>
          </a:xfrm>
          <a:prstGeom prst="rect">
            <a:avLst/>
          </a:prstGeom>
          <a:noFill/>
        </p:spPr>
        <p:txBody>
          <a:bodyPr lIns="91440" tIns="45720" rIns="91440" bIns="45720" rtlCol="0">
            <a:spAutoFit/>
          </a:bodyPr>
          <a:lstStyle/>
          <a:p>
            <a:pPr marL="0" marR="0" lvl="0" indent="0" algn="l" fontAlgn="base">
              <a:lnSpc>
                <a:spcPct val="100000"/>
              </a:lnSpc>
            </a:pPr>
            <a:br/>
            <a:r>
              <a:rPr lang="en-US" sz="2800" b="1" u="none" spc="0">
                <a:solidFill>
                  <a:srgbClr val="205564">
                    <a:alpha val="100000"/>
                  </a:srgbClr>
                </a:solidFill>
                <a:latin typeface="Cambria"/>
              </a:rPr>
              <a:t>Confusion matrix (plot)</a:t>
            </a:r>
            <a:r>
              <a:rPr lang="en-US" sz="1000" u="none" spc="0">
                <a:solidFill>
                  <a:srgbClr val="000000">
                    <a:alpha val="100000"/>
                  </a:srgbClr>
                </a:solidFill>
                <a:latin typeface="Calibri"/>
              </a:rPr>
              <a:t> </a:t>
            </a:r>
          </a:p>
        </p:txBody>
      </p:sp>
      <p:cxnSp>
        <p:nvCxnSpPr>
          <p:cNvPr id="2" name="Straight Connector 1"/>
          <p:cNvCxnSpPr/>
          <p:nvPr/>
        </p:nvCxnSpPr>
        <p:spPr>
          <a:xfrm>
            <a:off x="666750" y="762000"/>
            <a:ext cx="7715250" cy="0"/>
          </a:xfrm>
          <a:prstGeom prst="line">
            <a:avLst/>
          </a:prstGeom>
          <a:ln w="12700" cap="flat" cmpd="sng" algn="ctr">
            <a:solidFill>
              <a:srgbClr val="7F7F7F">
                <a:alpha val="49800"/>
              </a:srgbClr>
            </a:solidFill>
            <a:prstDash val="solid"/>
            <a:round/>
            <a:headEnd type="none" w="med" len="med"/>
            <a:tailEnd type="none" w="med" len="med"/>
          </a:ln>
        </p:spPr>
      </p:cxnSp>
      <p:sp>
        <p:nvSpPr>
          <p:cNvPr id="3" name="TextBox 2"/>
          <p:cNvSpPr txBox="1"/>
          <p:nvPr/>
        </p:nvSpPr>
        <p:spPr>
          <a:xfrm>
            <a:off x="619125" y="6381750"/>
            <a:ext cx="7620000" cy="381000"/>
          </a:xfrm>
          <a:prstGeom prst="rect">
            <a:avLst/>
          </a:prstGeom>
          <a:noFill/>
        </p:spPr>
        <p:txBody>
          <a:bodyPr lIns="91440" tIns="45720" rIns="91440" bIns="45720" rtlCol="0">
            <a:spAutoFit/>
          </a:bodyPr>
          <a:lstStyle/>
          <a:p>
            <a:pPr marL="0" marR="0" lvl="0" indent="0" algn="l" fontAlgn="base">
              <a:lnSpc>
                <a:spcPct val="100000"/>
              </a:lnSpc>
            </a:pPr>
            <a:endParaRPr/>
          </a:p>
        </p:txBody>
      </p:sp>
      <p:pic>
        <p:nvPicPr>
          <p:cNvPr id="4" name="Confusion matrix (plot)" descr="Confusion matrix (plot)"/>
          <p:cNvPicPr>
            <a:picLocks noChangeAspect="1"/>
          </p:cNvPicPr>
          <p:nvPr/>
        </p:nvPicPr>
        <p:blipFill>
          <a:blip r:embed="rId2"/>
          <a:stretch>
            <a:fillRect/>
          </a:stretch>
        </p:blipFill>
        <p:spPr>
          <a:xfrm>
            <a:off x="1238250" y="952500"/>
            <a:ext cx="6667500" cy="4762500"/>
          </a:xfrm>
          <a:prstGeom prst="rect">
            <a:avLst/>
          </a:prstGeom>
        </p:spPr>
      </p:pic>
      <p:sp>
        <p:nvSpPr>
          <p:cNvPr id="5" name="TextBox 4"/>
          <p:cNvSpPr txBox="1"/>
          <p:nvPr/>
        </p:nvSpPr>
        <p:spPr>
          <a:xfrm>
            <a:off x="619125" y="5715000"/>
            <a:ext cx="7620000" cy="952500"/>
          </a:xfrm>
          <a:prstGeom prst="rect">
            <a:avLst/>
          </a:prstGeom>
          <a:noFill/>
        </p:spPr>
        <p:txBody>
          <a:bodyPr lIns="91440" tIns="45720" rIns="91440" bIns="45720" rtlCol="0">
            <a:spAutoFit/>
          </a:bodyPr>
          <a:lstStyle/>
          <a:p>
            <a:pPr marL="0" marR="0" lvl="0" indent="0" algn="l" fontAlgn="base">
              <a:lnSpc>
                <a:spcPct val="100000"/>
              </a:lnSpc>
            </a:pPr>
            <a:r>
              <a:rPr lang="en-US" sz="1000" b="1" u="none" spc="0">
                <a:solidFill>
                  <a:srgbClr val="000000">
                    <a:alpha val="100000"/>
                  </a:srgbClr>
                </a:solidFill>
                <a:latin typeface="Calibri"/>
              </a:rPr>
              <a:t>Graphic representation of the confusion matrix: actual segment membership versus predicted segment membership. Bubbles in the diagonale represent correct classification.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619125" y="2809875"/>
          <a:ext cx="8382000" cy="6762750"/>
          <a:chOff x="619125" y="2809875"/>
          <a:chExt cx="8382000" cy="6762750"/>
        </a:xfrm>
      </p:grpSpPr>
      <p:sp>
        <p:nvSpPr>
          <p:cNvPr id="4" name="TextBox 3"/>
          <p:cNvSpPr txBox="1"/>
          <p:nvPr/>
        </p:nvSpPr>
        <p:spPr>
          <a:xfrm>
            <a:off x="685800" y="2809875"/>
            <a:ext cx="7620000" cy="1238250"/>
          </a:xfrm>
          <a:prstGeom prst="rect">
            <a:avLst/>
          </a:prstGeom>
          <a:noFill/>
        </p:spPr>
        <p:txBody>
          <a:bodyPr lIns="91440" tIns="45720" rIns="91440" bIns="45720" rtlCol="0">
            <a:spAutoFit/>
          </a:bodyPr>
          <a:lstStyle/>
          <a:p>
            <a:pPr marL="0" marR="0" lvl="0" indent="0" algn="l" fontAlgn="base">
              <a:lnSpc>
                <a:spcPct val="100000"/>
              </a:lnSpc>
            </a:pPr>
            <a:br/>
            <a:br/>
            <a:r>
              <a:rPr lang="en-US" sz="3600" b="1" u="none" spc="0">
                <a:solidFill>
                  <a:srgbClr val="205564">
                    <a:alpha val="100000"/>
                  </a:srgbClr>
                </a:solidFill>
                <a:latin typeface="Cambria"/>
              </a:rPr>
              <a:t>Segment solution</a:t>
            </a:r>
            <a:r>
              <a:rPr lang="en-US" sz="1000" u="none" spc="0">
                <a:solidFill>
                  <a:srgbClr val="898989">
                    <a:alpha val="100000"/>
                  </a:srgbClr>
                </a:solidFill>
                <a:latin typeface="Calibri"/>
              </a:rPr>
              <a:t> </a:t>
            </a:r>
          </a:p>
        </p:txBody>
      </p:sp>
      <p:cxnSp>
        <p:nvCxnSpPr>
          <p:cNvPr id="2" name="Straight Connector 1"/>
          <p:cNvCxnSpPr/>
          <p:nvPr/>
        </p:nvCxnSpPr>
        <p:spPr>
          <a:xfrm>
            <a:off x="666750" y="4191000"/>
            <a:ext cx="7715250" cy="0"/>
          </a:xfrm>
          <a:prstGeom prst="line">
            <a:avLst/>
          </a:prstGeom>
          <a:ln w="12700" cap="flat" cmpd="sng" algn="ctr">
            <a:solidFill>
              <a:srgbClr val="7F7F7F">
                <a:alpha val="49800"/>
              </a:srgbClr>
            </a:solidFill>
            <a:prstDash val="solid"/>
            <a:round/>
            <a:headEnd type="none" w="med" len="med"/>
            <a:tailEnd type="none" w="med" len="med"/>
          </a:ln>
        </p:spPr>
      </p:cxnSp>
      <p:sp>
        <p:nvSpPr>
          <p:cNvPr id="3" name="TextBox 2"/>
          <p:cNvSpPr txBox="1"/>
          <p:nvPr/>
        </p:nvSpPr>
        <p:spPr>
          <a:xfrm>
            <a:off x="619125" y="6381750"/>
            <a:ext cx="7620000" cy="381000"/>
          </a:xfrm>
          <a:prstGeom prst="rect">
            <a:avLst/>
          </a:prstGeom>
          <a:noFill/>
        </p:spPr>
        <p:txBody>
          <a:bodyPr lIns="91440" tIns="45720" rIns="91440" bIns="45720" rtlCol="0">
            <a:spAutoFit/>
          </a:bodyPr>
          <a:lstStyle/>
          <a:p>
            <a:pPr marL="0" marR="0" lvl="0" indent="0" algn="l" fontAlgn="base">
              <a:lnSpc>
                <a:spcPct val="100000"/>
              </a:lnSpc>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619125" y="0"/>
          <a:ext cx="8382000" cy="6762750"/>
          <a:chOff x="619125" y="0"/>
          <a:chExt cx="8382000" cy="6762750"/>
        </a:xfrm>
      </p:grpSpPr>
      <p:sp>
        <p:nvSpPr>
          <p:cNvPr id="5" name="TextBox 4"/>
          <p:cNvSpPr txBox="1"/>
          <p:nvPr/>
        </p:nvSpPr>
        <p:spPr>
          <a:xfrm>
            <a:off x="685800" y="0"/>
            <a:ext cx="7620000" cy="762000"/>
          </a:xfrm>
          <a:prstGeom prst="rect">
            <a:avLst/>
          </a:prstGeom>
          <a:noFill/>
        </p:spPr>
        <p:txBody>
          <a:bodyPr lIns="91440" tIns="45720" rIns="91440" bIns="45720" rtlCol="0">
            <a:spAutoFit/>
          </a:bodyPr>
          <a:lstStyle/>
          <a:p>
            <a:pPr marL="0" marR="0" lvl="0" indent="0" algn="l" fontAlgn="base">
              <a:lnSpc>
                <a:spcPct val="100000"/>
              </a:lnSpc>
            </a:pPr>
            <a:br/>
            <a:r>
              <a:rPr lang="en-US" sz="2800" b="1" u="none" spc="0">
                <a:solidFill>
                  <a:srgbClr val="205564">
                    <a:alpha val="100000"/>
                  </a:srgbClr>
                </a:solidFill>
                <a:latin typeface="Cambria"/>
              </a:rPr>
              <a:t>Model predictions (in-sample) (excerpt)</a:t>
            </a:r>
            <a:r>
              <a:rPr lang="en-US" sz="1000" u="none" spc="0">
                <a:solidFill>
                  <a:srgbClr val="000000">
                    <a:alpha val="100000"/>
                  </a:srgbClr>
                </a:solidFill>
                <a:latin typeface="Calibri"/>
              </a:rPr>
              <a:t> </a:t>
            </a:r>
          </a:p>
        </p:txBody>
      </p:sp>
      <p:cxnSp>
        <p:nvCxnSpPr>
          <p:cNvPr id="2" name="Straight Connector 1"/>
          <p:cNvCxnSpPr/>
          <p:nvPr/>
        </p:nvCxnSpPr>
        <p:spPr>
          <a:xfrm>
            <a:off x="666750" y="762000"/>
            <a:ext cx="7715250" cy="0"/>
          </a:xfrm>
          <a:prstGeom prst="line">
            <a:avLst/>
          </a:prstGeom>
          <a:ln w="12700" cap="flat" cmpd="sng" algn="ctr">
            <a:solidFill>
              <a:srgbClr val="7F7F7F">
                <a:alpha val="49800"/>
              </a:srgbClr>
            </a:solidFill>
            <a:prstDash val="solid"/>
            <a:round/>
            <a:headEnd type="none" w="med" len="med"/>
            <a:tailEnd type="none" w="med" len="med"/>
          </a:ln>
        </p:spPr>
      </p:cxnSp>
      <p:sp>
        <p:nvSpPr>
          <p:cNvPr id="3" name="TextBox 2"/>
          <p:cNvSpPr txBox="1"/>
          <p:nvPr/>
        </p:nvSpPr>
        <p:spPr>
          <a:xfrm>
            <a:off x="619125" y="6381750"/>
            <a:ext cx="7620000" cy="381000"/>
          </a:xfrm>
          <a:prstGeom prst="rect">
            <a:avLst/>
          </a:prstGeom>
          <a:noFill/>
        </p:spPr>
        <p:txBody>
          <a:bodyPr lIns="91440" tIns="45720" rIns="91440" bIns="45720" rtlCol="0">
            <a:spAutoFit/>
          </a:bodyPr>
          <a:lstStyle/>
          <a:p>
            <a:pPr marL="0" marR="0" lvl="0" indent="0" algn="l" fontAlgn="base">
              <a:lnSpc>
                <a:spcPct val="100000"/>
              </a:lnSpc>
            </a:pPr>
            <a:endParaRPr/>
          </a:p>
        </p:txBody>
      </p:sp>
      <p:graphicFrame>
        <p:nvGraphicFramePr>
          <p:cNvPr id="4" name="Table 3"/>
          <p:cNvGraphicFramePr>
            <a:graphicFrameLocks noGrp="1"/>
          </p:cNvGraphicFramePr>
          <p:nvPr/>
        </p:nvGraphicFramePr>
        <p:xfrm>
          <a:off x="619125" y="952500"/>
          <a:ext cx="7620000" cy="5715000"/>
        </p:xfrm>
        <a:graphic>
          <a:graphicData uri="http://schemas.openxmlformats.org/drawingml/2006/table">
            <a:tbl>
              <a:tblPr firstRow="1" bandRow="1"/>
              <a:tblGrid>
                <a:gridCol w="1088571">
                  <a:extLst>
                    <a:ext uri="{9D8B030D-6E8A-4147-A177-3AD203B41FA5}">
                      <a16:colId xmlns:a16="http://schemas.microsoft.com/office/drawing/2014/main" val="20000"/>
                    </a:ext>
                  </a:extLst>
                </a:gridCol>
                <a:gridCol w="1088571">
                  <a:extLst>
                    <a:ext uri="{9D8B030D-6E8A-4147-A177-3AD203B41FA5}">
                      <a16:colId xmlns:a16="http://schemas.microsoft.com/office/drawing/2014/main" val="20001"/>
                    </a:ext>
                  </a:extLst>
                </a:gridCol>
                <a:gridCol w="1088571">
                  <a:extLst>
                    <a:ext uri="{9D8B030D-6E8A-4147-A177-3AD203B41FA5}">
                      <a16:colId xmlns:a16="http://schemas.microsoft.com/office/drawing/2014/main" val="20002"/>
                    </a:ext>
                  </a:extLst>
                </a:gridCol>
                <a:gridCol w="1088571">
                  <a:extLst>
                    <a:ext uri="{9D8B030D-6E8A-4147-A177-3AD203B41FA5}">
                      <a16:colId xmlns:a16="http://schemas.microsoft.com/office/drawing/2014/main" val="20003"/>
                    </a:ext>
                  </a:extLst>
                </a:gridCol>
                <a:gridCol w="1088571">
                  <a:extLst>
                    <a:ext uri="{9D8B030D-6E8A-4147-A177-3AD203B41FA5}">
                      <a16:colId xmlns:a16="http://schemas.microsoft.com/office/drawing/2014/main" val="20004"/>
                    </a:ext>
                  </a:extLst>
                </a:gridCol>
                <a:gridCol w="1088571">
                  <a:extLst>
                    <a:ext uri="{9D8B030D-6E8A-4147-A177-3AD203B41FA5}">
                      <a16:colId xmlns:a16="http://schemas.microsoft.com/office/drawing/2014/main" val="20005"/>
                    </a:ext>
                  </a:extLst>
                </a:gridCol>
                <a:gridCol w="1088571">
                  <a:extLst>
                    <a:ext uri="{9D8B030D-6E8A-4147-A177-3AD203B41FA5}">
                      <a16:colId xmlns:a16="http://schemas.microsoft.com/office/drawing/2014/main" val="20006"/>
                    </a:ext>
                  </a:extLst>
                </a:gridCol>
              </a:tblGrid>
              <a:tr h="123825">
                <a:tc>
                  <a:txBody>
                    <a:bodyPr/>
                    <a:lstStyle/>
                    <a:p>
                      <a:pPr marL="19050" marR="19050" lvl="0" indent="0" algn="l" fontAlgn="ctr">
                        <a:lnSpc>
                          <a:spcPct val="100000"/>
                        </a:lnSpc>
                      </a:pPr>
                      <a:endParaRP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b="1" u="none" spc="0">
                          <a:solidFill>
                            <a:srgbClr val="000000">
                              <a:alpha val="100000"/>
                            </a:srgbClr>
                          </a:solidFill>
                          <a:latin typeface="Calibri"/>
                        </a:rPr>
                        <a:t>Prob(cluster 1)</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b="1" u="none" spc="0">
                          <a:solidFill>
                            <a:srgbClr val="000000">
                              <a:alpha val="100000"/>
                            </a:srgbClr>
                          </a:solidFill>
                          <a:latin typeface="Calibri"/>
                        </a:rPr>
                        <a:t>Prob(cluster 2)</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b="1" u="none" spc="0">
                          <a:solidFill>
                            <a:srgbClr val="000000">
                              <a:alpha val="100000"/>
                            </a:srgbClr>
                          </a:solidFill>
                          <a:latin typeface="Calibri"/>
                        </a:rPr>
                        <a:t>Prob(cluster 3)</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b="1" u="none" spc="0">
                          <a:solidFill>
                            <a:srgbClr val="000000">
                              <a:alpha val="100000"/>
                            </a:srgbClr>
                          </a:solidFill>
                          <a:latin typeface="Calibri"/>
                        </a:rPr>
                        <a:t>Predicted</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b="1" u="none" spc="0">
                          <a:solidFill>
                            <a:srgbClr val="000000">
                              <a:alpha val="100000"/>
                            </a:srgbClr>
                          </a:solidFill>
                          <a:latin typeface="Calibri"/>
                        </a:rPr>
                        <a:t>Actual</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b="1" u="none" spc="0">
                          <a:solidFill>
                            <a:srgbClr val="000000">
                              <a:alpha val="100000"/>
                            </a:srgbClr>
                          </a:solidFill>
                          <a:latin typeface="Calibri"/>
                        </a:rPr>
                        <a:t>Correct</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extLst>
                  <a:ext uri="{0D108BD9-81ED-4DB2-BD59-A6C34878D82A}">
                    <a16:rowId xmlns:a16="http://schemas.microsoft.com/office/drawing/2014/main" val="10000"/>
                  </a:ext>
                </a:extLst>
              </a:tr>
              <a:tr h="123825">
                <a:tc>
                  <a:txBody>
                    <a:bodyPr/>
                    <a:lstStyle/>
                    <a:p>
                      <a:pPr marL="19050" marR="19050" lvl="0" indent="0" algn="l" fontAlgn="ctr">
                        <a:lnSpc>
                          <a:spcPct val="100000"/>
                        </a:lnSpc>
                      </a:pPr>
                      <a:r>
                        <a:rPr lang="en-US" sz="1000" b="1" u="none" spc="0">
                          <a:solidFill>
                            <a:srgbClr val="000000">
                              <a:alpha val="100000"/>
                            </a:srgbClr>
                          </a:solidFill>
                          <a:latin typeface="Calibri"/>
                        </a:rPr>
                        <a:t>1</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47%</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33%</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20%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01"/>
                  </a:ext>
                </a:extLst>
              </a:tr>
              <a:tr h="123825">
                <a:tc>
                  <a:txBody>
                    <a:bodyPr/>
                    <a:lstStyle/>
                    <a:p>
                      <a:pPr marL="19050" marR="19050" lvl="0" indent="0" algn="l" fontAlgn="ctr">
                        <a:lnSpc>
                          <a:spcPct val="100000"/>
                        </a:lnSpc>
                      </a:pPr>
                      <a:r>
                        <a:rPr lang="en-US" sz="1000" b="1" u="none" spc="0">
                          <a:solidFill>
                            <a:srgbClr val="000000">
                              <a:alpha val="100000"/>
                            </a:srgbClr>
                          </a:solidFill>
                          <a:latin typeface="Calibri"/>
                        </a:rPr>
                        <a:t>2</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49%</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14%</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38%</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2</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02"/>
                  </a:ext>
                </a:extLst>
              </a:tr>
              <a:tr h="123825">
                <a:tc>
                  <a:txBody>
                    <a:bodyPr/>
                    <a:lstStyle/>
                    <a:p>
                      <a:pPr marL="19050" marR="19050" lvl="0" indent="0" algn="l" fontAlgn="ctr">
                        <a:lnSpc>
                          <a:spcPct val="100000"/>
                        </a:lnSpc>
                      </a:pPr>
                      <a:r>
                        <a:rPr lang="en-US" sz="1000" b="1" u="none" spc="0">
                          <a:solidFill>
                            <a:srgbClr val="000000">
                              <a:alpha val="100000"/>
                            </a:srgbClr>
                          </a:solidFill>
                          <a:latin typeface="Calibri"/>
                        </a:rPr>
                        <a:t>3</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44%</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35%</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21%</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03"/>
                  </a:ext>
                </a:extLst>
              </a:tr>
              <a:tr h="123825">
                <a:tc>
                  <a:txBody>
                    <a:bodyPr/>
                    <a:lstStyle/>
                    <a:p>
                      <a:pPr marL="19050" marR="19050" lvl="0" indent="0" algn="l" fontAlgn="ctr">
                        <a:lnSpc>
                          <a:spcPct val="100000"/>
                        </a:lnSpc>
                      </a:pPr>
                      <a:r>
                        <a:rPr lang="en-US" sz="1000" b="1" u="none" spc="0">
                          <a:solidFill>
                            <a:srgbClr val="000000">
                              <a:alpha val="100000"/>
                            </a:srgbClr>
                          </a:solidFill>
                          <a:latin typeface="Calibri"/>
                        </a:rPr>
                        <a:t>4</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55%</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27%</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18%</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04"/>
                  </a:ext>
                </a:extLst>
              </a:tr>
              <a:tr h="123825">
                <a:tc>
                  <a:txBody>
                    <a:bodyPr/>
                    <a:lstStyle/>
                    <a:p>
                      <a:pPr marL="19050" marR="19050" lvl="0" indent="0" algn="l" fontAlgn="ctr">
                        <a:lnSpc>
                          <a:spcPct val="100000"/>
                        </a:lnSpc>
                      </a:pPr>
                      <a:r>
                        <a:rPr lang="en-US" sz="1000" b="1" u="none" spc="0">
                          <a:solidFill>
                            <a:srgbClr val="000000">
                              <a:alpha val="100000"/>
                            </a:srgbClr>
                          </a:solidFill>
                          <a:latin typeface="Calibri"/>
                        </a:rPr>
                        <a:t>5</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55%</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27%</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18%</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05"/>
                  </a:ext>
                </a:extLst>
              </a:tr>
              <a:tr h="123825">
                <a:tc>
                  <a:txBody>
                    <a:bodyPr/>
                    <a:lstStyle/>
                    <a:p>
                      <a:pPr marL="19050" marR="19050" lvl="0" indent="0" algn="l" fontAlgn="ctr">
                        <a:lnSpc>
                          <a:spcPct val="100000"/>
                        </a:lnSpc>
                      </a:pPr>
                      <a:r>
                        <a:rPr lang="en-US" sz="1000" b="1" u="none" spc="0">
                          <a:solidFill>
                            <a:srgbClr val="000000">
                              <a:alpha val="100000"/>
                            </a:srgbClr>
                          </a:solidFill>
                          <a:latin typeface="Calibri"/>
                        </a:rPr>
                        <a:t>6</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49%</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14%</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38%</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3</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06"/>
                  </a:ext>
                </a:extLst>
              </a:tr>
              <a:tr h="123825">
                <a:tc>
                  <a:txBody>
                    <a:bodyPr/>
                    <a:lstStyle/>
                    <a:p>
                      <a:pPr marL="19050" marR="19050" lvl="0" indent="0" algn="l" fontAlgn="ctr">
                        <a:lnSpc>
                          <a:spcPct val="100000"/>
                        </a:lnSpc>
                      </a:pPr>
                      <a:r>
                        <a:rPr lang="en-US" sz="1000" b="1" u="none" spc="0">
                          <a:solidFill>
                            <a:srgbClr val="000000">
                              <a:alpha val="100000"/>
                            </a:srgbClr>
                          </a:solidFill>
                          <a:latin typeface="Calibri"/>
                        </a:rPr>
                        <a:t>7</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69%</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24%</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7%</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07"/>
                  </a:ext>
                </a:extLst>
              </a:tr>
              <a:tr h="123825">
                <a:tc>
                  <a:txBody>
                    <a:bodyPr/>
                    <a:lstStyle/>
                    <a:p>
                      <a:pPr marL="19050" marR="19050" lvl="0" indent="0" algn="l" fontAlgn="ctr">
                        <a:lnSpc>
                          <a:spcPct val="100000"/>
                        </a:lnSpc>
                      </a:pPr>
                      <a:r>
                        <a:rPr lang="en-US" sz="1000" b="1" u="none" spc="0">
                          <a:solidFill>
                            <a:srgbClr val="000000">
                              <a:alpha val="100000"/>
                            </a:srgbClr>
                          </a:solidFill>
                          <a:latin typeface="Calibri"/>
                        </a:rPr>
                        <a:t>8</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47%</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33%</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20%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3</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08"/>
                  </a:ext>
                </a:extLst>
              </a:tr>
              <a:tr h="123825">
                <a:tc>
                  <a:txBody>
                    <a:bodyPr/>
                    <a:lstStyle/>
                    <a:p>
                      <a:pPr marL="19050" marR="19050" lvl="0" indent="0" algn="l" fontAlgn="ctr">
                        <a:lnSpc>
                          <a:spcPct val="100000"/>
                        </a:lnSpc>
                      </a:pPr>
                      <a:r>
                        <a:rPr lang="en-US" sz="1000" b="1" u="none" spc="0">
                          <a:solidFill>
                            <a:srgbClr val="000000">
                              <a:alpha val="100000"/>
                            </a:srgbClr>
                          </a:solidFill>
                          <a:latin typeface="Calibri"/>
                        </a:rPr>
                        <a:t>9</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63%</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37%</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09"/>
                  </a:ext>
                </a:extLst>
              </a:tr>
              <a:tr h="123825">
                <a:tc>
                  <a:txBody>
                    <a:bodyPr/>
                    <a:lstStyle/>
                    <a:p>
                      <a:pPr marL="19050" marR="19050" lvl="0" indent="0" algn="l" fontAlgn="ctr">
                        <a:lnSpc>
                          <a:spcPct val="100000"/>
                        </a:lnSpc>
                      </a:pPr>
                      <a:r>
                        <a:rPr lang="en-US" sz="1000" b="1" u="none" spc="0">
                          <a:solidFill>
                            <a:srgbClr val="000000">
                              <a:alpha val="100000"/>
                            </a:srgbClr>
                          </a:solidFill>
                          <a:latin typeface="Calibri"/>
                        </a:rPr>
                        <a:t>10</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41%</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8%</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51%</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3</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619125" y="0"/>
          <a:ext cx="8382000" cy="6762750"/>
          <a:chOff x="619125" y="0"/>
          <a:chExt cx="8382000" cy="6762750"/>
        </a:xfrm>
      </p:grpSpPr>
      <p:sp>
        <p:nvSpPr>
          <p:cNvPr id="5" name="TextBox 4"/>
          <p:cNvSpPr txBox="1"/>
          <p:nvPr/>
        </p:nvSpPr>
        <p:spPr>
          <a:xfrm>
            <a:off x="685800" y="0"/>
            <a:ext cx="7620000" cy="762000"/>
          </a:xfrm>
          <a:prstGeom prst="rect">
            <a:avLst/>
          </a:prstGeom>
          <a:noFill/>
        </p:spPr>
        <p:txBody>
          <a:bodyPr lIns="91440" tIns="45720" rIns="91440" bIns="45720" rtlCol="0">
            <a:spAutoFit/>
          </a:bodyPr>
          <a:lstStyle/>
          <a:p>
            <a:pPr marL="0" marR="0" lvl="0" indent="0" algn="l" fontAlgn="base">
              <a:lnSpc>
                <a:spcPct val="100000"/>
              </a:lnSpc>
            </a:pPr>
            <a:br/>
            <a:r>
              <a:rPr lang="en-US" sz="2800" b="1" u="none" spc="0">
                <a:solidFill>
                  <a:srgbClr val="205564">
                    <a:alpha val="100000"/>
                  </a:srgbClr>
                </a:solidFill>
                <a:latin typeface="Cambria"/>
              </a:rPr>
              <a:t>Model predictions (in-sample) (...)</a:t>
            </a:r>
            <a:r>
              <a:rPr lang="en-US" sz="1000" u="none" spc="0">
                <a:solidFill>
                  <a:srgbClr val="000000">
                    <a:alpha val="100000"/>
                  </a:srgbClr>
                </a:solidFill>
                <a:latin typeface="Calibri"/>
              </a:rPr>
              <a:t> </a:t>
            </a:r>
          </a:p>
        </p:txBody>
      </p:sp>
      <p:cxnSp>
        <p:nvCxnSpPr>
          <p:cNvPr id="2" name="Straight Connector 1"/>
          <p:cNvCxnSpPr/>
          <p:nvPr/>
        </p:nvCxnSpPr>
        <p:spPr>
          <a:xfrm>
            <a:off x="666750" y="762000"/>
            <a:ext cx="7715250" cy="0"/>
          </a:xfrm>
          <a:prstGeom prst="line">
            <a:avLst/>
          </a:prstGeom>
          <a:ln w="12700" cap="flat" cmpd="sng" algn="ctr">
            <a:solidFill>
              <a:srgbClr val="7F7F7F">
                <a:alpha val="49800"/>
              </a:srgbClr>
            </a:solidFill>
            <a:prstDash val="solid"/>
            <a:round/>
            <a:headEnd type="none" w="med" len="med"/>
            <a:tailEnd type="none" w="med" len="med"/>
          </a:ln>
        </p:spPr>
      </p:cxnSp>
      <p:sp>
        <p:nvSpPr>
          <p:cNvPr id="3" name="TextBox 2"/>
          <p:cNvSpPr txBox="1"/>
          <p:nvPr/>
        </p:nvSpPr>
        <p:spPr>
          <a:xfrm>
            <a:off x="619125" y="6381750"/>
            <a:ext cx="7620000" cy="381000"/>
          </a:xfrm>
          <a:prstGeom prst="rect">
            <a:avLst/>
          </a:prstGeom>
          <a:noFill/>
        </p:spPr>
        <p:txBody>
          <a:bodyPr lIns="91440" tIns="45720" rIns="91440" bIns="45720" rtlCol="0">
            <a:spAutoFit/>
          </a:bodyPr>
          <a:lstStyle/>
          <a:p>
            <a:pPr marL="0" marR="0" lvl="0" indent="0" algn="l" fontAlgn="base">
              <a:lnSpc>
                <a:spcPct val="100000"/>
              </a:lnSpc>
            </a:pPr>
            <a:endParaRPr/>
          </a:p>
        </p:txBody>
      </p:sp>
      <p:sp>
        <p:nvSpPr>
          <p:cNvPr id="4" name="TextBox 3"/>
          <p:cNvSpPr txBox="1"/>
          <p:nvPr/>
        </p:nvSpPr>
        <p:spPr>
          <a:xfrm>
            <a:off x="619125" y="5429250"/>
            <a:ext cx="7620000" cy="952500"/>
          </a:xfrm>
          <a:prstGeom prst="rect">
            <a:avLst/>
          </a:prstGeom>
          <a:noFill/>
        </p:spPr>
        <p:txBody>
          <a:bodyPr lIns="91440" tIns="45720" rIns="91440" bIns="45720" rtlCol="0">
            <a:spAutoFit/>
          </a:bodyPr>
          <a:lstStyle/>
          <a:p>
            <a:pPr marL="0" marR="0" lvl="0" indent="0" algn="l" fontAlgn="base">
              <a:lnSpc>
                <a:spcPct val="100000"/>
              </a:lnSpc>
            </a:pPr>
            <a:r>
              <a:rPr lang="en-US" sz="1600" u="none" spc="0">
                <a:solidFill>
                  <a:srgbClr val="595959">
                    <a:alpha val="100000"/>
                  </a:srgbClr>
                </a:solidFill>
                <a:latin typeface="Calibri"/>
              </a:rPr>
              <a:t>This table details the probabilities of each member of the segmentation dataset to belong to each cluster (as predicted by the in-sample classification model and the descriptors alone). The segment with the highest probability is retained, and is compared to the actual segment membership to measure model accuracy and classification errors.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619125" y="0"/>
          <a:ext cx="8382000" cy="6762750"/>
          <a:chOff x="619125" y="0"/>
          <a:chExt cx="8382000" cy="6762750"/>
        </a:xfrm>
      </p:grpSpPr>
      <p:sp>
        <p:nvSpPr>
          <p:cNvPr id="5" name="TextBox 4"/>
          <p:cNvSpPr txBox="1"/>
          <p:nvPr/>
        </p:nvSpPr>
        <p:spPr>
          <a:xfrm>
            <a:off x="685800" y="0"/>
            <a:ext cx="7620000" cy="762000"/>
          </a:xfrm>
          <a:prstGeom prst="rect">
            <a:avLst/>
          </a:prstGeom>
          <a:noFill/>
        </p:spPr>
        <p:txBody>
          <a:bodyPr lIns="91440" tIns="45720" rIns="91440" bIns="45720" rtlCol="0">
            <a:spAutoFit/>
          </a:bodyPr>
          <a:lstStyle/>
          <a:p>
            <a:pPr marL="0" marR="0" lvl="0" indent="0" algn="l" fontAlgn="base">
              <a:lnSpc>
                <a:spcPct val="100000"/>
              </a:lnSpc>
            </a:pPr>
            <a:br/>
            <a:r>
              <a:rPr lang="en-US" sz="2800" b="1" u="none" spc="0">
                <a:solidFill>
                  <a:srgbClr val="205564">
                    <a:alpha val="100000"/>
                  </a:srgbClr>
                </a:solidFill>
                <a:latin typeface="Cambria"/>
              </a:rPr>
              <a:t>3-segment solution</a:t>
            </a:r>
            <a:r>
              <a:rPr lang="en-US" sz="1000" u="none" spc="0">
                <a:solidFill>
                  <a:srgbClr val="000000">
                    <a:alpha val="100000"/>
                  </a:srgbClr>
                </a:solidFill>
                <a:latin typeface="Calibri"/>
              </a:rPr>
              <a:t> </a:t>
            </a:r>
          </a:p>
        </p:txBody>
      </p:sp>
      <p:cxnSp>
        <p:nvCxnSpPr>
          <p:cNvPr id="2" name="Straight Connector 1"/>
          <p:cNvCxnSpPr/>
          <p:nvPr/>
        </p:nvCxnSpPr>
        <p:spPr>
          <a:xfrm>
            <a:off x="666750" y="762000"/>
            <a:ext cx="7715250" cy="0"/>
          </a:xfrm>
          <a:prstGeom prst="line">
            <a:avLst/>
          </a:prstGeom>
          <a:ln w="12700" cap="flat" cmpd="sng" algn="ctr">
            <a:solidFill>
              <a:srgbClr val="7F7F7F">
                <a:alpha val="49800"/>
              </a:srgbClr>
            </a:solidFill>
            <a:prstDash val="solid"/>
            <a:round/>
            <a:headEnd type="none" w="med" len="med"/>
            <a:tailEnd type="none" w="med" len="med"/>
          </a:ln>
        </p:spPr>
      </p:cxnSp>
      <p:sp>
        <p:nvSpPr>
          <p:cNvPr id="3" name="TextBox 2"/>
          <p:cNvSpPr txBox="1"/>
          <p:nvPr/>
        </p:nvSpPr>
        <p:spPr>
          <a:xfrm>
            <a:off x="685800" y="857250"/>
            <a:ext cx="7620000" cy="5238750"/>
          </a:xfrm>
          <a:prstGeom prst="rect">
            <a:avLst/>
          </a:prstGeom>
          <a:noFill/>
        </p:spPr>
        <p:txBody>
          <a:bodyPr lIns="91440" tIns="45720" rIns="91440" bIns="45720" rtlCol="0">
            <a:spAutoFit/>
          </a:bodyPr>
          <a:lstStyle/>
          <a:p>
            <a:pPr marL="0" marR="0" lvl="0" indent="0" algn="l" fontAlgn="base">
              <a:lnSpc>
                <a:spcPct val="100000"/>
              </a:lnSpc>
            </a:pPr>
            <a:endParaRPr/>
          </a:p>
          <a:p>
            <a:pPr marL="238125" marR="0" lvl="0" indent="-238125" algn="l" fontAlgn="base">
              <a:lnSpc>
                <a:spcPct val="100000"/>
              </a:lnSpc>
              <a:buClr>
                <a:srgbClr val="000000">
                  <a:alpha val="100000"/>
                </a:srgbClr>
              </a:buClr>
              <a:buFont typeface="Calibri"/>
              <a:buChar char="•"/>
            </a:pPr>
            <a:r>
              <a:rPr lang="en-US" sz="2000" u="none" spc="0">
                <a:solidFill>
                  <a:srgbClr val="000000">
                    <a:alpha val="100000"/>
                  </a:srgbClr>
                </a:solidFill>
                <a:latin typeface="Calibri"/>
              </a:rPr>
              <a:t>The ideal number of segments is a function of statistical fit (what the data say), managerial relevance (what makes the most sense from a managerial point of view), and targetability (can the segments be easily targeted).</a:t>
            </a:r>
          </a:p>
          <a:p>
            <a:pPr marL="238125" marR="0" lvl="0" indent="-238125" algn="l" fontAlgn="base">
              <a:lnSpc>
                <a:spcPct val="100000"/>
              </a:lnSpc>
              <a:buClr>
                <a:srgbClr val="000000">
                  <a:alpha val="100000"/>
                </a:srgbClr>
              </a:buClr>
              <a:buFont typeface="Calibri"/>
              <a:buChar char="•"/>
            </a:pPr>
            <a:r>
              <a:rPr lang="en-US" sz="2000" u="none" spc="0">
                <a:solidFill>
                  <a:srgbClr val="000000">
                    <a:alpha val="100000"/>
                  </a:srgbClr>
                </a:solidFill>
                <a:latin typeface="Calibri"/>
              </a:rPr>
              <a:t>When the three criteria do not perfectly converge, selecting the right number of segments becomes a judgment call.</a:t>
            </a:r>
          </a:p>
          <a:p>
            <a:pPr marL="238125" marR="0" lvl="0" indent="-238125" algn="l" fontAlgn="base">
              <a:lnSpc>
                <a:spcPct val="100000"/>
              </a:lnSpc>
              <a:buClr>
                <a:srgbClr val="000000">
                  <a:alpha val="100000"/>
                </a:srgbClr>
              </a:buClr>
              <a:buFont typeface="Calibri"/>
              <a:buChar char="•"/>
            </a:pPr>
            <a:r>
              <a:rPr lang="en-US" sz="2000" u="none" spc="0">
                <a:solidFill>
                  <a:srgbClr val="000000">
                    <a:alpha val="100000"/>
                  </a:srgbClr>
                </a:solidFill>
                <a:latin typeface="Calibri"/>
              </a:rPr>
              <a:t>You have decided to perform the analysis with 3 segments.</a:t>
            </a:r>
          </a:p>
          <a:p>
            <a:pPr marL="238125" marR="0" lvl="0" indent="-238125" algn="l" fontAlgn="base">
              <a:lnSpc>
                <a:spcPct val="100000"/>
              </a:lnSpc>
              <a:buClr>
                <a:srgbClr val="000000">
                  <a:alpha val="100000"/>
                </a:srgbClr>
              </a:buClr>
              <a:buFont typeface="Calibri"/>
              <a:buChar char="•"/>
            </a:pPr>
            <a:r>
              <a:rPr lang="en-US" sz="2000" u="none" spc="0">
                <a:solidFill>
                  <a:srgbClr val="000000">
                    <a:alpha val="100000"/>
                  </a:srgbClr>
                </a:solidFill>
                <a:latin typeface="Calibri"/>
              </a:rPr>
              <a:t>The segmentation method relies on the hierarchical clustering approach. This approach generates a dendrogram that we display next.</a:t>
            </a:r>
          </a:p>
        </p:txBody>
      </p:sp>
      <p:sp>
        <p:nvSpPr>
          <p:cNvPr id="4" name="TextBox 3"/>
          <p:cNvSpPr txBox="1"/>
          <p:nvPr/>
        </p:nvSpPr>
        <p:spPr>
          <a:xfrm>
            <a:off x="619125" y="6381750"/>
            <a:ext cx="7620000" cy="381000"/>
          </a:xfrm>
          <a:prstGeom prst="rect">
            <a:avLst/>
          </a:prstGeom>
          <a:noFill/>
        </p:spPr>
        <p:txBody>
          <a:bodyPr lIns="91440" tIns="45720" rIns="91440" bIns="45720" rtlCol="0">
            <a:spAutoFit/>
          </a:bodyPr>
          <a:lstStyle/>
          <a:p>
            <a:pPr marL="0" marR="0" lvl="0" indent="0" algn="l" fontAlgn="base">
              <a:lnSpc>
                <a:spcPct val="100000"/>
              </a:lnSpc>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619125" y="0"/>
          <a:ext cx="8382000" cy="6762750"/>
          <a:chOff x="619125" y="0"/>
          <a:chExt cx="8382000" cy="6762750"/>
        </a:xfrm>
      </p:grpSpPr>
      <p:sp>
        <p:nvSpPr>
          <p:cNvPr id="5" name="TextBox 4"/>
          <p:cNvSpPr txBox="1"/>
          <p:nvPr/>
        </p:nvSpPr>
        <p:spPr>
          <a:xfrm>
            <a:off x="685800" y="0"/>
            <a:ext cx="7620000" cy="762000"/>
          </a:xfrm>
          <a:prstGeom prst="rect">
            <a:avLst/>
          </a:prstGeom>
          <a:noFill/>
        </p:spPr>
        <p:txBody>
          <a:bodyPr lIns="91440" tIns="45720" rIns="91440" bIns="45720" rtlCol="0">
            <a:spAutoFit/>
          </a:bodyPr>
          <a:lstStyle/>
          <a:p>
            <a:pPr marL="0" marR="0" lvl="0" indent="0" algn="l" fontAlgn="base">
              <a:lnSpc>
                <a:spcPct val="100000"/>
              </a:lnSpc>
            </a:pPr>
            <a:br/>
            <a:r>
              <a:rPr lang="en-US" sz="2800" b="1" u="none" spc="0">
                <a:solidFill>
                  <a:srgbClr val="205564">
                    <a:alpha val="100000"/>
                  </a:srgbClr>
                </a:solidFill>
                <a:latin typeface="Cambria"/>
              </a:rPr>
              <a:t>Dendrogram</a:t>
            </a:r>
            <a:r>
              <a:rPr lang="en-US" sz="1000" u="none" spc="0">
                <a:solidFill>
                  <a:srgbClr val="000000">
                    <a:alpha val="100000"/>
                  </a:srgbClr>
                </a:solidFill>
                <a:latin typeface="Calibri"/>
              </a:rPr>
              <a:t> </a:t>
            </a:r>
          </a:p>
        </p:txBody>
      </p:sp>
      <p:cxnSp>
        <p:nvCxnSpPr>
          <p:cNvPr id="2" name="Straight Connector 1"/>
          <p:cNvCxnSpPr/>
          <p:nvPr/>
        </p:nvCxnSpPr>
        <p:spPr>
          <a:xfrm>
            <a:off x="666750" y="762000"/>
            <a:ext cx="7715250" cy="0"/>
          </a:xfrm>
          <a:prstGeom prst="line">
            <a:avLst/>
          </a:prstGeom>
          <a:ln w="12700" cap="flat" cmpd="sng" algn="ctr">
            <a:solidFill>
              <a:srgbClr val="7F7F7F">
                <a:alpha val="49800"/>
              </a:srgbClr>
            </a:solidFill>
            <a:prstDash val="solid"/>
            <a:round/>
            <a:headEnd type="none" w="med" len="med"/>
            <a:tailEnd type="none" w="med" len="med"/>
          </a:ln>
        </p:spPr>
      </p:cxnSp>
      <p:sp>
        <p:nvSpPr>
          <p:cNvPr id="3" name="TextBox 2"/>
          <p:cNvSpPr txBox="1"/>
          <p:nvPr/>
        </p:nvSpPr>
        <p:spPr>
          <a:xfrm>
            <a:off x="685800" y="857250"/>
            <a:ext cx="7620000" cy="5238750"/>
          </a:xfrm>
          <a:prstGeom prst="rect">
            <a:avLst/>
          </a:prstGeom>
          <a:noFill/>
        </p:spPr>
        <p:txBody>
          <a:bodyPr lIns="91440" tIns="45720" rIns="91440" bIns="45720" rtlCol="0">
            <a:spAutoFit/>
          </a:bodyPr>
          <a:lstStyle/>
          <a:p>
            <a:pPr marL="0" marR="0" lvl="0" indent="0" algn="l" fontAlgn="base">
              <a:lnSpc>
                <a:spcPct val="100000"/>
              </a:lnSpc>
            </a:pPr>
            <a:endParaRPr/>
          </a:p>
          <a:p>
            <a:pPr marL="238125" marR="0" lvl="0" indent="-238125" algn="l" fontAlgn="base">
              <a:lnSpc>
                <a:spcPct val="100000"/>
              </a:lnSpc>
              <a:buClr>
                <a:srgbClr val="000000">
                  <a:alpha val="100000"/>
                </a:srgbClr>
              </a:buClr>
              <a:buFont typeface="Calibri"/>
              <a:buChar char="•"/>
            </a:pPr>
            <a:r>
              <a:rPr lang="en-US" sz="2000" u="none" spc="0">
                <a:solidFill>
                  <a:srgbClr val="000000">
                    <a:alpha val="100000"/>
                  </a:srgbClr>
                </a:solidFill>
                <a:latin typeface="Calibri"/>
              </a:rPr>
              <a:t>The dendrogram represents the grouping process of observations into clusters. The chart reads from bottom (all initial observations are separated) to top (all observations are clustered into one unique segment).</a:t>
            </a:r>
          </a:p>
          <a:p>
            <a:pPr marL="238125" marR="0" lvl="0" indent="-238125" algn="l" fontAlgn="base">
              <a:lnSpc>
                <a:spcPct val="100000"/>
              </a:lnSpc>
              <a:buClr>
                <a:srgbClr val="000000">
                  <a:alpha val="100000"/>
                </a:srgbClr>
              </a:buClr>
              <a:buFont typeface="Calibri"/>
              <a:buChar char="•"/>
            </a:pPr>
            <a:r>
              <a:rPr lang="en-US" sz="2000" u="none" spc="0">
                <a:solidFill>
                  <a:srgbClr val="000000">
                    <a:alpha val="100000"/>
                  </a:srgbClr>
                </a:solidFill>
                <a:latin typeface="Calibri"/>
              </a:rPr>
              <a:t>The height represents the distance between the two groups of observations being merged at each step. If two very distant groups are being merged, this will create a 'jump' in the dendrogram, indicating that it might be wise to stop the clustering process before.</a:t>
            </a:r>
          </a:p>
        </p:txBody>
      </p:sp>
      <p:sp>
        <p:nvSpPr>
          <p:cNvPr id="4" name="TextBox 3"/>
          <p:cNvSpPr txBox="1"/>
          <p:nvPr/>
        </p:nvSpPr>
        <p:spPr>
          <a:xfrm>
            <a:off x="619125" y="6381750"/>
            <a:ext cx="7620000" cy="381000"/>
          </a:xfrm>
          <a:prstGeom prst="rect">
            <a:avLst/>
          </a:prstGeom>
          <a:noFill/>
        </p:spPr>
        <p:txBody>
          <a:bodyPr lIns="91440" tIns="45720" rIns="91440" bIns="45720" rtlCol="0">
            <a:spAutoFit/>
          </a:bodyPr>
          <a:lstStyle/>
          <a:p>
            <a:pPr marL="0" marR="0" lvl="0" indent="0" algn="l" fontAlgn="base">
              <a:lnSpc>
                <a:spcPct val="100000"/>
              </a:lnSpc>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619125" y="0"/>
          <a:ext cx="8382000" cy="6762750"/>
          <a:chOff x="619125" y="0"/>
          <a:chExt cx="8382000" cy="6762750"/>
        </a:xfrm>
      </p:grpSpPr>
      <p:sp>
        <p:nvSpPr>
          <p:cNvPr id="6" name="TextBox 5"/>
          <p:cNvSpPr txBox="1"/>
          <p:nvPr/>
        </p:nvSpPr>
        <p:spPr>
          <a:xfrm>
            <a:off x="685800" y="0"/>
            <a:ext cx="7620000" cy="762000"/>
          </a:xfrm>
          <a:prstGeom prst="rect">
            <a:avLst/>
          </a:prstGeom>
          <a:noFill/>
        </p:spPr>
        <p:txBody>
          <a:bodyPr lIns="91440" tIns="45720" rIns="91440" bIns="45720" rtlCol="0">
            <a:spAutoFit/>
          </a:bodyPr>
          <a:lstStyle/>
          <a:p>
            <a:pPr marL="0" marR="0" lvl="0" indent="0" algn="l" fontAlgn="base">
              <a:lnSpc>
                <a:spcPct val="100000"/>
              </a:lnSpc>
            </a:pPr>
            <a:br/>
            <a:r>
              <a:rPr lang="en-US" sz="2800" b="1" u="none" spc="0">
                <a:solidFill>
                  <a:srgbClr val="205564">
                    <a:alpha val="100000"/>
                  </a:srgbClr>
                </a:solidFill>
                <a:latin typeface="Cambria"/>
              </a:rPr>
              <a:t>Dendrogram</a:t>
            </a:r>
            <a:r>
              <a:rPr lang="en-US" sz="1000" u="none" spc="0">
                <a:solidFill>
                  <a:srgbClr val="000000">
                    <a:alpha val="100000"/>
                  </a:srgbClr>
                </a:solidFill>
                <a:latin typeface="Calibri"/>
              </a:rPr>
              <a:t> </a:t>
            </a:r>
          </a:p>
        </p:txBody>
      </p:sp>
      <p:cxnSp>
        <p:nvCxnSpPr>
          <p:cNvPr id="2" name="Straight Connector 1"/>
          <p:cNvCxnSpPr/>
          <p:nvPr/>
        </p:nvCxnSpPr>
        <p:spPr>
          <a:xfrm>
            <a:off x="666750" y="762000"/>
            <a:ext cx="7715250" cy="0"/>
          </a:xfrm>
          <a:prstGeom prst="line">
            <a:avLst/>
          </a:prstGeom>
          <a:ln w="12700" cap="flat" cmpd="sng" algn="ctr">
            <a:solidFill>
              <a:srgbClr val="7F7F7F">
                <a:alpha val="49800"/>
              </a:srgbClr>
            </a:solidFill>
            <a:prstDash val="solid"/>
            <a:round/>
            <a:headEnd type="none" w="med" len="med"/>
            <a:tailEnd type="none" w="med" len="med"/>
          </a:ln>
        </p:spPr>
      </p:cxnSp>
      <p:sp>
        <p:nvSpPr>
          <p:cNvPr id="3" name="TextBox 2"/>
          <p:cNvSpPr txBox="1"/>
          <p:nvPr/>
        </p:nvSpPr>
        <p:spPr>
          <a:xfrm>
            <a:off x="619125" y="6381750"/>
            <a:ext cx="7620000" cy="381000"/>
          </a:xfrm>
          <a:prstGeom prst="rect">
            <a:avLst/>
          </a:prstGeom>
          <a:noFill/>
        </p:spPr>
        <p:txBody>
          <a:bodyPr lIns="91440" tIns="45720" rIns="91440" bIns="45720" rtlCol="0">
            <a:spAutoFit/>
          </a:bodyPr>
          <a:lstStyle/>
          <a:p>
            <a:pPr marL="0" marR="0" lvl="0" indent="0" algn="l" fontAlgn="base">
              <a:lnSpc>
                <a:spcPct val="100000"/>
              </a:lnSpc>
            </a:pPr>
            <a:endParaRPr/>
          </a:p>
        </p:txBody>
      </p:sp>
      <p:pic>
        <p:nvPicPr>
          <p:cNvPr id="4" name="Dendrogram" descr="Dendrogram"/>
          <p:cNvPicPr>
            <a:picLocks noChangeAspect="1"/>
          </p:cNvPicPr>
          <p:nvPr/>
        </p:nvPicPr>
        <p:blipFill>
          <a:blip r:embed="rId2"/>
          <a:stretch>
            <a:fillRect/>
          </a:stretch>
        </p:blipFill>
        <p:spPr>
          <a:xfrm>
            <a:off x="1238250" y="952500"/>
            <a:ext cx="6667500" cy="4762500"/>
          </a:xfrm>
          <a:prstGeom prst="rect">
            <a:avLst/>
          </a:prstGeom>
        </p:spPr>
      </p:pic>
      <p:sp>
        <p:nvSpPr>
          <p:cNvPr id="5" name="TextBox 4"/>
          <p:cNvSpPr txBox="1"/>
          <p:nvPr/>
        </p:nvSpPr>
        <p:spPr>
          <a:xfrm>
            <a:off x="619125" y="5715000"/>
            <a:ext cx="7620000" cy="952500"/>
          </a:xfrm>
          <a:prstGeom prst="rect">
            <a:avLst/>
          </a:prstGeom>
          <a:noFill/>
        </p:spPr>
        <p:txBody>
          <a:bodyPr lIns="91440" tIns="45720" rIns="91440" bIns="45720" rtlCol="0">
            <a:spAutoFit/>
          </a:bodyPr>
          <a:lstStyle/>
          <a:p>
            <a:pPr marL="0" marR="0" lvl="0" indent="0" algn="l" fontAlgn="base">
              <a:lnSpc>
                <a:spcPct val="100000"/>
              </a:lnSpc>
            </a:pPr>
            <a:r>
              <a:rPr lang="en-US" sz="1600" u="none" spc="0">
                <a:solidFill>
                  <a:srgbClr val="595959">
                    <a:alpha val="100000"/>
                  </a:srgbClr>
                </a:solidFill>
                <a:latin typeface="Calibri"/>
              </a:rPr>
              <a:t>The dendrogram is a tree diagram to illustrate the arrangement of clusters produced by hierarchical clustering, and how the observations are incrementally clustered together.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619125" y="0"/>
          <a:ext cx="8382000" cy="6762750"/>
          <a:chOff x="619125" y="0"/>
          <a:chExt cx="8382000" cy="6762750"/>
        </a:xfrm>
      </p:grpSpPr>
      <p:sp>
        <p:nvSpPr>
          <p:cNvPr id="5" name="TextBox 4"/>
          <p:cNvSpPr txBox="1"/>
          <p:nvPr/>
        </p:nvSpPr>
        <p:spPr>
          <a:xfrm>
            <a:off x="685800" y="0"/>
            <a:ext cx="7620000" cy="762000"/>
          </a:xfrm>
          <a:prstGeom prst="rect">
            <a:avLst/>
          </a:prstGeom>
          <a:noFill/>
        </p:spPr>
        <p:txBody>
          <a:bodyPr lIns="91440" tIns="45720" rIns="91440" bIns="45720" rtlCol="0">
            <a:spAutoFit/>
          </a:bodyPr>
          <a:lstStyle/>
          <a:p>
            <a:pPr marL="0" marR="0" lvl="0" indent="0" algn="l" fontAlgn="base">
              <a:lnSpc>
                <a:spcPct val="100000"/>
              </a:lnSpc>
            </a:pPr>
            <a:br/>
            <a:r>
              <a:rPr lang="en-US" sz="2800" b="1" u="none" spc="0">
                <a:solidFill>
                  <a:srgbClr val="205564">
                    <a:alpha val="100000"/>
                  </a:srgbClr>
                </a:solidFill>
                <a:latin typeface="Cambria"/>
              </a:rPr>
              <a:t>Scree plot</a:t>
            </a:r>
            <a:r>
              <a:rPr lang="en-US" sz="1000" u="none" spc="0">
                <a:solidFill>
                  <a:srgbClr val="000000">
                    <a:alpha val="100000"/>
                  </a:srgbClr>
                </a:solidFill>
                <a:latin typeface="Calibri"/>
              </a:rPr>
              <a:t> </a:t>
            </a:r>
          </a:p>
        </p:txBody>
      </p:sp>
      <p:cxnSp>
        <p:nvCxnSpPr>
          <p:cNvPr id="2" name="Straight Connector 1"/>
          <p:cNvCxnSpPr/>
          <p:nvPr/>
        </p:nvCxnSpPr>
        <p:spPr>
          <a:xfrm>
            <a:off x="666750" y="762000"/>
            <a:ext cx="7715250" cy="0"/>
          </a:xfrm>
          <a:prstGeom prst="line">
            <a:avLst/>
          </a:prstGeom>
          <a:ln w="12700" cap="flat" cmpd="sng" algn="ctr">
            <a:solidFill>
              <a:srgbClr val="7F7F7F">
                <a:alpha val="49800"/>
              </a:srgbClr>
            </a:solidFill>
            <a:prstDash val="solid"/>
            <a:round/>
            <a:headEnd type="none" w="med" len="med"/>
            <a:tailEnd type="none" w="med" len="med"/>
          </a:ln>
        </p:spPr>
      </p:cxnSp>
      <p:sp>
        <p:nvSpPr>
          <p:cNvPr id="3" name="TextBox 2"/>
          <p:cNvSpPr txBox="1"/>
          <p:nvPr/>
        </p:nvSpPr>
        <p:spPr>
          <a:xfrm>
            <a:off x="685800" y="857250"/>
            <a:ext cx="7620000" cy="5238750"/>
          </a:xfrm>
          <a:prstGeom prst="rect">
            <a:avLst/>
          </a:prstGeom>
          <a:noFill/>
        </p:spPr>
        <p:txBody>
          <a:bodyPr lIns="91440" tIns="45720" rIns="91440" bIns="45720" rtlCol="0">
            <a:spAutoFit/>
          </a:bodyPr>
          <a:lstStyle/>
          <a:p>
            <a:pPr marL="0" marR="0" lvl="0" indent="0" algn="l" fontAlgn="base">
              <a:lnSpc>
                <a:spcPct val="100000"/>
              </a:lnSpc>
            </a:pPr>
            <a:endParaRPr/>
          </a:p>
          <a:p>
            <a:pPr marL="238125" marR="0" lvl="0" indent="-238125" algn="l" fontAlgn="base">
              <a:lnSpc>
                <a:spcPct val="100000"/>
              </a:lnSpc>
              <a:buClr>
                <a:srgbClr val="000000">
                  <a:alpha val="100000"/>
                </a:srgbClr>
              </a:buClr>
              <a:buFont typeface="Calibri"/>
              <a:buChar char="•"/>
            </a:pPr>
            <a:r>
              <a:rPr lang="en-US" sz="2000" u="none" spc="0">
                <a:solidFill>
                  <a:srgbClr val="000000">
                    <a:alpha val="100000"/>
                  </a:srgbClr>
                </a:solidFill>
                <a:latin typeface="Calibri"/>
              </a:rPr>
              <a:t>The screeplot displays, for each cluster solution, a measure of within-cluster heterogeneity. If clusters group observations that are widely different (which will happen if the number of clusters is too small to capture the variability in the data), the value will be high.</a:t>
            </a:r>
          </a:p>
          <a:p>
            <a:pPr marL="238125" marR="0" lvl="0" indent="-238125" algn="l" fontAlgn="base">
              <a:lnSpc>
                <a:spcPct val="100000"/>
              </a:lnSpc>
              <a:buClr>
                <a:srgbClr val="000000">
                  <a:alpha val="100000"/>
                </a:srgbClr>
              </a:buClr>
              <a:buFont typeface="Calibri"/>
              <a:buChar char="•"/>
            </a:pPr>
            <a:r>
              <a:rPr lang="en-US" sz="2000" u="none" spc="0">
                <a:solidFill>
                  <a:srgbClr val="000000">
                    <a:alpha val="100000"/>
                  </a:srgbClr>
                </a:solidFill>
                <a:latin typeface="Calibri"/>
              </a:rPr>
              <a:t>A good cluster solution might be where the screeplot displays an 'elbow', that is, where increasing the number of clusters beyond a certain point does not dramatically decreases within-cluster heterogeneity.</a:t>
            </a:r>
          </a:p>
          <a:p>
            <a:pPr marL="238125" marR="0" lvl="0" indent="-238125" algn="l" fontAlgn="base">
              <a:lnSpc>
                <a:spcPct val="100000"/>
              </a:lnSpc>
              <a:buClr>
                <a:srgbClr val="000000">
                  <a:alpha val="100000"/>
                </a:srgbClr>
              </a:buClr>
              <a:buFont typeface="Calibri"/>
              <a:buChar char="•"/>
            </a:pPr>
            <a:r>
              <a:rPr lang="en-US" sz="2000" u="none" spc="0">
                <a:solidFill>
                  <a:srgbClr val="000000">
                    <a:alpha val="100000"/>
                  </a:srgbClr>
                </a:solidFill>
                <a:latin typeface="Calibri"/>
              </a:rPr>
              <a:t>The measure displayed in the screeplot is related, but not equivalent, to the distance reported in the dendrogram.</a:t>
            </a:r>
          </a:p>
          <a:p>
            <a:pPr marL="238125" marR="0" lvl="0" indent="-238125" algn="l" fontAlgn="base">
              <a:lnSpc>
                <a:spcPct val="100000"/>
              </a:lnSpc>
              <a:buClr>
                <a:srgbClr val="000000">
                  <a:alpha val="100000"/>
                </a:srgbClr>
              </a:buClr>
              <a:buFont typeface="Calibri"/>
              <a:buChar char="•"/>
            </a:pPr>
            <a:r>
              <a:rPr lang="en-US" sz="2000" u="none" spc="0">
                <a:solidFill>
                  <a:srgbClr val="000000">
                    <a:alpha val="100000"/>
                  </a:srgbClr>
                </a:solidFill>
                <a:latin typeface="Calibri"/>
              </a:rPr>
              <a:t>From a statistical point of view, the SSE reported in the screeplot is computed as the sum of squared error between each observation and its cluster centroid (or center), summed over all the observations.</a:t>
            </a:r>
          </a:p>
        </p:txBody>
      </p:sp>
      <p:sp>
        <p:nvSpPr>
          <p:cNvPr id="4" name="TextBox 3"/>
          <p:cNvSpPr txBox="1"/>
          <p:nvPr/>
        </p:nvSpPr>
        <p:spPr>
          <a:xfrm>
            <a:off x="619125" y="6381750"/>
            <a:ext cx="7620000" cy="381000"/>
          </a:xfrm>
          <a:prstGeom prst="rect">
            <a:avLst/>
          </a:prstGeom>
          <a:noFill/>
        </p:spPr>
        <p:txBody>
          <a:bodyPr lIns="91440" tIns="45720" rIns="91440" bIns="45720" rtlCol="0">
            <a:spAutoFit/>
          </a:bodyPr>
          <a:lstStyle/>
          <a:p>
            <a:pPr marL="0" marR="0" lvl="0" indent="0" algn="l" fontAlgn="base">
              <a:lnSpc>
                <a:spcPct val="100000"/>
              </a:lnSpc>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619125" y="0"/>
          <a:ext cx="8382000" cy="6762750"/>
          <a:chOff x="619125" y="0"/>
          <a:chExt cx="8382000" cy="6762750"/>
        </a:xfrm>
      </p:grpSpPr>
      <p:sp>
        <p:nvSpPr>
          <p:cNvPr id="6" name="TextBox 5"/>
          <p:cNvSpPr txBox="1"/>
          <p:nvPr/>
        </p:nvSpPr>
        <p:spPr>
          <a:xfrm>
            <a:off x="685800" y="0"/>
            <a:ext cx="7620000" cy="762000"/>
          </a:xfrm>
          <a:prstGeom prst="rect">
            <a:avLst/>
          </a:prstGeom>
          <a:noFill/>
        </p:spPr>
        <p:txBody>
          <a:bodyPr lIns="91440" tIns="45720" rIns="91440" bIns="45720" rtlCol="0">
            <a:spAutoFit/>
          </a:bodyPr>
          <a:lstStyle/>
          <a:p>
            <a:pPr marL="0" marR="0" lvl="0" indent="0" algn="l" fontAlgn="base">
              <a:lnSpc>
                <a:spcPct val="100000"/>
              </a:lnSpc>
            </a:pPr>
            <a:br/>
            <a:r>
              <a:rPr lang="en-US" sz="2800" b="1" u="none" spc="0">
                <a:solidFill>
                  <a:srgbClr val="205564">
                    <a:alpha val="100000"/>
                  </a:srgbClr>
                </a:solidFill>
                <a:latin typeface="Cambria"/>
              </a:rPr>
              <a:t>Scree plot</a:t>
            </a:r>
            <a:r>
              <a:rPr lang="en-US" sz="1000" u="none" spc="0">
                <a:solidFill>
                  <a:srgbClr val="000000">
                    <a:alpha val="100000"/>
                  </a:srgbClr>
                </a:solidFill>
                <a:latin typeface="Calibri"/>
              </a:rPr>
              <a:t> </a:t>
            </a:r>
          </a:p>
        </p:txBody>
      </p:sp>
      <p:cxnSp>
        <p:nvCxnSpPr>
          <p:cNvPr id="2" name="Straight Connector 1"/>
          <p:cNvCxnSpPr/>
          <p:nvPr/>
        </p:nvCxnSpPr>
        <p:spPr>
          <a:xfrm>
            <a:off x="666750" y="762000"/>
            <a:ext cx="7715250" cy="0"/>
          </a:xfrm>
          <a:prstGeom prst="line">
            <a:avLst/>
          </a:prstGeom>
          <a:ln w="12700" cap="flat" cmpd="sng" algn="ctr">
            <a:solidFill>
              <a:srgbClr val="7F7F7F">
                <a:alpha val="49800"/>
              </a:srgbClr>
            </a:solidFill>
            <a:prstDash val="solid"/>
            <a:round/>
            <a:headEnd type="none" w="med" len="med"/>
            <a:tailEnd type="none" w="med" len="med"/>
          </a:ln>
        </p:spPr>
      </p:cxnSp>
      <p:sp>
        <p:nvSpPr>
          <p:cNvPr id="3" name="TextBox 2"/>
          <p:cNvSpPr txBox="1"/>
          <p:nvPr/>
        </p:nvSpPr>
        <p:spPr>
          <a:xfrm>
            <a:off x="619125" y="6381750"/>
            <a:ext cx="7620000" cy="381000"/>
          </a:xfrm>
          <a:prstGeom prst="rect">
            <a:avLst/>
          </a:prstGeom>
          <a:noFill/>
        </p:spPr>
        <p:txBody>
          <a:bodyPr lIns="91440" tIns="45720" rIns="91440" bIns="45720" rtlCol="0">
            <a:spAutoFit/>
          </a:bodyPr>
          <a:lstStyle/>
          <a:p>
            <a:pPr marL="0" marR="0" lvl="0" indent="0" algn="l" fontAlgn="base">
              <a:lnSpc>
                <a:spcPct val="100000"/>
              </a:lnSpc>
            </a:pPr>
            <a:endParaRPr/>
          </a:p>
        </p:txBody>
      </p:sp>
      <p:pic>
        <p:nvPicPr>
          <p:cNvPr id="4" name="Scree plot" descr="Scree plot"/>
          <p:cNvPicPr>
            <a:picLocks noChangeAspect="1"/>
          </p:cNvPicPr>
          <p:nvPr/>
        </p:nvPicPr>
        <p:blipFill>
          <a:blip r:embed="rId2"/>
          <a:stretch>
            <a:fillRect/>
          </a:stretch>
        </p:blipFill>
        <p:spPr>
          <a:xfrm>
            <a:off x="1238250" y="952500"/>
            <a:ext cx="6667500" cy="4762500"/>
          </a:xfrm>
          <a:prstGeom prst="rect">
            <a:avLst/>
          </a:prstGeom>
        </p:spPr>
      </p:pic>
      <p:sp>
        <p:nvSpPr>
          <p:cNvPr id="5" name="TextBox 4"/>
          <p:cNvSpPr txBox="1"/>
          <p:nvPr/>
        </p:nvSpPr>
        <p:spPr>
          <a:xfrm>
            <a:off x="619125" y="5715000"/>
            <a:ext cx="7620000" cy="952500"/>
          </a:xfrm>
          <a:prstGeom prst="rect">
            <a:avLst/>
          </a:prstGeom>
          <a:noFill/>
        </p:spPr>
        <p:txBody>
          <a:bodyPr lIns="91440" tIns="45720" rIns="91440" bIns="45720" rtlCol="0">
            <a:spAutoFit/>
          </a:bodyPr>
          <a:lstStyle/>
          <a:p>
            <a:pPr marL="0" marR="0" lvl="0" indent="0" algn="l" fontAlgn="base">
              <a:lnSpc>
                <a:spcPct val="100000"/>
              </a:lnSpc>
            </a:pPr>
            <a:r>
              <a:rPr lang="en-US" sz="1600" u="none" spc="0">
                <a:solidFill>
                  <a:srgbClr val="595959">
                    <a:alpha val="100000"/>
                  </a:srgbClr>
                </a:solidFill>
                <a:latin typeface="Calibri"/>
              </a:rPr>
              <a:t>The scree plot compares the sum of squared error (SSE) for each cluster solution. A good cluster solution might be when the SSE slows dramatically, creating an 'elbow'. Such elbow does not always exist.</a:t>
            </a:r>
          </a:p>
        </p:txBody>
      </p:sp>
    </p:spTree>
  </p:cSld>
  <p:clrMapOvr>
    <a:masterClrMapping/>
  </p:clrMapOvr>
</p:sld>
</file>

<file path=ppt/theme/theme1.xml><?xml version="1.0" encoding="utf-8"?>
<a:theme xmlns:a="http://schemas.openxmlformats.org/drawingml/2006/main" name="Theme64">
  <a:themeElements>
    <a:clrScheme name="Theme64">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heme64">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heme6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2135</Words>
  <Application>Microsoft Macintosh PowerPoint</Application>
  <PresentationFormat>On-screen Show (4:3)</PresentationFormat>
  <Paragraphs>457</Paragraphs>
  <Slides>41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41</vt:i4>
      </vt:variant>
    </vt:vector>
  </HeadingPairs>
  <TitlesOfParts>
    <vt:vector size="44" baseType="lpstr">
      <vt:lpstr>Calibri</vt:lpstr>
      <vt:lpstr>Cambria</vt:lpstr>
      <vt:lpstr>Theme64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Presentation</dc:title>
  <dc:subject/>
  <dc:creator>Unknown Creator</dc:creator>
  <cp:keywords/>
  <dc:description/>
  <cp:lastModifiedBy>Lnu, Vaibhav</cp:lastModifiedBy>
  <cp:revision>1</cp:revision>
  <dcterms:created xsi:type="dcterms:W3CDTF">2022-11-29T04:53:28Z</dcterms:created>
  <dcterms:modified xsi:type="dcterms:W3CDTF">2022-11-29T05:09:58Z</dcterms:modified>
  <cp:category/>
</cp:coreProperties>
</file>