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Inria Serif"/>
      <p:regular r:id="rId18"/>
      <p:bold r:id="rId19"/>
      <p:italic r:id="rId20"/>
      <p:boldItalic r:id="rId21"/>
    </p:embeddedFont>
    <p:embeddedFont>
      <p:font typeface="Playfair Display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7EACB1-F1A6-47F4-8716-01AD08762824}">
  <a:tblStyle styleId="{3F7EACB1-F1A6-47F4-8716-01AD08762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riaSerif-italic.fntdata"/><Relationship Id="rId22" Type="http://schemas.openxmlformats.org/officeDocument/2006/relationships/font" Target="fonts/PlayfairDisplay-regular.fntdata"/><Relationship Id="rId21" Type="http://schemas.openxmlformats.org/officeDocument/2006/relationships/font" Target="fonts/InriaSerif-boldItalic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InriaSerif-bold.fntdata"/><Relationship Id="rId18" Type="http://schemas.openxmlformats.org/officeDocument/2006/relationships/font" Target="fonts/InriaSerif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2eceb80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2eceb80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37524047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37524047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2eceb804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2eceb804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9a36d15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9a36d15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ad1c22128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ad1c22128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2eceb804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2eceb804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eceb804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eceb804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eceb804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eceb804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ad1c22128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ad1c22128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752404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375240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3752404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3752404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11" Type="http://schemas.openxmlformats.org/officeDocument/2006/relationships/image" Target="../media/image14.png"/><Relationship Id="rId10" Type="http://schemas.openxmlformats.org/officeDocument/2006/relationships/image" Target="../media/image16.png"/><Relationship Id="rId9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27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7200" y="47088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34751" l="0" r="0" t="27884"/>
          <a:stretch/>
        </p:blipFill>
        <p:spPr>
          <a:xfrm>
            <a:off x="7530150" y="0"/>
            <a:ext cx="1613850" cy="60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14400" y="6030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14400" y="711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0" y="4789500"/>
            <a:ext cx="9144000" cy="354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Team ECO-LUTION: </a:t>
            </a:r>
            <a:r>
              <a:rPr b="1" lang="en" sz="11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Sustainability</a:t>
            </a:r>
            <a:r>
              <a:rPr b="1" lang="en" sz="11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 Case Competition    </a:t>
            </a:r>
            <a:r>
              <a:rPr lang="en" sz="1000">
                <a:latin typeface="Inria Serif"/>
                <a:ea typeface="Inria Serif"/>
                <a:cs typeface="Inria Serif"/>
                <a:sym typeface="Inria Serif"/>
              </a:rPr>
              <a:t> 									                             </a:t>
            </a:r>
            <a:r>
              <a:rPr b="1" lang="en" sz="11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April 6, 2022</a:t>
            </a:r>
            <a:r>
              <a:rPr b="1" lang="en" sz="1100">
                <a:latin typeface="Inria Serif"/>
                <a:ea typeface="Inria Serif"/>
                <a:cs typeface="Inria Serif"/>
                <a:sym typeface="Inria Serif"/>
              </a:rPr>
              <a:t> </a:t>
            </a:r>
            <a:r>
              <a:rPr lang="en" sz="1000">
                <a:latin typeface="Inria Serif"/>
                <a:ea typeface="Inria Serif"/>
                <a:cs typeface="Inria Serif"/>
                <a:sym typeface="Inria Serif"/>
              </a:rPr>
              <a:t>            </a:t>
            </a:r>
            <a:endParaRPr sz="1000"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131500" y="2340900"/>
            <a:ext cx="489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USC MSBA Sustainability Case Competition</a:t>
            </a:r>
            <a:endParaRPr b="1" sz="1800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491050" y="3596100"/>
            <a:ext cx="174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By:</a:t>
            </a:r>
            <a:endParaRPr b="1" sz="1200" u="sng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Himani Desai</a:t>
            </a:r>
            <a:endParaRPr b="1" sz="1200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Mridula Singhal</a:t>
            </a:r>
            <a:endParaRPr b="1" sz="1200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Pratik Khadse</a:t>
            </a:r>
            <a:endParaRPr b="1" sz="1200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Rizabek Zhumkenov</a:t>
            </a:r>
            <a:endParaRPr b="1"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/>
          </a:blip>
          <a:srcRect b="34751" l="0" r="0" t="27884"/>
          <a:stretch/>
        </p:blipFill>
        <p:spPr>
          <a:xfrm>
            <a:off x="7530150" y="0"/>
            <a:ext cx="1613850" cy="60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2"/>
          <p:cNvCxnSpPr/>
          <p:nvPr/>
        </p:nvCxnSpPr>
        <p:spPr>
          <a:xfrm>
            <a:off x="14400" y="6030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2"/>
          <p:cNvCxnSpPr/>
          <p:nvPr/>
        </p:nvCxnSpPr>
        <p:spPr>
          <a:xfrm>
            <a:off x="14400" y="711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2"/>
          <p:cNvSpPr txBox="1"/>
          <p:nvPr/>
        </p:nvSpPr>
        <p:spPr>
          <a:xfrm>
            <a:off x="0" y="202800"/>
            <a:ext cx="34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Conclusion</a:t>
            </a:r>
            <a:endParaRPr b="1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216" name="Google Shape;216;p22"/>
          <p:cNvCxnSpPr/>
          <p:nvPr/>
        </p:nvCxnSpPr>
        <p:spPr>
          <a:xfrm>
            <a:off x="7200" y="5013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2"/>
          <p:cNvSpPr txBox="1"/>
          <p:nvPr/>
        </p:nvSpPr>
        <p:spPr>
          <a:xfrm>
            <a:off x="1419150" y="1412600"/>
            <a:ext cx="22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Funds Saved per Annum</a:t>
            </a:r>
            <a:endParaRPr b="1" u="sng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402750" y="2163888"/>
            <a:ext cx="247500" cy="247500"/>
          </a:xfrm>
          <a:prstGeom prst="donut">
            <a:avLst>
              <a:gd fmla="val 25000" name="adj"/>
            </a:avLst>
          </a:prstGeom>
          <a:solidFill>
            <a:srgbClr val="38761D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402750" y="2789488"/>
            <a:ext cx="247500" cy="247500"/>
          </a:xfrm>
          <a:prstGeom prst="donut">
            <a:avLst>
              <a:gd fmla="val 25000" name="adj"/>
            </a:avLst>
          </a:prstGeom>
          <a:solidFill>
            <a:srgbClr val="38761D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878850" y="2006788"/>
            <a:ext cx="36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Energy consumption reduction by 20% in top 30 buildings→ </a:t>
            </a: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$1,770,000</a:t>
            </a:r>
            <a:endParaRPr b="1">
              <a:solidFill>
                <a:srgbClr val="7C009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878850" y="2622388"/>
            <a:ext cx="36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Gas consumption reduction by 20% in top 30 buildings → </a:t>
            </a: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$500,000</a:t>
            </a:r>
            <a:endParaRPr b="1">
              <a:solidFill>
                <a:srgbClr val="7C009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222" name="Google Shape;222;p22"/>
          <p:cNvCxnSpPr/>
          <p:nvPr/>
        </p:nvCxnSpPr>
        <p:spPr>
          <a:xfrm flipH="1" rot="-14309">
            <a:off x="758852" y="3939616"/>
            <a:ext cx="3819933" cy="108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2"/>
          <p:cNvSpPr txBox="1"/>
          <p:nvPr/>
        </p:nvSpPr>
        <p:spPr>
          <a:xfrm>
            <a:off x="1955700" y="4067800"/>
            <a:ext cx="1369200" cy="44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$4,400,000</a:t>
            </a:r>
            <a:endParaRPr b="1" sz="1700">
              <a:solidFill>
                <a:srgbClr val="7C009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5565750" y="1412600"/>
            <a:ext cx="26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Funds Generated per Annum</a:t>
            </a:r>
            <a:endParaRPr b="1" u="sng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4746150" y="2189450"/>
            <a:ext cx="247500" cy="247500"/>
          </a:xfrm>
          <a:prstGeom prst="donut">
            <a:avLst>
              <a:gd fmla="val 25000" name="adj"/>
            </a:avLst>
          </a:prstGeom>
          <a:solidFill>
            <a:srgbClr val="38761D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4746150" y="2815050"/>
            <a:ext cx="247500" cy="247500"/>
          </a:xfrm>
          <a:prstGeom prst="donut">
            <a:avLst>
              <a:gd fmla="val 25000" name="adj"/>
            </a:avLst>
          </a:prstGeom>
          <a:solidFill>
            <a:srgbClr val="38761D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5222250" y="2032350"/>
            <a:ext cx="36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Green Fee: $9.50 per student and faculty per semester → </a:t>
            </a: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$1,029,800</a:t>
            </a:r>
            <a:endParaRPr b="1">
              <a:solidFill>
                <a:srgbClr val="7C009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5222250" y="2647950"/>
            <a:ext cx="362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Thrift Store: 1200 items with average $10 per item per month → </a:t>
            </a: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$108,000 </a:t>
            </a: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(after reducing thrift store costs)</a:t>
            </a:r>
            <a:endParaRPr b="1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229" name="Google Shape;229;p22"/>
          <p:cNvCxnSpPr/>
          <p:nvPr/>
        </p:nvCxnSpPr>
        <p:spPr>
          <a:xfrm flipH="1" rot="-14309">
            <a:off x="5102252" y="3888979"/>
            <a:ext cx="3819933" cy="108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2"/>
          <p:cNvSpPr txBox="1"/>
          <p:nvPr/>
        </p:nvSpPr>
        <p:spPr>
          <a:xfrm>
            <a:off x="6299100" y="4017150"/>
            <a:ext cx="1206300" cy="44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$1,137,800</a:t>
            </a:r>
            <a:endParaRPr b="1" sz="1700">
              <a:solidFill>
                <a:srgbClr val="7C009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402750" y="3328713"/>
            <a:ext cx="247500" cy="247500"/>
          </a:xfrm>
          <a:prstGeom prst="donut">
            <a:avLst>
              <a:gd fmla="val 25000" name="adj"/>
            </a:avLst>
          </a:prstGeom>
          <a:solidFill>
            <a:srgbClr val="38761D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878850" y="3189688"/>
            <a:ext cx="36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Chilled Water</a:t>
            </a: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 consumption reduction by 20% in top 30 buildings → </a:t>
            </a: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$2,130,000</a:t>
            </a:r>
            <a:endParaRPr b="1">
              <a:solidFill>
                <a:srgbClr val="7C009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23"/>
          <p:cNvCxnSpPr/>
          <p:nvPr/>
        </p:nvCxnSpPr>
        <p:spPr>
          <a:xfrm>
            <a:off x="7200" y="47088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34751" l="0" r="0" t="27884"/>
          <a:stretch/>
        </p:blipFill>
        <p:spPr>
          <a:xfrm>
            <a:off x="7530150" y="0"/>
            <a:ext cx="1613850" cy="60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3"/>
          <p:cNvCxnSpPr/>
          <p:nvPr/>
        </p:nvCxnSpPr>
        <p:spPr>
          <a:xfrm>
            <a:off x="14400" y="6030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3"/>
          <p:cNvCxnSpPr/>
          <p:nvPr/>
        </p:nvCxnSpPr>
        <p:spPr>
          <a:xfrm>
            <a:off x="14400" y="711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3"/>
          <p:cNvSpPr txBox="1"/>
          <p:nvPr/>
        </p:nvSpPr>
        <p:spPr>
          <a:xfrm>
            <a:off x="0" y="4789500"/>
            <a:ext cx="9144000" cy="354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Team ECO-LUTION: Sustainability Case Competition   </a:t>
            </a:r>
            <a:r>
              <a:rPr b="1" lang="en" sz="1100">
                <a:latin typeface="Inria Serif"/>
                <a:ea typeface="Inria Serif"/>
                <a:cs typeface="Inria Serif"/>
                <a:sym typeface="Inria Serif"/>
              </a:rPr>
              <a:t> </a:t>
            </a:r>
            <a:r>
              <a:rPr lang="en" sz="1000">
                <a:latin typeface="Inria Serif"/>
                <a:ea typeface="Inria Serif"/>
                <a:cs typeface="Inria Serif"/>
                <a:sym typeface="Inria Serif"/>
              </a:rPr>
              <a:t> 									                            </a:t>
            </a:r>
            <a:r>
              <a:rPr lang="en" sz="10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 </a:t>
            </a:r>
            <a:r>
              <a:rPr b="1" lang="en" sz="11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April 6, 2022 </a:t>
            </a:r>
            <a:r>
              <a:rPr lang="en" sz="10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      </a:t>
            </a:r>
            <a:r>
              <a:rPr lang="en" sz="1000">
                <a:latin typeface="Inria Serif"/>
                <a:ea typeface="Inria Serif"/>
                <a:cs typeface="Inria Serif"/>
                <a:sym typeface="Inria Serif"/>
              </a:rPr>
              <a:t>      </a:t>
            </a:r>
            <a:endParaRPr sz="1000"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0" y="202800"/>
            <a:ext cx="31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2131500" y="2340900"/>
            <a:ext cx="489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00"/>
                </a:solidFill>
                <a:latin typeface="Inria Serif"/>
                <a:ea typeface="Inria Serif"/>
                <a:cs typeface="Inria Serif"/>
                <a:sym typeface="Inria Serif"/>
              </a:rPr>
              <a:t>FIGHT</a:t>
            </a:r>
            <a:r>
              <a:rPr b="1" lang="en" sz="18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 </a:t>
            </a:r>
            <a:r>
              <a:rPr b="1" lang="en" sz="1800">
                <a:solidFill>
                  <a:srgbClr val="FFC000"/>
                </a:solidFill>
                <a:latin typeface="Inria Serif"/>
                <a:ea typeface="Inria Serif"/>
                <a:cs typeface="Inria Serif"/>
                <a:sym typeface="Inria Serif"/>
              </a:rPr>
              <a:t>ON</a:t>
            </a:r>
            <a:r>
              <a:rPr b="1" lang="en" sz="1800">
                <a:solidFill>
                  <a:srgbClr val="990000"/>
                </a:solidFill>
                <a:latin typeface="Inria Serif"/>
                <a:ea typeface="Inria Serif"/>
                <a:cs typeface="Inria Serif"/>
                <a:sym typeface="Inria Serif"/>
              </a:rPr>
              <a:t>!</a:t>
            </a:r>
            <a:r>
              <a:rPr b="1" lang="en" sz="18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 </a:t>
            </a:r>
            <a:r>
              <a:rPr b="1" lang="en" sz="1800">
                <a:solidFill>
                  <a:srgbClr val="990000"/>
                </a:solidFill>
                <a:latin typeface="Inria Serif"/>
                <a:ea typeface="Inria Serif"/>
                <a:cs typeface="Inria Serif"/>
                <a:sym typeface="Inria Serif"/>
              </a:rPr>
              <a:t>✌</a:t>
            </a:r>
            <a:endParaRPr b="1" sz="1800">
              <a:solidFill>
                <a:srgbClr val="99000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34751" l="0" r="0" t="27884"/>
          <a:stretch/>
        </p:blipFill>
        <p:spPr>
          <a:xfrm>
            <a:off x="7530150" y="0"/>
            <a:ext cx="1613850" cy="60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14400" y="6030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14400" y="711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7200" y="5013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1637700" y="2236575"/>
            <a:ext cx="161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2050</a:t>
            </a:r>
            <a:endParaRPr b="1" sz="3600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200250" y="2236575"/>
            <a:ext cx="208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2025</a:t>
            </a:r>
            <a:endParaRPr b="1" sz="3600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7200" y="5013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34751" l="0" r="0" t="27884"/>
          <a:stretch/>
        </p:blipFill>
        <p:spPr>
          <a:xfrm>
            <a:off x="7530150" y="0"/>
            <a:ext cx="1613850" cy="60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>
            <a:off x="14400" y="6030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14400" y="711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0" y="202800"/>
            <a:ext cx="3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Carbon Neutrality</a:t>
            </a:r>
            <a:endParaRPr b="1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997200" y="3529600"/>
            <a:ext cx="27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184550" y="4088125"/>
            <a:ext cx="555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Average Decrease in Carbon Intensity per year</a:t>
            </a:r>
            <a:r>
              <a:rPr b="1" lang="en" sz="1600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: </a:t>
            </a: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8.1%</a:t>
            </a:r>
            <a:endParaRPr b="1">
              <a:solidFill>
                <a:srgbClr val="7C0090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731BF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000" y="1069400"/>
            <a:ext cx="5341051" cy="30846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2966525" y="758800"/>
            <a:ext cx="55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Time to Reach Carbon Neutrality</a:t>
            </a:r>
            <a:endParaRPr b="1">
              <a:solidFill>
                <a:srgbClr val="7C0090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731BF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34751" l="0" r="0" t="27884"/>
          <a:stretch/>
        </p:blipFill>
        <p:spPr>
          <a:xfrm>
            <a:off x="7530150" y="-76200"/>
            <a:ext cx="1613850" cy="60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>
            <a:off x="14400" y="6030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14400" y="711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/>
        </p:nvSpPr>
        <p:spPr>
          <a:xfrm>
            <a:off x="0" y="202800"/>
            <a:ext cx="37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STARS Peer </a:t>
            </a: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Comparisons</a:t>
            </a:r>
            <a:endParaRPr b="1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45625" y="3432575"/>
            <a:ext cx="21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923975" y="2004450"/>
            <a:ext cx="30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6"/>
          <p:cNvCxnSpPr/>
          <p:nvPr/>
        </p:nvCxnSpPr>
        <p:spPr>
          <a:xfrm>
            <a:off x="7200" y="5013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2191213" y="24931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C009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-2361800" y="78725"/>
            <a:ext cx="16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</a:t>
            </a:r>
            <a:r>
              <a:rPr lang="en"/>
              <a:t>   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375" y="2345873"/>
            <a:ext cx="907748" cy="648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1300" y="3575458"/>
            <a:ext cx="1023700" cy="37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4449" y="2102050"/>
            <a:ext cx="887598" cy="499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6400" y="877025"/>
            <a:ext cx="907750" cy="53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2281300" y="2816838"/>
            <a:ext cx="73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1258250" y="3547125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57.8</a:t>
            </a:r>
            <a:endParaRPr b="1">
              <a:solidFill>
                <a:srgbClr val="7C009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192650" y="2469963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 </a:t>
            </a: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67.3</a:t>
            </a:r>
            <a:endParaRPr b="1">
              <a:solidFill>
                <a:srgbClr val="7C009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192650" y="2161750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67.7</a:t>
            </a:r>
            <a:endParaRPr b="1">
              <a:solidFill>
                <a:srgbClr val="7C009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258250" y="944275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C0090"/>
                </a:solidFill>
              </a:rPr>
              <a:t> </a:t>
            </a: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87.1</a:t>
            </a:r>
            <a:endParaRPr b="1">
              <a:solidFill>
                <a:srgbClr val="7C009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2145900" y="721675"/>
            <a:ext cx="0" cy="4251300"/>
          </a:xfrm>
          <a:prstGeom prst="straightConnector1">
            <a:avLst/>
          </a:prstGeom>
          <a:noFill/>
          <a:ln cap="flat" cmpd="sng" w="38100">
            <a:solidFill>
              <a:srgbClr val="7C009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/>
          <p:nvPr/>
        </p:nvSpPr>
        <p:spPr>
          <a:xfrm>
            <a:off x="2045400" y="1010100"/>
            <a:ext cx="201000" cy="223200"/>
          </a:xfrm>
          <a:prstGeom prst="flowChartConnector">
            <a:avLst/>
          </a:prstGeom>
          <a:solidFill>
            <a:srgbClr val="7C009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038800" y="2202413"/>
            <a:ext cx="201000" cy="223200"/>
          </a:xfrm>
          <a:prstGeom prst="flowChartConnector">
            <a:avLst/>
          </a:prstGeom>
          <a:solidFill>
            <a:srgbClr val="7C009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038800" y="2569338"/>
            <a:ext cx="201000" cy="223200"/>
          </a:xfrm>
          <a:prstGeom prst="flowChartConnector">
            <a:avLst/>
          </a:prstGeom>
          <a:solidFill>
            <a:srgbClr val="7C009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038800" y="3646113"/>
            <a:ext cx="201000" cy="223200"/>
          </a:xfrm>
          <a:prstGeom prst="flowChartConnector">
            <a:avLst/>
          </a:prstGeom>
          <a:solidFill>
            <a:srgbClr val="7C009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045400" y="1456540"/>
            <a:ext cx="201000" cy="223200"/>
          </a:xfrm>
          <a:prstGeom prst="flowChartConnector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045400" y="2991300"/>
            <a:ext cx="201000" cy="223200"/>
          </a:xfrm>
          <a:prstGeom prst="flowChartConnector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045400" y="4362900"/>
            <a:ext cx="201000" cy="223200"/>
          </a:xfrm>
          <a:prstGeom prst="flowChartConnector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1258250" y="4274400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Inria Serif"/>
                <a:ea typeface="Inria Serif"/>
                <a:cs typeface="Inria Serif"/>
                <a:sym typeface="Inria Serif"/>
              </a:rPr>
              <a:t>45.0</a:t>
            </a:r>
            <a:endParaRPr b="1">
              <a:solidFill>
                <a:srgbClr val="CCCCCC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258250" y="2930638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rgbClr val="BF9000"/>
                </a:solidFill>
                <a:latin typeface="Inria Serif"/>
                <a:ea typeface="Inria Serif"/>
                <a:cs typeface="Inria Serif"/>
                <a:sym typeface="Inria Serif"/>
              </a:rPr>
              <a:t>65.0</a:t>
            </a:r>
            <a:endParaRPr b="1">
              <a:solidFill>
                <a:srgbClr val="BF900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258250" y="1374488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rgbClr val="999999"/>
                </a:solidFill>
                <a:latin typeface="Inria Serif"/>
                <a:ea typeface="Inria Serif"/>
                <a:cs typeface="Inria Serif"/>
                <a:sym typeface="Inria Serif"/>
              </a:rPr>
              <a:t>85.0</a:t>
            </a:r>
            <a:endParaRPr b="1">
              <a:solidFill>
                <a:srgbClr val="999999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356550" y="4292550"/>
            <a:ext cx="8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Inria Serif"/>
                <a:ea typeface="Inria Serif"/>
                <a:cs typeface="Inria Serif"/>
                <a:sym typeface="Inria Serif"/>
              </a:rPr>
              <a:t>SILVER</a:t>
            </a:r>
            <a:endParaRPr b="1">
              <a:solidFill>
                <a:srgbClr val="CCCCCC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349300" y="2888288"/>
            <a:ext cx="8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F9000"/>
                </a:solidFill>
                <a:latin typeface="Inria Serif"/>
                <a:ea typeface="Inria Serif"/>
                <a:cs typeface="Inria Serif"/>
                <a:sym typeface="Inria Serif"/>
              </a:rPr>
              <a:t>GOLD</a:t>
            </a:r>
            <a:endParaRPr b="1">
              <a:solidFill>
                <a:srgbClr val="BF900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356550" y="1366725"/>
            <a:ext cx="11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Inria Serif"/>
                <a:ea typeface="Inria Serif"/>
                <a:cs typeface="Inria Serif"/>
                <a:sym typeface="Inria Serif"/>
              </a:rPr>
              <a:t>PLATINUM</a:t>
            </a:r>
            <a:endParaRPr b="1">
              <a:solidFill>
                <a:srgbClr val="999999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54600" y="1176098"/>
            <a:ext cx="1449119" cy="12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58175" y="3048900"/>
            <a:ext cx="1793699" cy="15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96224" y="3129025"/>
            <a:ext cx="1793701" cy="148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81100" y="1252299"/>
            <a:ext cx="1482513" cy="12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34751" l="0" r="0" t="27884"/>
          <a:stretch/>
        </p:blipFill>
        <p:spPr>
          <a:xfrm>
            <a:off x="7530150" y="0"/>
            <a:ext cx="1613850" cy="60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7"/>
          <p:cNvCxnSpPr/>
          <p:nvPr/>
        </p:nvCxnSpPr>
        <p:spPr>
          <a:xfrm>
            <a:off x="14400" y="6030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14400" y="711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0" y="202800"/>
            <a:ext cx="465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Finding </a:t>
            </a:r>
            <a:r>
              <a:rPr b="1" lang="en">
                <a:solidFill>
                  <a:srgbClr val="FFC000"/>
                </a:solidFill>
                <a:latin typeface="Inria Serif"/>
                <a:ea typeface="Inria Serif"/>
                <a:cs typeface="Inria Serif"/>
                <a:sym typeface="Inria Serif"/>
              </a:rPr>
              <a:t>Actionable </a:t>
            </a: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Data</a:t>
            </a:r>
            <a:endParaRPr b="1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>
            <a:off x="7200" y="5013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25" y="820200"/>
            <a:ext cx="8338024" cy="31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334200" y="4292500"/>
            <a:ext cx="432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Char char="●"/>
            </a:pPr>
            <a:r>
              <a:rPr lang="en">
                <a:solidFill>
                  <a:srgbClr val="FFC000"/>
                </a:solidFill>
              </a:rPr>
              <a:t>Association: Chilled Water and Electricity</a:t>
            </a:r>
            <a:endParaRPr>
              <a:solidFill>
                <a:srgbClr val="FFC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>
                <a:solidFill>
                  <a:srgbClr val="38761D"/>
                </a:solidFill>
              </a:rPr>
              <a:t>Decreasing Trend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325" y="833650"/>
            <a:ext cx="8138975" cy="3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34751" l="0" r="0" t="27884"/>
          <a:stretch/>
        </p:blipFill>
        <p:spPr>
          <a:xfrm>
            <a:off x="7530150" y="0"/>
            <a:ext cx="1613850" cy="60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8"/>
          <p:cNvCxnSpPr/>
          <p:nvPr/>
        </p:nvCxnSpPr>
        <p:spPr>
          <a:xfrm>
            <a:off x="14400" y="6030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14400" y="711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8"/>
          <p:cNvSpPr txBox="1"/>
          <p:nvPr/>
        </p:nvSpPr>
        <p:spPr>
          <a:xfrm>
            <a:off x="135263" y="202800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Major </a:t>
            </a:r>
            <a:r>
              <a:rPr b="1" lang="en">
                <a:solidFill>
                  <a:srgbClr val="FFC000"/>
                </a:solidFill>
                <a:latin typeface="Inria Serif"/>
                <a:ea typeface="Inria Serif"/>
                <a:cs typeface="Inria Serif"/>
                <a:sym typeface="Inria Serif"/>
              </a:rPr>
              <a:t>Usage </a:t>
            </a: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by Building Type</a:t>
            </a:r>
            <a:endParaRPr b="1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7200" y="5013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 txBox="1"/>
          <p:nvPr/>
        </p:nvSpPr>
        <p:spPr>
          <a:xfrm>
            <a:off x="4536575" y="3206550"/>
            <a:ext cx="39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Major usage:</a:t>
            </a:r>
            <a:r>
              <a:rPr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 </a:t>
            </a:r>
            <a:r>
              <a:rPr lang="en">
                <a:solidFill>
                  <a:srgbClr val="FFC000"/>
                </a:solidFill>
                <a:latin typeface="Inria Serif"/>
                <a:ea typeface="Inria Serif"/>
                <a:cs typeface="Inria Serif"/>
                <a:sym typeface="Inria Serif"/>
              </a:rPr>
              <a:t>Labs </a:t>
            </a:r>
            <a:r>
              <a:rPr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| Office |</a:t>
            </a:r>
            <a:r>
              <a:rPr lang="en">
                <a:solidFill>
                  <a:srgbClr val="FFC000"/>
                </a:solidFill>
                <a:latin typeface="Inria Serif"/>
                <a:ea typeface="Inria Serif"/>
                <a:cs typeface="Inria Serif"/>
                <a:sym typeface="Inria Serif"/>
              </a:rPr>
              <a:t> Gyms</a:t>
            </a:r>
            <a:endParaRPr>
              <a:solidFill>
                <a:srgbClr val="FFC00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75" y="779726"/>
            <a:ext cx="3516568" cy="220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899" y="755401"/>
            <a:ext cx="3716312" cy="22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975" y="3064350"/>
            <a:ext cx="3022641" cy="187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3836475" y="3203725"/>
            <a:ext cx="659400" cy="5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6881350" y="3606750"/>
            <a:ext cx="8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000"/>
                </a:solidFill>
              </a:rPr>
              <a:t>15%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5650950" y="3606750"/>
            <a:ext cx="8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000"/>
                </a:solidFill>
              </a:rPr>
              <a:t>11%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323250" y="3606750"/>
            <a:ext cx="6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5%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75" y="814248"/>
            <a:ext cx="8777850" cy="35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2119975" y="162175"/>
            <a:ext cx="44370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AA84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Focus on the</a:t>
            </a:r>
            <a:r>
              <a:rPr lang="en" sz="2400">
                <a:solidFill>
                  <a:srgbClr val="FFC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Outliers</a:t>
            </a:r>
            <a:endParaRPr sz="2400">
              <a:solidFill>
                <a:srgbClr val="FFC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284825" y="4465225"/>
            <a:ext cx="406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Char char="●"/>
            </a:pPr>
            <a:r>
              <a:rPr lang="en" sz="1000">
                <a:solidFill>
                  <a:srgbClr val="38761D"/>
                </a:solidFill>
              </a:rPr>
              <a:t>Top 3 </a:t>
            </a:r>
            <a:r>
              <a:rPr lang="en" sz="1000">
                <a:solidFill>
                  <a:srgbClr val="38761D"/>
                </a:solidFill>
              </a:rPr>
              <a:t>electricity</a:t>
            </a:r>
            <a:r>
              <a:rPr lang="en" sz="1000">
                <a:solidFill>
                  <a:srgbClr val="38761D"/>
                </a:solidFill>
              </a:rPr>
              <a:t> users</a:t>
            </a:r>
            <a:r>
              <a:rPr lang="en" sz="1000">
                <a:solidFill>
                  <a:srgbClr val="38761D"/>
                </a:solidFill>
              </a:rPr>
              <a:t>:</a:t>
            </a:r>
            <a:r>
              <a:rPr lang="en" sz="1000">
                <a:solidFill>
                  <a:srgbClr val="38761D"/>
                </a:solidFill>
              </a:rPr>
              <a:t> 28%</a:t>
            </a:r>
            <a:endParaRPr sz="1000">
              <a:solidFill>
                <a:srgbClr val="38761D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Char char="●"/>
            </a:pPr>
            <a:r>
              <a:rPr lang="en" sz="1000">
                <a:solidFill>
                  <a:srgbClr val="38761D"/>
                </a:solidFill>
              </a:rPr>
              <a:t>Top 1 Natural Gas users</a:t>
            </a:r>
            <a:r>
              <a:rPr lang="en" sz="1000">
                <a:solidFill>
                  <a:srgbClr val="38761D"/>
                </a:solidFill>
              </a:rPr>
              <a:t>:</a:t>
            </a:r>
            <a:r>
              <a:rPr lang="en" sz="1000">
                <a:solidFill>
                  <a:srgbClr val="38761D"/>
                </a:solidFill>
              </a:rPr>
              <a:t> 10%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0" name="Google Shape;160;p19"/>
          <p:cNvSpPr txBox="1"/>
          <p:nvPr/>
        </p:nvSpPr>
        <p:spPr>
          <a:xfrm>
            <a:off x="2795000" y="4419025"/>
            <a:ext cx="406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●"/>
            </a:pPr>
            <a:r>
              <a:rPr lang="en" sz="1100">
                <a:solidFill>
                  <a:srgbClr val="38761D"/>
                </a:solidFill>
              </a:rPr>
              <a:t>Top 3 Chilled Water users</a:t>
            </a:r>
            <a:r>
              <a:rPr lang="en" sz="1100">
                <a:solidFill>
                  <a:srgbClr val="38761D"/>
                </a:solidFill>
              </a:rPr>
              <a:t>: </a:t>
            </a:r>
            <a:r>
              <a:rPr lang="en" sz="1100">
                <a:solidFill>
                  <a:srgbClr val="38761D"/>
                </a:solidFill>
              </a:rPr>
              <a:t>14%</a:t>
            </a:r>
            <a:endParaRPr sz="1100">
              <a:solidFill>
                <a:srgbClr val="38761D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●"/>
            </a:pPr>
            <a:r>
              <a:rPr lang="en" sz="1100">
                <a:solidFill>
                  <a:srgbClr val="38761D"/>
                </a:solidFill>
              </a:rPr>
              <a:t>Top 1 Water users</a:t>
            </a:r>
            <a:r>
              <a:rPr lang="en" sz="1100">
                <a:solidFill>
                  <a:srgbClr val="38761D"/>
                </a:solidFill>
              </a:rPr>
              <a:t>:</a:t>
            </a:r>
            <a:r>
              <a:rPr lang="en" sz="1100">
                <a:solidFill>
                  <a:srgbClr val="38761D"/>
                </a:solidFill>
              </a:rPr>
              <a:t> 15%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5074200" y="4419025"/>
            <a:ext cx="406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highlight>
                  <a:srgbClr val="FFC000"/>
                </a:highlight>
              </a:rPr>
              <a:t>UVO: 9% of Total Usage of Electricity, Gas and Chilled Water (kWh) and top 5: 22%</a:t>
            </a:r>
            <a:endParaRPr>
              <a:solidFill>
                <a:srgbClr val="38761D"/>
              </a:solidFill>
              <a:highlight>
                <a:srgbClr val="FFC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75" y="987175"/>
            <a:ext cx="4437000" cy="33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91625"/>
            <a:ext cx="4295450" cy="32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34751" l="0" r="0" t="27884"/>
          <a:stretch/>
        </p:blipFill>
        <p:spPr>
          <a:xfrm>
            <a:off x="7530150" y="0"/>
            <a:ext cx="1613850" cy="60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0"/>
          <p:cNvCxnSpPr/>
          <p:nvPr/>
        </p:nvCxnSpPr>
        <p:spPr>
          <a:xfrm>
            <a:off x="14400" y="6030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14400" y="711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0"/>
          <p:cNvSpPr txBox="1"/>
          <p:nvPr/>
        </p:nvSpPr>
        <p:spPr>
          <a:xfrm>
            <a:off x="0" y="202800"/>
            <a:ext cx="34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Recommendations</a:t>
            </a:r>
            <a:endParaRPr b="1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850" y="1187625"/>
            <a:ext cx="1386325" cy="13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950" y="1263825"/>
            <a:ext cx="2129273" cy="13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750" y="1057576"/>
            <a:ext cx="1896076" cy="179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0850" y="3078288"/>
            <a:ext cx="1969076" cy="168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 rotWithShape="1">
          <a:blip r:embed="rId8">
            <a:alphaModFix/>
          </a:blip>
          <a:srcRect b="8558" l="0" r="0" t="0"/>
          <a:stretch/>
        </p:blipFill>
        <p:spPr>
          <a:xfrm>
            <a:off x="1785101" y="2802550"/>
            <a:ext cx="1745216" cy="1684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0"/>
          <p:cNvCxnSpPr/>
          <p:nvPr/>
        </p:nvCxnSpPr>
        <p:spPr>
          <a:xfrm>
            <a:off x="7200" y="5013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34751" l="0" r="0" t="27884"/>
          <a:stretch/>
        </p:blipFill>
        <p:spPr>
          <a:xfrm>
            <a:off x="7530150" y="0"/>
            <a:ext cx="1613850" cy="60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1"/>
          <p:cNvCxnSpPr/>
          <p:nvPr/>
        </p:nvCxnSpPr>
        <p:spPr>
          <a:xfrm>
            <a:off x="14400" y="6030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1"/>
          <p:cNvCxnSpPr/>
          <p:nvPr/>
        </p:nvCxnSpPr>
        <p:spPr>
          <a:xfrm>
            <a:off x="14400" y="711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1"/>
          <p:cNvSpPr txBox="1"/>
          <p:nvPr/>
        </p:nvSpPr>
        <p:spPr>
          <a:xfrm>
            <a:off x="7200" y="171900"/>
            <a:ext cx="161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F9000"/>
                </a:solidFill>
                <a:latin typeface="Inria Serif"/>
                <a:ea typeface="Inria Serif"/>
                <a:cs typeface="Inria Serif"/>
                <a:sym typeface="Inria Serif"/>
              </a:rPr>
              <a:t>ROAD</a:t>
            </a:r>
            <a:r>
              <a:rPr b="1" lang="en" sz="16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 </a:t>
            </a:r>
            <a:r>
              <a:rPr b="1" lang="en" sz="1600">
                <a:solidFill>
                  <a:srgbClr val="BF9000"/>
                </a:solidFill>
                <a:latin typeface="Inria Serif"/>
                <a:ea typeface="Inria Serif"/>
                <a:cs typeface="Inria Serif"/>
                <a:sym typeface="Inria Serif"/>
              </a:rPr>
              <a:t>to</a:t>
            </a:r>
            <a:r>
              <a:rPr b="1" lang="en" sz="1600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 </a:t>
            </a:r>
            <a:r>
              <a:rPr b="1" lang="en" sz="1600">
                <a:solidFill>
                  <a:srgbClr val="BF9000"/>
                </a:solidFill>
                <a:latin typeface="Inria Serif"/>
                <a:ea typeface="Inria Serif"/>
                <a:cs typeface="Inria Serif"/>
                <a:sym typeface="Inria Serif"/>
              </a:rPr>
              <a:t>GOLD</a:t>
            </a:r>
            <a:endParaRPr b="1" sz="1600">
              <a:solidFill>
                <a:srgbClr val="BF900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2684275" y="1535125"/>
            <a:ext cx="247500" cy="247500"/>
          </a:xfrm>
          <a:prstGeom prst="donut">
            <a:avLst>
              <a:gd fmla="val 25000" name="adj"/>
            </a:avLst>
          </a:prstGeom>
          <a:solidFill>
            <a:srgbClr val="7C0090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0090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2684275" y="2497725"/>
            <a:ext cx="247500" cy="247500"/>
          </a:xfrm>
          <a:prstGeom prst="donut">
            <a:avLst>
              <a:gd fmla="val 25000" name="adj"/>
            </a:avLst>
          </a:prstGeom>
          <a:solidFill>
            <a:srgbClr val="7C0090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0090"/>
              </a:solidFill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2684275" y="3908050"/>
            <a:ext cx="247500" cy="247500"/>
          </a:xfrm>
          <a:prstGeom prst="donut">
            <a:avLst>
              <a:gd fmla="val 25000" name="adj"/>
            </a:avLst>
          </a:prstGeom>
          <a:solidFill>
            <a:srgbClr val="7C0090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0090"/>
              </a:solidFill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2684275" y="3426750"/>
            <a:ext cx="247500" cy="247500"/>
          </a:xfrm>
          <a:prstGeom prst="donut">
            <a:avLst>
              <a:gd fmla="val 25000" name="adj"/>
            </a:avLst>
          </a:prstGeom>
          <a:solidFill>
            <a:srgbClr val="7C0090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0090"/>
              </a:solidFill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2684275" y="2962225"/>
            <a:ext cx="247500" cy="247500"/>
          </a:xfrm>
          <a:prstGeom prst="donut">
            <a:avLst>
              <a:gd fmla="val 25000" name="adj"/>
            </a:avLst>
          </a:prstGeom>
          <a:solidFill>
            <a:srgbClr val="7C0090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0090"/>
              </a:solidFill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2931775" y="1458775"/>
            <a:ext cx="4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Sustainability Literacy Assessment: 0.00/4.00</a:t>
            </a:r>
            <a:endParaRPr>
              <a:solidFill>
                <a:srgbClr val="7C0090"/>
              </a:solidFill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2684275" y="2016425"/>
            <a:ext cx="247500" cy="247500"/>
          </a:xfrm>
          <a:prstGeom prst="donut">
            <a:avLst>
              <a:gd fmla="val 25000" name="adj"/>
            </a:avLst>
          </a:prstGeom>
          <a:solidFill>
            <a:srgbClr val="7C0090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0090"/>
              </a:solidFill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931775" y="1930363"/>
            <a:ext cx="38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Clean and Renewable Energy: 0.00/4.00</a:t>
            </a:r>
            <a:endParaRPr>
              <a:solidFill>
                <a:srgbClr val="7C0090"/>
              </a:solidFill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2931775" y="2885888"/>
            <a:ext cx="38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Food and Beverage Purchasing: 3.24/6.00</a:t>
            </a:r>
            <a:endParaRPr>
              <a:solidFill>
                <a:srgbClr val="7C0090"/>
              </a:solidFill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2931775" y="3831713"/>
            <a:ext cx="4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Waste Minimization and Diversion: 0.88/8.00</a:t>
            </a:r>
            <a:endParaRPr>
              <a:solidFill>
                <a:srgbClr val="7C0090"/>
              </a:solidFill>
            </a:endParaRPr>
          </a:p>
        </p:txBody>
      </p:sp>
      <p:cxnSp>
        <p:nvCxnSpPr>
          <p:cNvPr id="196" name="Google Shape;196;p21"/>
          <p:cNvCxnSpPr/>
          <p:nvPr/>
        </p:nvCxnSpPr>
        <p:spPr>
          <a:xfrm>
            <a:off x="7200" y="5013600"/>
            <a:ext cx="912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1"/>
          <p:cNvSpPr txBox="1"/>
          <p:nvPr/>
        </p:nvSpPr>
        <p:spPr>
          <a:xfrm>
            <a:off x="2931775" y="2421375"/>
            <a:ext cx="38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Water Use: 1.76/6.00</a:t>
            </a:r>
            <a:endParaRPr>
              <a:solidFill>
                <a:srgbClr val="7C0090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2931775" y="3358788"/>
            <a:ext cx="38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C0090"/>
                </a:solidFill>
                <a:latin typeface="Inria Serif"/>
                <a:ea typeface="Inria Serif"/>
                <a:cs typeface="Inria Serif"/>
                <a:sym typeface="Inria Serif"/>
              </a:rPr>
              <a:t>Building Design and Construction: 0.53/3.00</a:t>
            </a:r>
            <a:endParaRPr>
              <a:solidFill>
                <a:srgbClr val="7C0090"/>
              </a:solidFill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75" y="2071725"/>
            <a:ext cx="2025264" cy="169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/>
          <p:nvPr/>
        </p:nvSpPr>
        <p:spPr>
          <a:xfrm>
            <a:off x="785525" y="2570950"/>
            <a:ext cx="513900" cy="12609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2465900" y="1420375"/>
            <a:ext cx="4562400" cy="5100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21"/>
          <p:cNvGraphicFramePr/>
          <p:nvPr/>
        </p:nvGraphicFramePr>
        <p:xfrm>
          <a:off x="751275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{3F7EACB1-F1A6-47F4-8716-01AD08762824}</a:tableStyleId>
              </a:tblPr>
              <a:tblGrid>
                <a:gridCol w="831150"/>
              </a:tblGrid>
              <a:tr h="4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+4.00</a:t>
                      </a:r>
                      <a:endParaRPr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+1.00</a:t>
                      </a:r>
                      <a:endParaRPr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+0.50</a:t>
                      </a:r>
                      <a:endParaRPr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+0.50</a:t>
                      </a:r>
                      <a:endParaRPr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+0.50</a:t>
                      </a:r>
                      <a:endParaRPr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+1.50</a:t>
                      </a:r>
                      <a:endParaRPr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C009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1"/>
          <p:cNvCxnSpPr/>
          <p:nvPr/>
        </p:nvCxnSpPr>
        <p:spPr>
          <a:xfrm>
            <a:off x="6531600" y="4334700"/>
            <a:ext cx="2582400" cy="108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1"/>
          <p:cNvSpPr txBox="1"/>
          <p:nvPr/>
        </p:nvSpPr>
        <p:spPr>
          <a:xfrm>
            <a:off x="7544025" y="4402950"/>
            <a:ext cx="768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BF9000"/>
                </a:solidFill>
                <a:latin typeface="Inria Serif"/>
                <a:ea typeface="Inria Serif"/>
                <a:cs typeface="Inria Serif"/>
                <a:sym typeface="Inria Serif"/>
              </a:rPr>
              <a:t>65.87</a:t>
            </a:r>
            <a:endParaRPr b="1" sz="1900">
              <a:solidFill>
                <a:srgbClr val="BF9000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4650" y="4415738"/>
            <a:ext cx="451425" cy="4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4788550" y="865875"/>
            <a:ext cx="38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                      Current Score: 		  </a:t>
            </a:r>
            <a:r>
              <a:rPr b="1" lang="en">
                <a:solidFill>
                  <a:srgbClr val="38761D"/>
                </a:solidFill>
                <a:latin typeface="Inria Serif"/>
                <a:ea typeface="Inria Serif"/>
                <a:cs typeface="Inria Serif"/>
                <a:sym typeface="Inria Serif"/>
              </a:rPr>
              <a:t>57.87</a:t>
            </a:r>
            <a:endParaRPr b="1">
              <a:solidFill>
                <a:srgbClr val="38761D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207" name="Google Shape;207;p21"/>
          <p:cNvCxnSpPr/>
          <p:nvPr/>
        </p:nvCxnSpPr>
        <p:spPr>
          <a:xfrm>
            <a:off x="6531600" y="1261288"/>
            <a:ext cx="2582400" cy="108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