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5" r:id="rId2"/>
    <p:sldId id="267" r:id="rId3"/>
    <p:sldId id="281" r:id="rId4"/>
    <p:sldId id="280" r:id="rId5"/>
    <p:sldId id="279" r:id="rId6"/>
    <p:sldId id="278" r:id="rId7"/>
    <p:sldId id="277" r:id="rId8"/>
    <p:sldId id="276" r:id="rId9"/>
    <p:sldId id="275" r:id="rId10"/>
    <p:sldId id="274" r:id="rId11"/>
    <p:sldId id="273" r:id="rId12"/>
    <p:sldId id="272" r:id="rId13"/>
    <p:sldId id="271" r:id="rId14"/>
    <p:sldId id="270" r:id="rId15"/>
    <p:sldId id="269"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68004-304B-4D78-AD41-883B41BFE9BD}" type="datetimeFigureOut">
              <a:rPr lang="en-US" smtClean="0"/>
              <a:t>06-Jul-25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26555-2872-4440-8482-7786D21B96B1}" type="slidenum">
              <a:rPr lang="en-US" smtClean="0"/>
              <a:t>‹#›</a:t>
            </a:fld>
            <a:endParaRPr lang="en-US"/>
          </a:p>
        </p:txBody>
      </p:sp>
    </p:spTree>
    <p:extLst>
      <p:ext uri="{BB962C8B-B14F-4D97-AF65-F5344CB8AC3E}">
        <p14:creationId xmlns:p14="http://schemas.microsoft.com/office/powerpoint/2010/main" val="171033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endParaRPr lang="en-US" dirty="0"/>
          </a:p>
        </p:txBody>
      </p:sp>
    </p:spTree>
    <p:extLst>
      <p:ext uri="{BB962C8B-B14F-4D97-AF65-F5344CB8AC3E}">
        <p14:creationId xmlns:p14="http://schemas.microsoft.com/office/powerpoint/2010/main" val="68091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a:lnSpc>
                <a:spcPct val="110000"/>
              </a:lnSpc>
            </a:pPr>
            <a:endParaRPr lang="en-US" sz="1800" dirty="0"/>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4061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32081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109383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878461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86855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4450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580250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298570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a:lnSpc>
                <a:spcPct val="110000"/>
              </a:lnSpc>
            </a:pPr>
            <a:endParaRPr lang="en-US" sz="1800" dirty="0"/>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1555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a:lnSpc>
                <a:spcPct val="110000"/>
              </a:lnSpc>
            </a:pPr>
            <a:endParaRPr lang="en-US" sz="1800" dirty="0"/>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9276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endParaRPr lang="en-US" dirty="0"/>
          </a:p>
        </p:txBody>
      </p:sp>
    </p:spTree>
    <p:extLst>
      <p:ext uri="{BB962C8B-B14F-4D97-AF65-F5344CB8AC3E}">
        <p14:creationId xmlns:p14="http://schemas.microsoft.com/office/powerpoint/2010/main" val="411682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4829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
        <p:nvSpPr>
          <p:cNvPr id="7" name="Picture Placeholder 23">
            <a:extLst>
              <a:ext uri="{FF2B5EF4-FFF2-40B4-BE49-F238E27FC236}">
                <a16:creationId xmlns:a16="http://schemas.microsoft.com/office/drawing/2014/main" id="{A342208A-7F52-4C16-BF8A-A70CD85DC168}"/>
              </a:ext>
            </a:extLst>
          </p:cNvPr>
          <p:cNvSpPr>
            <a:spLocks noGrp="1"/>
          </p:cNvSpPr>
          <p:nvPr>
            <p:ph type="pic" sz="quarter" idx="13"/>
          </p:nvPr>
        </p:nvSpPr>
        <p:spPr>
          <a:xfrm>
            <a:off x="474202" y="2659090"/>
            <a:ext cx="2624328" cy="1801368"/>
          </a:xfrm>
        </p:spPr>
        <p:txBody>
          <a:bodyPr/>
          <a:lstStyle>
            <a:lvl1pPr marL="0" indent="0">
              <a:buNone/>
              <a:defRPr/>
            </a:lvl1pPr>
          </a:lstStyle>
          <a:p>
            <a:endParaRPr lang="en-US"/>
          </a:p>
        </p:txBody>
      </p:sp>
      <p:sp>
        <p:nvSpPr>
          <p:cNvPr id="8" name="Text Placeholder 28">
            <a:extLst>
              <a:ext uri="{FF2B5EF4-FFF2-40B4-BE49-F238E27FC236}">
                <a16:creationId xmlns:a16="http://schemas.microsoft.com/office/drawing/2014/main" id="{59209785-A2FF-4005-B08B-066B494ED52D}"/>
              </a:ext>
            </a:extLst>
          </p:cNvPr>
          <p:cNvSpPr>
            <a:spLocks noGrp="1"/>
          </p:cNvSpPr>
          <p:nvPr>
            <p:ph type="body" sz="quarter" idx="17" hasCustomPrompt="1"/>
          </p:nvPr>
        </p:nvSpPr>
        <p:spPr>
          <a:xfrm>
            <a:off x="464677"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9" name="Text Placeholder 28">
            <a:extLst>
              <a:ext uri="{FF2B5EF4-FFF2-40B4-BE49-F238E27FC236}">
                <a16:creationId xmlns:a16="http://schemas.microsoft.com/office/drawing/2014/main" id="{093D08DD-AE30-4184-B3A7-CBAB807C6672}"/>
              </a:ext>
            </a:extLst>
          </p:cNvPr>
          <p:cNvSpPr>
            <a:spLocks noGrp="1"/>
          </p:cNvSpPr>
          <p:nvPr>
            <p:ph type="body" sz="quarter" idx="18" hasCustomPrompt="1"/>
          </p:nvPr>
        </p:nvSpPr>
        <p:spPr>
          <a:xfrm>
            <a:off x="464677"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0" name="Picture Placeholder 23">
            <a:extLst>
              <a:ext uri="{FF2B5EF4-FFF2-40B4-BE49-F238E27FC236}">
                <a16:creationId xmlns:a16="http://schemas.microsoft.com/office/drawing/2014/main" id="{CA1F7BAF-57A3-4F79-B170-D95EF5934706}"/>
              </a:ext>
            </a:extLst>
          </p:cNvPr>
          <p:cNvSpPr>
            <a:spLocks noGrp="1"/>
          </p:cNvSpPr>
          <p:nvPr>
            <p:ph type="pic" sz="quarter" idx="14"/>
          </p:nvPr>
        </p:nvSpPr>
        <p:spPr>
          <a:xfrm>
            <a:off x="3351870" y="2659090"/>
            <a:ext cx="2624328" cy="1801368"/>
          </a:xfrm>
        </p:spPr>
        <p:txBody>
          <a:bodyPr/>
          <a:lstStyle>
            <a:lvl1pPr marL="0" indent="0">
              <a:buNone/>
              <a:defRPr/>
            </a:lvl1pPr>
          </a:lstStyle>
          <a:p>
            <a:endParaRPr lang="en-US"/>
          </a:p>
        </p:txBody>
      </p:sp>
      <p:sp>
        <p:nvSpPr>
          <p:cNvPr id="11" name="Text Placeholder 28">
            <a:extLst>
              <a:ext uri="{FF2B5EF4-FFF2-40B4-BE49-F238E27FC236}">
                <a16:creationId xmlns:a16="http://schemas.microsoft.com/office/drawing/2014/main" id="{0E272F39-6650-4251-818A-CAF1034A261C}"/>
              </a:ext>
            </a:extLst>
          </p:cNvPr>
          <p:cNvSpPr>
            <a:spLocks noGrp="1"/>
          </p:cNvSpPr>
          <p:nvPr>
            <p:ph type="body" sz="quarter" idx="19" hasCustomPrompt="1"/>
          </p:nvPr>
        </p:nvSpPr>
        <p:spPr>
          <a:xfrm>
            <a:off x="3342320"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2" name="Text Placeholder 28">
            <a:extLst>
              <a:ext uri="{FF2B5EF4-FFF2-40B4-BE49-F238E27FC236}">
                <a16:creationId xmlns:a16="http://schemas.microsoft.com/office/drawing/2014/main" id="{F2E24AEA-7B80-4897-A646-36D3F07A3E6B}"/>
              </a:ext>
            </a:extLst>
          </p:cNvPr>
          <p:cNvSpPr>
            <a:spLocks noGrp="1"/>
          </p:cNvSpPr>
          <p:nvPr>
            <p:ph type="body" sz="quarter" idx="20" hasCustomPrompt="1"/>
          </p:nvPr>
        </p:nvSpPr>
        <p:spPr>
          <a:xfrm>
            <a:off x="3342320"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2A98750D-61F1-4F11-81A7-783F04218E6E}"/>
              </a:ext>
            </a:extLst>
          </p:cNvPr>
          <p:cNvSpPr>
            <a:spLocks noGrp="1"/>
          </p:cNvSpPr>
          <p:nvPr>
            <p:ph type="pic" sz="quarter" idx="15"/>
          </p:nvPr>
        </p:nvSpPr>
        <p:spPr>
          <a:xfrm>
            <a:off x="6227020" y="2659090"/>
            <a:ext cx="2624328" cy="1801368"/>
          </a:xfrm>
        </p:spPr>
        <p:txBody>
          <a:bodyPr/>
          <a:lstStyle>
            <a:lvl1pPr marL="0" indent="0">
              <a:buNone/>
              <a:defRPr/>
            </a:lvl1pPr>
          </a:lstStyle>
          <a:p>
            <a:endParaRPr lang="en-US"/>
          </a:p>
        </p:txBody>
      </p:sp>
      <p:sp>
        <p:nvSpPr>
          <p:cNvPr id="14" name="Text Placeholder 28">
            <a:extLst>
              <a:ext uri="{FF2B5EF4-FFF2-40B4-BE49-F238E27FC236}">
                <a16:creationId xmlns:a16="http://schemas.microsoft.com/office/drawing/2014/main" id="{EE32408B-5DEA-4E1C-A16B-9931CE46D471}"/>
              </a:ext>
            </a:extLst>
          </p:cNvPr>
          <p:cNvSpPr>
            <a:spLocks noGrp="1"/>
          </p:cNvSpPr>
          <p:nvPr>
            <p:ph type="body" sz="quarter" idx="21" hasCustomPrompt="1"/>
          </p:nvPr>
        </p:nvSpPr>
        <p:spPr>
          <a:xfrm>
            <a:off x="6235064"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5" name="Text Placeholder 28">
            <a:extLst>
              <a:ext uri="{FF2B5EF4-FFF2-40B4-BE49-F238E27FC236}">
                <a16:creationId xmlns:a16="http://schemas.microsoft.com/office/drawing/2014/main" id="{0917A361-2187-4AB6-A1E4-6B0E4E6650E8}"/>
              </a:ext>
            </a:extLst>
          </p:cNvPr>
          <p:cNvSpPr>
            <a:spLocks noGrp="1"/>
          </p:cNvSpPr>
          <p:nvPr>
            <p:ph type="body" sz="quarter" idx="22" hasCustomPrompt="1"/>
          </p:nvPr>
        </p:nvSpPr>
        <p:spPr>
          <a:xfrm>
            <a:off x="6235064"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11DA2664-78E4-4126-9534-E718C9E877F6}"/>
              </a:ext>
            </a:extLst>
          </p:cNvPr>
          <p:cNvSpPr>
            <a:spLocks noGrp="1"/>
          </p:cNvSpPr>
          <p:nvPr>
            <p:ph type="pic" sz="quarter" idx="16"/>
          </p:nvPr>
        </p:nvSpPr>
        <p:spPr>
          <a:xfrm>
            <a:off x="9113391" y="2631493"/>
            <a:ext cx="2624328" cy="1801368"/>
          </a:xfrm>
        </p:spPr>
        <p:txBody>
          <a:bodyPr/>
          <a:lstStyle>
            <a:lvl1pPr marL="0" indent="0">
              <a:buNone/>
              <a:defRPr/>
            </a:lvl1pPr>
          </a:lstStyle>
          <a:p>
            <a:endParaRPr lang="en-US"/>
          </a:p>
        </p:txBody>
      </p:sp>
      <p:sp>
        <p:nvSpPr>
          <p:cNvPr id="17" name="Text Placeholder 28">
            <a:extLst>
              <a:ext uri="{FF2B5EF4-FFF2-40B4-BE49-F238E27FC236}">
                <a16:creationId xmlns:a16="http://schemas.microsoft.com/office/drawing/2014/main" id="{FD4B7AF1-C573-42D5-A6AC-9CDE36C2B579}"/>
              </a:ext>
            </a:extLst>
          </p:cNvPr>
          <p:cNvSpPr>
            <a:spLocks noGrp="1"/>
          </p:cNvSpPr>
          <p:nvPr>
            <p:ph type="body" sz="quarter" idx="23" hasCustomPrompt="1"/>
          </p:nvPr>
        </p:nvSpPr>
        <p:spPr>
          <a:xfrm>
            <a:off x="9113391" y="4749272"/>
            <a:ext cx="2624328" cy="347662"/>
          </a:xfrm>
        </p:spPr>
        <p:txBody>
          <a:bodyPr lIns="0" tIns="0" rIns="0" bIns="0">
            <a:noAutofit/>
          </a:bodyPr>
          <a:lstStyle>
            <a:lvl1pPr marL="0" indent="0" algn="ctr">
              <a:lnSpc>
                <a:spcPct val="100000"/>
              </a:lnSpc>
              <a:spcBef>
                <a:spcPts val="0"/>
              </a:spcBef>
              <a:buNone/>
              <a:defRPr sz="2000" spc="0" baseline="0">
                <a:solidFill>
                  <a:schemeClr val="tx1"/>
                </a:solidFill>
              </a:defRPr>
            </a:lvl1pPr>
          </a:lstStyle>
          <a:p>
            <a:pPr lvl="0"/>
            <a:r>
              <a:rPr lang="en-US" dirty="0"/>
              <a:t>Name</a:t>
            </a:r>
          </a:p>
        </p:txBody>
      </p:sp>
      <p:sp>
        <p:nvSpPr>
          <p:cNvPr id="18" name="Text Placeholder 28">
            <a:extLst>
              <a:ext uri="{FF2B5EF4-FFF2-40B4-BE49-F238E27FC236}">
                <a16:creationId xmlns:a16="http://schemas.microsoft.com/office/drawing/2014/main" id="{60E2206A-3CD1-417B-82DB-28AC9CB2FC81}"/>
              </a:ext>
            </a:extLst>
          </p:cNvPr>
          <p:cNvSpPr>
            <a:spLocks noGrp="1"/>
          </p:cNvSpPr>
          <p:nvPr>
            <p:ph type="body" sz="quarter" idx="24" hasCustomPrompt="1"/>
          </p:nvPr>
        </p:nvSpPr>
        <p:spPr>
          <a:xfrm>
            <a:off x="9113391" y="5143581"/>
            <a:ext cx="2624328" cy="347662"/>
          </a:xfrm>
        </p:spPr>
        <p:txBody>
          <a:bodyPr lIns="0" tIns="0" rIns="0" bIns="0">
            <a:noAutofit/>
          </a:bodyPr>
          <a:lstStyle>
            <a:lvl1pPr marL="0" indent="0" algn="ctr">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310771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45420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00264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52695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695727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0EFD3B-AC4B-7A00-E3D9-69089E896BC7}"/>
              </a:ext>
            </a:extLst>
          </p:cNvPr>
          <p:cNvSpPr>
            <a:spLocks noGrp="1"/>
          </p:cNvSpPr>
          <p:nvPr>
            <p:ph type="sldNum" sz="quarter" idx="12"/>
          </p:nvPr>
        </p:nvSpPr>
        <p:spPr/>
        <p:txBody>
          <a:bodyPr/>
          <a:lstStyle/>
          <a:p>
            <a:fld id="{73B850FF-6169-4056-8077-06FFA93A5366}" type="slidenum">
              <a:rPr lang="en-US" smtClean="0"/>
              <a:t>1</a:t>
            </a:fld>
            <a:endParaRPr lang="en-US" dirty="0"/>
          </a:p>
        </p:txBody>
      </p:sp>
      <p:sp>
        <p:nvSpPr>
          <p:cNvPr id="5" name="TextBox 4">
            <a:extLst>
              <a:ext uri="{FF2B5EF4-FFF2-40B4-BE49-F238E27FC236}">
                <a16:creationId xmlns:a16="http://schemas.microsoft.com/office/drawing/2014/main" id="{6B6A725D-C9F7-6B08-5F96-6F5BD8A757D9}"/>
              </a:ext>
            </a:extLst>
          </p:cNvPr>
          <p:cNvSpPr txBox="1"/>
          <p:nvPr/>
        </p:nvSpPr>
        <p:spPr>
          <a:xfrm>
            <a:off x="1879600" y="2448560"/>
            <a:ext cx="8636000" cy="144655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Impact of Big Data Analytics on Operational Efficiency in SMEs</a:t>
            </a:r>
          </a:p>
        </p:txBody>
      </p:sp>
    </p:spTree>
    <p:extLst>
      <p:ext uri="{BB962C8B-B14F-4D97-AF65-F5344CB8AC3E}">
        <p14:creationId xmlns:p14="http://schemas.microsoft.com/office/powerpoint/2010/main" val="218290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FCD94-63C9-918A-91EC-7841CBC6AD9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BC2F60-628F-2F77-6D04-79580D69D0FE}"/>
              </a:ext>
            </a:extLst>
          </p:cNvPr>
          <p:cNvSpPr>
            <a:spLocks noGrp="1"/>
          </p:cNvSpPr>
          <p:nvPr>
            <p:ph type="sldNum" sz="quarter" idx="12"/>
          </p:nvPr>
        </p:nvSpPr>
        <p:spPr/>
        <p:txBody>
          <a:bodyPr/>
          <a:lstStyle/>
          <a:p>
            <a:fld id="{73B850FF-6169-4056-8077-06FFA93A5366}" type="slidenum">
              <a:rPr lang="en-US" smtClean="0"/>
              <a:t>10</a:t>
            </a:fld>
            <a:endParaRPr lang="en-US" dirty="0"/>
          </a:p>
        </p:txBody>
      </p:sp>
      <p:sp>
        <p:nvSpPr>
          <p:cNvPr id="2" name="TextBox 1">
            <a:extLst>
              <a:ext uri="{FF2B5EF4-FFF2-40B4-BE49-F238E27FC236}">
                <a16:creationId xmlns:a16="http://schemas.microsoft.com/office/drawing/2014/main" id="{0EDB045F-4593-8F2B-5663-B8B8F87AA7C6}"/>
              </a:ext>
            </a:extLst>
          </p:cNvPr>
          <p:cNvSpPr txBox="1"/>
          <p:nvPr/>
        </p:nvSpPr>
        <p:spPr>
          <a:xfrm>
            <a:off x="1869440" y="467360"/>
            <a:ext cx="850392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Applications of Big Data in SMEs</a:t>
            </a:r>
          </a:p>
        </p:txBody>
      </p:sp>
      <p:sp>
        <p:nvSpPr>
          <p:cNvPr id="4" name="TextBox 3">
            <a:extLst>
              <a:ext uri="{FF2B5EF4-FFF2-40B4-BE49-F238E27FC236}">
                <a16:creationId xmlns:a16="http://schemas.microsoft.com/office/drawing/2014/main" id="{6A873E84-9289-B786-B350-7217150C17B5}"/>
              </a:ext>
            </a:extLst>
          </p:cNvPr>
          <p:cNvSpPr txBox="1"/>
          <p:nvPr/>
        </p:nvSpPr>
        <p:spPr>
          <a:xfrm>
            <a:off x="1178560" y="1351280"/>
            <a:ext cx="10099040" cy="4801314"/>
          </a:xfrm>
          <a:prstGeom prst="rect">
            <a:avLst/>
          </a:prstGeom>
          <a:noFill/>
        </p:spPr>
        <p:txBody>
          <a:bodyPr wrap="square" rtlCol="0">
            <a:spAutoFit/>
          </a:bodyPr>
          <a:lstStyle/>
          <a:p>
            <a:pPr lv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AutoNum type="arabicPeriod"/>
            </a:pPr>
            <a:r>
              <a:rPr lang="en-US" altLang="en-US" b="1" dirty="0">
                <a:latin typeface="Times New Roman" panose="02020603050405020304" pitchFamily="18" charset="0"/>
                <a:cs typeface="Times New Roman" panose="02020603050405020304" pitchFamily="18" charset="0"/>
              </a:rPr>
              <a:t>Predictive Maintenance in Manufacturing</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Using sensor data and analytics to predict equipment failures and schedule maintenance before breakdowns occur, reducing downtime and costs.</a:t>
            </a:r>
          </a:p>
          <a:p>
            <a:pPr lvl="0" eaLnBrk="0" fontAlgn="base" hangingPunct="0">
              <a:spcBef>
                <a:spcPct val="0"/>
              </a:spcBef>
              <a:spcAft>
                <a:spcPct val="0"/>
              </a:spcAft>
              <a:buFontTx/>
              <a:buAutoNum type="arabicPeriod"/>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AutoNum type="arabicPeriod" startAt="2"/>
            </a:pPr>
            <a:r>
              <a:rPr lang="en-US" altLang="en-US" b="1" dirty="0">
                <a:latin typeface="Times New Roman" panose="02020603050405020304" pitchFamily="18" charset="0"/>
                <a:cs typeface="Times New Roman" panose="02020603050405020304" pitchFamily="18" charset="0"/>
              </a:rPr>
              <a:t>Demand Forecasting in Retail</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Analyzing historical sales data, seasonal trends, and customer behavior to accurately forecast product   </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 demand, improving inventory management.</a:t>
            </a:r>
          </a:p>
          <a:p>
            <a:pPr lv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AutoNum type="arabicPeriod" startAt="3"/>
            </a:pPr>
            <a:r>
              <a:rPr lang="en-US" altLang="en-US" b="1" dirty="0">
                <a:latin typeface="Times New Roman" panose="02020603050405020304" pitchFamily="18" charset="0"/>
                <a:cs typeface="Times New Roman" panose="02020603050405020304" pitchFamily="18" charset="0"/>
              </a:rPr>
              <a:t>Route Optimization in Logistics</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Leveraging GPS and traffic data to identify the most efficient delivery routes, saving time and fuel, and increasing on-time deliveries.</a:t>
            </a:r>
          </a:p>
          <a:p>
            <a:pPr lvl="0" eaLnBrk="0" fontAlgn="base" hangingPunct="0">
              <a:spcBef>
                <a:spcPct val="0"/>
              </a:spcBef>
              <a:spcAft>
                <a:spcPct val="0"/>
              </a:spcAft>
              <a:buFontTx/>
              <a:buAutoNum type="arabicPeriod" startAt="3"/>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AutoNum type="arabicPeriod" startAt="4"/>
            </a:pPr>
            <a:r>
              <a:rPr lang="en-US" altLang="en-US" b="1" dirty="0">
                <a:latin typeface="Times New Roman" panose="02020603050405020304" pitchFamily="18" charset="0"/>
                <a:cs typeface="Times New Roman" panose="02020603050405020304" pitchFamily="18" charset="0"/>
              </a:rPr>
              <a:t>Personalized Marketing in Services</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Using customer data and behavior patterns to tailor marketing messages and offers, enhancing engagement and boosting conversion rates.</a:t>
            </a:r>
          </a:p>
          <a:p>
            <a:endParaRPr lang="en-US" dirty="0"/>
          </a:p>
        </p:txBody>
      </p:sp>
    </p:spTree>
    <p:extLst>
      <p:ext uri="{BB962C8B-B14F-4D97-AF65-F5344CB8AC3E}">
        <p14:creationId xmlns:p14="http://schemas.microsoft.com/office/powerpoint/2010/main" val="4087947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B1215-2495-8B86-8506-7F1819C37B1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C52F91-A407-18FD-E0D9-A9D32D2D972B}"/>
              </a:ext>
            </a:extLst>
          </p:cNvPr>
          <p:cNvSpPr>
            <a:spLocks noGrp="1"/>
          </p:cNvSpPr>
          <p:nvPr>
            <p:ph type="sldNum" sz="quarter" idx="12"/>
          </p:nvPr>
        </p:nvSpPr>
        <p:spPr/>
        <p:txBody>
          <a:bodyPr/>
          <a:lstStyle/>
          <a:p>
            <a:fld id="{73B850FF-6169-4056-8077-06FFA93A5366}" type="slidenum">
              <a:rPr lang="en-US" smtClean="0"/>
              <a:t>11</a:t>
            </a:fld>
            <a:endParaRPr lang="en-US" dirty="0"/>
          </a:p>
        </p:txBody>
      </p:sp>
      <p:sp>
        <p:nvSpPr>
          <p:cNvPr id="2" name="TextBox 1">
            <a:extLst>
              <a:ext uri="{FF2B5EF4-FFF2-40B4-BE49-F238E27FC236}">
                <a16:creationId xmlns:a16="http://schemas.microsoft.com/office/drawing/2014/main" id="{8A3A5A21-FFE3-0C36-2394-4455B316D3E3}"/>
              </a:ext>
            </a:extLst>
          </p:cNvPr>
          <p:cNvSpPr txBox="1"/>
          <p:nvPr/>
        </p:nvSpPr>
        <p:spPr>
          <a:xfrm>
            <a:off x="2621280" y="589280"/>
            <a:ext cx="69596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Key Findings</a:t>
            </a:r>
          </a:p>
        </p:txBody>
      </p:sp>
      <p:sp>
        <p:nvSpPr>
          <p:cNvPr id="4" name="TextBox 3">
            <a:extLst>
              <a:ext uri="{FF2B5EF4-FFF2-40B4-BE49-F238E27FC236}">
                <a16:creationId xmlns:a16="http://schemas.microsoft.com/office/drawing/2014/main" id="{8D42A415-132A-C1FD-3D8B-BC39AE526353}"/>
              </a:ext>
            </a:extLst>
          </p:cNvPr>
          <p:cNvSpPr txBox="1"/>
          <p:nvPr/>
        </p:nvSpPr>
        <p:spPr>
          <a:xfrm>
            <a:off x="2021840" y="1544320"/>
            <a:ext cx="8351520" cy="4613058"/>
          </a:xfrm>
          <a:prstGeom prst="rect">
            <a:avLst/>
          </a:prstGeom>
          <a:noFill/>
        </p:spPr>
        <p:txBody>
          <a:bodyPr wrap="square" rtlCol="0">
            <a:spAutoFit/>
          </a:bodyPr>
          <a:lstStyle/>
          <a:p>
            <a:pPr lvl="2" eaLnBrk="0" fontAlgn="base" hangingPunct="0">
              <a:lnSpc>
                <a:spcPct val="150000"/>
              </a:lnSpc>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Big Data Analytics (BDA) adoption in SMEs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2"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65% of SMEs already use BDA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 plan to implement it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soon.</a:t>
            </a:r>
          </a:p>
          <a:p>
            <a:pPr lvl="2"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 benefits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reported include:</a:t>
            </a:r>
          </a:p>
          <a:p>
            <a:pPr lvl="3"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and more informed decision-making</a:t>
            </a:r>
          </a:p>
          <a:p>
            <a:pPr lvl="3"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Supply chain optimization</a:t>
            </a:r>
          </a:p>
          <a:p>
            <a:pPr lvl="3"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savings and efficiency gains</a:t>
            </a:r>
          </a:p>
          <a:p>
            <a:pPr lvl="2"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Major challenges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faced by SMEs in adopting BDA:</a:t>
            </a:r>
          </a:p>
          <a:p>
            <a:pPr lvl="3"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implementation and operational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3"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Shortage of skilled professionals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3"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data quality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3" eaLnBrk="0" fontAlgn="base" hangingPunct="0">
              <a:lnSpc>
                <a:spcPct val="15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Resistance to change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the organization</a:t>
            </a:r>
          </a:p>
        </p:txBody>
      </p:sp>
    </p:spTree>
    <p:extLst>
      <p:ext uri="{BB962C8B-B14F-4D97-AF65-F5344CB8AC3E}">
        <p14:creationId xmlns:p14="http://schemas.microsoft.com/office/powerpoint/2010/main" val="399308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9DB04-F8A8-779A-2862-9C3C9BB77A4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586353-DE28-AB9F-E9E2-463D818D7AFD}"/>
              </a:ext>
            </a:extLst>
          </p:cNvPr>
          <p:cNvSpPr>
            <a:spLocks noGrp="1"/>
          </p:cNvSpPr>
          <p:nvPr>
            <p:ph type="sldNum" sz="quarter" idx="12"/>
          </p:nvPr>
        </p:nvSpPr>
        <p:spPr/>
        <p:txBody>
          <a:bodyPr/>
          <a:lstStyle/>
          <a:p>
            <a:fld id="{73B850FF-6169-4056-8077-06FFA93A5366}" type="slidenum">
              <a:rPr lang="en-US" smtClean="0"/>
              <a:t>12</a:t>
            </a:fld>
            <a:endParaRPr lang="en-US" dirty="0"/>
          </a:p>
        </p:txBody>
      </p:sp>
      <p:sp>
        <p:nvSpPr>
          <p:cNvPr id="2" name="TextBox 1">
            <a:extLst>
              <a:ext uri="{FF2B5EF4-FFF2-40B4-BE49-F238E27FC236}">
                <a16:creationId xmlns:a16="http://schemas.microsoft.com/office/drawing/2014/main" id="{7FC359FD-DE70-82D9-0F82-291EA6D71A38}"/>
              </a:ext>
            </a:extLst>
          </p:cNvPr>
          <p:cNvSpPr txBox="1"/>
          <p:nvPr/>
        </p:nvSpPr>
        <p:spPr>
          <a:xfrm>
            <a:off x="2458720" y="1493520"/>
            <a:ext cx="727456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 Analysis Summary</a:t>
            </a:r>
          </a:p>
        </p:txBody>
      </p:sp>
      <p:sp>
        <p:nvSpPr>
          <p:cNvPr id="4" name="TextBox 3">
            <a:extLst>
              <a:ext uri="{FF2B5EF4-FFF2-40B4-BE49-F238E27FC236}">
                <a16:creationId xmlns:a16="http://schemas.microsoft.com/office/drawing/2014/main" id="{70400111-BCD4-AB8B-9967-6ADD2A13D19D}"/>
              </a:ext>
            </a:extLst>
          </p:cNvPr>
          <p:cNvSpPr txBox="1"/>
          <p:nvPr/>
        </p:nvSpPr>
        <p:spPr>
          <a:xfrm>
            <a:off x="1696720" y="2875280"/>
            <a:ext cx="9337040" cy="2708434"/>
          </a:xfrm>
          <a:prstGeom prst="rect">
            <a:avLst/>
          </a:prstGeom>
          <a:noFill/>
        </p:spPr>
        <p:txBody>
          <a:bodyPr wrap="square" rtlCol="0">
            <a:spAutoFit/>
          </a:bodyPr>
          <a:lstStyle/>
          <a:p>
            <a:pPr lvl="0" eaLnBrk="0" fontAlgn="base" hangingPunct="0">
              <a:lnSpc>
                <a:spcPct val="150000"/>
              </a:lnSpc>
              <a:spcBef>
                <a:spcPct val="0"/>
              </a:spcBef>
              <a:spcAft>
                <a:spcPct val="0"/>
              </a:spcAft>
            </a:pPr>
            <a:r>
              <a:rPr lang="en-US" altLang="en-US" sz="2000" b="1" dirty="0">
                <a:latin typeface="Times New Roman" panose="02020603050405020304" pitchFamily="18" charset="0"/>
                <a:cs typeface="Times New Roman" panose="02020603050405020304" pitchFamily="18" charset="0"/>
              </a:rPr>
              <a:t>Performance outcomes and usage patterns</a:t>
            </a:r>
            <a:r>
              <a:rPr lang="en-US" altLang="en-US" sz="2000" dirty="0">
                <a:latin typeface="Times New Roman" panose="02020603050405020304" pitchFamily="18" charset="0"/>
                <a:cs typeface="Times New Roman" panose="02020603050405020304" pitchFamily="18" charset="0"/>
              </a:rPr>
              <a:t> of Big Data Analytics (BDA) in SMEs:</a:t>
            </a:r>
          </a:p>
          <a:p>
            <a:pPr lvl="0" eaLnBrk="0" fontAlgn="base" hangingPunct="0">
              <a:lnSpc>
                <a:spcPct val="150000"/>
              </a:lnSpc>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80% of SMEs</a:t>
            </a:r>
            <a:r>
              <a:rPr lang="en-US" altLang="en-US" sz="2000" dirty="0">
                <a:latin typeface="Times New Roman" panose="02020603050405020304" pitchFamily="18" charset="0"/>
                <a:cs typeface="Times New Roman" panose="02020603050405020304" pitchFamily="18" charset="0"/>
              </a:rPr>
              <a:t> reported </a:t>
            </a:r>
            <a:r>
              <a:rPr lang="en-US" altLang="en-US" sz="2000" b="1" dirty="0">
                <a:latin typeface="Times New Roman" panose="02020603050405020304" pitchFamily="18" charset="0"/>
                <a:cs typeface="Times New Roman" panose="02020603050405020304" pitchFamily="18" charset="0"/>
              </a:rPr>
              <a:t>operational improvements</a:t>
            </a:r>
            <a:r>
              <a:rPr lang="en-US" altLang="en-US" sz="2000" dirty="0">
                <a:latin typeface="Times New Roman" panose="02020603050405020304" pitchFamily="18" charset="0"/>
                <a:cs typeface="Times New Roman" panose="02020603050405020304" pitchFamily="18" charset="0"/>
              </a:rPr>
              <a:t> after adopting BDA.</a:t>
            </a:r>
          </a:p>
          <a:p>
            <a:pPr lvl="0" eaLnBrk="0" fontAlgn="base" hangingPunct="0">
              <a:lnSpc>
                <a:spcPct val="150000"/>
              </a:lnSpc>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50% achieved cost reductions</a:t>
            </a:r>
            <a:r>
              <a:rPr lang="en-US" altLang="en-US" sz="2000" dirty="0">
                <a:latin typeface="Times New Roman" panose="02020603050405020304" pitchFamily="18" charset="0"/>
                <a:cs typeface="Times New Roman" panose="02020603050405020304" pitchFamily="18" charset="0"/>
              </a:rPr>
              <a:t> of more than </a:t>
            </a:r>
            <a:r>
              <a:rPr lang="en-US" altLang="en-US" sz="2000" b="1" dirty="0">
                <a:latin typeface="Times New Roman" panose="02020603050405020304" pitchFamily="18" charset="0"/>
                <a:cs typeface="Times New Roman" panose="02020603050405020304" pitchFamily="18" charset="0"/>
              </a:rPr>
              <a:t>10%</a:t>
            </a:r>
            <a:r>
              <a:rPr lang="en-US" altLang="en-US" sz="2000" dirty="0">
                <a:latin typeface="Times New Roman" panose="02020603050405020304" pitchFamily="18" charset="0"/>
                <a:cs typeface="Times New Roman" panose="02020603050405020304" pitchFamily="18" charset="0"/>
              </a:rPr>
              <a:t>.</a:t>
            </a:r>
          </a:p>
          <a:p>
            <a:pPr lvl="0" eaLnBrk="0" fontAlgn="base" hangingPunct="0">
              <a:lnSpc>
                <a:spcPct val="15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The most commonly used analytics types are </a:t>
            </a:r>
            <a:r>
              <a:rPr lang="en-US" altLang="en-US" sz="2000" b="1" dirty="0">
                <a:latin typeface="Times New Roman" panose="02020603050405020304" pitchFamily="18" charset="0"/>
                <a:cs typeface="Times New Roman" panose="02020603050405020304" pitchFamily="18" charset="0"/>
              </a:rPr>
              <a:t>predictive</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descriptive</a:t>
            </a:r>
            <a:r>
              <a:rPr lang="en-US" altLang="en-US" sz="2000" dirty="0">
                <a:latin typeface="Times New Roman" panose="02020603050405020304" pitchFamily="18" charset="0"/>
                <a:cs typeface="Times New Roman" panose="02020603050405020304" pitchFamily="18" charset="0"/>
              </a:rPr>
              <a:t> analytics.</a:t>
            </a:r>
          </a:p>
          <a:p>
            <a:pPr lvl="0" eaLnBrk="0" fontAlgn="base" hangingPunct="0">
              <a:lnSpc>
                <a:spcPct val="150000"/>
              </a:lnSpc>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IT departments</a:t>
            </a:r>
            <a:r>
              <a:rPr lang="en-US" altLang="en-US" sz="2000" dirty="0">
                <a:latin typeface="Times New Roman" panose="02020603050405020304" pitchFamily="18" charset="0"/>
                <a:cs typeface="Times New Roman" panose="02020603050405020304" pitchFamily="18" charset="0"/>
              </a:rPr>
              <a:t> are primarily responsible for handling BDA within SMEs.</a:t>
            </a:r>
          </a:p>
          <a:p>
            <a:endParaRPr lang="en-US" sz="2000" dirty="0"/>
          </a:p>
        </p:txBody>
      </p:sp>
    </p:spTree>
    <p:extLst>
      <p:ext uri="{BB962C8B-B14F-4D97-AF65-F5344CB8AC3E}">
        <p14:creationId xmlns:p14="http://schemas.microsoft.com/office/powerpoint/2010/main" val="3010178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8CF27-EA96-979B-DFE6-D08DE9CED6D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803E2D-F6A3-BF5F-0DAA-830E9AC03D17}"/>
              </a:ext>
            </a:extLst>
          </p:cNvPr>
          <p:cNvSpPr>
            <a:spLocks noGrp="1"/>
          </p:cNvSpPr>
          <p:nvPr>
            <p:ph type="sldNum" sz="quarter" idx="12"/>
          </p:nvPr>
        </p:nvSpPr>
        <p:spPr/>
        <p:txBody>
          <a:bodyPr/>
          <a:lstStyle/>
          <a:p>
            <a:fld id="{73B850FF-6169-4056-8077-06FFA93A5366}" type="slidenum">
              <a:rPr lang="en-US" smtClean="0"/>
              <a:t>13</a:t>
            </a:fld>
            <a:endParaRPr lang="en-US" dirty="0"/>
          </a:p>
        </p:txBody>
      </p:sp>
      <p:pic>
        <p:nvPicPr>
          <p:cNvPr id="2" name="Picture 1">
            <a:extLst>
              <a:ext uri="{FF2B5EF4-FFF2-40B4-BE49-F238E27FC236}">
                <a16:creationId xmlns:a16="http://schemas.microsoft.com/office/drawing/2014/main" id="{670491C3-E74B-462E-4588-8CE0FB492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762" y="121920"/>
            <a:ext cx="9225278" cy="6461760"/>
          </a:xfrm>
          <a:prstGeom prst="rect">
            <a:avLst/>
          </a:prstGeom>
        </p:spPr>
      </p:pic>
    </p:spTree>
    <p:extLst>
      <p:ext uri="{BB962C8B-B14F-4D97-AF65-F5344CB8AC3E}">
        <p14:creationId xmlns:p14="http://schemas.microsoft.com/office/powerpoint/2010/main" val="158486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BB4DD-626C-55EC-FA33-E2F648C1B56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91B988-782D-0E92-CBBD-9FE34935E136}"/>
              </a:ext>
            </a:extLst>
          </p:cNvPr>
          <p:cNvSpPr>
            <a:spLocks noGrp="1"/>
          </p:cNvSpPr>
          <p:nvPr>
            <p:ph type="sldNum" sz="quarter" idx="12"/>
          </p:nvPr>
        </p:nvSpPr>
        <p:spPr/>
        <p:txBody>
          <a:bodyPr/>
          <a:lstStyle/>
          <a:p>
            <a:fld id="{73B850FF-6169-4056-8077-06FFA93A5366}" type="slidenum">
              <a:rPr lang="en-US" smtClean="0"/>
              <a:t>14</a:t>
            </a:fld>
            <a:endParaRPr lang="en-US" dirty="0"/>
          </a:p>
        </p:txBody>
      </p:sp>
      <p:sp>
        <p:nvSpPr>
          <p:cNvPr id="6" name="TextBox 5">
            <a:extLst>
              <a:ext uri="{FF2B5EF4-FFF2-40B4-BE49-F238E27FC236}">
                <a16:creationId xmlns:a16="http://schemas.microsoft.com/office/drawing/2014/main" id="{16E3F808-6749-EA59-6AF9-2FAAA9259163}"/>
              </a:ext>
            </a:extLst>
          </p:cNvPr>
          <p:cNvSpPr txBox="1"/>
          <p:nvPr/>
        </p:nvSpPr>
        <p:spPr>
          <a:xfrm>
            <a:off x="2966720" y="751840"/>
            <a:ext cx="630936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Recommendations</a:t>
            </a:r>
          </a:p>
        </p:txBody>
      </p:sp>
      <p:sp>
        <p:nvSpPr>
          <p:cNvPr id="7" name="TextBox 6">
            <a:extLst>
              <a:ext uri="{FF2B5EF4-FFF2-40B4-BE49-F238E27FC236}">
                <a16:creationId xmlns:a16="http://schemas.microsoft.com/office/drawing/2014/main" id="{CA069677-9EF7-40D5-A44D-301642841B31}"/>
              </a:ext>
            </a:extLst>
          </p:cNvPr>
          <p:cNvSpPr txBox="1"/>
          <p:nvPr/>
        </p:nvSpPr>
        <p:spPr>
          <a:xfrm>
            <a:off x="1005840" y="1706880"/>
            <a:ext cx="10668000" cy="4616072"/>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Big Data Analytics in SMEs: Overview, Impact, and Recommendations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Big Data Analytics (BDA) is increasingly transforming the operations of Small and Medium Enterprises (SMEs), with 65% already using BDA and 20% planning implementation. Key applications include predictive maintenance in manufacturing, demand forecasting in retail, route optimization in logistics, and personalized marketing in services. The main benefits reported are faster decision-making, optimized supply chains, and significant cost savings, with 80% of SMEs noting operational improvements and 50% achieving over 10% cost reductions. Despite this, challenges like high costs, skill shortages, poor data quality, and resistance to change persist. Most SMEs use predictive and descriptive analytics, with IT departments leading the efforts. To maximize impact, SMEs should begin with pilot projects, leverage cost-efficient cloud-based tools, train staff to foster a data-driven culture, align BDA initiatives with core business goals, and continuously measure return on investment (ROI).</a:t>
            </a:r>
          </a:p>
          <a:p>
            <a:pPr>
              <a:lnSpc>
                <a:spcPct val="150000"/>
              </a:lnSpc>
            </a:pPr>
            <a:endParaRPr lang="en-US" dirty="0"/>
          </a:p>
        </p:txBody>
      </p:sp>
    </p:spTree>
    <p:extLst>
      <p:ext uri="{BB962C8B-B14F-4D97-AF65-F5344CB8AC3E}">
        <p14:creationId xmlns:p14="http://schemas.microsoft.com/office/powerpoint/2010/main" val="2641148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2F60B-A4C7-70B5-E9FD-2CD856D2D4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06C86D-92B5-27EE-1D57-571B70EBF1E6}"/>
              </a:ext>
            </a:extLst>
          </p:cNvPr>
          <p:cNvSpPr>
            <a:spLocks noGrp="1"/>
          </p:cNvSpPr>
          <p:nvPr>
            <p:ph type="sldNum" sz="quarter" idx="12"/>
          </p:nvPr>
        </p:nvSpPr>
        <p:spPr/>
        <p:txBody>
          <a:bodyPr/>
          <a:lstStyle/>
          <a:p>
            <a:fld id="{73B850FF-6169-4056-8077-06FFA93A5366}" type="slidenum">
              <a:rPr lang="en-US" smtClean="0"/>
              <a:t>15</a:t>
            </a:fld>
            <a:endParaRPr lang="en-US" dirty="0"/>
          </a:p>
        </p:txBody>
      </p:sp>
      <p:sp>
        <p:nvSpPr>
          <p:cNvPr id="2" name="TextBox 1">
            <a:extLst>
              <a:ext uri="{FF2B5EF4-FFF2-40B4-BE49-F238E27FC236}">
                <a16:creationId xmlns:a16="http://schemas.microsoft.com/office/drawing/2014/main" id="{BDCCF5F9-16A9-57ED-E885-19A5DF963D7C}"/>
              </a:ext>
            </a:extLst>
          </p:cNvPr>
          <p:cNvSpPr txBox="1"/>
          <p:nvPr/>
        </p:nvSpPr>
        <p:spPr>
          <a:xfrm>
            <a:off x="2255520" y="772160"/>
            <a:ext cx="76200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25B7FE8E-1F02-6173-6BED-31F16488EDFE}"/>
              </a:ext>
            </a:extLst>
          </p:cNvPr>
          <p:cNvSpPr txBox="1"/>
          <p:nvPr/>
        </p:nvSpPr>
        <p:spPr>
          <a:xfrm>
            <a:off x="558800" y="1757680"/>
            <a:ext cx="11104880" cy="4200574"/>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Big Data Analytics (BDA) has become a vital tool for enhancing efficiency, competitiveness, and decision-making in Small and Medium Enterprises (SMEs). With 65% of SMEs already adopting BDA and 20% planning to do so, applications such as predictive maintenance, demand forecasting, logistics optimization, and personalized marketing are driving significant improvements. Around 80% of SMEs report enhanced operations, and 50% have achieved cost reductions over 10%. Despite challenges like high costs, limited skills, data quality concerns, and change resistance, SMEs primarily rely on their IT departments to manage predictive and descriptive analytics. Success depends on leadership support, staff training, the adoption of easy-to-use, cloud-based tools, and fostering a strong data-driven culture. Strategic alignment with business goals and consistent ROI tracking are key to sustaining long-term value from BDA.</a:t>
            </a:r>
          </a:p>
          <a:p>
            <a:pPr algn="just">
              <a:lnSpc>
                <a:spcPct val="150000"/>
              </a:lnSpc>
            </a:pPr>
            <a:endParaRPr lang="en-US" dirty="0"/>
          </a:p>
        </p:txBody>
      </p:sp>
    </p:spTree>
    <p:extLst>
      <p:ext uri="{BB962C8B-B14F-4D97-AF65-F5344CB8AC3E}">
        <p14:creationId xmlns:p14="http://schemas.microsoft.com/office/powerpoint/2010/main" val="72170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56CEF-F32F-B6F1-F697-8B32E8CCE56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2485B2-0E1E-9F55-82AE-3306F08FF994}"/>
              </a:ext>
            </a:extLst>
          </p:cNvPr>
          <p:cNvSpPr>
            <a:spLocks noGrp="1"/>
          </p:cNvSpPr>
          <p:nvPr>
            <p:ph type="sldNum" sz="quarter" idx="12"/>
          </p:nvPr>
        </p:nvSpPr>
        <p:spPr/>
        <p:txBody>
          <a:bodyPr/>
          <a:lstStyle/>
          <a:p>
            <a:fld id="{73B850FF-6169-4056-8077-06FFA93A5366}" type="slidenum">
              <a:rPr lang="en-US" smtClean="0"/>
              <a:t>16</a:t>
            </a:fld>
            <a:endParaRPr lang="en-US" dirty="0"/>
          </a:p>
        </p:txBody>
      </p:sp>
      <p:sp>
        <p:nvSpPr>
          <p:cNvPr id="2" name="TextBox 1">
            <a:extLst>
              <a:ext uri="{FF2B5EF4-FFF2-40B4-BE49-F238E27FC236}">
                <a16:creationId xmlns:a16="http://schemas.microsoft.com/office/drawing/2014/main" id="{CBE650E6-7B68-472F-A7A1-F3B0B6998F96}"/>
              </a:ext>
            </a:extLst>
          </p:cNvPr>
          <p:cNvSpPr txBox="1"/>
          <p:nvPr/>
        </p:nvSpPr>
        <p:spPr>
          <a:xfrm>
            <a:off x="3068320" y="1828800"/>
            <a:ext cx="59944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Thank You</a:t>
            </a:r>
            <a:endParaRPr lang="en-US" sz="4400" dirty="0"/>
          </a:p>
        </p:txBody>
      </p:sp>
      <p:sp>
        <p:nvSpPr>
          <p:cNvPr id="4" name="TextBox 3">
            <a:extLst>
              <a:ext uri="{FF2B5EF4-FFF2-40B4-BE49-F238E27FC236}">
                <a16:creationId xmlns:a16="http://schemas.microsoft.com/office/drawing/2014/main" id="{64913D6F-B2D2-C4A5-1E85-53CC24E7E89A}"/>
              </a:ext>
            </a:extLst>
          </p:cNvPr>
          <p:cNvSpPr txBox="1"/>
          <p:nvPr/>
        </p:nvSpPr>
        <p:spPr>
          <a:xfrm>
            <a:off x="2377440" y="3068320"/>
            <a:ext cx="6339840" cy="2246769"/>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Prepared by: P.MANIKANTH</a:t>
            </a:r>
          </a:p>
          <a:p>
            <a:pPr algn="just"/>
            <a:r>
              <a:rPr lang="en-US" sz="2000" dirty="0">
                <a:latin typeface="Times New Roman" panose="02020603050405020304" pitchFamily="18" charset="0"/>
                <a:cs typeface="Times New Roman" panose="02020603050405020304" pitchFamily="18" charset="0"/>
              </a:rPr>
              <a:t> HT. No :123161011</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Project: Impact of Big Data Analytics on Operational Efficiency in SMEs</a:t>
            </a:r>
          </a:p>
          <a:p>
            <a:endParaRPr lang="en-US" sz="2000" dirty="0"/>
          </a:p>
        </p:txBody>
      </p:sp>
    </p:spTree>
    <p:extLst>
      <p:ext uri="{BB962C8B-B14F-4D97-AF65-F5344CB8AC3E}">
        <p14:creationId xmlns:p14="http://schemas.microsoft.com/office/powerpoint/2010/main" val="4144391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E12BB1-7E62-CFE9-FDC6-BFD12B3B314B}"/>
              </a:ext>
            </a:extLst>
          </p:cNvPr>
          <p:cNvSpPr>
            <a:spLocks noGrp="1"/>
          </p:cNvSpPr>
          <p:nvPr>
            <p:ph type="sldNum" sz="quarter" idx="12"/>
          </p:nvPr>
        </p:nvSpPr>
        <p:spPr/>
        <p:txBody>
          <a:bodyPr/>
          <a:lstStyle/>
          <a:p>
            <a:fld id="{73B850FF-6169-4056-8077-06FFA93A5366}" type="slidenum">
              <a:rPr lang="en-US" smtClean="0"/>
              <a:t>2</a:t>
            </a:fld>
            <a:endParaRPr lang="en-US" dirty="0"/>
          </a:p>
        </p:txBody>
      </p:sp>
      <p:sp>
        <p:nvSpPr>
          <p:cNvPr id="4" name="TextBox 3">
            <a:extLst>
              <a:ext uri="{FF2B5EF4-FFF2-40B4-BE49-F238E27FC236}">
                <a16:creationId xmlns:a16="http://schemas.microsoft.com/office/drawing/2014/main" id="{EA23FF22-E3E1-38A0-BA1A-0CBFDC6F1858}"/>
              </a:ext>
            </a:extLst>
          </p:cNvPr>
          <p:cNvSpPr txBox="1"/>
          <p:nvPr/>
        </p:nvSpPr>
        <p:spPr>
          <a:xfrm>
            <a:off x="741680" y="1391920"/>
            <a:ext cx="10749280" cy="5031570"/>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Small and medium-sized enterprises (SMEs) are vital to global economic growth but often face challenges like limited resources and operational inefficiencies. The rise of Big Data Analytics offers transformative potential by enabling SMEs to gain insights from vast, diverse data sources—such as social media, IoT devices, and customer interactions—to improve decision-making, reduce costs, personalize marketing, and enhance operational efficiency. Technologies like predictive analytics, AI, and cloud computing allow SMEs to overcome barriers like lack of skilled staff or infrastructure, while real-time analytics helps them optimize inventory, manage risks, and improve customer satisfaction. Despite challenges such as data privacy, funding, and digital readiness, SMEs can adopt Big Data successfully through phased implementation, partnerships, and government support. Real-world applications in manufacturing, retail, healthcare, and logistics show that Big Data is not limited to large corporations. With advances in AI, machine learning, and data visualization, the future holds great promise for SMEs to compete effectively and innovate continuously in a data-driven economy.</a:t>
            </a:r>
          </a:p>
          <a:p>
            <a:pPr algn="just">
              <a:lnSpc>
                <a:spcPct val="150000"/>
              </a:lnSpc>
            </a:pPr>
            <a:endParaRPr lang="en-US" dirty="0"/>
          </a:p>
        </p:txBody>
      </p:sp>
      <p:sp>
        <p:nvSpPr>
          <p:cNvPr id="5" name="TextBox 4">
            <a:extLst>
              <a:ext uri="{FF2B5EF4-FFF2-40B4-BE49-F238E27FC236}">
                <a16:creationId xmlns:a16="http://schemas.microsoft.com/office/drawing/2014/main" id="{4FD84841-EC05-8B6C-F8CE-A0B8B0C126DA}"/>
              </a:ext>
            </a:extLst>
          </p:cNvPr>
          <p:cNvSpPr txBox="1"/>
          <p:nvPr/>
        </p:nvSpPr>
        <p:spPr>
          <a:xfrm>
            <a:off x="2428240" y="457200"/>
            <a:ext cx="733552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92430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3CC3E-FC13-7A9A-7406-082916D122B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197CBB-9004-0D62-0F37-76CDAA723CD4}"/>
              </a:ext>
            </a:extLst>
          </p:cNvPr>
          <p:cNvSpPr>
            <a:spLocks noGrp="1"/>
          </p:cNvSpPr>
          <p:nvPr>
            <p:ph type="sldNum" sz="quarter" idx="12"/>
          </p:nvPr>
        </p:nvSpPr>
        <p:spPr/>
        <p:txBody>
          <a:bodyPr/>
          <a:lstStyle/>
          <a:p>
            <a:fld id="{73B850FF-6169-4056-8077-06FFA93A5366}" type="slidenum">
              <a:rPr lang="en-US" smtClean="0"/>
              <a:t>3</a:t>
            </a:fld>
            <a:endParaRPr lang="en-US" dirty="0"/>
          </a:p>
        </p:txBody>
      </p:sp>
      <p:sp>
        <p:nvSpPr>
          <p:cNvPr id="5" name="TextBox 4">
            <a:extLst>
              <a:ext uri="{FF2B5EF4-FFF2-40B4-BE49-F238E27FC236}">
                <a16:creationId xmlns:a16="http://schemas.microsoft.com/office/drawing/2014/main" id="{98DED8A7-453F-DA34-ABF5-B182BBB276B8}"/>
              </a:ext>
            </a:extLst>
          </p:cNvPr>
          <p:cNvSpPr txBox="1"/>
          <p:nvPr/>
        </p:nvSpPr>
        <p:spPr>
          <a:xfrm>
            <a:off x="2489200" y="589280"/>
            <a:ext cx="719328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NEED OF THE STUDY</a:t>
            </a:r>
          </a:p>
        </p:txBody>
      </p:sp>
      <p:sp>
        <p:nvSpPr>
          <p:cNvPr id="7" name="TextBox 6">
            <a:extLst>
              <a:ext uri="{FF2B5EF4-FFF2-40B4-BE49-F238E27FC236}">
                <a16:creationId xmlns:a16="http://schemas.microsoft.com/office/drawing/2014/main" id="{FE4A5610-010A-D6A6-BF7F-815FBFAFBF1A}"/>
              </a:ext>
            </a:extLst>
          </p:cNvPr>
          <p:cNvSpPr txBox="1"/>
          <p:nvPr/>
        </p:nvSpPr>
        <p:spPr>
          <a:xfrm>
            <a:off x="2123440" y="1747520"/>
            <a:ext cx="8128000" cy="3693319"/>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study on the impact of Big Data Analytics on operational efficiency in SMEs is </a:t>
            </a:r>
          </a:p>
          <a:p>
            <a:pPr algn="just">
              <a:lnSpc>
                <a:spcPct val="150000"/>
              </a:lnSpc>
            </a:pPr>
            <a:r>
              <a:rPr lang="en-US" dirty="0">
                <a:latin typeface="Times New Roman" panose="02020603050405020304" pitchFamily="18" charset="0"/>
                <a:cs typeface="Times New Roman" panose="02020603050405020304" pitchFamily="18" charset="0"/>
              </a:rPr>
              <a:t>essential because SMEs face challenges in optimizing their limited resources and </a:t>
            </a:r>
          </a:p>
          <a:p>
            <a:pPr algn="just">
              <a:lnSpc>
                <a:spcPct val="150000"/>
              </a:lnSpc>
            </a:pPr>
            <a:r>
              <a:rPr lang="en-US" dirty="0">
                <a:latin typeface="Times New Roman" panose="02020603050405020304" pitchFamily="18" charset="0"/>
                <a:cs typeface="Times New Roman" panose="02020603050405020304" pitchFamily="18" charset="0"/>
              </a:rPr>
              <a:t>staying competitive. Big Data Analytics offers powerful tools to enhance decision-</a:t>
            </a:r>
          </a:p>
          <a:p>
            <a:pPr algn="just">
              <a:lnSpc>
                <a:spcPct val="150000"/>
              </a:lnSpc>
            </a:pPr>
            <a:r>
              <a:rPr lang="en-US" dirty="0">
                <a:latin typeface="Times New Roman" panose="02020603050405020304" pitchFamily="18" charset="0"/>
                <a:cs typeface="Times New Roman" panose="02020603050405020304" pitchFamily="18" charset="0"/>
              </a:rPr>
              <a:t>making and streamline operations, which can significantly improve productivity. </a:t>
            </a:r>
          </a:p>
          <a:p>
            <a:pPr algn="just">
              <a:lnSpc>
                <a:spcPct val="150000"/>
              </a:lnSpc>
            </a:pPr>
            <a:r>
              <a:rPr lang="en-US" dirty="0">
                <a:latin typeface="Times New Roman" panose="02020603050405020304" pitchFamily="18" charset="0"/>
                <a:cs typeface="Times New Roman" panose="02020603050405020304" pitchFamily="18" charset="0"/>
              </a:rPr>
              <a:t>Understanding its impact helps SMEs adopt data-driven strategies effectively. </a:t>
            </a:r>
          </a:p>
          <a:p>
            <a:pPr algn="just">
              <a:lnSpc>
                <a:spcPct val="150000"/>
              </a:lnSpc>
            </a:pPr>
            <a:r>
              <a:rPr lang="en-US" dirty="0">
                <a:latin typeface="Times New Roman" panose="02020603050405020304" pitchFamily="18" charset="0"/>
                <a:cs typeface="Times New Roman" panose="02020603050405020304" pitchFamily="18" charset="0"/>
              </a:rPr>
              <a:t>Additionally, this study highlights the barriers SMEs face in implementing analytics </a:t>
            </a:r>
          </a:p>
          <a:p>
            <a:pPr algn="just">
              <a:lnSpc>
                <a:spcPct val="150000"/>
              </a:lnSpc>
            </a:pPr>
            <a:r>
              <a:rPr lang="en-US" dirty="0">
                <a:latin typeface="Times New Roman" panose="02020603050405020304" pitchFamily="18" charset="0"/>
                <a:cs typeface="Times New Roman" panose="02020603050405020304" pitchFamily="18" charset="0"/>
              </a:rPr>
              <a:t>and explores solutions to overcome them. Ultimately, it aims to support SMEs in </a:t>
            </a:r>
          </a:p>
          <a:p>
            <a:pPr algn="just">
              <a:lnSpc>
                <a:spcPct val="150000"/>
              </a:lnSpc>
            </a:pPr>
            <a:r>
              <a:rPr lang="en-US" dirty="0">
                <a:latin typeface="Times New Roman" panose="02020603050405020304" pitchFamily="18" charset="0"/>
                <a:cs typeface="Times New Roman" panose="02020603050405020304" pitchFamily="18" charset="0"/>
              </a:rPr>
              <a:t>leveraging technology for sustainable growth and efficiency. </a:t>
            </a:r>
          </a:p>
          <a:p>
            <a:pPr algn="just"/>
            <a:endParaRPr lang="en-US" dirty="0"/>
          </a:p>
        </p:txBody>
      </p:sp>
    </p:spTree>
    <p:extLst>
      <p:ext uri="{BB962C8B-B14F-4D97-AF65-F5344CB8AC3E}">
        <p14:creationId xmlns:p14="http://schemas.microsoft.com/office/powerpoint/2010/main" val="125953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561C1-9018-573D-6494-43841DE6510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FACB33-D075-0357-1115-A151EB1486B5}"/>
              </a:ext>
            </a:extLst>
          </p:cNvPr>
          <p:cNvSpPr>
            <a:spLocks noGrp="1"/>
          </p:cNvSpPr>
          <p:nvPr>
            <p:ph type="sldNum" sz="quarter" idx="12"/>
          </p:nvPr>
        </p:nvSpPr>
        <p:spPr/>
        <p:txBody>
          <a:bodyPr/>
          <a:lstStyle/>
          <a:p>
            <a:fld id="{73B850FF-6169-4056-8077-06FFA93A5366}" type="slidenum">
              <a:rPr lang="en-US" smtClean="0"/>
              <a:t>4</a:t>
            </a:fld>
            <a:endParaRPr lang="en-US" dirty="0"/>
          </a:p>
        </p:txBody>
      </p:sp>
      <p:sp>
        <p:nvSpPr>
          <p:cNvPr id="2" name="TextBox 1">
            <a:extLst>
              <a:ext uri="{FF2B5EF4-FFF2-40B4-BE49-F238E27FC236}">
                <a16:creationId xmlns:a16="http://schemas.microsoft.com/office/drawing/2014/main" id="{27F2252A-015A-1AE7-A2BD-454B97E28AB7}"/>
              </a:ext>
            </a:extLst>
          </p:cNvPr>
          <p:cNvSpPr txBox="1"/>
          <p:nvPr/>
        </p:nvSpPr>
        <p:spPr>
          <a:xfrm>
            <a:off x="2062480" y="579120"/>
            <a:ext cx="80772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SCOPE OF THE STUDY </a:t>
            </a:r>
          </a:p>
        </p:txBody>
      </p:sp>
      <p:sp>
        <p:nvSpPr>
          <p:cNvPr id="4" name="TextBox 3">
            <a:extLst>
              <a:ext uri="{FF2B5EF4-FFF2-40B4-BE49-F238E27FC236}">
                <a16:creationId xmlns:a16="http://schemas.microsoft.com/office/drawing/2014/main" id="{B2093DC8-FF3C-A541-5E6E-BA5B0F1D0619}"/>
              </a:ext>
            </a:extLst>
          </p:cNvPr>
          <p:cNvSpPr txBox="1"/>
          <p:nvPr/>
        </p:nvSpPr>
        <p:spPr>
          <a:xfrm>
            <a:off x="1127760" y="1849120"/>
            <a:ext cx="10109200"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scope of this study covers the examination of how Big Data Analytics influences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operational efficiency specifically within Small and Medium Enterprises (SMEs). It focuses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 various sectors where SMEs operate, such as manufacturing, retail, and services, to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understand diverse applications. The study explores both the benefits and challenges faced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SMEs in adopting Big Data Analytics. It also considers technological, organizational,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and financial factors affecting implementation. Overall, the study aims to provide insights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that can guide SMEs in effectively leveraging Big Data for improved operations.</a:t>
            </a:r>
            <a:endParaRPr lang="en-US" dirty="0"/>
          </a:p>
        </p:txBody>
      </p:sp>
    </p:spTree>
    <p:extLst>
      <p:ext uri="{BB962C8B-B14F-4D97-AF65-F5344CB8AC3E}">
        <p14:creationId xmlns:p14="http://schemas.microsoft.com/office/powerpoint/2010/main" val="304189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5F695-303A-617D-30CD-6DF8BA94068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0510BB-7225-8B9A-339A-55FA7019B31F}"/>
              </a:ext>
            </a:extLst>
          </p:cNvPr>
          <p:cNvSpPr>
            <a:spLocks noGrp="1"/>
          </p:cNvSpPr>
          <p:nvPr>
            <p:ph type="sldNum" sz="quarter" idx="12"/>
          </p:nvPr>
        </p:nvSpPr>
        <p:spPr/>
        <p:txBody>
          <a:bodyPr/>
          <a:lstStyle/>
          <a:p>
            <a:fld id="{73B850FF-6169-4056-8077-06FFA93A5366}" type="slidenum">
              <a:rPr lang="en-US" smtClean="0"/>
              <a:t>5</a:t>
            </a:fld>
            <a:endParaRPr lang="en-US" dirty="0"/>
          </a:p>
        </p:txBody>
      </p:sp>
      <p:sp>
        <p:nvSpPr>
          <p:cNvPr id="2" name="TextBox 1">
            <a:extLst>
              <a:ext uri="{FF2B5EF4-FFF2-40B4-BE49-F238E27FC236}">
                <a16:creationId xmlns:a16="http://schemas.microsoft.com/office/drawing/2014/main" id="{B8E68EB3-C73D-CF5D-4A8F-5FA007437361}"/>
              </a:ext>
            </a:extLst>
          </p:cNvPr>
          <p:cNvSpPr txBox="1"/>
          <p:nvPr/>
        </p:nvSpPr>
        <p:spPr>
          <a:xfrm>
            <a:off x="1971040" y="812800"/>
            <a:ext cx="827024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OBJECTIVIES OF THE STUDY </a:t>
            </a:r>
          </a:p>
        </p:txBody>
      </p:sp>
      <p:sp>
        <p:nvSpPr>
          <p:cNvPr id="4" name="TextBox 3">
            <a:extLst>
              <a:ext uri="{FF2B5EF4-FFF2-40B4-BE49-F238E27FC236}">
                <a16:creationId xmlns:a16="http://schemas.microsoft.com/office/drawing/2014/main" id="{CAC9BAE3-AEBF-8235-7A3F-EB3E68F2B89C}"/>
              </a:ext>
            </a:extLst>
          </p:cNvPr>
          <p:cNvSpPr txBox="1"/>
          <p:nvPr/>
        </p:nvSpPr>
        <p:spPr>
          <a:xfrm>
            <a:off x="1330960" y="1727200"/>
            <a:ext cx="9550400" cy="3970318"/>
          </a:xfrm>
          <a:prstGeom prst="rect">
            <a:avLst/>
          </a:prstGeom>
          <a:noFill/>
        </p:spPr>
        <p:txBody>
          <a:bodyPr wrap="square" rtlCol="0">
            <a:spAutoFit/>
          </a:bodyPr>
          <a:lstStyle/>
          <a:p>
            <a:endParaRPr lang="en-US" dirty="0"/>
          </a:p>
          <a:p>
            <a:r>
              <a:rPr lang="en-US" dirty="0">
                <a:latin typeface="Times New Roman" panose="02020603050405020304" pitchFamily="18" charset="0"/>
                <a:cs typeface="Times New Roman" panose="02020603050405020304" pitchFamily="18" charset="0"/>
              </a:rPr>
              <a:t>  1.To analyze how Big Data Analytics enhances operational efficiency in SMEs.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 To identify the key challenges SMEs face in adopting Big Data Analytics.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3. To evaluate the impact of Big Data-driven decision-making on SME productivity        and competitiveness.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4. To explore the role of technology infrastructure and skills in successful Big Data  Analytics implementation in SMEs.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5. To provide recommendations for SMEs to effectively leverage Big Data Analytics for sustainable growth.    </a:t>
            </a:r>
          </a:p>
          <a:p>
            <a:endParaRPr lang="en-US" dirty="0"/>
          </a:p>
        </p:txBody>
      </p:sp>
    </p:spTree>
    <p:extLst>
      <p:ext uri="{BB962C8B-B14F-4D97-AF65-F5344CB8AC3E}">
        <p14:creationId xmlns:p14="http://schemas.microsoft.com/office/powerpoint/2010/main" val="405196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0DAFC-4EC1-6DAF-C45B-6BA5DEF9B3C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EF04E2-975E-0563-046E-10414C6E43DC}"/>
              </a:ext>
            </a:extLst>
          </p:cNvPr>
          <p:cNvSpPr>
            <a:spLocks noGrp="1"/>
          </p:cNvSpPr>
          <p:nvPr>
            <p:ph type="sldNum" sz="quarter" idx="12"/>
          </p:nvPr>
        </p:nvSpPr>
        <p:spPr/>
        <p:txBody>
          <a:bodyPr/>
          <a:lstStyle/>
          <a:p>
            <a:fld id="{73B850FF-6169-4056-8077-06FFA93A5366}" type="slidenum">
              <a:rPr lang="en-US" smtClean="0"/>
              <a:t>6</a:t>
            </a:fld>
            <a:endParaRPr lang="en-US" dirty="0"/>
          </a:p>
        </p:txBody>
      </p:sp>
      <p:sp>
        <p:nvSpPr>
          <p:cNvPr id="2" name="TextBox 1">
            <a:extLst>
              <a:ext uri="{FF2B5EF4-FFF2-40B4-BE49-F238E27FC236}">
                <a16:creationId xmlns:a16="http://schemas.microsoft.com/office/drawing/2014/main" id="{F4849516-63BB-2415-3D4B-C3AC88AAF024}"/>
              </a:ext>
            </a:extLst>
          </p:cNvPr>
          <p:cNvSpPr txBox="1"/>
          <p:nvPr/>
        </p:nvSpPr>
        <p:spPr>
          <a:xfrm>
            <a:off x="3169920" y="1402080"/>
            <a:ext cx="615696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Research Methodology</a:t>
            </a:r>
          </a:p>
        </p:txBody>
      </p:sp>
      <p:sp>
        <p:nvSpPr>
          <p:cNvPr id="4" name="TextBox 3">
            <a:extLst>
              <a:ext uri="{FF2B5EF4-FFF2-40B4-BE49-F238E27FC236}">
                <a16:creationId xmlns:a16="http://schemas.microsoft.com/office/drawing/2014/main" id="{731BE6E0-A4C7-C077-78B9-B990B9DDD199}"/>
              </a:ext>
            </a:extLst>
          </p:cNvPr>
          <p:cNvSpPr txBox="1"/>
          <p:nvPr/>
        </p:nvSpPr>
        <p:spPr>
          <a:xfrm>
            <a:off x="1757680" y="2804160"/>
            <a:ext cx="9083040"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Descriptive design using primary and secondary data.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Primary: Questionnaires and interviews with SME owners.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Secondary: Journals, reports, case studies.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Analysis: Descriptive statistics and thematic analysis</a:t>
            </a:r>
          </a:p>
          <a:p>
            <a:endParaRPr lang="en-US" dirty="0"/>
          </a:p>
        </p:txBody>
      </p:sp>
    </p:spTree>
    <p:extLst>
      <p:ext uri="{BB962C8B-B14F-4D97-AF65-F5344CB8AC3E}">
        <p14:creationId xmlns:p14="http://schemas.microsoft.com/office/powerpoint/2010/main" val="255185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233F9-EC41-0FC5-2889-F9488CC1276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56413D-1483-66FB-3148-93A0C5D0B700}"/>
              </a:ext>
            </a:extLst>
          </p:cNvPr>
          <p:cNvSpPr>
            <a:spLocks noGrp="1"/>
          </p:cNvSpPr>
          <p:nvPr>
            <p:ph type="sldNum" sz="quarter" idx="12"/>
          </p:nvPr>
        </p:nvSpPr>
        <p:spPr/>
        <p:txBody>
          <a:bodyPr/>
          <a:lstStyle/>
          <a:p>
            <a:fld id="{73B850FF-6169-4056-8077-06FFA93A5366}" type="slidenum">
              <a:rPr lang="en-US" smtClean="0"/>
              <a:t>7</a:t>
            </a:fld>
            <a:endParaRPr lang="en-US" dirty="0"/>
          </a:p>
        </p:txBody>
      </p:sp>
      <p:sp>
        <p:nvSpPr>
          <p:cNvPr id="2" name="TextBox 1">
            <a:extLst>
              <a:ext uri="{FF2B5EF4-FFF2-40B4-BE49-F238E27FC236}">
                <a16:creationId xmlns:a16="http://schemas.microsoft.com/office/drawing/2014/main" id="{C4377DFB-1D50-2635-9754-58E18E6BBF57}"/>
              </a:ext>
            </a:extLst>
          </p:cNvPr>
          <p:cNvSpPr txBox="1"/>
          <p:nvPr/>
        </p:nvSpPr>
        <p:spPr>
          <a:xfrm>
            <a:off x="2164080" y="802640"/>
            <a:ext cx="78232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LIMITATIONS OF THE STUDY</a:t>
            </a:r>
          </a:p>
        </p:txBody>
      </p:sp>
      <p:sp>
        <p:nvSpPr>
          <p:cNvPr id="4" name="TextBox 3">
            <a:extLst>
              <a:ext uri="{FF2B5EF4-FFF2-40B4-BE49-F238E27FC236}">
                <a16:creationId xmlns:a16="http://schemas.microsoft.com/office/drawing/2014/main" id="{FCE25A74-72B4-51E7-AFC1-710E4355CD80}"/>
              </a:ext>
            </a:extLst>
          </p:cNvPr>
          <p:cNvSpPr txBox="1"/>
          <p:nvPr/>
        </p:nvSpPr>
        <p:spPr>
          <a:xfrm>
            <a:off x="772160" y="1869440"/>
            <a:ext cx="10637520"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1. The study may be limited by the sample size and geographic scope, which could affect the generalizability of the findings to all SMEs.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 Respondents’ understanding of Big Data Analytics concepts may vary, potentially influencing the accuracy of the collected data.</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3. Limited access to SMEs that have fully adopted Big Data Analytics might restrict the depth of analysis on advanced usage and outcomes.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4. Rapid technological changes may make some findings less relevant over time as new tools and practices emerge.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Data privacy and confidentiality concerns may limit the willingness of some SMEs to share detailed operational and analytics information. </a:t>
            </a:r>
          </a:p>
          <a:p>
            <a:endParaRPr lang="en-US" dirty="0"/>
          </a:p>
        </p:txBody>
      </p:sp>
    </p:spTree>
    <p:extLst>
      <p:ext uri="{BB962C8B-B14F-4D97-AF65-F5344CB8AC3E}">
        <p14:creationId xmlns:p14="http://schemas.microsoft.com/office/powerpoint/2010/main" val="39828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D32CC-0477-A0C1-4418-2147AE6127F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E450AF-F1E0-AA0E-EB6E-34ED044EEBC3}"/>
              </a:ext>
            </a:extLst>
          </p:cNvPr>
          <p:cNvSpPr>
            <a:spLocks noGrp="1"/>
          </p:cNvSpPr>
          <p:nvPr>
            <p:ph type="sldNum" sz="quarter" idx="12"/>
          </p:nvPr>
        </p:nvSpPr>
        <p:spPr/>
        <p:txBody>
          <a:bodyPr/>
          <a:lstStyle/>
          <a:p>
            <a:fld id="{73B850FF-6169-4056-8077-06FFA93A5366}" type="slidenum">
              <a:rPr lang="en-US" smtClean="0"/>
              <a:t>8</a:t>
            </a:fld>
            <a:endParaRPr lang="en-US" dirty="0"/>
          </a:p>
        </p:txBody>
      </p:sp>
      <p:sp>
        <p:nvSpPr>
          <p:cNvPr id="2" name="TextBox 1">
            <a:extLst>
              <a:ext uri="{FF2B5EF4-FFF2-40B4-BE49-F238E27FC236}">
                <a16:creationId xmlns:a16="http://schemas.microsoft.com/office/drawing/2014/main" id="{999F3BCC-9282-9F40-3FDA-BEB7B03FD255}"/>
              </a:ext>
            </a:extLst>
          </p:cNvPr>
          <p:cNvSpPr txBox="1"/>
          <p:nvPr/>
        </p:nvSpPr>
        <p:spPr>
          <a:xfrm>
            <a:off x="2600960" y="538480"/>
            <a:ext cx="694944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Theoretical Framework</a:t>
            </a:r>
          </a:p>
        </p:txBody>
      </p:sp>
      <p:sp>
        <p:nvSpPr>
          <p:cNvPr id="4" name="TextBox 3">
            <a:extLst>
              <a:ext uri="{FF2B5EF4-FFF2-40B4-BE49-F238E27FC236}">
                <a16:creationId xmlns:a16="http://schemas.microsoft.com/office/drawing/2014/main" id="{82FA5FF7-6780-CE8F-B70C-9FB0833656A6}"/>
              </a:ext>
            </a:extLst>
          </p:cNvPr>
          <p:cNvSpPr txBox="1"/>
          <p:nvPr/>
        </p:nvSpPr>
        <p:spPr>
          <a:xfrm>
            <a:off x="640080" y="1290320"/>
            <a:ext cx="11328400" cy="5862567"/>
          </a:xfrm>
          <a:prstGeom prst="rect">
            <a:avLst/>
          </a:prstGeom>
          <a:noFill/>
        </p:spPr>
        <p:txBody>
          <a:bodyPr wrap="square" rtlCol="0">
            <a:spAutoFit/>
          </a:bodyPr>
          <a:lstStyle/>
          <a:p>
            <a:pPr algn="just">
              <a:lnSpc>
                <a:spcPct val="150000"/>
              </a:lnSpc>
            </a:pPr>
            <a:r>
              <a:rPr lang="en-US" dirty="0"/>
              <a:t>The theoretical framework for analyzing the impact of Big Data Analytics (BDA) on SME productivity integrates concepts from Information Systems (IS) theory, Resource-Based View (RBV), Dynamic Capabilities, Technology Acceptance Model (TAM), and others to explain how data-driven tools transform operations. IS theory views BDA as a strategic system enhancing coordination and efficiency; RBV sees it as a valuable, rare resource enabling competitive advantage; and Dynamic Capabilities emphasize SMEs’ ability to adapt quickly using real-time insights. TAM explains adoption based on perceived usefulness and ease of use, especially vital for SMEs with limited tech expertise. Supporting theories like Lean Management, Information Management, and Diffusion of Innovations highlight how BDA improves operational efficiency, knowledge sharing, waste reduction, and innovation adoption. The socio-technical systems perspective underscores the need to align technology use with organizational culture, skills, and change management. Finally, successful BDA implementation depends on SME readiness, leadership support, data quality, and responsiveness to a dynamic market, making this framework a comprehensive lens for understanding how BDA enhances SME operations.</a:t>
            </a:r>
          </a:p>
          <a:p>
            <a:pPr algn="just">
              <a:lnSpc>
                <a:spcPct val="150000"/>
              </a:lnSpc>
            </a:pPr>
            <a:endParaRPr lang="en-US" dirty="0"/>
          </a:p>
        </p:txBody>
      </p:sp>
    </p:spTree>
    <p:extLst>
      <p:ext uri="{BB962C8B-B14F-4D97-AF65-F5344CB8AC3E}">
        <p14:creationId xmlns:p14="http://schemas.microsoft.com/office/powerpoint/2010/main" val="5198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9813C-E16B-F20B-6B83-CD693A209BF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16A055-1BD6-5C03-A89B-ABE4DC689345}"/>
              </a:ext>
            </a:extLst>
          </p:cNvPr>
          <p:cNvSpPr>
            <a:spLocks noGrp="1"/>
          </p:cNvSpPr>
          <p:nvPr>
            <p:ph type="sldNum" sz="quarter" idx="12"/>
          </p:nvPr>
        </p:nvSpPr>
        <p:spPr/>
        <p:txBody>
          <a:bodyPr/>
          <a:lstStyle/>
          <a:p>
            <a:fld id="{73B850FF-6169-4056-8077-06FFA93A5366}" type="slidenum">
              <a:rPr lang="en-US" smtClean="0"/>
              <a:t>9</a:t>
            </a:fld>
            <a:endParaRPr lang="en-US" dirty="0"/>
          </a:p>
        </p:txBody>
      </p:sp>
      <p:sp>
        <p:nvSpPr>
          <p:cNvPr id="2" name="TextBox 1">
            <a:extLst>
              <a:ext uri="{FF2B5EF4-FFF2-40B4-BE49-F238E27FC236}">
                <a16:creationId xmlns:a16="http://schemas.microsoft.com/office/drawing/2014/main" id="{CC4014BB-A460-8A0E-50D3-9DD0A3BAE3FE}"/>
              </a:ext>
            </a:extLst>
          </p:cNvPr>
          <p:cNvSpPr txBox="1"/>
          <p:nvPr/>
        </p:nvSpPr>
        <p:spPr>
          <a:xfrm>
            <a:off x="1991360" y="436880"/>
            <a:ext cx="827024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Company Profile – Tech Mahindra</a:t>
            </a:r>
          </a:p>
        </p:txBody>
      </p:sp>
      <p:sp>
        <p:nvSpPr>
          <p:cNvPr id="4" name="TextBox 3">
            <a:extLst>
              <a:ext uri="{FF2B5EF4-FFF2-40B4-BE49-F238E27FC236}">
                <a16:creationId xmlns:a16="http://schemas.microsoft.com/office/drawing/2014/main" id="{B1D0755F-2426-F3FA-4B2A-C2C918C3F1A1}"/>
              </a:ext>
            </a:extLst>
          </p:cNvPr>
          <p:cNvSpPr txBox="1"/>
          <p:nvPr/>
        </p:nvSpPr>
        <p:spPr>
          <a:xfrm>
            <a:off x="1107440" y="1178560"/>
            <a:ext cx="10403840" cy="5960093"/>
          </a:xfrm>
          <a:prstGeom prst="rect">
            <a:avLst/>
          </a:prstGeom>
          <a:noFill/>
        </p:spPr>
        <p:txBody>
          <a:bodyPr wrap="square" rtlCol="0">
            <a:spAutoFit/>
          </a:bodyPr>
          <a:lstStyle/>
          <a:p>
            <a:pPr algn="just">
              <a:lnSpc>
                <a:spcPct val="150000"/>
              </a:lnSpc>
            </a:pPr>
            <a:r>
              <a:rPr lang="en-US" sz="1600" dirty="0"/>
              <a:t>Tech Mahindra Ltd., headquartered in Pune, India, is a leading multinational IT services and consulting company, originally established in 1986 as a joint venture between Mahindra &amp; Mahindra and British Telecom. Renamed in 2006, the company now operates in over 90 countries with more than 148,000 employees as of March 2025, offering a broad range of services including digital transformation, IT consulting, cloud solutions, AI, ML, IoT, blockchain, and big data analytics across sectors like telecom, healthcare, banking, retail, and manufacturing. Guided by the "Rise" philosophy, its mission emphasizes empowerment through technology, customer-centricity, innovation, and sustainability. The company’s evolution includes its IPO in 2006, acquisition of Satyam in 2013, and significant expansion in emerging technologies during the 2020s. Recent initiatives include launching ESG risk platforms, partnering with AWS, and focusing on AI for local languages through The Indus Project. Despite a temporary dip in Q3FY2024 earnings, Tech Mahindra continues to lead with strategic leadership changes and new product offerings. Its services cover IT infrastructure, enterprise solutions, engineering, BPS, telecom networks, and industry-specific solutions in finance, healthcare, retail, and automotive. Recognized for its CSR programs like SMART and ARISE, Tech Mahindra has received multiple awards for social impact. The company also maintains key subsidiaries across sectors such as automotive, finance, real estate, tourism, and logistics, reinforcing its diversified presence in the Mahindra Group.</a:t>
            </a:r>
          </a:p>
          <a:p>
            <a:pPr algn="just">
              <a:lnSpc>
                <a:spcPct val="150000"/>
              </a:lnSpc>
            </a:pPr>
            <a:endParaRPr lang="en-US" sz="1600" dirty="0"/>
          </a:p>
        </p:txBody>
      </p:sp>
    </p:spTree>
    <p:extLst>
      <p:ext uri="{BB962C8B-B14F-4D97-AF65-F5344CB8AC3E}">
        <p14:creationId xmlns:p14="http://schemas.microsoft.com/office/powerpoint/2010/main" val="22749297"/>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1769</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Avenir Next LT Pro</vt:lpstr>
      <vt:lpstr>AvenirNext LT Pro Medium</vt:lpstr>
      <vt:lpstr>Calibri</vt:lpstr>
      <vt:lpstr>Posterama</vt:lpstr>
      <vt:lpstr>Sabon Next LT</vt:lpstr>
      <vt:lpstr>Segoe UI Semilight</vt:lpstr>
      <vt:lpstr>Times New Roman</vt:lpstr>
      <vt:lpstr>DappledVTI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PARVEDA MANIKANTH</dc:creator>
  <cp:lastModifiedBy>PARVEDA MANIKANTH</cp:lastModifiedBy>
  <cp:revision>1</cp:revision>
  <dcterms:created xsi:type="dcterms:W3CDTF">2025-07-05T14:46:33Z</dcterms:created>
  <dcterms:modified xsi:type="dcterms:W3CDTF">2025-07-06T04:08:41Z</dcterms:modified>
</cp:coreProperties>
</file>