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9" r:id="rId9"/>
    <p:sldId id="285" r:id="rId10"/>
    <p:sldId id="286" r:id="rId11"/>
    <p:sldId id="280" r:id="rId12"/>
    <p:sldId id="284" r:id="rId13"/>
    <p:sldId id="281" r:id="rId14"/>
    <p:sldId id="282" r:id="rId15"/>
    <p:sldId id="28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C84A83-6DAB-44A1-8C7A-8449A13D6A58}"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384240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C84A83-6DAB-44A1-8C7A-8449A13D6A58}"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46381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C84A83-6DAB-44A1-8C7A-8449A13D6A58}"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344322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C84A83-6DAB-44A1-8C7A-8449A13D6A58}"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164660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84A83-6DAB-44A1-8C7A-8449A13D6A58}"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301817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C84A83-6DAB-44A1-8C7A-8449A13D6A58}"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338447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C84A83-6DAB-44A1-8C7A-8449A13D6A58}" type="datetimeFigureOut">
              <a:rPr lang="en-IN" smtClean="0"/>
              <a:t>01-06-2021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105722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C84A83-6DAB-44A1-8C7A-8449A13D6A58}" type="datetimeFigureOut">
              <a:rPr lang="en-IN" smtClean="0"/>
              <a:t>01-06-2021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26655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84A83-6DAB-44A1-8C7A-8449A13D6A58}" type="datetimeFigureOut">
              <a:rPr lang="en-IN" smtClean="0"/>
              <a:t>01-06-2021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96648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84A83-6DAB-44A1-8C7A-8449A13D6A58}"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66049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84A83-6DAB-44A1-8C7A-8449A13D6A58}"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26A0D-07A0-4360-AD74-C55C0776AED6}" type="slidenum">
              <a:rPr lang="en-IN" smtClean="0"/>
              <a:t>‹#›</a:t>
            </a:fld>
            <a:endParaRPr lang="en-IN"/>
          </a:p>
        </p:txBody>
      </p:sp>
    </p:spTree>
    <p:extLst>
      <p:ext uri="{BB962C8B-B14F-4D97-AF65-F5344CB8AC3E}">
        <p14:creationId xmlns:p14="http://schemas.microsoft.com/office/powerpoint/2010/main" val="232297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84A83-6DAB-44A1-8C7A-8449A13D6A58}" type="datetimeFigureOut">
              <a:rPr lang="en-IN" smtClean="0"/>
              <a:t>01-06-2021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26A0D-07A0-4360-AD74-C55C0776AED6}" type="slidenum">
              <a:rPr lang="en-IN" smtClean="0"/>
              <a:t>‹#›</a:t>
            </a:fld>
            <a:endParaRPr lang="en-IN"/>
          </a:p>
        </p:txBody>
      </p:sp>
    </p:spTree>
    <p:extLst>
      <p:ext uri="{BB962C8B-B14F-4D97-AF65-F5344CB8AC3E}">
        <p14:creationId xmlns:p14="http://schemas.microsoft.com/office/powerpoint/2010/main" val="201405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seudocode" TargetMode="External"/><Relationship Id="rId2" Type="http://schemas.openxmlformats.org/officeDocument/2006/relationships/hyperlink" Target="https://en.wikipedia.org/wiki/Base_case_(recurs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urses.analyticsvidhya.com/courses/introduction-to-data-science-2/?utm_source=blog&amp;utm_medium=6stepsnaivebayesarticl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analyticsvidhya.com/courses/naive-bayes?utm_source=blog&amp;utm_medium=naive-bayes-explained"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wp-content/uploads/2015/10/SVM_1.png" TargetMode="External"/><Relationship Id="rId2" Type="http://schemas.openxmlformats.org/officeDocument/2006/relationships/hyperlink" Target="https://courses.analyticsvidhya.com/courses/introduction-to-data-science-2?utm_source=blog&amp;utm_medium=understandingsupportvectormachinearticle"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Information_gain_in_decision_trees" TargetMode="External"/><Relationship Id="rId3" Type="http://schemas.openxmlformats.org/officeDocument/2006/relationships/hyperlink" Target="https://en.wikipedia.org/wiki/Ross_Quinlan" TargetMode="External"/><Relationship Id="rId7" Type="http://schemas.openxmlformats.org/officeDocument/2006/relationships/hyperlink" Target="https://en.wikipedia.org/wiki/Feature_(machine_learning)" TargetMode="External"/><Relationship Id="rId2" Type="http://schemas.openxmlformats.org/officeDocument/2006/relationships/hyperlink" Target="https://en.wikipedia.org/wiki/Decision_tree" TargetMode="External"/><Relationship Id="rId1" Type="http://schemas.openxmlformats.org/officeDocument/2006/relationships/slideLayout" Target="../slideLayouts/slideLayout7.xml"/><Relationship Id="rId6" Type="http://schemas.openxmlformats.org/officeDocument/2006/relationships/hyperlink" Target="https://en.wikipedia.org/wiki/Entropy_(information_theory)" TargetMode="External"/><Relationship Id="rId5" Type="http://schemas.openxmlformats.org/officeDocument/2006/relationships/hyperlink" Target="https://en.wikipedia.org/wiki/ID3_algorithm" TargetMode="External"/><Relationship Id="rId10" Type="http://schemas.openxmlformats.org/officeDocument/2006/relationships/hyperlink" Target="https://en.wikipedia.org/wiki/Partition_of_a_set" TargetMode="External"/><Relationship Id="rId4" Type="http://schemas.openxmlformats.org/officeDocument/2006/relationships/hyperlink" Target="https://en.wikipedia.org/wiki/C4.5_algorithm#cite_note-1" TargetMode="External"/><Relationship Id="rId9" Type="http://schemas.openxmlformats.org/officeDocument/2006/relationships/hyperlink" Target="https://en.wikipedia.org/wiki/Recursion_(computer_sc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8000" r="-18000"/>
          </a:stretch>
        </a:blipFill>
        <a:effectLst/>
      </p:bgPr>
    </p:bg>
    <p:spTree>
      <p:nvGrpSpPr>
        <p:cNvPr id="1" name=""/>
        <p:cNvGrpSpPr/>
        <p:nvPr/>
      </p:nvGrpSpPr>
      <p:grpSpPr>
        <a:xfrm>
          <a:off x="0" y="0"/>
          <a:ext cx="0" cy="0"/>
          <a:chOff x="0" y="0"/>
          <a:chExt cx="0" cy="0"/>
        </a:xfrm>
      </p:grpSpPr>
      <p:pic>
        <p:nvPicPr>
          <p:cNvPr id="12" name="image3.jpeg"/>
          <p:cNvPicPr/>
          <p:nvPr/>
        </p:nvPicPr>
        <p:blipFill>
          <a:blip r:embed="rId3" cstate="print"/>
          <a:stretch>
            <a:fillRect/>
          </a:stretch>
        </p:blipFill>
        <p:spPr>
          <a:xfrm>
            <a:off x="467544" y="262166"/>
            <a:ext cx="1224136" cy="1078602"/>
          </a:xfrm>
          <a:prstGeom prst="rect">
            <a:avLst/>
          </a:prstGeom>
        </p:spPr>
      </p:pic>
      <p:sp>
        <p:nvSpPr>
          <p:cNvPr id="7" name="Rectangle 14"/>
          <p:cNvSpPr>
            <a:spLocks noChangeArrowheads="1"/>
          </p:cNvSpPr>
          <p:nvPr/>
        </p:nvSpPr>
        <p:spPr bwMode="auto">
          <a:xfrm>
            <a:off x="0" y="-1108293"/>
            <a:ext cx="9524601" cy="267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57018" tIns="57132" rIns="733194"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800" b="1"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a:latin typeface="Arial" pitchFamily="34" charset="0"/>
                <a:ea typeface="Times New Roman" pitchFamily="18" charset="0"/>
                <a:cs typeface="Arial" pitchFamily="34" charset="0"/>
              </a:rPr>
              <a:t> </a:t>
            </a:r>
            <a:r>
              <a:rPr lang="en-US" sz="2800" b="1" dirty="0" smtClean="0">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latin typeface="Arial" pitchFamily="34" charset="0"/>
                <a:ea typeface="Times New Roman" pitchFamily="18" charset="0"/>
                <a:cs typeface="Arial" pitchFamily="34" charset="0"/>
              </a:rPr>
              <a:t>               </a:t>
            </a:r>
            <a:r>
              <a:rPr kumimoji="0" lang="en-US"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B.M.S COLLEGE OF ENGINEERING BENGALURU</a:t>
            </a:r>
          </a:p>
          <a:p>
            <a:pPr fontAlgn="base">
              <a:spcBef>
                <a:spcPct val="0"/>
              </a:spcBef>
              <a:spcAft>
                <a:spcPct val="0"/>
              </a:spcAft>
            </a:pPr>
            <a:r>
              <a:rPr lang="en-US" sz="2200" b="1" dirty="0">
                <a:latin typeface="Arial" pitchFamily="34" charset="0"/>
                <a:cs typeface="Arial" pitchFamily="34" charset="0"/>
              </a:rPr>
              <a:t> </a:t>
            </a:r>
            <a:r>
              <a:rPr lang="en-US" sz="2200" b="1" dirty="0" smtClean="0">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Autonomous Institute, Affiliated to VTU</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5"/>
          <p:cNvSpPr>
            <a:spLocks noChangeArrowheads="1"/>
          </p:cNvSpPr>
          <p:nvPr/>
        </p:nvSpPr>
        <p:spPr bwMode="auto">
          <a:xfrm>
            <a:off x="5136859" y="1648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827584" y="2111982"/>
            <a:ext cx="7237956" cy="584775"/>
          </a:xfrm>
          <a:prstGeom prst="rect">
            <a:avLst/>
          </a:prstGeom>
        </p:spPr>
        <p:txBody>
          <a:bodyPr wrap="square">
            <a:spAutoFit/>
          </a:bodyPr>
          <a:lstStyle/>
          <a:p>
            <a:r>
              <a:rPr lang="en-US" sz="3200" b="1" dirty="0" smtClean="0"/>
              <a:t>A  PRESENTATION ON :</a:t>
            </a:r>
            <a:endParaRPr lang="en-IN" sz="3200" b="1" dirty="0"/>
          </a:p>
        </p:txBody>
      </p:sp>
      <p:sp>
        <p:nvSpPr>
          <p:cNvPr id="11" name="Rectangle 10"/>
          <p:cNvSpPr/>
          <p:nvPr/>
        </p:nvSpPr>
        <p:spPr>
          <a:xfrm>
            <a:off x="2123728" y="2924944"/>
            <a:ext cx="5760640" cy="954107"/>
          </a:xfrm>
          <a:prstGeom prst="rect">
            <a:avLst/>
          </a:prstGeom>
        </p:spPr>
        <p:txBody>
          <a:bodyPr wrap="square">
            <a:spAutoFit/>
          </a:bodyPr>
          <a:lstStyle/>
          <a:p>
            <a:r>
              <a:rPr lang="en-US" sz="2800" dirty="0" smtClean="0">
                <a:solidFill>
                  <a:srgbClr val="FF0000"/>
                </a:solidFill>
              </a:rPr>
              <a:t>Predicting  Employees’  Performance    Using  Data Mining  Techniques</a:t>
            </a:r>
            <a:endParaRPr lang="en-IN" sz="2800" dirty="0"/>
          </a:p>
        </p:txBody>
      </p:sp>
      <p:sp>
        <p:nvSpPr>
          <p:cNvPr id="13" name="Rectangle 12"/>
          <p:cNvSpPr/>
          <p:nvPr/>
        </p:nvSpPr>
        <p:spPr>
          <a:xfrm>
            <a:off x="179301" y="5301208"/>
            <a:ext cx="4572000" cy="369332"/>
          </a:xfrm>
          <a:prstGeom prst="rect">
            <a:avLst/>
          </a:prstGeom>
        </p:spPr>
        <p:txBody>
          <a:bodyPr>
            <a:spAutoFit/>
          </a:bodyPr>
          <a:lstStyle/>
          <a:p>
            <a:r>
              <a:rPr lang="en-US" dirty="0" smtClean="0">
                <a:solidFill>
                  <a:srgbClr val="FF0000"/>
                </a:solidFill>
              </a:rPr>
              <a:t> </a:t>
            </a:r>
            <a:endParaRPr lang="en-IN" dirty="0"/>
          </a:p>
        </p:txBody>
      </p:sp>
      <p:sp>
        <p:nvSpPr>
          <p:cNvPr id="14" name="Rectangle 13"/>
          <p:cNvSpPr/>
          <p:nvPr/>
        </p:nvSpPr>
        <p:spPr>
          <a:xfrm>
            <a:off x="5508104" y="5315500"/>
            <a:ext cx="3635896" cy="1200329"/>
          </a:xfrm>
          <a:prstGeom prst="rect">
            <a:avLst/>
          </a:prstGeom>
        </p:spPr>
        <p:txBody>
          <a:bodyPr wrap="square">
            <a:spAutoFit/>
          </a:bodyPr>
          <a:lstStyle/>
          <a:p>
            <a:r>
              <a:rPr lang="en-US" b="1" dirty="0" smtClean="0"/>
              <a:t> </a:t>
            </a:r>
            <a:r>
              <a:rPr lang="en-US" b="1" dirty="0"/>
              <a:t>Internal </a:t>
            </a:r>
            <a:r>
              <a:rPr lang="en-US" b="1" dirty="0" smtClean="0"/>
              <a:t>Guide :</a:t>
            </a:r>
            <a:endParaRPr lang="en-IN" b="1" dirty="0"/>
          </a:p>
          <a:p>
            <a:r>
              <a:rPr lang="en-US" dirty="0" smtClean="0"/>
              <a:t>  VIKRANTH B.M</a:t>
            </a:r>
          </a:p>
          <a:p>
            <a:r>
              <a:rPr lang="en-US" dirty="0" smtClean="0"/>
              <a:t> </a:t>
            </a:r>
            <a:r>
              <a:rPr lang="en-US" dirty="0"/>
              <a:t>ASSISTANT PROFESSER</a:t>
            </a:r>
            <a:endParaRPr lang="en-IN" dirty="0"/>
          </a:p>
          <a:p>
            <a:endParaRPr lang="en-IN" dirty="0"/>
          </a:p>
        </p:txBody>
      </p:sp>
      <p:sp>
        <p:nvSpPr>
          <p:cNvPr id="15" name="Rectangle 14"/>
          <p:cNvSpPr/>
          <p:nvPr/>
        </p:nvSpPr>
        <p:spPr>
          <a:xfrm>
            <a:off x="34234" y="5347374"/>
            <a:ext cx="3673670" cy="646331"/>
          </a:xfrm>
          <a:prstGeom prst="rect">
            <a:avLst/>
          </a:prstGeom>
        </p:spPr>
        <p:txBody>
          <a:bodyPr wrap="square">
            <a:spAutoFit/>
          </a:bodyPr>
          <a:lstStyle/>
          <a:p>
            <a:r>
              <a:rPr lang="en-US" dirty="0" smtClean="0">
                <a:solidFill>
                  <a:srgbClr val="FF0000"/>
                </a:solidFill>
              </a:rPr>
              <a:t> </a:t>
            </a:r>
            <a:r>
              <a:rPr lang="en-US" b="1" dirty="0" smtClean="0"/>
              <a:t>PRESENTED BY :</a:t>
            </a:r>
          </a:p>
          <a:p>
            <a:r>
              <a:rPr lang="en-US" dirty="0">
                <a:solidFill>
                  <a:srgbClr val="FF0000"/>
                </a:solidFill>
              </a:rPr>
              <a:t> </a:t>
            </a:r>
            <a:r>
              <a:rPr lang="en-US" dirty="0" smtClean="0"/>
              <a:t>P PREM SAI (1BM19CS109)</a:t>
            </a:r>
            <a:endParaRPr lang="en-IN" dirty="0"/>
          </a:p>
        </p:txBody>
      </p:sp>
    </p:spTree>
    <p:extLst>
      <p:ext uri="{BB962C8B-B14F-4D97-AF65-F5344CB8AC3E}">
        <p14:creationId xmlns:p14="http://schemas.microsoft.com/office/powerpoint/2010/main" val="412390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8964488" cy="5078313"/>
          </a:xfrm>
          <a:prstGeom prst="rect">
            <a:avLst/>
          </a:prstGeom>
        </p:spPr>
        <p:txBody>
          <a:bodyPr wrap="square">
            <a:spAutoFit/>
          </a:bodyPr>
          <a:lstStyle/>
          <a:p>
            <a:endParaRPr lang="en-IN" dirty="0" smtClean="0"/>
          </a:p>
          <a:p>
            <a:r>
              <a:rPr lang="en-IN" dirty="0" smtClean="0"/>
              <a:t>This </a:t>
            </a:r>
            <a:r>
              <a:rPr lang="en-IN" dirty="0"/>
              <a:t>algorithm has a few </a:t>
            </a:r>
            <a:r>
              <a:rPr lang="en-IN" dirty="0">
                <a:hlinkClick r:id="rId2" tooltip="Base case (recursion)"/>
              </a:rPr>
              <a:t>base </a:t>
            </a:r>
            <a:r>
              <a:rPr lang="en-IN" dirty="0" smtClean="0">
                <a:hlinkClick r:id="rId2" tooltip="Base case (recursion)"/>
              </a:rPr>
              <a:t>cases</a:t>
            </a:r>
            <a:r>
              <a:rPr lang="en-IN" dirty="0"/>
              <a:t> </a:t>
            </a:r>
            <a:r>
              <a:rPr lang="en-IN" dirty="0" smtClean="0"/>
              <a:t>:</a:t>
            </a:r>
            <a:endParaRPr lang="en-IN" dirty="0"/>
          </a:p>
          <a:p>
            <a:r>
              <a:rPr lang="en-IN" b="1" dirty="0" smtClean="0"/>
              <a:t>1</a:t>
            </a:r>
            <a:r>
              <a:rPr lang="en-IN" dirty="0" smtClean="0"/>
              <a:t>.All </a:t>
            </a:r>
            <a:r>
              <a:rPr lang="en-IN" dirty="0"/>
              <a:t>the samples in the list belong to the same class. When this happens, it simply creates a </a:t>
            </a:r>
            <a:r>
              <a:rPr lang="en-IN" dirty="0" smtClean="0"/>
              <a:t>    leaf </a:t>
            </a:r>
            <a:r>
              <a:rPr lang="en-IN" dirty="0"/>
              <a:t>node for the decision tree saying to choose that class</a:t>
            </a:r>
            <a:r>
              <a:rPr lang="en-IN" dirty="0" smtClean="0"/>
              <a:t>.</a:t>
            </a:r>
            <a:endParaRPr lang="en-IN" dirty="0"/>
          </a:p>
          <a:p>
            <a:r>
              <a:rPr lang="en-IN" b="1" dirty="0" smtClean="0"/>
              <a:t>2</a:t>
            </a:r>
            <a:r>
              <a:rPr lang="en-IN" dirty="0" smtClean="0"/>
              <a:t>.None </a:t>
            </a:r>
            <a:r>
              <a:rPr lang="en-IN" dirty="0"/>
              <a:t>of the features provide any information gain. In this case, C4.5 creates a decision node higher up the tree using the expected value of the class</a:t>
            </a:r>
            <a:r>
              <a:rPr lang="en-IN" dirty="0" smtClean="0"/>
              <a:t>.</a:t>
            </a:r>
            <a:endParaRPr lang="en-IN" dirty="0"/>
          </a:p>
          <a:p>
            <a:r>
              <a:rPr lang="en-IN" b="1" dirty="0" smtClean="0"/>
              <a:t>3</a:t>
            </a:r>
            <a:r>
              <a:rPr lang="en-IN" dirty="0" smtClean="0"/>
              <a:t>.Instance </a:t>
            </a:r>
            <a:r>
              <a:rPr lang="en-IN" dirty="0"/>
              <a:t>of previously-unseen class encountered. Again, C4.5 creates a decision node higher up the tree using the expected value.</a:t>
            </a:r>
          </a:p>
          <a:p>
            <a:endParaRPr lang="en-IN" b="1" dirty="0" smtClean="0"/>
          </a:p>
          <a:p>
            <a:endParaRPr lang="en-IN" b="1" dirty="0"/>
          </a:p>
          <a:p>
            <a:endParaRPr lang="en-IN" b="1" dirty="0"/>
          </a:p>
          <a:p>
            <a:r>
              <a:rPr lang="en-IN" dirty="0"/>
              <a:t>In </a:t>
            </a:r>
            <a:r>
              <a:rPr lang="en-IN" dirty="0" err="1">
                <a:hlinkClick r:id="rId3" tooltip="Pseudocode"/>
              </a:rPr>
              <a:t>pseudocode</a:t>
            </a:r>
            <a:r>
              <a:rPr lang="en-IN" dirty="0"/>
              <a:t>, the general algorithm for building decision trees is</a:t>
            </a:r>
            <a:r>
              <a:rPr lang="en-IN" dirty="0" smtClean="0"/>
              <a:t>:</a:t>
            </a:r>
            <a:r>
              <a:rPr lang="en-IN" baseline="30000" dirty="0" smtClean="0"/>
              <a:t>[</a:t>
            </a:r>
            <a:endParaRPr lang="en-IN" dirty="0"/>
          </a:p>
          <a:p>
            <a:r>
              <a:rPr lang="en-IN" b="1" dirty="0" smtClean="0"/>
              <a:t>1.</a:t>
            </a:r>
            <a:r>
              <a:rPr lang="en-IN" dirty="0" smtClean="0"/>
              <a:t>Check </a:t>
            </a:r>
            <a:r>
              <a:rPr lang="en-IN" dirty="0"/>
              <a:t>for the above base cases.</a:t>
            </a:r>
          </a:p>
          <a:p>
            <a:r>
              <a:rPr lang="en-IN" b="1" dirty="0" smtClean="0"/>
              <a:t>2</a:t>
            </a:r>
            <a:r>
              <a:rPr lang="en-IN" dirty="0" smtClean="0"/>
              <a:t>.For </a:t>
            </a:r>
            <a:r>
              <a:rPr lang="en-IN" dirty="0"/>
              <a:t>each attribute </a:t>
            </a:r>
            <a:r>
              <a:rPr lang="en-IN" i="1" dirty="0"/>
              <a:t>a</a:t>
            </a:r>
            <a:r>
              <a:rPr lang="en-IN" dirty="0"/>
              <a:t>, find the normalized information gain ratio from splitting on </a:t>
            </a:r>
            <a:r>
              <a:rPr lang="en-IN" i="1" dirty="0"/>
              <a:t>a</a:t>
            </a:r>
            <a:r>
              <a:rPr lang="en-IN" dirty="0"/>
              <a:t>.</a:t>
            </a:r>
          </a:p>
          <a:p>
            <a:r>
              <a:rPr lang="en-IN" b="1" dirty="0" smtClean="0"/>
              <a:t>3</a:t>
            </a:r>
            <a:r>
              <a:rPr lang="en-IN" dirty="0" smtClean="0"/>
              <a:t>.Let</a:t>
            </a:r>
            <a:r>
              <a:rPr lang="en-IN" dirty="0"/>
              <a:t> </a:t>
            </a:r>
            <a:r>
              <a:rPr lang="en-IN" i="1" dirty="0" err="1"/>
              <a:t>a_best</a:t>
            </a:r>
            <a:r>
              <a:rPr lang="en-IN" dirty="0"/>
              <a:t> be the attribute with the highest normalized information gain.</a:t>
            </a:r>
          </a:p>
          <a:p>
            <a:r>
              <a:rPr lang="en-IN" b="1" dirty="0" smtClean="0"/>
              <a:t>4.</a:t>
            </a:r>
            <a:r>
              <a:rPr lang="en-IN" dirty="0" smtClean="0"/>
              <a:t>Create </a:t>
            </a:r>
            <a:r>
              <a:rPr lang="en-IN" dirty="0"/>
              <a:t>a decision </a:t>
            </a:r>
            <a:r>
              <a:rPr lang="en-IN" i="1" dirty="0"/>
              <a:t>node</a:t>
            </a:r>
            <a:r>
              <a:rPr lang="en-IN" dirty="0"/>
              <a:t> that splits on </a:t>
            </a:r>
            <a:r>
              <a:rPr lang="en-IN" i="1" dirty="0" err="1"/>
              <a:t>a_best</a:t>
            </a:r>
            <a:r>
              <a:rPr lang="en-IN" dirty="0"/>
              <a:t>.</a:t>
            </a:r>
          </a:p>
          <a:p>
            <a:r>
              <a:rPr lang="en-IN" b="1" dirty="0" smtClean="0"/>
              <a:t>5</a:t>
            </a:r>
            <a:r>
              <a:rPr lang="en-IN" dirty="0" smtClean="0"/>
              <a:t>.Recurse </a:t>
            </a:r>
            <a:r>
              <a:rPr lang="en-IN" dirty="0"/>
              <a:t>on the </a:t>
            </a:r>
            <a:r>
              <a:rPr lang="en-IN" dirty="0" err="1"/>
              <a:t>sublists</a:t>
            </a:r>
            <a:r>
              <a:rPr lang="en-IN" dirty="0"/>
              <a:t> obtained by splitting on </a:t>
            </a:r>
            <a:r>
              <a:rPr lang="en-IN" i="1" dirty="0" err="1"/>
              <a:t>a_best</a:t>
            </a:r>
            <a:r>
              <a:rPr lang="en-IN" dirty="0"/>
              <a:t>, and add those nodes as children of </a:t>
            </a:r>
            <a:r>
              <a:rPr lang="en-IN" i="1" dirty="0"/>
              <a:t>node</a:t>
            </a:r>
            <a:r>
              <a:rPr lang="en-IN" dirty="0"/>
              <a:t>.</a:t>
            </a:r>
          </a:p>
        </p:txBody>
      </p:sp>
    </p:spTree>
    <p:extLst>
      <p:ext uri="{BB962C8B-B14F-4D97-AF65-F5344CB8AC3E}">
        <p14:creationId xmlns:p14="http://schemas.microsoft.com/office/powerpoint/2010/main" val="3565846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478" y="1052736"/>
            <a:ext cx="8424936" cy="3693319"/>
          </a:xfrm>
          <a:prstGeom prst="rect">
            <a:avLst/>
          </a:prstGeom>
        </p:spPr>
        <p:txBody>
          <a:bodyPr wrap="square">
            <a:spAutoFit/>
          </a:bodyPr>
          <a:lstStyle/>
          <a:p>
            <a:r>
              <a:rPr lang="en-IN" dirty="0" smtClean="0"/>
              <a:t>                        It is a </a:t>
            </a:r>
            <a:r>
              <a:rPr lang="en-IN" dirty="0" smtClean="0">
                <a:hlinkClick r:id="rId2"/>
              </a:rPr>
              <a:t>classification technique</a:t>
            </a:r>
            <a:r>
              <a:rPr lang="en-IN" dirty="0" smtClean="0"/>
              <a:t> based on Bayes’ Theorem with an assumption of independence among predictors. In simple terms, a Naive Bayes classifier assumes that the presence of a particular feature in a class is unrelated to the presence of any other feature.</a:t>
            </a:r>
          </a:p>
          <a:p>
            <a:endParaRPr lang="en-IN" dirty="0" smtClean="0"/>
          </a:p>
          <a:p>
            <a:r>
              <a:rPr lang="en-IN" dirty="0" smtClean="0"/>
              <a:t>                        Naive </a:t>
            </a:r>
            <a:r>
              <a:rPr lang="en-IN" dirty="0"/>
              <a:t>Bayes model is easy to build and particularly useful for very large data sets. Along with simplicity, Naive Bayes is known to outperform even highly sophisticated classification methods</a:t>
            </a:r>
            <a:r>
              <a:rPr lang="en-IN" dirty="0" smtClean="0"/>
              <a:t>.</a:t>
            </a:r>
          </a:p>
          <a:p>
            <a:endParaRPr lang="en-IN" dirty="0"/>
          </a:p>
          <a:p>
            <a:r>
              <a:rPr lang="en-IN" dirty="0"/>
              <a:t>Bayes theorem provides a way of calculating posterior probability P(</a:t>
            </a:r>
            <a:r>
              <a:rPr lang="en-IN" dirty="0" err="1"/>
              <a:t>c|x</a:t>
            </a:r>
            <a:r>
              <a:rPr lang="en-IN" dirty="0"/>
              <a:t>) from P(c), P(x) and P(</a:t>
            </a:r>
            <a:r>
              <a:rPr lang="en-IN" dirty="0" err="1"/>
              <a:t>x|c</a:t>
            </a:r>
            <a:r>
              <a:rPr lang="en-IN" dirty="0"/>
              <a:t>). Look at the equation below:</a:t>
            </a:r>
          </a:p>
          <a:p>
            <a:r>
              <a:rPr lang="en-IN" dirty="0"/>
              <a:t/>
            </a:r>
            <a:br>
              <a:rPr lang="en-IN" dirty="0"/>
            </a:br>
            <a:endParaRPr lang="en-IN" dirty="0"/>
          </a:p>
        </p:txBody>
      </p:sp>
      <p:sp>
        <p:nvSpPr>
          <p:cNvPr id="3" name="TextBox 2"/>
          <p:cNvSpPr txBox="1"/>
          <p:nvPr/>
        </p:nvSpPr>
        <p:spPr>
          <a:xfrm>
            <a:off x="313478" y="188640"/>
            <a:ext cx="4752528" cy="523220"/>
          </a:xfrm>
          <a:prstGeom prst="rect">
            <a:avLst/>
          </a:prstGeom>
          <a:noFill/>
        </p:spPr>
        <p:txBody>
          <a:bodyPr wrap="square" rtlCol="0">
            <a:spAutoFit/>
          </a:bodyPr>
          <a:lstStyle/>
          <a:p>
            <a:r>
              <a:rPr lang="en-IN" sz="2800" b="1" dirty="0"/>
              <a:t>Naive Bayes </a:t>
            </a:r>
            <a:r>
              <a:rPr lang="en-IN" sz="2800" b="1" dirty="0" smtClean="0"/>
              <a:t>algorithm :</a:t>
            </a:r>
            <a:endParaRPr lang="en-IN" sz="2800" b="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478" y="4437112"/>
            <a:ext cx="4044868" cy="1800200"/>
          </a:xfrm>
          <a:prstGeom prst="rect">
            <a:avLst/>
          </a:prstGeom>
        </p:spPr>
      </p:pic>
      <p:sp>
        <p:nvSpPr>
          <p:cNvPr id="6" name="TextBox 5"/>
          <p:cNvSpPr txBox="1"/>
          <p:nvPr/>
        </p:nvSpPr>
        <p:spPr>
          <a:xfrm>
            <a:off x="4358346" y="4746055"/>
            <a:ext cx="4445832" cy="1600438"/>
          </a:xfrm>
          <a:prstGeom prst="rect">
            <a:avLst/>
          </a:prstGeom>
          <a:noFill/>
        </p:spPr>
        <p:txBody>
          <a:bodyPr wrap="none" rtlCol="0">
            <a:spAutoFit/>
          </a:bodyPr>
          <a:lstStyle/>
          <a:p>
            <a:r>
              <a:rPr lang="en-IN" sz="1400" i="1" dirty="0" smtClean="0"/>
              <a:t>Where ,</a:t>
            </a:r>
          </a:p>
          <a:p>
            <a:r>
              <a:rPr lang="en-IN" sz="1400" i="1" dirty="0" smtClean="0"/>
              <a:t>P</a:t>
            </a:r>
            <a:r>
              <a:rPr lang="en-IN" sz="1400" dirty="0" smtClean="0"/>
              <a:t>(</a:t>
            </a:r>
            <a:r>
              <a:rPr lang="en-IN" sz="1400" i="1" dirty="0" err="1" smtClean="0"/>
              <a:t>c|x</a:t>
            </a:r>
            <a:r>
              <a:rPr lang="en-IN" sz="1400" dirty="0"/>
              <a:t>) is the posterior probability of </a:t>
            </a:r>
            <a:r>
              <a:rPr lang="en-IN" sz="1400" i="1" dirty="0"/>
              <a:t>class</a:t>
            </a:r>
            <a:r>
              <a:rPr lang="en-IN" sz="1400" dirty="0"/>
              <a:t> (c, </a:t>
            </a:r>
            <a:r>
              <a:rPr lang="en-IN" sz="1400" i="1" dirty="0"/>
              <a:t>target</a:t>
            </a:r>
            <a:r>
              <a:rPr lang="en-IN" sz="1400" dirty="0"/>
              <a:t>) </a:t>
            </a:r>
            <a:endParaRPr lang="en-IN" sz="1400" dirty="0" smtClean="0"/>
          </a:p>
          <a:p>
            <a:r>
              <a:rPr lang="en-IN" sz="1400" dirty="0" smtClean="0"/>
              <a:t>given</a:t>
            </a:r>
            <a:r>
              <a:rPr lang="en-IN" sz="1400" dirty="0"/>
              <a:t> </a:t>
            </a:r>
            <a:r>
              <a:rPr lang="en-IN" sz="1400" i="1" dirty="0"/>
              <a:t>predictor</a:t>
            </a:r>
            <a:r>
              <a:rPr lang="en-IN" sz="1400" dirty="0"/>
              <a:t> (x, </a:t>
            </a:r>
            <a:r>
              <a:rPr lang="en-IN" sz="1400" i="1" dirty="0"/>
              <a:t>attributes</a:t>
            </a:r>
            <a:r>
              <a:rPr lang="en-IN" sz="1400" dirty="0"/>
              <a:t>).</a:t>
            </a:r>
          </a:p>
          <a:p>
            <a:r>
              <a:rPr lang="en-IN" sz="1400" i="1" dirty="0"/>
              <a:t>P</a:t>
            </a:r>
            <a:r>
              <a:rPr lang="en-IN" sz="1400" dirty="0"/>
              <a:t>(</a:t>
            </a:r>
            <a:r>
              <a:rPr lang="en-IN" sz="1400" i="1" dirty="0"/>
              <a:t>c</a:t>
            </a:r>
            <a:r>
              <a:rPr lang="en-IN" sz="1400" dirty="0"/>
              <a:t>) is the prior probability of </a:t>
            </a:r>
            <a:r>
              <a:rPr lang="en-IN" sz="1400" i="1" dirty="0"/>
              <a:t>class</a:t>
            </a:r>
            <a:r>
              <a:rPr lang="en-IN" sz="1400" dirty="0"/>
              <a:t>.</a:t>
            </a:r>
          </a:p>
          <a:p>
            <a:r>
              <a:rPr lang="en-IN" sz="1400" i="1" dirty="0"/>
              <a:t>P</a:t>
            </a:r>
            <a:r>
              <a:rPr lang="en-IN" sz="1400" dirty="0"/>
              <a:t>(</a:t>
            </a:r>
            <a:r>
              <a:rPr lang="en-IN" sz="1400" i="1" dirty="0" err="1"/>
              <a:t>x|c</a:t>
            </a:r>
            <a:r>
              <a:rPr lang="en-IN" sz="1400" dirty="0"/>
              <a:t>) is the likelihood which is the probability of </a:t>
            </a:r>
            <a:r>
              <a:rPr lang="en-IN" sz="1400" i="1" dirty="0" smtClean="0"/>
              <a:t>predictor</a:t>
            </a:r>
          </a:p>
          <a:p>
            <a:r>
              <a:rPr lang="en-IN" sz="1400" dirty="0"/>
              <a:t> given </a:t>
            </a:r>
            <a:r>
              <a:rPr lang="en-IN" sz="1400" i="1" dirty="0"/>
              <a:t>class</a:t>
            </a:r>
            <a:r>
              <a:rPr lang="en-IN" sz="1400" dirty="0"/>
              <a:t>.</a:t>
            </a:r>
          </a:p>
          <a:p>
            <a:r>
              <a:rPr lang="en-IN" sz="1400" i="1" dirty="0"/>
              <a:t>P</a:t>
            </a:r>
            <a:r>
              <a:rPr lang="en-IN" sz="1400" dirty="0"/>
              <a:t>(</a:t>
            </a:r>
            <a:r>
              <a:rPr lang="en-IN" sz="1400" i="1" dirty="0"/>
              <a:t>x</a:t>
            </a:r>
            <a:r>
              <a:rPr lang="en-IN" sz="1400" dirty="0"/>
              <a:t>) is the prior probability of </a:t>
            </a:r>
            <a:r>
              <a:rPr lang="en-IN" sz="1400" i="1" dirty="0"/>
              <a:t>predictor</a:t>
            </a:r>
            <a:r>
              <a:rPr lang="en-IN" sz="1400" dirty="0" smtClean="0"/>
              <a:t>.</a:t>
            </a:r>
            <a:endParaRPr lang="en-IN" sz="1400" dirty="0"/>
          </a:p>
        </p:txBody>
      </p:sp>
    </p:spTree>
    <p:extLst>
      <p:ext uri="{BB962C8B-B14F-4D97-AF65-F5344CB8AC3E}">
        <p14:creationId xmlns:p14="http://schemas.microsoft.com/office/powerpoint/2010/main" val="3907846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208912" cy="2739211"/>
          </a:xfrm>
          <a:prstGeom prst="rect">
            <a:avLst/>
          </a:prstGeom>
        </p:spPr>
        <p:txBody>
          <a:bodyPr wrap="square">
            <a:spAutoFit/>
          </a:bodyPr>
          <a:lstStyle/>
          <a:p>
            <a:r>
              <a:rPr lang="en-IN" b="1" dirty="0"/>
              <a:t> </a:t>
            </a:r>
            <a:r>
              <a:rPr lang="en-IN" sz="2800" b="1" dirty="0"/>
              <a:t>Naive Bayes algorithm </a:t>
            </a:r>
            <a:r>
              <a:rPr lang="en-IN" sz="2800" b="1" dirty="0" smtClean="0"/>
              <a:t>working :</a:t>
            </a:r>
            <a:endParaRPr lang="en-IN" sz="2800" b="1" dirty="0"/>
          </a:p>
          <a:p>
            <a:r>
              <a:rPr lang="en-IN" dirty="0" smtClean="0"/>
              <a:t>                         </a:t>
            </a:r>
          </a:p>
          <a:p>
            <a:r>
              <a:rPr lang="en-IN" dirty="0" smtClean="0"/>
              <a:t>                           A training </a:t>
            </a:r>
            <a:r>
              <a:rPr lang="en-IN" dirty="0"/>
              <a:t>data set of weather and corresponding target variable ‘Play’ (suggesting possibilities of playing). Now, we need to classify whether players will play or not based on weather condition. Let’s follow the below steps to perform it</a:t>
            </a:r>
            <a:r>
              <a:rPr lang="en-IN" dirty="0" smtClean="0"/>
              <a:t>.</a:t>
            </a:r>
          </a:p>
          <a:p>
            <a:endParaRPr lang="en-IN" dirty="0"/>
          </a:p>
          <a:p>
            <a:r>
              <a:rPr lang="en-IN" dirty="0"/>
              <a:t>Step 1: Convert the data set into a frequency table</a:t>
            </a:r>
          </a:p>
          <a:p>
            <a:r>
              <a:rPr lang="en-IN" dirty="0"/>
              <a:t>Step 2: Create Likelihood table by finding the probabilities like Overcast probability = 0.29 and probability of playing is 0.64.</a:t>
            </a:r>
          </a:p>
        </p:txBody>
      </p:sp>
      <p:pic>
        <p:nvPicPr>
          <p:cNvPr id="9218" name="Picture 2" descr="naive bayes, probabilit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927851"/>
            <a:ext cx="8201025" cy="27333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7287" y="5877272"/>
            <a:ext cx="8496944" cy="646331"/>
          </a:xfrm>
          <a:prstGeom prst="rect">
            <a:avLst/>
          </a:prstGeom>
        </p:spPr>
        <p:txBody>
          <a:bodyPr wrap="square">
            <a:spAutoFit/>
          </a:bodyPr>
          <a:lstStyle/>
          <a:p>
            <a:r>
              <a:rPr lang="en-IN" dirty="0"/>
              <a:t>Step 3: Now, use </a:t>
            </a:r>
            <a:r>
              <a:rPr lang="en-IN" u="sng" dirty="0">
                <a:hlinkClick r:id="rId3"/>
              </a:rPr>
              <a:t>Naive Bayesian</a:t>
            </a:r>
            <a:r>
              <a:rPr lang="en-IN" dirty="0"/>
              <a:t> equation to calculate the posterior probability for each class. The class with the highest posterior probability is the outcome of prediction.</a:t>
            </a:r>
          </a:p>
        </p:txBody>
      </p:sp>
    </p:spTree>
    <p:extLst>
      <p:ext uri="{BB962C8B-B14F-4D97-AF65-F5344CB8AC3E}">
        <p14:creationId xmlns:p14="http://schemas.microsoft.com/office/powerpoint/2010/main" val="815683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59123"/>
            <a:ext cx="8064896" cy="523220"/>
          </a:xfrm>
          <a:prstGeom prst="rect">
            <a:avLst/>
          </a:prstGeom>
          <a:noFill/>
        </p:spPr>
        <p:txBody>
          <a:bodyPr wrap="square" rtlCol="0">
            <a:spAutoFit/>
          </a:bodyPr>
          <a:lstStyle/>
          <a:p>
            <a:r>
              <a:rPr lang="en-IN" sz="2800" b="1" dirty="0"/>
              <a:t>Support Vector </a:t>
            </a:r>
            <a:r>
              <a:rPr lang="en-IN" sz="2800" b="1" dirty="0" smtClean="0"/>
              <a:t>Machine</a:t>
            </a:r>
            <a:r>
              <a:rPr lang="en-IN" sz="2800" dirty="0" smtClean="0"/>
              <a:t> </a:t>
            </a:r>
            <a:r>
              <a:rPr lang="en-IN" sz="2800" b="1" dirty="0" smtClean="0"/>
              <a:t>Algorithm</a:t>
            </a:r>
            <a:endParaRPr lang="en-IN" sz="2800" b="1" dirty="0"/>
          </a:p>
        </p:txBody>
      </p:sp>
      <p:sp>
        <p:nvSpPr>
          <p:cNvPr id="3" name="Rectangle 2"/>
          <p:cNvSpPr/>
          <p:nvPr/>
        </p:nvSpPr>
        <p:spPr>
          <a:xfrm>
            <a:off x="467544" y="980728"/>
            <a:ext cx="8208912" cy="2585323"/>
          </a:xfrm>
          <a:prstGeom prst="rect">
            <a:avLst/>
          </a:prstGeom>
        </p:spPr>
        <p:txBody>
          <a:bodyPr wrap="square">
            <a:spAutoFit/>
          </a:bodyPr>
          <a:lstStyle/>
          <a:p>
            <a:r>
              <a:rPr lang="en-IN" dirty="0" smtClean="0"/>
              <a:t>                        “</a:t>
            </a:r>
            <a:r>
              <a:rPr lang="en-IN" dirty="0"/>
              <a:t>Support Vector Machine” (SVM) is a supervised </a:t>
            </a:r>
            <a:r>
              <a:rPr lang="en-IN" u="sng" dirty="0">
                <a:hlinkClick r:id="rId2"/>
              </a:rPr>
              <a:t>machine learning algorithm</a:t>
            </a:r>
            <a:r>
              <a:rPr lang="en-IN" dirty="0"/>
              <a:t> 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 (look at the below snapshot).</a:t>
            </a:r>
          </a:p>
          <a:p>
            <a:r>
              <a:rPr lang="en-IN" u="sng" dirty="0">
                <a:hlinkClick r:id="rId3"/>
              </a:rPr>
              <a:t/>
            </a:r>
            <a:br>
              <a:rPr lang="en-IN" u="sng" dirty="0">
                <a:hlinkClick r:id="rId3"/>
              </a:rPr>
            </a:br>
            <a:endParaRPr lang="en-IN" dirty="0"/>
          </a:p>
        </p:txBody>
      </p:sp>
      <p:pic>
        <p:nvPicPr>
          <p:cNvPr id="6146" name="Picture 2" descr="SVM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068960"/>
            <a:ext cx="3905250" cy="2790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568" y="6093296"/>
            <a:ext cx="8460432" cy="646331"/>
          </a:xfrm>
          <a:prstGeom prst="rect">
            <a:avLst/>
          </a:prstGeom>
          <a:noFill/>
        </p:spPr>
        <p:txBody>
          <a:bodyPr wrap="square" rtlCol="0">
            <a:spAutoFit/>
          </a:bodyPr>
          <a:lstStyle/>
          <a:p>
            <a:r>
              <a:rPr lang="en-IN" dirty="0"/>
              <a:t>Support Vectors are simply the co-ordinates of individual observation. The SVM classifier is a frontier which best segregates the two classes (hyper-plane/ line).</a:t>
            </a:r>
          </a:p>
        </p:txBody>
      </p:sp>
    </p:spTree>
    <p:extLst>
      <p:ext uri="{BB962C8B-B14F-4D97-AF65-F5344CB8AC3E}">
        <p14:creationId xmlns:p14="http://schemas.microsoft.com/office/powerpoint/2010/main" val="759838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2304256" cy="523220"/>
          </a:xfrm>
          <a:prstGeom prst="rect">
            <a:avLst/>
          </a:prstGeom>
          <a:noFill/>
        </p:spPr>
        <p:txBody>
          <a:bodyPr wrap="square" rtlCol="0">
            <a:spAutoFit/>
          </a:bodyPr>
          <a:lstStyle/>
          <a:p>
            <a:r>
              <a:rPr lang="en-IN" sz="2800" b="1" dirty="0" smtClean="0"/>
              <a:t>Scenario-1 :</a:t>
            </a:r>
            <a:endParaRPr lang="en-IN" sz="2800" dirty="0"/>
          </a:p>
        </p:txBody>
      </p:sp>
      <p:sp>
        <p:nvSpPr>
          <p:cNvPr id="3" name="Rectangle 2"/>
          <p:cNvSpPr/>
          <p:nvPr/>
        </p:nvSpPr>
        <p:spPr>
          <a:xfrm>
            <a:off x="251520" y="858171"/>
            <a:ext cx="8568952" cy="646331"/>
          </a:xfrm>
          <a:prstGeom prst="rect">
            <a:avLst/>
          </a:prstGeom>
        </p:spPr>
        <p:txBody>
          <a:bodyPr wrap="square">
            <a:spAutoFit/>
          </a:bodyPr>
          <a:lstStyle/>
          <a:p>
            <a:r>
              <a:rPr lang="en-IN" b="1" dirty="0"/>
              <a:t>I</a:t>
            </a:r>
            <a:r>
              <a:rPr lang="en-IN" b="1" dirty="0" smtClean="0"/>
              <a:t>dentify </a:t>
            </a:r>
            <a:r>
              <a:rPr lang="en-IN" b="1" dirty="0"/>
              <a:t>the right hyper-plane </a:t>
            </a:r>
            <a:r>
              <a:rPr lang="en-IN" b="1" dirty="0" smtClean="0"/>
              <a:t>:</a:t>
            </a:r>
            <a:r>
              <a:rPr lang="en-IN" b="1" dirty="0"/>
              <a:t> </a:t>
            </a:r>
            <a:r>
              <a:rPr lang="en-IN" dirty="0"/>
              <a:t>Here, we have three hyper-planes (A, B and C). Now, identify the right hyper-plane to classify star and circle.</a:t>
            </a:r>
          </a:p>
        </p:txBody>
      </p:sp>
      <p:pic>
        <p:nvPicPr>
          <p:cNvPr id="7170" name="Picture 2" descr="SV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4638675"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7544" y="5085184"/>
            <a:ext cx="8064896" cy="923330"/>
          </a:xfrm>
          <a:prstGeom prst="rect">
            <a:avLst/>
          </a:prstGeom>
        </p:spPr>
        <p:txBody>
          <a:bodyPr wrap="square">
            <a:spAutoFit/>
          </a:bodyPr>
          <a:lstStyle/>
          <a:p>
            <a:r>
              <a:rPr lang="en-IN" dirty="0"/>
              <a:t>You need to remember a thumb rule to identify the right hyper-plane: “Select the hyper-plane which segregates the two classes better”. In this scenario, hyper-plane “B” has excellently performed this job.</a:t>
            </a:r>
          </a:p>
        </p:txBody>
      </p:sp>
    </p:spTree>
    <p:extLst>
      <p:ext uri="{BB962C8B-B14F-4D97-AF65-F5344CB8AC3E}">
        <p14:creationId xmlns:p14="http://schemas.microsoft.com/office/powerpoint/2010/main" val="49785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499" y="188640"/>
            <a:ext cx="2376264" cy="584775"/>
          </a:xfrm>
          <a:prstGeom prst="rect">
            <a:avLst/>
          </a:prstGeom>
          <a:noFill/>
        </p:spPr>
        <p:txBody>
          <a:bodyPr wrap="square" rtlCol="0">
            <a:spAutoFit/>
          </a:bodyPr>
          <a:lstStyle/>
          <a:p>
            <a:r>
              <a:rPr lang="en-IN" sz="3200" b="1" dirty="0" smtClean="0"/>
              <a:t>Scenario-2 :</a:t>
            </a:r>
            <a:endParaRPr lang="en-IN" sz="3200" dirty="0"/>
          </a:p>
        </p:txBody>
      </p:sp>
      <p:sp>
        <p:nvSpPr>
          <p:cNvPr id="3" name="Rectangle 2"/>
          <p:cNvSpPr/>
          <p:nvPr/>
        </p:nvSpPr>
        <p:spPr>
          <a:xfrm>
            <a:off x="551027" y="995154"/>
            <a:ext cx="8266709" cy="1200329"/>
          </a:xfrm>
          <a:prstGeom prst="rect">
            <a:avLst/>
          </a:prstGeom>
        </p:spPr>
        <p:txBody>
          <a:bodyPr wrap="square">
            <a:spAutoFit/>
          </a:bodyPr>
          <a:lstStyle/>
          <a:p>
            <a:r>
              <a:rPr lang="en-IN" b="1" dirty="0"/>
              <a:t>Identify the right hyper-plane </a:t>
            </a:r>
            <a:r>
              <a:rPr lang="en-IN" b="1" dirty="0" smtClean="0"/>
              <a:t>:</a:t>
            </a:r>
            <a:r>
              <a:rPr lang="en-IN" b="1" dirty="0"/>
              <a:t> </a:t>
            </a:r>
            <a:r>
              <a:rPr lang="en-IN" dirty="0"/>
              <a:t>Here, we have three hyper-planes (A, B and C) and all are segregating the classes </a:t>
            </a:r>
            <a:r>
              <a:rPr lang="en-IN" dirty="0" smtClean="0"/>
              <a:t>well.</a:t>
            </a:r>
            <a:r>
              <a:rPr lang="en-IN" dirty="0"/>
              <a:t> Here, maximizing the distances between nearest data point (either class) and hyper-plane will help us to decide the right hyper-plane. This distance is called as </a:t>
            </a:r>
            <a:r>
              <a:rPr lang="en-IN" dirty="0" smtClean="0"/>
              <a:t>Margin.</a:t>
            </a:r>
            <a:endParaRPr lang="en-IN" dirty="0"/>
          </a:p>
        </p:txBody>
      </p:sp>
      <p:pic>
        <p:nvPicPr>
          <p:cNvPr id="8194" name="Picture 2" descr="SVM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093" y="2195483"/>
            <a:ext cx="4600575" cy="27767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1027" y="5204275"/>
            <a:ext cx="8266709" cy="1200329"/>
          </a:xfrm>
          <a:prstGeom prst="rect">
            <a:avLst/>
          </a:prstGeom>
        </p:spPr>
        <p:txBody>
          <a:bodyPr wrap="square">
            <a:spAutoFit/>
          </a:bodyPr>
          <a:lstStyle/>
          <a:p>
            <a:r>
              <a:rPr lang="en-IN" dirty="0"/>
              <a:t>Above, you can see that the margin for hyper-plane C is high as compared to both A and B. Hence, we name the right hyper-plane as C. Another lightning reason for selecting the hyper-plane with higher margin is robustness. If we select a hyper-plane having low margin then there is high chance of miss-classification.</a:t>
            </a:r>
          </a:p>
        </p:txBody>
      </p:sp>
    </p:spTree>
    <p:extLst>
      <p:ext uri="{BB962C8B-B14F-4D97-AF65-F5344CB8AC3E}">
        <p14:creationId xmlns:p14="http://schemas.microsoft.com/office/powerpoint/2010/main" val="3079401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23364"/>
            <a:ext cx="8208912" cy="584775"/>
          </a:xfrm>
          <a:prstGeom prst="rect">
            <a:avLst/>
          </a:prstGeom>
          <a:noFill/>
        </p:spPr>
        <p:txBody>
          <a:bodyPr wrap="square" rtlCol="0">
            <a:spAutoFit/>
          </a:bodyPr>
          <a:lstStyle/>
          <a:p>
            <a:r>
              <a:rPr lang="en-US" sz="3200" b="1" dirty="0"/>
              <a:t>DESCRIPTION OF TOOL </a:t>
            </a:r>
            <a:r>
              <a:rPr lang="en-US" sz="3200" b="1" dirty="0" smtClean="0"/>
              <a:t>SELECTED :</a:t>
            </a:r>
            <a:endParaRPr lang="en-IN" sz="3200" dirty="0"/>
          </a:p>
        </p:txBody>
      </p:sp>
      <p:sp>
        <p:nvSpPr>
          <p:cNvPr id="4" name="TextBox 3"/>
          <p:cNvSpPr txBox="1"/>
          <p:nvPr/>
        </p:nvSpPr>
        <p:spPr>
          <a:xfrm>
            <a:off x="53752" y="1340768"/>
            <a:ext cx="9036496" cy="5324535"/>
          </a:xfrm>
          <a:prstGeom prst="rect">
            <a:avLst/>
          </a:prstGeom>
          <a:noFill/>
        </p:spPr>
        <p:txBody>
          <a:bodyPr wrap="square" rtlCol="0">
            <a:spAutoFit/>
          </a:bodyPr>
          <a:lstStyle/>
          <a:p>
            <a:r>
              <a:rPr lang="en-IN" dirty="0" smtClean="0"/>
              <a:t>                      </a:t>
            </a:r>
            <a:r>
              <a:rPr lang="en-IN" sz="2000" dirty="0" smtClean="0"/>
              <a:t>In </a:t>
            </a:r>
            <a:r>
              <a:rPr lang="en-IN" sz="2000" dirty="0"/>
              <a:t>this work,</a:t>
            </a:r>
            <a:r>
              <a:rPr lang="en-IN" sz="2000" b="1" dirty="0"/>
              <a:t> </a:t>
            </a:r>
            <a:r>
              <a:rPr lang="en-IN" sz="2000" dirty="0"/>
              <a:t>Data Mining techniques were utilized to build a classification model for predicting employees’ performance using a real dataset collected from the Ministry of Egyptian Civil Aviation (MOCA) through a questionnaire prepared and distributed for 145 employees. Three main DM techniques were used for building the classification model and identifying the most effective factors that positively affect the performance. The techniques are the Decision Tree (DT), Naïve Bayes, and Support Vector Machine (SVM). </a:t>
            </a:r>
          </a:p>
          <a:p>
            <a:r>
              <a:rPr lang="en-US" sz="2000" dirty="0"/>
              <a:t> </a:t>
            </a:r>
            <a:endParaRPr lang="en-IN" sz="2000" dirty="0"/>
          </a:p>
          <a:p>
            <a:r>
              <a:rPr lang="en-US" sz="2000" dirty="0"/>
              <a:t>                       Data mining is defined as a process used to extract usable data from a larger set of any raw data. It implies </a:t>
            </a:r>
            <a:r>
              <a:rPr lang="en-US" sz="2000" dirty="0" err="1"/>
              <a:t>analysing</a:t>
            </a:r>
            <a:r>
              <a:rPr lang="en-US" sz="2000" dirty="0"/>
              <a:t> data patterns in large batches of data using one or more software. Data mining has applications in multiple fields, like science and research. As an application of data mining, businesses can learn more about their customers and develop more effective strategies related to various business functions and in turn leverage resources in a more optimal and insightful manner. </a:t>
            </a:r>
            <a:r>
              <a:rPr lang="en-US" sz="2000" dirty="0" smtClean="0"/>
              <a:t>For </a:t>
            </a:r>
            <a:r>
              <a:rPr lang="en-US" sz="2000" dirty="0"/>
              <a:t>segmenting the data and evaluating the probability of future events, data mining uses sophisticated mathematical algorithms. Data mining is also known as Knowledge Discovery in Data (KDD).</a:t>
            </a:r>
            <a:endParaRPr lang="en-IN" sz="2000" dirty="0"/>
          </a:p>
        </p:txBody>
      </p:sp>
    </p:spTree>
    <p:extLst>
      <p:ext uri="{BB962C8B-B14F-4D97-AF65-F5344CB8AC3E}">
        <p14:creationId xmlns:p14="http://schemas.microsoft.com/office/powerpoint/2010/main" val="2576079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908720"/>
            <a:ext cx="8820472" cy="5878532"/>
          </a:xfrm>
          <a:prstGeom prst="rect">
            <a:avLst/>
          </a:prstGeom>
          <a:noFill/>
        </p:spPr>
        <p:txBody>
          <a:bodyPr wrap="square" rtlCol="0">
            <a:spAutoFit/>
          </a:bodyPr>
          <a:lstStyle/>
          <a:p>
            <a:r>
              <a:rPr lang="en-US" sz="2000" dirty="0"/>
              <a:t> </a:t>
            </a:r>
            <a:r>
              <a:rPr lang="en-US" sz="2000" dirty="0" smtClean="0"/>
              <a:t>                               A </a:t>
            </a:r>
            <a:r>
              <a:rPr lang="en-US" sz="2000" dirty="0"/>
              <a:t>decision tree is a structure that includes a root node, branches, and leaf nodes. Each internal node denotes a test on an attribute, each branch denotes the outcome of a test, and each leaf node holds a class label. The topmost node in </a:t>
            </a:r>
            <a:r>
              <a:rPr lang="en-US" sz="2000" dirty="0" smtClean="0"/>
              <a:t>the</a:t>
            </a:r>
            <a:r>
              <a:rPr lang="en-IN" sz="2000" dirty="0"/>
              <a:t> </a:t>
            </a:r>
            <a:r>
              <a:rPr lang="en-US" sz="2000" dirty="0" smtClean="0"/>
              <a:t>tree </a:t>
            </a:r>
            <a:r>
              <a:rPr lang="en-US" sz="2000" dirty="0"/>
              <a:t>is the root </a:t>
            </a:r>
            <a:r>
              <a:rPr lang="en-US" sz="2000" dirty="0" smtClean="0"/>
              <a:t>node.</a:t>
            </a:r>
          </a:p>
          <a:p>
            <a:r>
              <a:rPr lang="en-US" sz="2000" dirty="0" smtClean="0"/>
              <a:t>           </a:t>
            </a:r>
          </a:p>
          <a:p>
            <a:r>
              <a:rPr lang="en-US" sz="2000" dirty="0"/>
              <a:t> </a:t>
            </a:r>
            <a:r>
              <a:rPr lang="en-US" sz="2000" dirty="0" smtClean="0"/>
              <a:t>                                 </a:t>
            </a:r>
            <a:r>
              <a:rPr lang="en-IN" sz="2000" dirty="0"/>
              <a:t>The Naive Bayesian classifier is based on Bayes’ theorem with the independence assumptions between predictors. A Naive Bayesian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endParaRPr lang="en-IN" sz="2000" dirty="0" smtClean="0"/>
          </a:p>
          <a:p>
            <a:endParaRPr lang="en-IN" sz="2000" dirty="0"/>
          </a:p>
          <a:p>
            <a:r>
              <a:rPr lang="en-IN" sz="2000" dirty="0" smtClean="0"/>
              <a:t>                                 </a:t>
            </a:r>
            <a:r>
              <a:rPr lang="en-US" sz="2000" dirty="0"/>
              <a:t>SVM or Support Vector Machine is a linear model for classification and regression problems. It can solve linear and non-linear problems and work well for many practical problems. The idea of SVM is simple: The algorithm creates a line or a </a:t>
            </a:r>
            <a:r>
              <a:rPr lang="en-US" sz="2000" dirty="0" err="1"/>
              <a:t>hyperplane</a:t>
            </a:r>
            <a:r>
              <a:rPr lang="en-US" sz="2000" dirty="0"/>
              <a:t> which separates the data into classes.</a:t>
            </a:r>
            <a:endParaRPr lang="en-IN" sz="2000" dirty="0"/>
          </a:p>
          <a:p>
            <a:r>
              <a:rPr lang="en-US" sz="2000" dirty="0"/>
              <a:t> </a:t>
            </a:r>
            <a:endParaRPr lang="en-IN" sz="2000" dirty="0"/>
          </a:p>
          <a:p>
            <a:endParaRPr lang="en-US" dirty="0"/>
          </a:p>
          <a:p>
            <a:endParaRPr lang="en-IN" dirty="0"/>
          </a:p>
        </p:txBody>
      </p:sp>
    </p:spTree>
    <p:extLst>
      <p:ext uri="{BB962C8B-B14F-4D97-AF65-F5344CB8AC3E}">
        <p14:creationId xmlns:p14="http://schemas.microsoft.com/office/powerpoint/2010/main" val="1355584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58512"/>
            <a:ext cx="8496944" cy="523220"/>
          </a:xfrm>
          <a:prstGeom prst="rect">
            <a:avLst/>
          </a:prstGeom>
          <a:noFill/>
        </p:spPr>
        <p:txBody>
          <a:bodyPr wrap="square" rtlCol="0">
            <a:spAutoFit/>
          </a:bodyPr>
          <a:lstStyle/>
          <a:p>
            <a:r>
              <a:rPr lang="en-US" sz="2800" b="1" dirty="0"/>
              <a:t>DETAILED DESCRIPTION OF MODULES </a:t>
            </a:r>
            <a:r>
              <a:rPr lang="en-US" sz="2800" b="1" dirty="0" smtClean="0"/>
              <a:t>IMPLEMENTED :</a:t>
            </a:r>
            <a:endParaRPr lang="en-IN" sz="2800" dirty="0"/>
          </a:p>
        </p:txBody>
      </p:sp>
      <p:sp>
        <p:nvSpPr>
          <p:cNvPr id="3" name="TextBox 2"/>
          <p:cNvSpPr txBox="1"/>
          <p:nvPr/>
        </p:nvSpPr>
        <p:spPr>
          <a:xfrm>
            <a:off x="179512" y="1196752"/>
            <a:ext cx="8964488" cy="5016758"/>
          </a:xfrm>
          <a:prstGeom prst="rect">
            <a:avLst/>
          </a:prstGeom>
          <a:noFill/>
        </p:spPr>
        <p:txBody>
          <a:bodyPr wrap="square" rtlCol="0">
            <a:spAutoFit/>
          </a:bodyPr>
          <a:lstStyle/>
          <a:p>
            <a:r>
              <a:rPr lang="en-IN" dirty="0" smtClean="0"/>
              <a:t>                          </a:t>
            </a:r>
            <a:r>
              <a:rPr lang="en-IN" sz="2000" dirty="0" smtClean="0"/>
              <a:t>The </a:t>
            </a:r>
            <a:r>
              <a:rPr lang="en-IN" sz="2000" dirty="0"/>
              <a:t>stage of Classification process comes after the data has been prepared and </a:t>
            </a:r>
            <a:r>
              <a:rPr lang="en-IN" sz="2000" dirty="0" err="1"/>
              <a:t>preprocessed</a:t>
            </a:r>
            <a:r>
              <a:rPr lang="en-IN" sz="2000" dirty="0"/>
              <a:t>. Three classification techniques were used, which they are SVM, DT, and Naïve Bayes classifier. These classification techniques are used and applied on the dataset for building the employees’ performance prediction model to get the most proper DM technique and the most effective variables that may affect and predict the employees’ performance as discussed at table.</a:t>
            </a:r>
          </a:p>
          <a:p>
            <a:r>
              <a:rPr lang="en-IN" sz="2000" dirty="0"/>
              <a:t> </a:t>
            </a:r>
          </a:p>
          <a:p>
            <a:r>
              <a:rPr lang="en-IN" sz="2000" dirty="0"/>
              <a:t>                          These variables consist of </a:t>
            </a:r>
            <a:r>
              <a:rPr lang="en-IN" sz="2000" dirty="0" smtClean="0"/>
              <a:t>(A) </a:t>
            </a:r>
            <a:r>
              <a:rPr lang="en-IN" sz="2000" dirty="0"/>
              <a:t>Professional information such as: job title, rank, No. of experience years, No. of the service years at MOCA, No. of companies that worked for previously, salary, ask about working in comfortable conditions, ask about the existence of comfort and satisfaction with the salary, job, work conditions, and ask about getting trainings, </a:t>
            </a:r>
            <a:r>
              <a:rPr lang="en-IN" sz="2000" dirty="0" smtClean="0"/>
              <a:t>(B) </a:t>
            </a:r>
            <a:r>
              <a:rPr lang="en-IN" sz="2000" dirty="0"/>
              <a:t>Personal information such as: age, gender, marital status, (C) Educational information such as: grade, degree, general specification, and university type. All these variables used to predict the target class (performance of MOCA’s employees) to be Excellent, Very Good, or Good.</a:t>
            </a:r>
          </a:p>
        </p:txBody>
      </p:sp>
    </p:spTree>
    <p:extLst>
      <p:ext uri="{BB962C8B-B14F-4D97-AF65-F5344CB8AC3E}">
        <p14:creationId xmlns:p14="http://schemas.microsoft.com/office/powerpoint/2010/main" val="3330858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63526884"/>
              </p:ext>
            </p:extLst>
          </p:nvPr>
        </p:nvGraphicFramePr>
        <p:xfrm>
          <a:off x="1" y="-3"/>
          <a:ext cx="8964487" cy="7092318"/>
        </p:xfrm>
        <a:graphic>
          <a:graphicData uri="http://schemas.openxmlformats.org/drawingml/2006/table">
            <a:tbl>
              <a:tblPr firstRow="1" firstCol="1" bandRow="1">
                <a:tableStyleId>{5C22544A-7EE6-4342-B048-85BDC9FD1C3A}</a:tableStyleId>
              </a:tblPr>
              <a:tblGrid>
                <a:gridCol w="2195735"/>
                <a:gridCol w="2067487"/>
                <a:gridCol w="1100865"/>
                <a:gridCol w="3600400"/>
              </a:tblGrid>
              <a:tr h="366969">
                <a:tc>
                  <a:txBody>
                    <a:bodyPr/>
                    <a:lstStyle/>
                    <a:p>
                      <a:pPr algn="ctr">
                        <a:spcAft>
                          <a:spcPts val="0"/>
                        </a:spcAft>
                      </a:pPr>
                      <a:r>
                        <a:rPr lang="en-IN" sz="1200" dirty="0">
                          <a:effectLst/>
                        </a:rPr>
                        <a:t>Variable Symbol</a:t>
                      </a:r>
                      <a:endParaRPr lang="en-IN" sz="1200"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Variable</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Description</a:t>
                      </a:r>
                      <a:endParaRPr lang="en-IN" sz="1200">
                        <a:solidFill>
                          <a:srgbClr val="000000"/>
                        </a:solidFill>
                        <a:effectLst/>
                        <a:latin typeface="Times New Roman"/>
                        <a:ea typeface="Calibri"/>
                        <a:cs typeface="Times New Roman"/>
                      </a:endParaRPr>
                    </a:p>
                  </a:txBody>
                  <a:tcPr marL="15429" marR="15429" marT="0" marB="0" anchor="b"/>
                </a:tc>
              </a:tr>
              <a:tr h="305808">
                <a:tc>
                  <a:txBody>
                    <a:bodyPr/>
                    <a:lstStyle/>
                    <a:p>
                      <a:pPr algn="ctr">
                        <a:spcAft>
                          <a:spcPts val="0"/>
                        </a:spcAft>
                      </a:pPr>
                      <a:r>
                        <a:rPr lang="en-IN" sz="1200" b="1" dirty="0">
                          <a:effectLst/>
                        </a:rPr>
                        <a:t>X1</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JobTitle</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Employee’s Job Title</a:t>
                      </a:r>
                      <a:endParaRPr lang="en-IN" sz="1200">
                        <a:solidFill>
                          <a:srgbClr val="000000"/>
                        </a:solidFill>
                        <a:effectLst/>
                        <a:latin typeface="Times New Roman"/>
                        <a:ea typeface="Calibri"/>
                        <a:cs typeface="Times New Roman"/>
                      </a:endParaRPr>
                    </a:p>
                  </a:txBody>
                  <a:tcPr marL="15429" marR="15429" marT="0" marB="0" anchor="b"/>
                </a:tc>
              </a:tr>
              <a:tr h="244645">
                <a:tc>
                  <a:txBody>
                    <a:bodyPr/>
                    <a:lstStyle/>
                    <a:p>
                      <a:pPr algn="ctr">
                        <a:spcAft>
                          <a:spcPts val="0"/>
                        </a:spcAft>
                      </a:pPr>
                      <a:r>
                        <a:rPr lang="en-IN" sz="1200" b="1" dirty="0">
                          <a:effectLst/>
                        </a:rPr>
                        <a:t>X2</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Rank</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Employee’s Rank or Level</a:t>
                      </a:r>
                      <a:endParaRPr lang="en-IN" sz="1200">
                        <a:solidFill>
                          <a:srgbClr val="000000"/>
                        </a:solidFill>
                        <a:effectLst/>
                        <a:latin typeface="Times New Roman"/>
                        <a:ea typeface="Calibri"/>
                        <a:cs typeface="Times New Roman"/>
                      </a:endParaRPr>
                    </a:p>
                  </a:txBody>
                  <a:tcPr marL="15429" marR="15429" marT="0" marB="0" anchor="b"/>
                </a:tc>
              </a:tr>
              <a:tr h="428131">
                <a:tc>
                  <a:txBody>
                    <a:bodyPr/>
                    <a:lstStyle/>
                    <a:p>
                      <a:pPr algn="ctr">
                        <a:spcAft>
                          <a:spcPts val="0"/>
                        </a:spcAft>
                      </a:pPr>
                      <a:r>
                        <a:rPr lang="en-IN" sz="1200" b="1" dirty="0">
                          <a:effectLst/>
                        </a:rPr>
                        <a:t>X3</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#ExpYears</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No. of Working Experience Years</a:t>
                      </a:r>
                      <a:endParaRPr lang="en-IN" sz="1200">
                        <a:solidFill>
                          <a:srgbClr val="000000"/>
                        </a:solidFill>
                        <a:effectLst/>
                        <a:latin typeface="Times New Roman"/>
                        <a:ea typeface="Calibri"/>
                        <a:cs typeface="Times New Roman"/>
                      </a:endParaRPr>
                    </a:p>
                  </a:txBody>
                  <a:tcPr marL="15429" marR="15429" marT="0" marB="0" anchor="b"/>
                </a:tc>
              </a:tr>
              <a:tr h="489292">
                <a:tc>
                  <a:txBody>
                    <a:bodyPr/>
                    <a:lstStyle/>
                    <a:p>
                      <a:pPr algn="ctr">
                        <a:spcAft>
                          <a:spcPts val="0"/>
                        </a:spcAft>
                      </a:pPr>
                      <a:r>
                        <a:rPr lang="en-IN" sz="1200" b="1" dirty="0">
                          <a:effectLst/>
                        </a:rPr>
                        <a:t>X4</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err="1">
                          <a:effectLst/>
                        </a:rPr>
                        <a:t>ServicePeriod</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Service Period at MOCA (in Years)</a:t>
                      </a:r>
                      <a:endParaRPr lang="en-IN" sz="1200">
                        <a:solidFill>
                          <a:srgbClr val="000000"/>
                        </a:solidFill>
                        <a:effectLst/>
                        <a:latin typeface="Times New Roman"/>
                        <a:ea typeface="Calibri"/>
                        <a:cs typeface="Times New Roman"/>
                      </a:endParaRPr>
                    </a:p>
                  </a:txBody>
                  <a:tcPr marL="15429" marR="15429" marT="0" marB="0" anchor="b"/>
                </a:tc>
              </a:tr>
              <a:tr h="366969">
                <a:tc>
                  <a:txBody>
                    <a:bodyPr/>
                    <a:lstStyle/>
                    <a:p>
                      <a:pPr algn="ctr">
                        <a:spcAft>
                          <a:spcPts val="0"/>
                        </a:spcAft>
                      </a:pPr>
                      <a:r>
                        <a:rPr lang="en-IN" sz="1200" b="1">
                          <a:effectLst/>
                        </a:rPr>
                        <a:t>X5</a:t>
                      </a:r>
                      <a:endParaRPr lang="en-IN" sz="1200" b="1">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a:effectLst/>
                        </a:rPr>
                        <a:t>#</a:t>
                      </a:r>
                      <a:r>
                        <a:rPr lang="en-IN" sz="1200" dirty="0" err="1">
                          <a:effectLst/>
                        </a:rPr>
                        <a:t>PrevCo</a:t>
                      </a:r>
                      <a:r>
                        <a:rPr lang="en-IN" sz="1200" dirty="0">
                          <a:effectLst/>
                        </a:rPr>
                        <a:t>.</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No. of Previous Companies the employee worked for</a:t>
                      </a:r>
                      <a:endParaRPr lang="en-IN" sz="1200">
                        <a:solidFill>
                          <a:srgbClr val="000000"/>
                        </a:solidFill>
                        <a:effectLst/>
                        <a:latin typeface="Times New Roman"/>
                        <a:ea typeface="Calibri"/>
                        <a:cs typeface="Times New Roman"/>
                      </a:endParaRPr>
                    </a:p>
                  </a:txBody>
                  <a:tcPr marL="15429" marR="15429" marT="0" marB="0" anchor="b"/>
                </a:tc>
              </a:tr>
              <a:tr h="428131">
                <a:tc>
                  <a:txBody>
                    <a:bodyPr/>
                    <a:lstStyle/>
                    <a:p>
                      <a:pPr algn="ctr">
                        <a:spcAft>
                          <a:spcPts val="0"/>
                        </a:spcAft>
                      </a:pPr>
                      <a:r>
                        <a:rPr lang="en-IN" sz="1200" b="1">
                          <a:effectLst/>
                        </a:rPr>
                        <a:t>X6</a:t>
                      </a:r>
                      <a:endParaRPr lang="en-IN" sz="1200" b="1">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err="1">
                          <a:effectLst/>
                        </a:rPr>
                        <a:t>SalRange</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Range of Employee’s Salary</a:t>
                      </a:r>
                      <a:endParaRPr lang="en-IN" sz="1200" dirty="0">
                        <a:solidFill>
                          <a:srgbClr val="000000"/>
                        </a:solidFill>
                        <a:effectLst/>
                        <a:latin typeface="Times New Roman"/>
                        <a:ea typeface="Calibri"/>
                        <a:cs typeface="Times New Roman"/>
                      </a:endParaRPr>
                    </a:p>
                  </a:txBody>
                  <a:tcPr marL="15429" marR="15429" marT="0" marB="0" anchor="b"/>
                </a:tc>
              </a:tr>
              <a:tr h="672777">
                <a:tc>
                  <a:txBody>
                    <a:bodyPr/>
                    <a:lstStyle/>
                    <a:p>
                      <a:pPr algn="ctr">
                        <a:spcAft>
                          <a:spcPts val="0"/>
                        </a:spcAft>
                      </a:pPr>
                      <a:r>
                        <a:rPr lang="en-IN" sz="1200" b="1" dirty="0">
                          <a:effectLst/>
                        </a:rPr>
                        <a:t>X7</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err="1">
                          <a:effectLst/>
                        </a:rPr>
                        <a:t>ComfWorkCond</a:t>
                      </a:r>
                      <a:r>
                        <a:rPr lang="en-IN" sz="1200" dirty="0">
                          <a:effectLst/>
                        </a:rPr>
                        <a:t>.</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Working in Comfortable conditions (in employee’s perspective). Answer with (Yes - No)</a:t>
                      </a:r>
                      <a:endParaRPr lang="en-IN" sz="1200" dirty="0">
                        <a:solidFill>
                          <a:srgbClr val="000000"/>
                        </a:solidFill>
                        <a:effectLst/>
                        <a:latin typeface="Times New Roman"/>
                        <a:ea typeface="Calibri"/>
                        <a:cs typeface="Times New Roman"/>
                      </a:endParaRPr>
                    </a:p>
                  </a:txBody>
                  <a:tcPr marL="15429" marR="15429" marT="0" marB="0" anchor="b"/>
                </a:tc>
              </a:tr>
              <a:tr h="366969">
                <a:tc>
                  <a:txBody>
                    <a:bodyPr/>
                    <a:lstStyle/>
                    <a:p>
                      <a:pPr algn="ctr">
                        <a:spcAft>
                          <a:spcPts val="0"/>
                        </a:spcAft>
                      </a:pPr>
                      <a:r>
                        <a:rPr lang="en-IN" sz="1200" b="1" dirty="0">
                          <a:effectLst/>
                        </a:rPr>
                        <a:t>X8</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SatSalary</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Existing Satisfaction for Salary (in employee’s perspective). Answer with (Yes - No)</a:t>
                      </a:r>
                      <a:endParaRPr lang="en-IN" sz="1200" dirty="0">
                        <a:solidFill>
                          <a:srgbClr val="000000"/>
                        </a:solidFill>
                        <a:effectLst/>
                        <a:latin typeface="Times New Roman"/>
                        <a:ea typeface="Calibri"/>
                        <a:cs typeface="Times New Roman"/>
                      </a:endParaRPr>
                    </a:p>
                  </a:txBody>
                  <a:tcPr marL="15429" marR="15429" marT="0" marB="0" anchor="b"/>
                </a:tc>
              </a:tr>
              <a:tr h="366969">
                <a:tc>
                  <a:txBody>
                    <a:bodyPr/>
                    <a:lstStyle/>
                    <a:p>
                      <a:pPr algn="ctr">
                        <a:spcAft>
                          <a:spcPts val="0"/>
                        </a:spcAft>
                      </a:pPr>
                      <a:r>
                        <a:rPr lang="en-IN" sz="1200" b="1" dirty="0">
                          <a:effectLst/>
                        </a:rPr>
                        <a:t>X9</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err="1">
                          <a:effectLst/>
                        </a:rPr>
                        <a:t>ProfTrain</a:t>
                      </a:r>
                      <a:r>
                        <a:rPr lang="en-IN" sz="1200" dirty="0">
                          <a:effectLst/>
                        </a:rPr>
                        <a:t>.</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Existing trainings for the job (in employee’s perspective). Answer with (Yes - No)</a:t>
                      </a:r>
                      <a:endParaRPr lang="en-IN" sz="1200" dirty="0">
                        <a:solidFill>
                          <a:srgbClr val="000000"/>
                        </a:solidFill>
                        <a:effectLst/>
                        <a:latin typeface="Times New Roman"/>
                        <a:ea typeface="Calibri"/>
                        <a:cs typeface="Times New Roman"/>
                      </a:endParaRPr>
                    </a:p>
                  </a:txBody>
                  <a:tcPr marL="15429" marR="15429" marT="0" marB="0" anchor="b"/>
                </a:tc>
              </a:tr>
              <a:tr h="244645">
                <a:tc>
                  <a:txBody>
                    <a:bodyPr/>
                    <a:lstStyle/>
                    <a:p>
                      <a:pPr algn="ctr">
                        <a:spcAft>
                          <a:spcPts val="0"/>
                        </a:spcAft>
                      </a:pPr>
                      <a:r>
                        <a:rPr lang="en-IN" sz="1200" b="1" dirty="0">
                          <a:effectLst/>
                        </a:rPr>
                        <a:t>X10</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err="1">
                          <a:effectLst/>
                        </a:rPr>
                        <a:t>SatJob</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Existing Satisfaction for the job (in employee’s Perspective). Answer with (Yes - No)</a:t>
                      </a:r>
                      <a:endParaRPr lang="en-IN" sz="1200">
                        <a:solidFill>
                          <a:srgbClr val="000000"/>
                        </a:solidFill>
                        <a:effectLst/>
                        <a:latin typeface="Times New Roman"/>
                        <a:ea typeface="Calibri"/>
                        <a:cs typeface="Times New Roman"/>
                      </a:endParaRPr>
                    </a:p>
                  </a:txBody>
                  <a:tcPr marL="15429" marR="15429" marT="0" marB="0" anchor="b"/>
                </a:tc>
              </a:tr>
              <a:tr h="183485">
                <a:tc>
                  <a:txBody>
                    <a:bodyPr/>
                    <a:lstStyle/>
                    <a:p>
                      <a:pPr algn="ctr">
                        <a:spcAft>
                          <a:spcPts val="0"/>
                        </a:spcAft>
                      </a:pPr>
                      <a:r>
                        <a:rPr lang="en-IN" sz="1200" b="1">
                          <a:effectLst/>
                        </a:rPr>
                        <a:t>X11</a:t>
                      </a:r>
                      <a:endParaRPr lang="en-IN" sz="1200" b="1">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a:effectLst/>
                        </a:rPr>
                        <a:t>Age</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a:effectLst/>
                        </a:rPr>
                        <a:t>Employee’s Age</a:t>
                      </a:r>
                      <a:endParaRPr lang="en-IN" sz="1200">
                        <a:solidFill>
                          <a:srgbClr val="000000"/>
                        </a:solidFill>
                        <a:effectLst/>
                        <a:latin typeface="Times New Roman"/>
                        <a:ea typeface="Calibri"/>
                        <a:cs typeface="Times New Roman"/>
                      </a:endParaRPr>
                    </a:p>
                  </a:txBody>
                  <a:tcPr marL="15429" marR="15429" marT="0" marB="0" anchor="b"/>
                </a:tc>
              </a:tr>
              <a:tr h="305808">
                <a:tc>
                  <a:txBody>
                    <a:bodyPr/>
                    <a:lstStyle/>
                    <a:p>
                      <a:pPr algn="ctr">
                        <a:spcAft>
                          <a:spcPts val="0"/>
                        </a:spcAft>
                      </a:pPr>
                      <a:r>
                        <a:rPr lang="en-IN" sz="1200" b="1" dirty="0">
                          <a:effectLst/>
                        </a:rPr>
                        <a:t>X12</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dirty="0">
                          <a:effectLst/>
                        </a:rPr>
                        <a:t>Gender</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Employee’s Gender</a:t>
                      </a:r>
                      <a:endParaRPr lang="en-IN" sz="1200" dirty="0">
                        <a:solidFill>
                          <a:srgbClr val="000000"/>
                        </a:solidFill>
                        <a:effectLst/>
                        <a:latin typeface="Times New Roman"/>
                        <a:ea typeface="Calibri"/>
                        <a:cs typeface="Times New Roman"/>
                      </a:endParaRPr>
                    </a:p>
                  </a:txBody>
                  <a:tcPr marL="15429" marR="15429" marT="0" marB="0" anchor="b"/>
                </a:tc>
              </a:tr>
              <a:tr h="305808">
                <a:tc>
                  <a:txBody>
                    <a:bodyPr/>
                    <a:lstStyle/>
                    <a:p>
                      <a:pPr algn="ctr">
                        <a:spcAft>
                          <a:spcPts val="0"/>
                        </a:spcAft>
                      </a:pPr>
                      <a:r>
                        <a:rPr lang="en-IN" sz="1200" b="1" dirty="0">
                          <a:effectLst/>
                        </a:rPr>
                        <a:t>X13</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MarStatus</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Employee’s Marital Status</a:t>
                      </a:r>
                      <a:endParaRPr lang="en-IN" sz="1200" dirty="0">
                        <a:solidFill>
                          <a:srgbClr val="000000"/>
                        </a:solidFill>
                        <a:effectLst/>
                        <a:latin typeface="Times New Roman"/>
                        <a:ea typeface="Calibri"/>
                        <a:cs typeface="Times New Roman"/>
                      </a:endParaRPr>
                    </a:p>
                  </a:txBody>
                  <a:tcPr marL="15429" marR="15429" marT="0" marB="0" anchor="b"/>
                </a:tc>
              </a:tr>
              <a:tr h="428131">
                <a:tc>
                  <a:txBody>
                    <a:bodyPr/>
                    <a:lstStyle/>
                    <a:p>
                      <a:pPr algn="ctr">
                        <a:spcAft>
                          <a:spcPts val="0"/>
                        </a:spcAft>
                      </a:pPr>
                      <a:r>
                        <a:rPr lang="en-IN" sz="1200" b="1" dirty="0">
                          <a:effectLst/>
                        </a:rPr>
                        <a:t>X14</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EduDegree</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Employee’s Education Degree</a:t>
                      </a:r>
                      <a:endParaRPr lang="en-IN" sz="1200" dirty="0">
                        <a:solidFill>
                          <a:srgbClr val="000000"/>
                        </a:solidFill>
                        <a:effectLst/>
                        <a:latin typeface="Times New Roman"/>
                        <a:ea typeface="Calibri"/>
                        <a:cs typeface="Times New Roman"/>
                      </a:endParaRPr>
                    </a:p>
                  </a:txBody>
                  <a:tcPr marL="15429" marR="15429" marT="0" marB="0" anchor="b"/>
                </a:tc>
              </a:tr>
              <a:tr h="489292">
                <a:tc>
                  <a:txBody>
                    <a:bodyPr/>
                    <a:lstStyle/>
                    <a:p>
                      <a:pPr algn="ctr">
                        <a:spcAft>
                          <a:spcPts val="0"/>
                        </a:spcAft>
                      </a:pPr>
                      <a:r>
                        <a:rPr lang="en-IN" sz="1200" b="1" dirty="0">
                          <a:effectLst/>
                        </a:rPr>
                        <a:t>X15</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GenSpecial.</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General Specialization</a:t>
                      </a:r>
                      <a:endParaRPr lang="en-IN" sz="1200" dirty="0">
                        <a:solidFill>
                          <a:srgbClr val="000000"/>
                        </a:solidFill>
                        <a:effectLst/>
                        <a:latin typeface="Times New Roman"/>
                        <a:ea typeface="Calibri"/>
                        <a:cs typeface="Times New Roman"/>
                      </a:endParaRPr>
                    </a:p>
                  </a:txBody>
                  <a:tcPr marL="15429" marR="15429" marT="0" marB="0" anchor="b"/>
                </a:tc>
              </a:tr>
              <a:tr h="366969">
                <a:tc>
                  <a:txBody>
                    <a:bodyPr/>
                    <a:lstStyle/>
                    <a:p>
                      <a:pPr algn="ctr">
                        <a:spcAft>
                          <a:spcPts val="0"/>
                        </a:spcAft>
                      </a:pPr>
                      <a:r>
                        <a:rPr lang="en-IN" sz="1200" b="1" dirty="0">
                          <a:effectLst/>
                        </a:rPr>
                        <a:t>X16</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UniType</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Type of the University</a:t>
                      </a:r>
                      <a:endParaRPr lang="en-IN" sz="1200" dirty="0">
                        <a:solidFill>
                          <a:srgbClr val="000000"/>
                        </a:solidFill>
                        <a:effectLst/>
                        <a:latin typeface="Times New Roman"/>
                        <a:ea typeface="Calibri"/>
                        <a:cs typeface="Times New Roman"/>
                      </a:endParaRPr>
                    </a:p>
                  </a:txBody>
                  <a:tcPr marL="15429" marR="15429" marT="0" marB="0" anchor="b"/>
                </a:tc>
              </a:tr>
              <a:tr h="244645">
                <a:tc>
                  <a:txBody>
                    <a:bodyPr/>
                    <a:lstStyle/>
                    <a:p>
                      <a:pPr algn="ctr">
                        <a:spcAft>
                          <a:spcPts val="0"/>
                        </a:spcAft>
                      </a:pPr>
                      <a:r>
                        <a:rPr lang="en-IN" sz="1200" b="1" dirty="0">
                          <a:effectLst/>
                        </a:rPr>
                        <a:t>X17</a:t>
                      </a:r>
                      <a:endParaRPr lang="en-IN" sz="1200" b="1" dirty="0">
                        <a:solidFill>
                          <a:srgbClr val="000000"/>
                        </a:solidFill>
                        <a:effectLst/>
                        <a:latin typeface="Times New Roman"/>
                        <a:ea typeface="Calibri"/>
                        <a:cs typeface="Times New Roman"/>
                      </a:endParaRPr>
                    </a:p>
                  </a:txBody>
                  <a:tcPr marL="15429" marR="15429" marT="0" marB="0" anchor="b"/>
                </a:tc>
                <a:tc gridSpan="2">
                  <a:txBody>
                    <a:bodyPr/>
                    <a:lstStyle/>
                    <a:p>
                      <a:pPr algn="ctr">
                        <a:spcAft>
                          <a:spcPts val="0"/>
                        </a:spcAft>
                      </a:pPr>
                      <a:r>
                        <a:rPr lang="en-IN" sz="1200">
                          <a:effectLst/>
                        </a:rPr>
                        <a:t>Grade</a:t>
                      </a:r>
                      <a:endParaRPr lang="en-IN" sz="120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a:txBody>
                    <a:bodyPr/>
                    <a:lstStyle/>
                    <a:p>
                      <a:pPr algn="ctr">
                        <a:spcAft>
                          <a:spcPts val="0"/>
                        </a:spcAft>
                      </a:pPr>
                      <a:r>
                        <a:rPr lang="en-IN" sz="1200" dirty="0">
                          <a:effectLst/>
                        </a:rPr>
                        <a:t>Employee’s Graduation Grade</a:t>
                      </a:r>
                      <a:endParaRPr lang="en-IN" sz="1200" dirty="0">
                        <a:solidFill>
                          <a:srgbClr val="000000"/>
                        </a:solidFill>
                        <a:effectLst/>
                        <a:latin typeface="Times New Roman"/>
                        <a:ea typeface="Calibri"/>
                        <a:cs typeface="Times New Roman"/>
                      </a:endParaRPr>
                    </a:p>
                  </a:txBody>
                  <a:tcPr marL="15429" marR="15429" marT="0" marB="0" anchor="b"/>
                </a:tc>
              </a:tr>
              <a:tr h="135924">
                <a:tc gridSpan="2">
                  <a:txBody>
                    <a:bodyPr/>
                    <a:lstStyle/>
                    <a:p>
                      <a:pPr algn="ctr">
                        <a:spcAft>
                          <a:spcPts val="0"/>
                        </a:spcAft>
                      </a:pPr>
                      <a:r>
                        <a:rPr lang="en-IN" sz="1200" b="1" dirty="0">
                          <a:effectLst/>
                        </a:rPr>
                        <a:t>Performance</a:t>
                      </a:r>
                    </a:p>
                    <a:p>
                      <a:pPr algn="ctr">
                        <a:spcAft>
                          <a:spcPts val="0"/>
                        </a:spcAft>
                      </a:pPr>
                      <a:r>
                        <a:rPr lang="en-IN" sz="1200" b="1" dirty="0">
                          <a:effectLst/>
                        </a:rPr>
                        <a:t> </a:t>
                      </a:r>
                      <a:endParaRPr lang="en-IN" sz="1200" b="1"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c gridSpan="2">
                  <a:txBody>
                    <a:bodyPr/>
                    <a:lstStyle/>
                    <a:p>
                      <a:pPr algn="ctr">
                        <a:spcAft>
                          <a:spcPts val="0"/>
                        </a:spcAft>
                      </a:pPr>
                      <a:r>
                        <a:rPr lang="en-IN" sz="1200" dirty="0">
                          <a:effectLst/>
                        </a:rPr>
                        <a:t>Employee’s Performance either as informed or predicted. This is the target class</a:t>
                      </a:r>
                      <a:endParaRPr lang="en-IN" sz="1200" dirty="0">
                        <a:solidFill>
                          <a:srgbClr val="000000"/>
                        </a:solidFill>
                        <a:effectLst/>
                        <a:latin typeface="Times New Roman"/>
                        <a:ea typeface="Calibri"/>
                        <a:cs typeface="Times New Roman"/>
                      </a:endParaRPr>
                    </a:p>
                  </a:txBody>
                  <a:tcPr marL="15429" marR="15429" marT="0" marB="0" anchor="b"/>
                </a:tc>
                <a:tc hMerge="1">
                  <a:txBody>
                    <a:bodyPr/>
                    <a:lstStyle/>
                    <a:p>
                      <a:endParaRPr lang="en-IN"/>
                    </a:p>
                  </a:txBody>
                  <a:tcPr/>
                </a:tc>
              </a:tr>
            </a:tbl>
          </a:graphicData>
        </a:graphic>
      </p:graphicFrame>
    </p:spTree>
    <p:extLst>
      <p:ext uri="{BB962C8B-B14F-4D97-AF65-F5344CB8AC3E}">
        <p14:creationId xmlns:p14="http://schemas.microsoft.com/office/powerpoint/2010/main" val="193703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extBox 1"/>
          <p:cNvSpPr txBox="1"/>
          <p:nvPr/>
        </p:nvSpPr>
        <p:spPr>
          <a:xfrm>
            <a:off x="467544" y="1340768"/>
            <a:ext cx="3240360" cy="830997"/>
          </a:xfrm>
          <a:prstGeom prst="rect">
            <a:avLst/>
          </a:prstGeom>
          <a:noFill/>
        </p:spPr>
        <p:txBody>
          <a:bodyPr wrap="square" rtlCol="0">
            <a:spAutoFit/>
          </a:bodyPr>
          <a:lstStyle/>
          <a:p>
            <a:r>
              <a:rPr lang="en-IN" sz="4800" dirty="0" smtClean="0"/>
              <a:t>CONTENTS </a:t>
            </a:r>
            <a:endParaRPr lang="en-IN" sz="4800" dirty="0"/>
          </a:p>
        </p:txBody>
      </p:sp>
      <p:sp>
        <p:nvSpPr>
          <p:cNvPr id="3" name="TextBox 2"/>
          <p:cNvSpPr txBox="1"/>
          <p:nvPr/>
        </p:nvSpPr>
        <p:spPr>
          <a:xfrm>
            <a:off x="1835696" y="2420888"/>
            <a:ext cx="6840760" cy="2954655"/>
          </a:xfrm>
          <a:prstGeom prst="rect">
            <a:avLst/>
          </a:prstGeom>
          <a:noFill/>
        </p:spPr>
        <p:txBody>
          <a:bodyPr wrap="square" rtlCol="0">
            <a:spAutoFit/>
          </a:bodyPr>
          <a:lstStyle/>
          <a:p>
            <a:r>
              <a:rPr lang="en-IN" sz="2400" b="1" dirty="0" smtClean="0"/>
              <a:t>1.</a:t>
            </a:r>
            <a:r>
              <a:rPr lang="en-IN" sz="2400" b="1" dirty="0"/>
              <a:t> </a:t>
            </a:r>
            <a:r>
              <a:rPr lang="en-IN" sz="2400" dirty="0" smtClean="0"/>
              <a:t>Introduction </a:t>
            </a:r>
          </a:p>
          <a:p>
            <a:r>
              <a:rPr lang="en-IN" sz="2400" b="1" dirty="0" smtClean="0"/>
              <a:t>2.</a:t>
            </a:r>
            <a:r>
              <a:rPr lang="en-US" sz="2400" b="1" dirty="0"/>
              <a:t> </a:t>
            </a:r>
            <a:r>
              <a:rPr lang="en-US" sz="2400" dirty="0" smtClean="0"/>
              <a:t>Literature </a:t>
            </a:r>
            <a:r>
              <a:rPr lang="en-US" sz="2400" dirty="0" smtClean="0"/>
              <a:t>survey </a:t>
            </a:r>
            <a:endParaRPr lang="en-IN" sz="2400" dirty="0" smtClean="0"/>
          </a:p>
          <a:p>
            <a:r>
              <a:rPr lang="en-IN" sz="2400" b="1" dirty="0" smtClean="0"/>
              <a:t>3.</a:t>
            </a:r>
            <a:r>
              <a:rPr lang="en-US" sz="2400" b="1" dirty="0"/>
              <a:t> </a:t>
            </a:r>
            <a:r>
              <a:rPr lang="en-US" sz="2400" dirty="0"/>
              <a:t>M</a:t>
            </a:r>
            <a:r>
              <a:rPr lang="en-US" sz="2400" dirty="0" smtClean="0"/>
              <a:t>ethodology/techniques or algorithm used</a:t>
            </a:r>
            <a:endParaRPr lang="en-IN" sz="2400" dirty="0" smtClean="0"/>
          </a:p>
          <a:p>
            <a:r>
              <a:rPr lang="en-IN" sz="2400" b="1" dirty="0" smtClean="0"/>
              <a:t>4.</a:t>
            </a:r>
            <a:r>
              <a:rPr lang="en-US" sz="2400" b="1" dirty="0"/>
              <a:t> </a:t>
            </a:r>
            <a:r>
              <a:rPr lang="en-US" sz="2400" dirty="0"/>
              <a:t>D</a:t>
            </a:r>
            <a:r>
              <a:rPr lang="en-US" sz="2400" dirty="0" smtClean="0"/>
              <a:t>escription of tool selected </a:t>
            </a:r>
            <a:endParaRPr lang="en-IN" sz="2400" dirty="0" smtClean="0"/>
          </a:p>
          <a:p>
            <a:r>
              <a:rPr lang="en-IN" sz="2400" b="1" dirty="0" smtClean="0"/>
              <a:t>5.</a:t>
            </a:r>
            <a:r>
              <a:rPr lang="en-US" sz="2400" b="1" dirty="0"/>
              <a:t> </a:t>
            </a:r>
            <a:r>
              <a:rPr lang="en-US" sz="2400" dirty="0"/>
              <a:t>D</a:t>
            </a:r>
            <a:r>
              <a:rPr lang="en-US" sz="2400" dirty="0" smtClean="0"/>
              <a:t>etailed description of modules implemented </a:t>
            </a:r>
            <a:endParaRPr lang="en-IN" sz="2400" dirty="0" smtClean="0"/>
          </a:p>
          <a:p>
            <a:r>
              <a:rPr lang="en-IN" sz="2400" b="1" dirty="0" smtClean="0"/>
              <a:t>6.</a:t>
            </a:r>
            <a:r>
              <a:rPr lang="en-US" sz="2400" b="1" dirty="0"/>
              <a:t> </a:t>
            </a:r>
            <a:r>
              <a:rPr lang="en-US" sz="2400" dirty="0"/>
              <a:t>N</a:t>
            </a:r>
            <a:r>
              <a:rPr lang="en-US" sz="2400" dirty="0" smtClean="0"/>
              <a:t>ew </a:t>
            </a:r>
            <a:r>
              <a:rPr lang="en-US" sz="2400" dirty="0" smtClean="0"/>
              <a:t>learning's </a:t>
            </a:r>
            <a:r>
              <a:rPr lang="en-US" sz="2400" dirty="0" smtClean="0"/>
              <a:t>from  the topic</a:t>
            </a:r>
            <a:endParaRPr lang="en-IN" sz="2400" b="1" dirty="0" smtClean="0"/>
          </a:p>
          <a:p>
            <a:r>
              <a:rPr lang="en-IN" sz="2400" b="1" dirty="0" smtClean="0"/>
              <a:t>7.</a:t>
            </a:r>
            <a:r>
              <a:rPr lang="en-US" sz="2400" b="1" dirty="0"/>
              <a:t> </a:t>
            </a:r>
            <a:r>
              <a:rPr lang="en-US" sz="2400" dirty="0"/>
              <a:t>R</a:t>
            </a:r>
            <a:r>
              <a:rPr lang="en-US" sz="2400" dirty="0" smtClean="0"/>
              <a:t>eferences and Annexures</a:t>
            </a:r>
            <a:endParaRPr lang="en-IN" sz="2400" dirty="0" smtClean="0"/>
          </a:p>
          <a:p>
            <a:endParaRPr lang="en-IN" b="1" dirty="0"/>
          </a:p>
        </p:txBody>
      </p:sp>
    </p:spTree>
    <p:extLst>
      <p:ext uri="{BB962C8B-B14F-4D97-AF65-F5344CB8AC3E}">
        <p14:creationId xmlns:p14="http://schemas.microsoft.com/office/powerpoint/2010/main" val="3312647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330" y="260648"/>
            <a:ext cx="8424936" cy="984885"/>
          </a:xfrm>
          <a:prstGeom prst="rect">
            <a:avLst/>
          </a:prstGeom>
          <a:noFill/>
        </p:spPr>
        <p:txBody>
          <a:bodyPr wrap="square" rtlCol="0">
            <a:spAutoFit/>
          </a:bodyPr>
          <a:lstStyle/>
          <a:p>
            <a:r>
              <a:rPr lang="en-US" sz="2000" b="1" i="1" dirty="0"/>
              <a:t>First Experiment (E1): Using the whole variables of the dataset that may affect the performance (17 variables</a:t>
            </a:r>
            <a:r>
              <a:rPr lang="en-US" sz="2000" b="1" i="1" dirty="0" smtClean="0"/>
              <a:t>) :</a:t>
            </a:r>
            <a:endParaRPr lang="en-IN" sz="2000" dirty="0"/>
          </a:p>
          <a:p>
            <a:endParaRPr lang="en-IN" dirty="0"/>
          </a:p>
        </p:txBody>
      </p:sp>
      <p:sp>
        <p:nvSpPr>
          <p:cNvPr id="3" name="TextBox 2"/>
          <p:cNvSpPr txBox="1"/>
          <p:nvPr/>
        </p:nvSpPr>
        <p:spPr>
          <a:xfrm>
            <a:off x="387330" y="1245532"/>
            <a:ext cx="8073102" cy="1200329"/>
          </a:xfrm>
          <a:prstGeom prst="rect">
            <a:avLst/>
          </a:prstGeom>
          <a:noFill/>
        </p:spPr>
        <p:txBody>
          <a:bodyPr wrap="square" rtlCol="0">
            <a:spAutoFit/>
          </a:bodyPr>
          <a:lstStyle/>
          <a:p>
            <a:r>
              <a:rPr lang="en-US" dirty="0" smtClean="0"/>
              <a:t>                          In </a:t>
            </a:r>
            <a:r>
              <a:rPr lang="en-US" dirty="0"/>
              <a:t>the first Experiment (E1), the whole variables of the dataset were considered and tested to measure the prediction accuracy of the three applied classification techniques. Table 2 shows the accuracy percentages of predicting the performance for each of these techniques.</a:t>
            </a:r>
            <a:endParaRPr lang="en-IN" dirty="0"/>
          </a:p>
        </p:txBody>
      </p:sp>
      <p:sp>
        <p:nvSpPr>
          <p:cNvPr id="4" name="TextBox 3"/>
          <p:cNvSpPr txBox="1"/>
          <p:nvPr/>
        </p:nvSpPr>
        <p:spPr>
          <a:xfrm>
            <a:off x="805345" y="4077072"/>
            <a:ext cx="8208912" cy="369332"/>
          </a:xfrm>
          <a:prstGeom prst="rect">
            <a:avLst/>
          </a:prstGeom>
          <a:noFill/>
        </p:spPr>
        <p:txBody>
          <a:bodyPr wrap="square" rtlCol="0">
            <a:spAutoFit/>
          </a:bodyPr>
          <a:lstStyle/>
          <a:p>
            <a:r>
              <a:rPr lang="en-US" b="1" dirty="0" smtClean="0"/>
              <a:t>             TABLE </a:t>
            </a:r>
            <a:r>
              <a:rPr lang="en-US" b="1" dirty="0"/>
              <a:t>2: ACCURACY PERCENTAGES FOR PREDICTION ALGORITHMS IN </a:t>
            </a:r>
            <a:r>
              <a:rPr lang="en-US" b="1" dirty="0" smtClean="0"/>
              <a:t>E1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574494154"/>
              </p:ext>
            </p:extLst>
          </p:nvPr>
        </p:nvGraphicFramePr>
        <p:xfrm>
          <a:off x="1975661" y="2852936"/>
          <a:ext cx="5248274" cy="932909"/>
        </p:xfrm>
        <a:graphic>
          <a:graphicData uri="http://schemas.openxmlformats.org/drawingml/2006/table">
            <a:tbl>
              <a:tblPr firstRow="1" firstCol="1" bandRow="1">
                <a:tableStyleId>{5C22544A-7EE6-4342-B048-85BDC9FD1C3A}</a:tableStyleId>
              </a:tblPr>
              <a:tblGrid>
                <a:gridCol w="1103496"/>
                <a:gridCol w="2072389"/>
                <a:gridCol w="2072389"/>
              </a:tblGrid>
              <a:tr h="292829">
                <a:tc>
                  <a:txBody>
                    <a:bodyPr/>
                    <a:lstStyle/>
                    <a:p>
                      <a:pPr algn="ctr">
                        <a:spcAft>
                          <a:spcPts val="0"/>
                        </a:spcAft>
                      </a:pPr>
                      <a:r>
                        <a:rPr lang="en-IN" sz="1400">
                          <a:effectLst/>
                        </a:rPr>
                        <a:t>No.</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a:effectLst/>
                        </a:rPr>
                        <a:t>Technique</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a:effectLst/>
                        </a:rPr>
                        <a:t>Prediction Accuracy</a:t>
                      </a:r>
                      <a:endParaRPr lang="en-IN" sz="1200">
                        <a:solidFill>
                          <a:srgbClr val="000000"/>
                        </a:solidFill>
                        <a:effectLst/>
                        <a:latin typeface="Times New Roman"/>
                        <a:ea typeface="Calibri"/>
                        <a:cs typeface="Times New Roman"/>
                      </a:endParaRPr>
                    </a:p>
                  </a:txBody>
                  <a:tcPr marL="68580" marR="68580" marT="0" marB="0"/>
                </a:tc>
              </a:tr>
              <a:tr h="95250">
                <a:tc>
                  <a:txBody>
                    <a:bodyPr/>
                    <a:lstStyle/>
                    <a:p>
                      <a:pPr algn="ctr">
                        <a:spcAft>
                          <a:spcPts val="0"/>
                        </a:spcAft>
                      </a:pPr>
                      <a:r>
                        <a:rPr lang="en-IN" sz="1400">
                          <a:effectLst/>
                        </a:rPr>
                        <a:t>1</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a:effectLst/>
                        </a:rPr>
                        <a:t>C4.5 (J48)</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a:effectLst/>
                        </a:rPr>
                        <a:t>77.93 %</a:t>
                      </a:r>
                      <a:endParaRPr lang="en-IN" sz="1200">
                        <a:solidFill>
                          <a:srgbClr val="000000"/>
                        </a:solidFill>
                        <a:effectLst/>
                        <a:latin typeface="Times New Roman"/>
                        <a:ea typeface="Calibri"/>
                        <a:cs typeface="Times New Roman"/>
                      </a:endParaRPr>
                    </a:p>
                  </a:txBody>
                  <a:tcPr marL="68580" marR="68580" marT="0" marB="0"/>
                </a:tc>
              </a:tr>
              <a:tr h="95250">
                <a:tc>
                  <a:txBody>
                    <a:bodyPr/>
                    <a:lstStyle/>
                    <a:p>
                      <a:pPr algn="ctr">
                        <a:spcAft>
                          <a:spcPts val="0"/>
                        </a:spcAft>
                      </a:pPr>
                      <a:r>
                        <a:rPr lang="en-IN" sz="1400">
                          <a:effectLst/>
                        </a:rPr>
                        <a:t>2</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a:effectLst/>
                        </a:rPr>
                        <a:t>Naïve Bayes</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a:effectLst/>
                        </a:rPr>
                        <a:t>71.03 %</a:t>
                      </a:r>
                      <a:endParaRPr lang="en-IN" sz="1200">
                        <a:solidFill>
                          <a:srgbClr val="000000"/>
                        </a:solidFill>
                        <a:effectLst/>
                        <a:latin typeface="Times New Roman"/>
                        <a:ea typeface="Calibri"/>
                        <a:cs typeface="Times New Roman"/>
                      </a:endParaRPr>
                    </a:p>
                  </a:txBody>
                  <a:tcPr marL="68580" marR="68580" marT="0" marB="0"/>
                </a:tc>
              </a:tr>
              <a:tr h="95250">
                <a:tc>
                  <a:txBody>
                    <a:bodyPr/>
                    <a:lstStyle/>
                    <a:p>
                      <a:pPr algn="ctr">
                        <a:spcAft>
                          <a:spcPts val="0"/>
                        </a:spcAft>
                      </a:pPr>
                      <a:r>
                        <a:rPr lang="en-IN" sz="1400">
                          <a:effectLst/>
                        </a:rPr>
                        <a:t>3</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a:effectLst/>
                        </a:rPr>
                        <a:t>SVM</a:t>
                      </a:r>
                      <a:endParaRPr lang="en-IN" sz="1200">
                        <a:solidFill>
                          <a:srgbClr val="000000"/>
                        </a:solidFill>
                        <a:effectLst/>
                        <a:latin typeface="Times New Roman"/>
                        <a:ea typeface="Calibri"/>
                        <a:cs typeface="Times New Roman"/>
                      </a:endParaRPr>
                    </a:p>
                  </a:txBody>
                  <a:tcPr marL="68580" marR="68580" marT="0" marB="0"/>
                </a:tc>
                <a:tc>
                  <a:txBody>
                    <a:bodyPr/>
                    <a:lstStyle/>
                    <a:p>
                      <a:pPr algn="ctr">
                        <a:spcAft>
                          <a:spcPts val="0"/>
                        </a:spcAft>
                      </a:pPr>
                      <a:r>
                        <a:rPr lang="en-IN" sz="1400" dirty="0">
                          <a:effectLst/>
                        </a:rPr>
                        <a:t>81.38 %</a:t>
                      </a:r>
                      <a:endParaRPr lang="en-IN" sz="1200" dirty="0">
                        <a:solidFill>
                          <a:srgbClr val="000000"/>
                        </a:solidFill>
                        <a:effectLst/>
                        <a:latin typeface="Times New Roman"/>
                        <a:ea typeface="Calibri"/>
                        <a:cs typeface="Times New Roman"/>
                      </a:endParaRPr>
                    </a:p>
                  </a:txBody>
                  <a:tcPr marL="68580" marR="68580" marT="0" marB="0"/>
                </a:tc>
              </a:tr>
            </a:tbl>
          </a:graphicData>
        </a:graphic>
      </p:graphicFrame>
      <p:sp>
        <p:nvSpPr>
          <p:cNvPr id="7" name="TextBox 6"/>
          <p:cNvSpPr txBox="1"/>
          <p:nvPr/>
        </p:nvSpPr>
        <p:spPr>
          <a:xfrm>
            <a:off x="387331" y="4941168"/>
            <a:ext cx="8424936" cy="1754326"/>
          </a:xfrm>
          <a:prstGeom prst="rect">
            <a:avLst/>
          </a:prstGeom>
          <a:noFill/>
        </p:spPr>
        <p:txBody>
          <a:bodyPr wrap="square" rtlCol="0">
            <a:spAutoFit/>
          </a:bodyPr>
          <a:lstStyle/>
          <a:p>
            <a:r>
              <a:rPr lang="en-IN" dirty="0" smtClean="0"/>
              <a:t>                              The </a:t>
            </a:r>
            <a:r>
              <a:rPr lang="en-IN" dirty="0"/>
              <a:t>SVM technique is the highest through using the whole variables of the dataset with accuracy percentage 81.38%. In addition, the E1 results indicated that all these variables have some sort of effectiveness on the employees’ performance. The X9 variable is the most effective one on the performance. Other variables that participated in the decision tree generated from the C4.5 (J48) were X3, X2, X10, X14, and others had positively affected the performance. </a:t>
            </a:r>
          </a:p>
        </p:txBody>
      </p:sp>
    </p:spTree>
    <p:extLst>
      <p:ext uri="{BB962C8B-B14F-4D97-AF65-F5344CB8AC3E}">
        <p14:creationId xmlns:p14="http://schemas.microsoft.com/office/powerpoint/2010/main" val="3781437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621" y="188640"/>
            <a:ext cx="8352928" cy="707886"/>
          </a:xfrm>
          <a:prstGeom prst="rect">
            <a:avLst/>
          </a:prstGeom>
          <a:noFill/>
        </p:spPr>
        <p:txBody>
          <a:bodyPr wrap="square" rtlCol="0">
            <a:spAutoFit/>
          </a:bodyPr>
          <a:lstStyle/>
          <a:p>
            <a:r>
              <a:rPr lang="en-US" sz="2000" b="1" i="1" dirty="0" smtClean="0"/>
              <a:t> </a:t>
            </a:r>
            <a:r>
              <a:rPr lang="en-US" sz="2000" b="1" i="1" dirty="0"/>
              <a:t>Second Experiment (E2): Using the important variables resulting from the use of Feature selection algorithms (10 variables</a:t>
            </a:r>
            <a:r>
              <a:rPr lang="en-US" sz="2000" b="1" i="1" dirty="0" smtClean="0"/>
              <a:t>)</a:t>
            </a:r>
            <a:endParaRPr lang="en-IN" sz="2000" b="1" dirty="0"/>
          </a:p>
        </p:txBody>
      </p:sp>
      <p:sp>
        <p:nvSpPr>
          <p:cNvPr id="3" name="TextBox 2"/>
          <p:cNvSpPr txBox="1"/>
          <p:nvPr/>
        </p:nvSpPr>
        <p:spPr>
          <a:xfrm>
            <a:off x="359622" y="1124744"/>
            <a:ext cx="8352928" cy="923330"/>
          </a:xfrm>
          <a:prstGeom prst="rect">
            <a:avLst/>
          </a:prstGeom>
          <a:noFill/>
        </p:spPr>
        <p:txBody>
          <a:bodyPr wrap="square" rtlCol="0">
            <a:spAutoFit/>
          </a:bodyPr>
          <a:lstStyle/>
          <a:p>
            <a:r>
              <a:rPr lang="en-US" dirty="0" smtClean="0"/>
              <a:t>                                  The </a:t>
            </a:r>
            <a:r>
              <a:rPr lang="en-US" dirty="0"/>
              <a:t>feature selection algorithms were used to get the best feature subset for each algorithm from the whole dataset. These algorithms were </a:t>
            </a:r>
            <a:r>
              <a:rPr lang="en-US" dirty="0" err="1"/>
              <a:t>CorrelationAttributeEval</a:t>
            </a:r>
            <a:r>
              <a:rPr lang="en-US" dirty="0"/>
              <a:t>, </a:t>
            </a:r>
            <a:r>
              <a:rPr lang="en-US" dirty="0" err="1"/>
              <a:t>GainRatioAttributeEval</a:t>
            </a:r>
            <a:r>
              <a:rPr lang="en-US" dirty="0"/>
              <a:t>, and </a:t>
            </a:r>
            <a:r>
              <a:rPr lang="en-US" dirty="0" err="1"/>
              <a:t>ReliefFAttributeEval</a:t>
            </a:r>
            <a:r>
              <a:rPr lang="en-US" dirty="0"/>
              <a:t> algorithm.</a:t>
            </a:r>
            <a:endParaRPr lang="en-IN" dirty="0"/>
          </a:p>
        </p:txBody>
      </p:sp>
      <p:sp>
        <p:nvSpPr>
          <p:cNvPr id="4" name="TextBox 3"/>
          <p:cNvSpPr txBox="1"/>
          <p:nvPr/>
        </p:nvSpPr>
        <p:spPr>
          <a:xfrm>
            <a:off x="1007693" y="5805264"/>
            <a:ext cx="7704856" cy="523220"/>
          </a:xfrm>
          <a:prstGeom prst="rect">
            <a:avLst/>
          </a:prstGeom>
          <a:noFill/>
        </p:spPr>
        <p:txBody>
          <a:bodyPr wrap="square" rtlCol="0">
            <a:spAutoFit/>
          </a:bodyPr>
          <a:lstStyle/>
          <a:p>
            <a:r>
              <a:rPr lang="en-US" sz="1400" b="1" dirty="0"/>
              <a:t>TABLE 3:  ACCURACY PERCENTAGES FOR PREDICTION ALGORITHMS IN E2 BASED ON USING FEATURE SELECTION </a:t>
            </a:r>
            <a:r>
              <a:rPr lang="en-US" sz="1400" b="1" dirty="0" smtClean="0"/>
              <a:t>ALGORITHMS</a:t>
            </a:r>
            <a:endParaRPr lang="en-IN" sz="1400" dirty="0"/>
          </a:p>
        </p:txBody>
      </p:sp>
      <p:graphicFrame>
        <p:nvGraphicFramePr>
          <p:cNvPr id="5" name="Table 4"/>
          <p:cNvGraphicFramePr>
            <a:graphicFrameLocks noGrp="1"/>
          </p:cNvGraphicFramePr>
          <p:nvPr>
            <p:extLst>
              <p:ext uri="{D42A27DB-BD31-4B8C-83A1-F6EECF244321}">
                <p14:modId xmlns:p14="http://schemas.microsoft.com/office/powerpoint/2010/main" val="4113670277"/>
              </p:ext>
            </p:extLst>
          </p:nvPr>
        </p:nvGraphicFramePr>
        <p:xfrm>
          <a:off x="1007693" y="2163718"/>
          <a:ext cx="7416825" cy="3428698"/>
        </p:xfrm>
        <a:graphic>
          <a:graphicData uri="http://schemas.openxmlformats.org/drawingml/2006/table">
            <a:tbl>
              <a:tblPr firstRow="1" firstCol="1" bandRow="1">
                <a:tableStyleId>{5C22544A-7EE6-4342-B048-85BDC9FD1C3A}</a:tableStyleId>
              </a:tblPr>
              <a:tblGrid>
                <a:gridCol w="1620091"/>
                <a:gridCol w="1728192"/>
                <a:gridCol w="1224136"/>
                <a:gridCol w="1368152"/>
                <a:gridCol w="1476254"/>
              </a:tblGrid>
              <a:tr h="121209">
                <a:tc rowSpan="3">
                  <a:txBody>
                    <a:bodyPr/>
                    <a:lstStyle/>
                    <a:p>
                      <a:pPr>
                        <a:spcAft>
                          <a:spcPts val="0"/>
                        </a:spcAft>
                      </a:pPr>
                      <a:r>
                        <a:rPr lang="en-IN" sz="1400" dirty="0">
                          <a:effectLst/>
                        </a:rPr>
                        <a:t>Feature Selection Algorithm. </a:t>
                      </a:r>
                    </a:p>
                    <a:p>
                      <a:pPr>
                        <a:spcAft>
                          <a:spcPts val="0"/>
                        </a:spcAft>
                      </a:pPr>
                      <a:r>
                        <a:rPr lang="en-IN" sz="1400" dirty="0">
                          <a:effectLst/>
                        </a:rPr>
                        <a:t> </a:t>
                      </a:r>
                      <a:endParaRPr lang="en-IN" sz="1400" dirty="0">
                        <a:effectLst/>
                        <a:latin typeface="Times New Roman"/>
                        <a:ea typeface="Times New Roman"/>
                        <a:cs typeface="Times New Roman"/>
                      </a:endParaRPr>
                    </a:p>
                  </a:txBody>
                  <a:tcPr marL="11814" marR="11814" marT="0" marB="0"/>
                </a:tc>
                <a:tc rowSpan="3">
                  <a:txBody>
                    <a:bodyPr/>
                    <a:lstStyle/>
                    <a:p>
                      <a:pPr>
                        <a:spcAft>
                          <a:spcPts val="0"/>
                        </a:spcAft>
                      </a:pPr>
                      <a:r>
                        <a:rPr lang="en-IN" sz="1400" dirty="0">
                          <a:effectLst/>
                        </a:rPr>
                        <a:t>Produced Feature Subset </a:t>
                      </a:r>
                    </a:p>
                    <a:p>
                      <a:pPr>
                        <a:spcAft>
                          <a:spcPts val="0"/>
                        </a:spcAft>
                      </a:pPr>
                      <a:r>
                        <a:rPr lang="en-IN" sz="1400" dirty="0">
                          <a:effectLst/>
                        </a:rPr>
                        <a:t> </a:t>
                      </a:r>
                      <a:endParaRPr lang="en-IN" sz="1400" dirty="0">
                        <a:effectLst/>
                        <a:latin typeface="Times New Roman"/>
                        <a:ea typeface="Times New Roman"/>
                        <a:cs typeface="Times New Roman"/>
                      </a:endParaRPr>
                    </a:p>
                  </a:txBody>
                  <a:tcPr marL="11814" marR="11814" marT="0" marB="0"/>
                </a:tc>
                <a:tc gridSpan="3">
                  <a:txBody>
                    <a:bodyPr/>
                    <a:lstStyle/>
                    <a:p>
                      <a:pPr>
                        <a:spcAft>
                          <a:spcPts val="0"/>
                        </a:spcAft>
                      </a:pPr>
                      <a:r>
                        <a:rPr lang="en-IN" sz="1400">
                          <a:effectLst/>
                        </a:rPr>
                        <a:t>Prediction Accuracy </a:t>
                      </a:r>
                    </a:p>
                    <a:p>
                      <a:pPr>
                        <a:spcAft>
                          <a:spcPts val="0"/>
                        </a:spcAft>
                      </a:pPr>
                      <a:r>
                        <a:rPr lang="en-IN" sz="1400">
                          <a:effectLst/>
                        </a:rPr>
                        <a:t> </a:t>
                      </a:r>
                      <a:endParaRPr lang="en-IN" sz="1400">
                        <a:effectLst/>
                        <a:latin typeface="Times New Roman"/>
                        <a:ea typeface="Times New Roman"/>
                        <a:cs typeface="Times New Roman"/>
                      </a:endParaRPr>
                    </a:p>
                  </a:txBody>
                  <a:tcPr marL="11814" marR="11814" marT="0" marB="0"/>
                </a:tc>
                <a:tc hMerge="1">
                  <a:txBody>
                    <a:bodyPr/>
                    <a:lstStyle/>
                    <a:p>
                      <a:endParaRPr lang="en-IN"/>
                    </a:p>
                  </a:txBody>
                  <a:tcPr/>
                </a:tc>
                <a:tc hMerge="1">
                  <a:txBody>
                    <a:bodyPr/>
                    <a:lstStyle/>
                    <a:p>
                      <a:endParaRPr lang="en-IN"/>
                    </a:p>
                  </a:txBody>
                  <a:tcPr/>
                </a:tc>
              </a:tr>
              <a:tr h="65799">
                <a:tc vMerge="1">
                  <a:txBody>
                    <a:bodyPr/>
                    <a:lstStyle/>
                    <a:p>
                      <a:endParaRPr lang="en-IN"/>
                    </a:p>
                  </a:txBody>
                  <a:tcPr/>
                </a:tc>
                <a:tc vMerge="1">
                  <a:txBody>
                    <a:bodyPr/>
                    <a:lstStyle/>
                    <a:p>
                      <a:endParaRPr lang="en-IN"/>
                    </a:p>
                  </a:txBody>
                  <a:tcPr/>
                </a:tc>
                <a:tc gridSpan="3">
                  <a:txBody>
                    <a:bodyPr/>
                    <a:lstStyle/>
                    <a:p>
                      <a:pPr>
                        <a:spcAft>
                          <a:spcPts val="0"/>
                        </a:spcAft>
                      </a:pPr>
                      <a:r>
                        <a:rPr lang="en-IN" sz="1400" dirty="0">
                          <a:effectLst/>
                        </a:rPr>
                        <a:t>Technique </a:t>
                      </a:r>
                    </a:p>
                    <a:p>
                      <a:pPr>
                        <a:spcAft>
                          <a:spcPts val="0"/>
                        </a:spcAft>
                      </a:pPr>
                      <a:r>
                        <a:rPr lang="en-IN" sz="1400" dirty="0">
                          <a:effectLst/>
                        </a:rPr>
                        <a:t> </a:t>
                      </a:r>
                      <a:endParaRPr lang="en-IN" sz="1400" dirty="0">
                        <a:effectLst/>
                        <a:latin typeface="Times New Roman"/>
                        <a:ea typeface="Times New Roman"/>
                        <a:cs typeface="Times New Roman"/>
                      </a:endParaRPr>
                    </a:p>
                  </a:txBody>
                  <a:tcPr marL="11814" marR="11814" marT="0" marB="0"/>
                </a:tc>
                <a:tc hMerge="1">
                  <a:txBody>
                    <a:bodyPr/>
                    <a:lstStyle/>
                    <a:p>
                      <a:endParaRPr lang="en-IN"/>
                    </a:p>
                  </a:txBody>
                  <a:tcPr/>
                </a:tc>
                <a:tc hMerge="1">
                  <a:txBody>
                    <a:bodyPr/>
                    <a:lstStyle/>
                    <a:p>
                      <a:endParaRPr lang="en-IN"/>
                    </a:p>
                  </a:txBody>
                  <a:tcPr/>
                </a:tc>
              </a:tr>
              <a:tr h="514712">
                <a:tc vMerge="1">
                  <a:txBody>
                    <a:bodyPr/>
                    <a:lstStyle/>
                    <a:p>
                      <a:endParaRPr lang="en-IN"/>
                    </a:p>
                  </a:txBody>
                  <a:tcPr/>
                </a:tc>
                <a:tc vMerge="1">
                  <a:txBody>
                    <a:bodyPr/>
                    <a:lstStyle/>
                    <a:p>
                      <a:endParaRPr lang="en-IN"/>
                    </a:p>
                  </a:txBody>
                  <a:tcPr/>
                </a:tc>
                <a:tc>
                  <a:txBody>
                    <a:bodyPr/>
                    <a:lstStyle/>
                    <a:p>
                      <a:pPr>
                        <a:spcAft>
                          <a:spcPts val="0"/>
                        </a:spcAft>
                      </a:pPr>
                      <a:r>
                        <a:rPr lang="en-IN" sz="1400" dirty="0">
                          <a:effectLst/>
                        </a:rPr>
                        <a:t>C4.5 (J48) </a:t>
                      </a:r>
                    </a:p>
                    <a:p>
                      <a:pPr>
                        <a:spcAft>
                          <a:spcPts val="0"/>
                        </a:spcAft>
                      </a:pPr>
                      <a:r>
                        <a:rPr lang="en-IN" sz="1400" dirty="0">
                          <a:effectLst/>
                        </a:rPr>
                        <a:t> </a:t>
                      </a:r>
                      <a:endParaRPr lang="en-IN" sz="1400" dirty="0">
                        <a:effectLst/>
                        <a:latin typeface="Times New Roman"/>
                        <a:ea typeface="Times New Roman"/>
                        <a:cs typeface="Times New Roman"/>
                      </a:endParaRPr>
                    </a:p>
                  </a:txBody>
                  <a:tcPr marL="11814" marR="11814" marT="0" marB="0"/>
                </a:tc>
                <a:tc>
                  <a:txBody>
                    <a:bodyPr/>
                    <a:lstStyle/>
                    <a:p>
                      <a:pPr>
                        <a:spcAft>
                          <a:spcPts val="0"/>
                        </a:spcAft>
                      </a:pPr>
                      <a:r>
                        <a:rPr lang="en-IN" sz="1400">
                          <a:effectLst/>
                        </a:rPr>
                        <a:t>Naïve Bayes </a:t>
                      </a:r>
                    </a:p>
                    <a:p>
                      <a:pPr>
                        <a:spcAft>
                          <a:spcPts val="0"/>
                        </a:spcAft>
                      </a:pPr>
                      <a:r>
                        <a:rPr lang="en-IN" sz="1400">
                          <a:effectLst/>
                        </a:rPr>
                        <a:t> </a:t>
                      </a:r>
                      <a:endParaRPr lang="en-IN" sz="1400">
                        <a:effectLst/>
                        <a:latin typeface="Times New Roman"/>
                        <a:ea typeface="Times New Roman"/>
                        <a:cs typeface="Times New Roman"/>
                      </a:endParaRPr>
                    </a:p>
                  </a:txBody>
                  <a:tcPr marL="11814" marR="11814" marT="0" marB="0"/>
                </a:tc>
                <a:tc>
                  <a:txBody>
                    <a:bodyPr/>
                    <a:lstStyle/>
                    <a:p>
                      <a:pPr>
                        <a:spcAft>
                          <a:spcPts val="0"/>
                        </a:spcAft>
                      </a:pPr>
                      <a:r>
                        <a:rPr lang="en-IN" sz="1400">
                          <a:effectLst/>
                        </a:rPr>
                        <a:t>SVM </a:t>
                      </a:r>
                    </a:p>
                    <a:p>
                      <a:pPr>
                        <a:spcAft>
                          <a:spcPts val="0"/>
                        </a:spcAft>
                      </a:pPr>
                      <a:r>
                        <a:rPr lang="en-IN" sz="1400">
                          <a:effectLst/>
                        </a:rPr>
                        <a:t> </a:t>
                      </a:r>
                      <a:endParaRPr lang="en-IN" sz="1400">
                        <a:effectLst/>
                        <a:latin typeface="Times New Roman"/>
                        <a:ea typeface="Times New Roman"/>
                        <a:cs typeface="Times New Roman"/>
                      </a:endParaRPr>
                    </a:p>
                  </a:txBody>
                  <a:tcPr marL="11814" marR="11814" marT="0" marB="0"/>
                </a:tc>
              </a:tr>
              <a:tr h="709936">
                <a:tc>
                  <a:txBody>
                    <a:bodyPr/>
                    <a:lstStyle/>
                    <a:p>
                      <a:pPr>
                        <a:spcAft>
                          <a:spcPts val="0"/>
                        </a:spcAft>
                      </a:pPr>
                      <a:r>
                        <a:rPr lang="en-IN" sz="1400" dirty="0">
                          <a:effectLst/>
                        </a:rPr>
                        <a:t>CORRELATION-ATTRIBUTEEVAL </a:t>
                      </a:r>
                    </a:p>
                    <a:p>
                      <a:pPr>
                        <a:spcAft>
                          <a:spcPts val="0"/>
                        </a:spcAft>
                      </a:pPr>
                      <a:r>
                        <a:rPr lang="en-IN" sz="1400" dirty="0">
                          <a:effectLst/>
                        </a:rPr>
                        <a:t> </a:t>
                      </a:r>
                      <a:endParaRPr lang="en-IN" sz="1400" dirty="0">
                        <a:effectLst/>
                        <a:latin typeface="Times New Roman"/>
                        <a:ea typeface="Times New Roman"/>
                        <a:cs typeface="Times New Roman"/>
                      </a:endParaRPr>
                    </a:p>
                  </a:txBody>
                  <a:tcPr marL="11814" marR="11814" marT="0" marB="0"/>
                </a:tc>
                <a:tc>
                  <a:txBody>
                    <a:bodyPr/>
                    <a:lstStyle/>
                    <a:p>
                      <a:pPr>
                        <a:spcAft>
                          <a:spcPts val="0"/>
                        </a:spcAft>
                      </a:pPr>
                      <a:r>
                        <a:rPr lang="en-IN" sz="1400" dirty="0">
                          <a:effectLst/>
                        </a:rPr>
                        <a:t>[X2,X6, X9,X11, X10,X3, </a:t>
                      </a:r>
                    </a:p>
                    <a:p>
                      <a:pPr>
                        <a:spcAft>
                          <a:spcPts val="0"/>
                        </a:spcAft>
                      </a:pPr>
                      <a:r>
                        <a:rPr lang="en-IN" sz="1400" dirty="0">
                          <a:effectLst/>
                        </a:rPr>
                        <a:t>X4,X14, X12,X7] </a:t>
                      </a:r>
                    </a:p>
                    <a:p>
                      <a:pPr>
                        <a:spcAft>
                          <a:spcPts val="0"/>
                        </a:spcAft>
                      </a:pPr>
                      <a:r>
                        <a:rPr lang="en-IN" sz="1400" dirty="0">
                          <a:effectLst/>
                        </a:rPr>
                        <a:t> </a:t>
                      </a:r>
                      <a:endParaRPr lang="en-IN" sz="1400" dirty="0">
                        <a:effectLst/>
                        <a:latin typeface="Times New Roman"/>
                        <a:ea typeface="Times New Roman"/>
                        <a:cs typeface="Times New Roman"/>
                      </a:endParaRPr>
                    </a:p>
                  </a:txBody>
                  <a:tcPr marL="11814" marR="11814" marT="0" marB="0"/>
                </a:tc>
                <a:tc>
                  <a:txBody>
                    <a:bodyPr/>
                    <a:lstStyle/>
                    <a:p>
                      <a:pPr>
                        <a:spcAft>
                          <a:spcPts val="0"/>
                        </a:spcAft>
                      </a:pPr>
                      <a:r>
                        <a:rPr lang="en-IN" sz="1400">
                          <a:effectLst/>
                        </a:rPr>
                        <a:t>79.31% </a:t>
                      </a:r>
                    </a:p>
                    <a:p>
                      <a:pPr>
                        <a:spcAft>
                          <a:spcPts val="0"/>
                        </a:spcAft>
                      </a:pPr>
                      <a:r>
                        <a:rPr lang="en-IN" sz="1400">
                          <a:effectLst/>
                        </a:rPr>
                        <a:t> </a:t>
                      </a:r>
                      <a:endParaRPr lang="en-IN" sz="1400">
                        <a:effectLst/>
                        <a:latin typeface="Times New Roman"/>
                        <a:ea typeface="Times New Roman"/>
                        <a:cs typeface="Times New Roman"/>
                      </a:endParaRPr>
                    </a:p>
                  </a:txBody>
                  <a:tcPr marL="11814" marR="11814" marT="0" marB="0"/>
                </a:tc>
                <a:tc>
                  <a:txBody>
                    <a:bodyPr/>
                    <a:lstStyle/>
                    <a:p>
                      <a:r>
                        <a:rPr lang="en-IN" sz="1400" dirty="0" smtClean="0"/>
                        <a:t> </a:t>
                      </a:r>
                      <a:r>
                        <a:rPr lang="en-IN" sz="1400" dirty="0" smtClean="0">
                          <a:effectLst/>
                        </a:rPr>
                        <a:t>73.10%</a:t>
                      </a:r>
                      <a:endParaRPr lang="en-IN" sz="1400" dirty="0"/>
                    </a:p>
                  </a:txBody>
                  <a:tcPr marL="11814" marR="11814" marT="0" marB="0"/>
                </a:tc>
                <a:tc>
                  <a:txBody>
                    <a:bodyPr/>
                    <a:lstStyle/>
                    <a:p>
                      <a:r>
                        <a:rPr lang="en-IN" sz="1400" dirty="0" smtClean="0"/>
                        <a:t> </a:t>
                      </a:r>
                      <a:r>
                        <a:rPr lang="en-IN" sz="1400" dirty="0" smtClean="0">
                          <a:effectLst/>
                        </a:rPr>
                        <a:t>84.14%</a:t>
                      </a:r>
                      <a:endParaRPr lang="en-IN" sz="1400" dirty="0"/>
                    </a:p>
                  </a:txBody>
                  <a:tcPr marL="15752" marR="15752" marT="7876" marB="7876"/>
                </a:tc>
              </a:tr>
              <a:tr h="675305">
                <a:tc>
                  <a:txBody>
                    <a:bodyPr/>
                    <a:lstStyle/>
                    <a:p>
                      <a:pPr>
                        <a:spcAft>
                          <a:spcPts val="0"/>
                        </a:spcAft>
                      </a:pPr>
                      <a:r>
                        <a:rPr lang="en-IN" sz="1400" dirty="0">
                          <a:effectLst/>
                        </a:rPr>
                        <a:t>GAINRATIO-ATTRIBUTEEVAL</a:t>
                      </a:r>
                      <a:endParaRPr lang="en-IN" sz="1400" dirty="0">
                        <a:effectLst/>
                        <a:latin typeface="Times New Roman"/>
                        <a:ea typeface="Times New Roman"/>
                        <a:cs typeface="Times New Roman"/>
                      </a:endParaRPr>
                    </a:p>
                  </a:txBody>
                  <a:tcPr marL="11814" marR="11814" marT="0" marB="0"/>
                </a:tc>
                <a:tc>
                  <a:txBody>
                    <a:bodyPr/>
                    <a:lstStyle/>
                    <a:p>
                      <a:pPr>
                        <a:spcAft>
                          <a:spcPts val="0"/>
                        </a:spcAft>
                      </a:pPr>
                      <a:r>
                        <a:rPr lang="en-IN" sz="1400">
                          <a:effectLst/>
                        </a:rPr>
                        <a:t>[X9,X2, X6,X3, X10,X11, X4,X1, X14,X7] </a:t>
                      </a:r>
                      <a:endParaRPr lang="en-IN" sz="1400">
                        <a:solidFill>
                          <a:srgbClr val="000000"/>
                        </a:solidFill>
                        <a:effectLst/>
                        <a:latin typeface="Times New Roman"/>
                        <a:ea typeface="Calibri"/>
                        <a:cs typeface="Times New Roman"/>
                      </a:endParaRPr>
                    </a:p>
                  </a:txBody>
                  <a:tcPr marL="11814" marR="11814" marT="0" marB="0"/>
                </a:tc>
                <a:tc>
                  <a:txBody>
                    <a:bodyPr/>
                    <a:lstStyle/>
                    <a:p>
                      <a:pPr>
                        <a:spcAft>
                          <a:spcPts val="0"/>
                        </a:spcAft>
                      </a:pPr>
                      <a:r>
                        <a:rPr lang="en-IN" sz="1400" dirty="0">
                          <a:effectLst/>
                        </a:rPr>
                        <a:t>79.31%</a:t>
                      </a:r>
                      <a:endParaRPr lang="en-IN" sz="1400" dirty="0">
                        <a:effectLst/>
                        <a:latin typeface="Times New Roman"/>
                        <a:ea typeface="Times New Roman"/>
                        <a:cs typeface="Times New Roman"/>
                      </a:endParaRPr>
                    </a:p>
                  </a:txBody>
                  <a:tcPr marL="11814" marR="11814" marT="0" marB="0"/>
                </a:tc>
                <a:tc>
                  <a:txBody>
                    <a:bodyPr/>
                    <a:lstStyle/>
                    <a:p>
                      <a:pPr>
                        <a:spcAft>
                          <a:spcPts val="0"/>
                        </a:spcAft>
                      </a:pPr>
                      <a:r>
                        <a:rPr lang="en-IN" sz="1400">
                          <a:effectLst/>
                        </a:rPr>
                        <a:t>72.41%</a:t>
                      </a:r>
                      <a:endParaRPr lang="en-IN" sz="1400">
                        <a:effectLst/>
                        <a:latin typeface="Times New Roman"/>
                        <a:ea typeface="Times New Roman"/>
                        <a:cs typeface="Times New Roman"/>
                      </a:endParaRPr>
                    </a:p>
                  </a:txBody>
                  <a:tcPr marL="11814" marR="11814" marT="0" marB="0"/>
                </a:tc>
                <a:tc>
                  <a:txBody>
                    <a:bodyPr/>
                    <a:lstStyle/>
                    <a:p>
                      <a:pPr>
                        <a:spcAft>
                          <a:spcPts val="0"/>
                        </a:spcAft>
                      </a:pPr>
                      <a:r>
                        <a:rPr lang="en-IN" sz="1400" dirty="0">
                          <a:effectLst/>
                        </a:rPr>
                        <a:t>82.07%</a:t>
                      </a:r>
                      <a:endParaRPr lang="en-IN" sz="1400" dirty="0">
                        <a:effectLst/>
                        <a:latin typeface="Times New Roman"/>
                        <a:ea typeface="Times New Roman"/>
                        <a:cs typeface="Times New Roman"/>
                      </a:endParaRPr>
                    </a:p>
                  </a:txBody>
                  <a:tcPr marL="11814" marR="11814" marT="0" marB="0"/>
                </a:tc>
              </a:tr>
              <a:tr h="675305">
                <a:tc>
                  <a:txBody>
                    <a:bodyPr/>
                    <a:lstStyle/>
                    <a:p>
                      <a:pPr>
                        <a:spcAft>
                          <a:spcPts val="0"/>
                        </a:spcAft>
                      </a:pPr>
                      <a:r>
                        <a:rPr lang="en-IN" sz="1400">
                          <a:effectLst/>
                        </a:rPr>
                        <a:t>RELIEFF-ATTRIBUTEEVAL</a:t>
                      </a:r>
                      <a:endParaRPr lang="en-IN" sz="1400">
                        <a:effectLst/>
                        <a:latin typeface="Times New Roman"/>
                        <a:ea typeface="Times New Roman"/>
                        <a:cs typeface="Times New Roman"/>
                      </a:endParaRPr>
                    </a:p>
                  </a:txBody>
                  <a:tcPr marL="11814" marR="11814" marT="0" marB="0"/>
                </a:tc>
                <a:tc>
                  <a:txBody>
                    <a:bodyPr/>
                    <a:lstStyle/>
                    <a:p>
                      <a:pPr>
                        <a:spcAft>
                          <a:spcPts val="0"/>
                        </a:spcAft>
                      </a:pPr>
                      <a:r>
                        <a:rPr lang="en-IN" sz="1400">
                          <a:effectLst/>
                        </a:rPr>
                        <a:t>[X3,X2, X6,X11, X4,X9, X14,X1, X10,X15]</a:t>
                      </a:r>
                      <a:endParaRPr lang="en-IN" sz="1400">
                        <a:effectLst/>
                        <a:latin typeface="Times New Roman"/>
                        <a:ea typeface="Times New Roman"/>
                        <a:cs typeface="Times New Roman"/>
                      </a:endParaRPr>
                    </a:p>
                  </a:txBody>
                  <a:tcPr marL="11814" marR="11814" marT="0" marB="0"/>
                </a:tc>
                <a:tc>
                  <a:txBody>
                    <a:bodyPr/>
                    <a:lstStyle/>
                    <a:p>
                      <a:pPr>
                        <a:spcAft>
                          <a:spcPts val="0"/>
                        </a:spcAft>
                      </a:pPr>
                      <a:r>
                        <a:rPr lang="en-IN" sz="1400">
                          <a:effectLst/>
                        </a:rPr>
                        <a:t>79.31%</a:t>
                      </a:r>
                      <a:endParaRPr lang="en-IN" sz="1400">
                        <a:effectLst/>
                        <a:latin typeface="Times New Roman"/>
                        <a:ea typeface="Times New Roman"/>
                        <a:cs typeface="Times New Roman"/>
                      </a:endParaRPr>
                    </a:p>
                  </a:txBody>
                  <a:tcPr marL="11814" marR="11814" marT="0" marB="0"/>
                </a:tc>
                <a:tc>
                  <a:txBody>
                    <a:bodyPr/>
                    <a:lstStyle/>
                    <a:p>
                      <a:pPr>
                        <a:spcAft>
                          <a:spcPts val="0"/>
                        </a:spcAft>
                      </a:pPr>
                      <a:r>
                        <a:rPr lang="en-IN" sz="1400" dirty="0">
                          <a:effectLst/>
                        </a:rPr>
                        <a:t>73.79%</a:t>
                      </a:r>
                      <a:endParaRPr lang="en-IN" sz="1400" dirty="0">
                        <a:effectLst/>
                        <a:latin typeface="Times New Roman"/>
                        <a:ea typeface="Times New Roman"/>
                        <a:cs typeface="Times New Roman"/>
                      </a:endParaRPr>
                    </a:p>
                  </a:txBody>
                  <a:tcPr marL="11814" marR="11814" marT="0" marB="0"/>
                </a:tc>
                <a:tc>
                  <a:txBody>
                    <a:bodyPr/>
                    <a:lstStyle/>
                    <a:p>
                      <a:pPr>
                        <a:spcAft>
                          <a:spcPts val="0"/>
                        </a:spcAft>
                      </a:pPr>
                      <a:r>
                        <a:rPr lang="en-IN" sz="1400" dirty="0">
                          <a:effectLst/>
                        </a:rPr>
                        <a:t>82.76%</a:t>
                      </a:r>
                      <a:endParaRPr lang="en-IN" sz="1400" dirty="0">
                        <a:effectLst/>
                        <a:latin typeface="Times New Roman"/>
                        <a:ea typeface="Times New Roman"/>
                        <a:cs typeface="Times New Roman"/>
                      </a:endParaRPr>
                    </a:p>
                  </a:txBody>
                  <a:tcPr marL="11814" marR="11814" marT="0" marB="0"/>
                </a:tc>
              </a:tr>
            </a:tbl>
          </a:graphicData>
        </a:graphic>
      </p:graphicFrame>
    </p:spTree>
    <p:extLst>
      <p:ext uri="{BB962C8B-B14F-4D97-AF65-F5344CB8AC3E}">
        <p14:creationId xmlns:p14="http://schemas.microsoft.com/office/powerpoint/2010/main" val="61872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40905"/>
            <a:ext cx="8568952" cy="3416320"/>
          </a:xfrm>
          <a:prstGeom prst="rect">
            <a:avLst/>
          </a:prstGeom>
          <a:noFill/>
        </p:spPr>
        <p:txBody>
          <a:bodyPr wrap="square" rtlCol="0">
            <a:spAutoFit/>
          </a:bodyPr>
          <a:lstStyle/>
          <a:p>
            <a:r>
              <a:rPr lang="en-US" dirty="0"/>
              <a:t> </a:t>
            </a:r>
            <a:r>
              <a:rPr lang="en-US" dirty="0" smtClean="0"/>
              <a:t>                          </a:t>
            </a:r>
            <a:r>
              <a:rPr lang="en-IN" dirty="0" smtClean="0"/>
              <a:t>The </a:t>
            </a:r>
            <a:r>
              <a:rPr lang="en-IN" dirty="0"/>
              <a:t>C4.5 (J48) had the same accuracy percentage when the three feature selection algorithms were used even with the different produced feature subsets. </a:t>
            </a:r>
            <a:r>
              <a:rPr lang="en-IN" dirty="0" smtClean="0"/>
              <a:t>The </a:t>
            </a:r>
            <a:r>
              <a:rPr lang="en-IN" dirty="0"/>
              <a:t>naïve bays classifier had the best prediction accuracy with percentage 73.79% when the </a:t>
            </a:r>
            <a:r>
              <a:rPr lang="en-IN" dirty="0" err="1"/>
              <a:t>ReliefFAttributeEval</a:t>
            </a:r>
            <a:r>
              <a:rPr lang="en-IN" dirty="0"/>
              <a:t> feature selection algorithm was used. </a:t>
            </a:r>
            <a:r>
              <a:rPr lang="en-IN" dirty="0" smtClean="0"/>
              <a:t>The </a:t>
            </a:r>
            <a:r>
              <a:rPr lang="en-IN" dirty="0"/>
              <a:t>SVM algorithm had the best prediction accuracy with percentage 84.14% when the </a:t>
            </a:r>
            <a:r>
              <a:rPr lang="en-IN" dirty="0" err="1"/>
              <a:t>CorrelationAttributeEval</a:t>
            </a:r>
            <a:r>
              <a:rPr lang="en-IN" dirty="0"/>
              <a:t> feature selection algorithm was used. In addition, its accuracy percentages through using the three algorithms of the feature selection in E2 was better than the opposite one in E1. </a:t>
            </a:r>
          </a:p>
          <a:p>
            <a:r>
              <a:rPr lang="en-IN" dirty="0"/>
              <a:t> </a:t>
            </a:r>
          </a:p>
          <a:p>
            <a:r>
              <a:rPr lang="en-IN" dirty="0"/>
              <a:t>                             The 10 variables of the produced feature subsets had a weight from 0 to 1 and sorted in descending order. All of them had a greatly affected the employees’ performance but the most effective factor differ from each feature selection algorithm and other based on its weight through the used algorithm. </a:t>
            </a:r>
            <a:endParaRPr lang="en-IN" dirty="0" smtClean="0"/>
          </a:p>
        </p:txBody>
      </p:sp>
      <p:graphicFrame>
        <p:nvGraphicFramePr>
          <p:cNvPr id="3" name="Table 2"/>
          <p:cNvGraphicFramePr>
            <a:graphicFrameLocks noGrp="1"/>
          </p:cNvGraphicFramePr>
          <p:nvPr>
            <p:extLst>
              <p:ext uri="{D42A27DB-BD31-4B8C-83A1-F6EECF244321}">
                <p14:modId xmlns:p14="http://schemas.microsoft.com/office/powerpoint/2010/main" val="2283199173"/>
              </p:ext>
            </p:extLst>
          </p:nvPr>
        </p:nvGraphicFramePr>
        <p:xfrm>
          <a:off x="1425708" y="4221088"/>
          <a:ext cx="6984776" cy="1552234"/>
        </p:xfrm>
        <a:graphic>
          <a:graphicData uri="http://schemas.openxmlformats.org/drawingml/2006/table">
            <a:tbl>
              <a:tblPr firstRow="1" firstCol="1" bandRow="1">
                <a:tableStyleId>{5C22544A-7EE6-4342-B048-85BDC9FD1C3A}</a:tableStyleId>
              </a:tblPr>
              <a:tblGrid>
                <a:gridCol w="1091620"/>
                <a:gridCol w="2946135"/>
                <a:gridCol w="2947021"/>
              </a:tblGrid>
              <a:tr h="620893">
                <a:tc>
                  <a:txBody>
                    <a:bodyPr/>
                    <a:lstStyle/>
                    <a:p>
                      <a:pPr algn="ctr">
                        <a:spcAft>
                          <a:spcPts val="0"/>
                        </a:spcAft>
                      </a:pPr>
                      <a:r>
                        <a:rPr lang="en-IN" sz="1600" dirty="0">
                          <a:effectLst/>
                        </a:rPr>
                        <a:t>No.</a:t>
                      </a:r>
                      <a:endParaRPr lang="en-IN" sz="1600" dirty="0">
                        <a:effectLst/>
                        <a:latin typeface="Times New Roman"/>
                        <a:ea typeface="Times New Roman"/>
                        <a:cs typeface="Times New Roman"/>
                      </a:endParaRPr>
                    </a:p>
                  </a:txBody>
                  <a:tcPr marL="68580" marR="68580" marT="0" marB="0" anchor="b"/>
                </a:tc>
                <a:tc>
                  <a:txBody>
                    <a:bodyPr/>
                    <a:lstStyle/>
                    <a:p>
                      <a:pPr algn="ctr">
                        <a:spcAft>
                          <a:spcPts val="0"/>
                        </a:spcAft>
                      </a:pPr>
                      <a:r>
                        <a:rPr lang="en-IN" sz="1600" dirty="0">
                          <a:effectLst/>
                        </a:rPr>
                        <a:t>Feature Selection Algorithm</a:t>
                      </a:r>
                      <a:endParaRPr lang="en-IN" sz="1600" dirty="0">
                        <a:effectLst/>
                        <a:latin typeface="Times New Roman"/>
                        <a:ea typeface="Times New Roman"/>
                        <a:cs typeface="Times New Roman"/>
                      </a:endParaRPr>
                    </a:p>
                  </a:txBody>
                  <a:tcPr marL="68580" marR="68580" marT="0" marB="0" anchor="b"/>
                </a:tc>
                <a:tc>
                  <a:txBody>
                    <a:bodyPr/>
                    <a:lstStyle/>
                    <a:p>
                      <a:pPr algn="ctr">
                        <a:spcAft>
                          <a:spcPts val="0"/>
                        </a:spcAft>
                      </a:pPr>
                      <a:r>
                        <a:rPr lang="en-IN" sz="1600" dirty="0">
                          <a:effectLst/>
                        </a:rPr>
                        <a:t>Most Effective </a:t>
                      </a:r>
                      <a:r>
                        <a:rPr lang="en-IN" sz="1600" dirty="0" smtClean="0">
                          <a:effectLst/>
                        </a:rPr>
                        <a:t>Variable</a:t>
                      </a:r>
                    </a:p>
                    <a:p>
                      <a:pPr algn="ctr">
                        <a:spcAft>
                          <a:spcPts val="0"/>
                        </a:spcAft>
                      </a:pPr>
                      <a:r>
                        <a:rPr lang="en-IN" sz="1600" dirty="0" smtClean="0">
                          <a:effectLst/>
                        </a:rPr>
                        <a:t>(</a:t>
                      </a:r>
                      <a:r>
                        <a:rPr lang="en-IN" sz="1600" dirty="0">
                          <a:effectLst/>
                        </a:rPr>
                        <a:t>Greatest weight)</a:t>
                      </a:r>
                      <a:endParaRPr lang="en-IN" sz="1600" dirty="0">
                        <a:effectLst/>
                        <a:latin typeface="Times New Roman"/>
                        <a:ea typeface="Times New Roman"/>
                        <a:cs typeface="Times New Roman"/>
                      </a:endParaRPr>
                    </a:p>
                  </a:txBody>
                  <a:tcPr marL="68580" marR="68580" marT="0" marB="0" anchor="b"/>
                </a:tc>
              </a:tr>
              <a:tr h="310447">
                <a:tc>
                  <a:txBody>
                    <a:bodyPr/>
                    <a:lstStyle/>
                    <a:p>
                      <a:pPr algn="ctr">
                        <a:spcAft>
                          <a:spcPts val="0"/>
                        </a:spcAft>
                      </a:pPr>
                      <a:r>
                        <a:rPr lang="en-IN" sz="1600">
                          <a:effectLst/>
                        </a:rPr>
                        <a:t>1</a:t>
                      </a:r>
                      <a:endParaRPr lang="en-IN" sz="1600">
                        <a:effectLst/>
                        <a:latin typeface="Times New Roman"/>
                        <a:ea typeface="Times New Roman"/>
                        <a:cs typeface="Times New Roman"/>
                      </a:endParaRPr>
                    </a:p>
                  </a:txBody>
                  <a:tcPr marL="68580" marR="68580" marT="0" marB="0" anchor="b"/>
                </a:tc>
                <a:tc>
                  <a:txBody>
                    <a:bodyPr/>
                    <a:lstStyle/>
                    <a:p>
                      <a:pPr algn="ctr">
                        <a:spcAft>
                          <a:spcPts val="0"/>
                        </a:spcAft>
                      </a:pPr>
                      <a:r>
                        <a:rPr lang="en-IN" sz="1600" dirty="0">
                          <a:effectLst/>
                        </a:rPr>
                        <a:t>CORRELATION-ATTRIBUTEEVAL</a:t>
                      </a:r>
                      <a:endParaRPr lang="en-IN" sz="1600" dirty="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a:effectLst/>
                        </a:rPr>
                        <a:t>Rank (X2)</a:t>
                      </a:r>
                      <a:endParaRPr lang="en-IN" sz="1600">
                        <a:effectLst/>
                        <a:latin typeface="Times New Roman"/>
                        <a:ea typeface="Times New Roman"/>
                        <a:cs typeface="Times New Roman"/>
                      </a:endParaRPr>
                    </a:p>
                  </a:txBody>
                  <a:tcPr marL="68580" marR="68580" marT="0" marB="0" anchor="b"/>
                </a:tc>
              </a:tr>
              <a:tr h="310447">
                <a:tc>
                  <a:txBody>
                    <a:bodyPr/>
                    <a:lstStyle/>
                    <a:p>
                      <a:pPr algn="ctr">
                        <a:spcAft>
                          <a:spcPts val="0"/>
                        </a:spcAft>
                      </a:pPr>
                      <a:r>
                        <a:rPr lang="en-IN" sz="1600">
                          <a:effectLst/>
                        </a:rPr>
                        <a:t>2</a:t>
                      </a:r>
                      <a:endParaRPr lang="en-IN" sz="1600">
                        <a:effectLst/>
                        <a:latin typeface="Times New Roman"/>
                        <a:ea typeface="Times New Roman"/>
                        <a:cs typeface="Times New Roman"/>
                      </a:endParaRPr>
                    </a:p>
                  </a:txBody>
                  <a:tcPr marL="68580" marR="68580" marT="0" marB="0" anchor="b"/>
                </a:tc>
                <a:tc>
                  <a:txBody>
                    <a:bodyPr/>
                    <a:lstStyle/>
                    <a:p>
                      <a:pPr algn="ctr">
                        <a:spcAft>
                          <a:spcPts val="0"/>
                        </a:spcAft>
                      </a:pPr>
                      <a:r>
                        <a:rPr lang="en-IN" sz="1600" dirty="0">
                          <a:effectLst/>
                        </a:rPr>
                        <a:t>GAINRATIO-ATTRIBUTEEVAL</a:t>
                      </a:r>
                      <a:endParaRPr lang="en-IN" sz="1600" dirty="0">
                        <a:effectLst/>
                        <a:latin typeface="Times New Roman"/>
                        <a:ea typeface="Times New Roman"/>
                        <a:cs typeface="Times New Roman"/>
                      </a:endParaRPr>
                    </a:p>
                  </a:txBody>
                  <a:tcPr marL="68580" marR="68580" marT="0" marB="0" anchor="b"/>
                </a:tc>
                <a:tc>
                  <a:txBody>
                    <a:bodyPr/>
                    <a:lstStyle/>
                    <a:p>
                      <a:pPr algn="ctr">
                        <a:spcAft>
                          <a:spcPts val="0"/>
                        </a:spcAft>
                      </a:pPr>
                      <a:r>
                        <a:rPr lang="en-IN" sz="1600">
                          <a:effectLst/>
                        </a:rPr>
                        <a:t>ProfTrain. (X9)</a:t>
                      </a:r>
                      <a:endParaRPr lang="en-IN" sz="1600">
                        <a:effectLst/>
                        <a:latin typeface="Times New Roman"/>
                        <a:ea typeface="Times New Roman"/>
                        <a:cs typeface="Times New Roman"/>
                      </a:endParaRPr>
                    </a:p>
                  </a:txBody>
                  <a:tcPr marL="68580" marR="68580" marT="0" marB="0" anchor="b"/>
                </a:tc>
              </a:tr>
              <a:tr h="310447">
                <a:tc>
                  <a:txBody>
                    <a:bodyPr/>
                    <a:lstStyle/>
                    <a:p>
                      <a:pPr algn="ctr">
                        <a:spcAft>
                          <a:spcPts val="0"/>
                        </a:spcAft>
                      </a:pPr>
                      <a:r>
                        <a:rPr lang="en-IN" sz="1600">
                          <a:effectLst/>
                        </a:rPr>
                        <a:t>3</a:t>
                      </a:r>
                      <a:endParaRPr lang="en-IN" sz="1600">
                        <a:effectLst/>
                        <a:latin typeface="Times New Roman"/>
                        <a:ea typeface="Times New Roman"/>
                        <a:cs typeface="Times New Roman"/>
                      </a:endParaRPr>
                    </a:p>
                  </a:txBody>
                  <a:tcPr marL="68580" marR="68580" marT="0" marB="0" anchor="b"/>
                </a:tc>
                <a:tc>
                  <a:txBody>
                    <a:bodyPr/>
                    <a:lstStyle/>
                    <a:p>
                      <a:pPr algn="ctr">
                        <a:spcAft>
                          <a:spcPts val="0"/>
                        </a:spcAft>
                      </a:pPr>
                      <a:r>
                        <a:rPr lang="en-IN" sz="1600" dirty="0">
                          <a:effectLst/>
                        </a:rPr>
                        <a:t>RELIEFF-ATTRIBUTEEVAL</a:t>
                      </a:r>
                      <a:endParaRPr lang="en-IN" sz="1600" dirty="0">
                        <a:effectLst/>
                        <a:latin typeface="Times New Roman"/>
                        <a:ea typeface="Times New Roman"/>
                        <a:cs typeface="Times New Roman"/>
                      </a:endParaRPr>
                    </a:p>
                  </a:txBody>
                  <a:tcPr marL="68580" marR="68580" marT="0" marB="0" anchor="b"/>
                </a:tc>
                <a:tc>
                  <a:txBody>
                    <a:bodyPr/>
                    <a:lstStyle/>
                    <a:p>
                      <a:pPr algn="ctr">
                        <a:spcAft>
                          <a:spcPts val="0"/>
                        </a:spcAft>
                      </a:pPr>
                      <a:r>
                        <a:rPr lang="en-IN" sz="1600" dirty="0">
                          <a:effectLst/>
                        </a:rPr>
                        <a:t>#</a:t>
                      </a:r>
                      <a:r>
                        <a:rPr lang="en-IN" sz="1600" dirty="0" err="1">
                          <a:effectLst/>
                        </a:rPr>
                        <a:t>ExpYears</a:t>
                      </a:r>
                      <a:r>
                        <a:rPr lang="en-IN" sz="1600" dirty="0">
                          <a:effectLst/>
                        </a:rPr>
                        <a:t> (X3)</a:t>
                      </a:r>
                      <a:endParaRPr lang="en-IN" sz="1600" dirty="0">
                        <a:effectLst/>
                        <a:latin typeface="Times New Roman"/>
                        <a:ea typeface="Times New Roman"/>
                        <a:cs typeface="Times New Roman"/>
                      </a:endParaRPr>
                    </a:p>
                  </a:txBody>
                  <a:tcPr marL="68580" marR="68580" marT="0" marB="0" anchor="b"/>
                </a:tc>
              </a:tr>
            </a:tbl>
          </a:graphicData>
        </a:graphic>
      </p:graphicFrame>
      <p:sp>
        <p:nvSpPr>
          <p:cNvPr id="4" name="TextBox 3"/>
          <p:cNvSpPr txBox="1"/>
          <p:nvPr/>
        </p:nvSpPr>
        <p:spPr>
          <a:xfrm>
            <a:off x="1611377" y="5965479"/>
            <a:ext cx="6768752" cy="892552"/>
          </a:xfrm>
          <a:prstGeom prst="rect">
            <a:avLst/>
          </a:prstGeom>
          <a:noFill/>
        </p:spPr>
        <p:txBody>
          <a:bodyPr wrap="square" rtlCol="0">
            <a:spAutoFit/>
          </a:bodyPr>
          <a:lstStyle/>
          <a:p>
            <a:r>
              <a:rPr lang="en-IN" sz="1600" b="1" dirty="0" smtClean="0"/>
              <a:t>         Table </a:t>
            </a:r>
            <a:r>
              <a:rPr lang="en-IN" sz="1600" b="1" dirty="0"/>
              <a:t>4 : The most effective variable of the feature selection algorithm</a:t>
            </a:r>
            <a:endParaRPr lang="en-IN" sz="1600" dirty="0"/>
          </a:p>
          <a:p>
            <a:r>
              <a:rPr lang="en-IN" dirty="0"/>
              <a:t> </a:t>
            </a:r>
          </a:p>
          <a:p>
            <a:endParaRPr lang="en-IN" dirty="0"/>
          </a:p>
        </p:txBody>
      </p:sp>
    </p:spTree>
    <p:extLst>
      <p:ext uri="{BB962C8B-B14F-4D97-AF65-F5344CB8AC3E}">
        <p14:creationId xmlns:p14="http://schemas.microsoft.com/office/powerpoint/2010/main" val="1151223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707886"/>
          </a:xfrm>
          <a:prstGeom prst="rect">
            <a:avLst/>
          </a:prstGeom>
          <a:noFill/>
        </p:spPr>
        <p:txBody>
          <a:bodyPr wrap="square" rtlCol="0">
            <a:spAutoFit/>
          </a:bodyPr>
          <a:lstStyle/>
          <a:p>
            <a:r>
              <a:rPr lang="en-US" sz="2000" b="1" dirty="0"/>
              <a:t>Third Experiment (E3): Using the most effective variables resulting from the tree generated using Decision Tree technique (5 variables</a:t>
            </a:r>
            <a:r>
              <a:rPr lang="en-US" sz="2000" b="1" dirty="0" smtClean="0"/>
              <a:t>)</a:t>
            </a:r>
            <a:endParaRPr lang="en-IN" sz="2000" dirty="0"/>
          </a:p>
        </p:txBody>
      </p:sp>
      <p:sp>
        <p:nvSpPr>
          <p:cNvPr id="3" name="TextBox 2"/>
          <p:cNvSpPr txBox="1"/>
          <p:nvPr/>
        </p:nvSpPr>
        <p:spPr>
          <a:xfrm>
            <a:off x="395536" y="1124744"/>
            <a:ext cx="8496944" cy="1754326"/>
          </a:xfrm>
          <a:prstGeom prst="rect">
            <a:avLst/>
          </a:prstGeom>
          <a:noFill/>
        </p:spPr>
        <p:txBody>
          <a:bodyPr wrap="square" rtlCol="0">
            <a:spAutoFit/>
          </a:bodyPr>
          <a:lstStyle/>
          <a:p>
            <a:r>
              <a:rPr lang="en-IN" dirty="0" smtClean="0"/>
              <a:t>                       In </a:t>
            </a:r>
            <a:r>
              <a:rPr lang="en-IN" dirty="0"/>
              <a:t>this experiment (E3), DT technique was used as a classification technique using its algorithm C4.5 to get the generated tree that illustrate the most effective factors on the employees’ performance and rank them with its effectiveness. The generated tree showed the five variables that had greatly affected the performance were X9, X3, X2, X14, and X10 as illustrated in figure </a:t>
            </a:r>
            <a:r>
              <a:rPr lang="en-IN" dirty="0" smtClean="0"/>
              <a:t>. </a:t>
            </a:r>
            <a:r>
              <a:rPr lang="en-IN" dirty="0"/>
              <a:t>That experiment can be applied to determine whether the variables reduction would affect the accuracy of the classifier or not. </a:t>
            </a:r>
          </a:p>
        </p:txBody>
      </p:sp>
      <p:graphicFrame>
        <p:nvGraphicFramePr>
          <p:cNvPr id="4" name="Table 3"/>
          <p:cNvGraphicFramePr>
            <a:graphicFrameLocks noGrp="1"/>
          </p:cNvGraphicFramePr>
          <p:nvPr>
            <p:extLst>
              <p:ext uri="{D42A27DB-BD31-4B8C-83A1-F6EECF244321}">
                <p14:modId xmlns:p14="http://schemas.microsoft.com/office/powerpoint/2010/main" val="2614683596"/>
              </p:ext>
            </p:extLst>
          </p:nvPr>
        </p:nvGraphicFramePr>
        <p:xfrm>
          <a:off x="2281237" y="3262789"/>
          <a:ext cx="4581526" cy="1398270"/>
        </p:xfrm>
        <a:graphic>
          <a:graphicData uri="http://schemas.openxmlformats.org/drawingml/2006/table">
            <a:tbl>
              <a:tblPr firstRow="1" firstCol="1" bandRow="1">
                <a:tableStyleId>{5C22544A-7EE6-4342-B048-85BDC9FD1C3A}</a:tableStyleId>
              </a:tblPr>
              <a:tblGrid>
                <a:gridCol w="1001614"/>
                <a:gridCol w="1789956"/>
                <a:gridCol w="1789956"/>
              </a:tblGrid>
              <a:tr h="290195">
                <a:tc>
                  <a:txBody>
                    <a:bodyPr/>
                    <a:lstStyle/>
                    <a:p>
                      <a:pPr algn="ctr">
                        <a:spcAft>
                          <a:spcPts val="0"/>
                        </a:spcAft>
                      </a:pPr>
                      <a:r>
                        <a:rPr lang="en-IN" sz="1600" dirty="0">
                          <a:effectLst/>
                        </a:rPr>
                        <a:t>No.</a:t>
                      </a:r>
                      <a:endParaRPr lang="en-IN" sz="1600" dirty="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a:effectLst/>
                        </a:rPr>
                        <a:t>Technique</a:t>
                      </a:r>
                      <a:endParaRPr lang="en-IN" sz="160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a:effectLst/>
                        </a:rPr>
                        <a:t>Prediction Accuracy</a:t>
                      </a:r>
                      <a:endParaRPr lang="en-IN" sz="1600">
                        <a:solidFill>
                          <a:srgbClr val="000000"/>
                        </a:solidFill>
                        <a:effectLst/>
                        <a:latin typeface="Times New Roman"/>
                        <a:ea typeface="Calibri"/>
                        <a:cs typeface="Times New Roman"/>
                      </a:endParaRPr>
                    </a:p>
                  </a:txBody>
                  <a:tcPr marL="68580" marR="68580" marT="0" marB="0" anchor="b"/>
                </a:tc>
              </a:tr>
              <a:tr h="303530">
                <a:tc>
                  <a:txBody>
                    <a:bodyPr/>
                    <a:lstStyle/>
                    <a:p>
                      <a:pPr algn="ctr">
                        <a:spcAft>
                          <a:spcPts val="0"/>
                        </a:spcAft>
                      </a:pPr>
                      <a:r>
                        <a:rPr lang="en-IN" sz="1600" dirty="0">
                          <a:effectLst/>
                        </a:rPr>
                        <a:t>1</a:t>
                      </a:r>
                      <a:endParaRPr lang="en-IN" sz="1600" dirty="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dirty="0">
                          <a:effectLst/>
                        </a:rPr>
                        <a:t>C4.5 (J48)</a:t>
                      </a:r>
                      <a:endParaRPr lang="en-IN" sz="1600" dirty="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a:effectLst/>
                        </a:rPr>
                        <a:t>79.31 %</a:t>
                      </a:r>
                      <a:endParaRPr lang="en-IN" sz="1600">
                        <a:solidFill>
                          <a:srgbClr val="000000"/>
                        </a:solidFill>
                        <a:effectLst/>
                        <a:latin typeface="Times New Roman"/>
                        <a:ea typeface="Calibri"/>
                        <a:cs typeface="Times New Roman"/>
                      </a:endParaRPr>
                    </a:p>
                  </a:txBody>
                  <a:tcPr marL="68580" marR="68580" marT="0" marB="0" anchor="b"/>
                </a:tc>
              </a:tr>
              <a:tr h="303530">
                <a:tc>
                  <a:txBody>
                    <a:bodyPr/>
                    <a:lstStyle/>
                    <a:p>
                      <a:pPr algn="ctr">
                        <a:spcAft>
                          <a:spcPts val="0"/>
                        </a:spcAft>
                      </a:pPr>
                      <a:r>
                        <a:rPr lang="en-IN" sz="1600">
                          <a:effectLst/>
                        </a:rPr>
                        <a:t>2</a:t>
                      </a:r>
                      <a:endParaRPr lang="en-IN" sz="160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dirty="0">
                          <a:effectLst/>
                        </a:rPr>
                        <a:t>Naïve Bayes</a:t>
                      </a:r>
                      <a:endParaRPr lang="en-IN" sz="1600" dirty="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a:effectLst/>
                        </a:rPr>
                        <a:t>82.07 %</a:t>
                      </a:r>
                      <a:endParaRPr lang="en-IN" sz="1600">
                        <a:solidFill>
                          <a:srgbClr val="000000"/>
                        </a:solidFill>
                        <a:effectLst/>
                        <a:latin typeface="Times New Roman"/>
                        <a:ea typeface="Calibri"/>
                        <a:cs typeface="Times New Roman"/>
                      </a:endParaRPr>
                    </a:p>
                  </a:txBody>
                  <a:tcPr marL="68580" marR="68580" marT="0" marB="0" anchor="b"/>
                </a:tc>
              </a:tr>
              <a:tr h="303530">
                <a:tc>
                  <a:txBody>
                    <a:bodyPr/>
                    <a:lstStyle/>
                    <a:p>
                      <a:pPr algn="ctr">
                        <a:spcAft>
                          <a:spcPts val="0"/>
                        </a:spcAft>
                      </a:pPr>
                      <a:r>
                        <a:rPr lang="en-IN" sz="1600">
                          <a:effectLst/>
                        </a:rPr>
                        <a:t>3</a:t>
                      </a:r>
                      <a:endParaRPr lang="en-IN" sz="160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dirty="0">
                          <a:effectLst/>
                        </a:rPr>
                        <a:t>SVM</a:t>
                      </a:r>
                      <a:endParaRPr lang="en-IN" sz="1600" dirty="0">
                        <a:solidFill>
                          <a:srgbClr val="000000"/>
                        </a:solidFill>
                        <a:effectLst/>
                        <a:latin typeface="Times New Roman"/>
                        <a:ea typeface="Calibri"/>
                        <a:cs typeface="Times New Roman"/>
                      </a:endParaRPr>
                    </a:p>
                  </a:txBody>
                  <a:tcPr marL="68580" marR="68580" marT="0" marB="0" anchor="b"/>
                </a:tc>
                <a:tc>
                  <a:txBody>
                    <a:bodyPr/>
                    <a:lstStyle/>
                    <a:p>
                      <a:pPr algn="ctr">
                        <a:spcAft>
                          <a:spcPts val="0"/>
                        </a:spcAft>
                      </a:pPr>
                      <a:r>
                        <a:rPr lang="en-IN" sz="1600" dirty="0">
                          <a:effectLst/>
                        </a:rPr>
                        <a:t>86.90 %</a:t>
                      </a:r>
                      <a:endParaRPr lang="en-IN" sz="1600" dirty="0">
                        <a:solidFill>
                          <a:srgbClr val="000000"/>
                        </a:solidFill>
                        <a:effectLst/>
                        <a:latin typeface="Times New Roman"/>
                        <a:ea typeface="Calibri"/>
                        <a:cs typeface="Times New Roman"/>
                      </a:endParaRPr>
                    </a:p>
                  </a:txBody>
                  <a:tcPr marL="68580" marR="68580" marT="0" marB="0" anchor="b"/>
                </a:tc>
              </a:tr>
            </a:tbl>
          </a:graphicData>
        </a:graphic>
      </p:graphicFrame>
      <p:sp>
        <p:nvSpPr>
          <p:cNvPr id="5" name="TextBox 4"/>
          <p:cNvSpPr txBox="1"/>
          <p:nvPr/>
        </p:nvSpPr>
        <p:spPr>
          <a:xfrm>
            <a:off x="1324860" y="4983559"/>
            <a:ext cx="7488832" cy="800219"/>
          </a:xfrm>
          <a:prstGeom prst="rect">
            <a:avLst/>
          </a:prstGeom>
          <a:noFill/>
        </p:spPr>
        <p:txBody>
          <a:bodyPr wrap="square" rtlCol="0">
            <a:spAutoFit/>
          </a:bodyPr>
          <a:lstStyle/>
          <a:p>
            <a:r>
              <a:rPr lang="en-IN" sz="1400" b="1" dirty="0"/>
              <a:t>TABLE 5 : ACCURACY PERCENTAGES FOR PREDICTION ALGORITHMS IN E3 BASED ON THE FIVE EFFECTIVE VARIABLES</a:t>
            </a:r>
            <a:endParaRPr lang="en-IN" sz="1400" dirty="0"/>
          </a:p>
          <a:p>
            <a:endParaRPr lang="en-IN" dirty="0"/>
          </a:p>
        </p:txBody>
      </p:sp>
    </p:spTree>
    <p:extLst>
      <p:ext uri="{BB962C8B-B14F-4D97-AF65-F5344CB8AC3E}">
        <p14:creationId xmlns:p14="http://schemas.microsoft.com/office/powerpoint/2010/main" val="2334412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712968" cy="6463308"/>
          </a:xfrm>
          <a:prstGeom prst="rect">
            <a:avLst/>
          </a:prstGeom>
          <a:noFill/>
        </p:spPr>
        <p:txBody>
          <a:bodyPr wrap="square" rtlCol="0">
            <a:spAutoFit/>
          </a:bodyPr>
          <a:lstStyle/>
          <a:p>
            <a:r>
              <a:rPr lang="en-IN" dirty="0" smtClean="0"/>
              <a:t>                        According </a:t>
            </a:r>
            <a:r>
              <a:rPr lang="en-IN" dirty="0"/>
              <a:t>to table 5, the results of the E3 indicated that the SVM technique had the highest prediction accuracy through using the most five effective factors with accuracy percentage 86.90 %. If the three experiments’ results of E1, E2, and E3 were reviewed, The SVM technique would have the highest prediction accuracy at all experiments. Moreover, the prediction accuracy percentage of the SVM technique increased when the number of used variables had decreased at each experiment. </a:t>
            </a:r>
          </a:p>
          <a:p>
            <a:r>
              <a:rPr lang="en-IN" dirty="0"/>
              <a:t> </a:t>
            </a:r>
          </a:p>
          <a:p>
            <a:r>
              <a:rPr lang="en-IN" dirty="0"/>
              <a:t>                        The results of E3 answered about the question of did the variables reduction would affect the accuracy of the classifier or not. Where, the results proved that the less of the used variables, the higher of the classifier accuracy. Therefore, it is very important to determine the variables that had the greatest effect on the performance to get the highest predication accuracy. </a:t>
            </a:r>
          </a:p>
          <a:p>
            <a:r>
              <a:rPr lang="en-IN" dirty="0"/>
              <a:t> </a:t>
            </a:r>
          </a:p>
          <a:p>
            <a:r>
              <a:rPr lang="en-IN" dirty="0"/>
              <a:t>                        The generated tree indicated that all five variables had some sort of effect on employee’ performance, but the </a:t>
            </a:r>
            <a:r>
              <a:rPr lang="en-IN" dirty="0" err="1"/>
              <a:t>profTrain</a:t>
            </a:r>
            <a:r>
              <a:rPr lang="en-IN" dirty="0"/>
              <a:t>. (X9) variable had the greatest positive effect on the employees’ performance and it was the starting node at the tree as shown in figure below. Where those employees that underwent professional training had a better performance than ones who did not as previously illustrated. If the three experiments’ results of E1, E2 were reviewed, and E3, the results would prove that the X9 variable was common in all experiments. Other variables that participated in the generated tree were Rank, #</a:t>
            </a:r>
            <a:r>
              <a:rPr lang="en-IN" dirty="0" err="1"/>
              <a:t>ExpYears</a:t>
            </a:r>
            <a:r>
              <a:rPr lang="en-IN" dirty="0"/>
              <a:t>, </a:t>
            </a:r>
            <a:r>
              <a:rPr lang="en-IN" dirty="0" err="1"/>
              <a:t>EduDegree</a:t>
            </a:r>
            <a:r>
              <a:rPr lang="en-IN" dirty="0"/>
              <a:t>, and </a:t>
            </a:r>
            <a:r>
              <a:rPr lang="en-IN" dirty="0" err="1"/>
              <a:t>SatJob</a:t>
            </a:r>
            <a:r>
              <a:rPr lang="en-IN" dirty="0"/>
              <a:t> variable. </a:t>
            </a:r>
          </a:p>
          <a:p>
            <a:r>
              <a:rPr lang="en-US" dirty="0"/>
              <a:t> </a:t>
            </a:r>
            <a:endParaRPr lang="en-IN" dirty="0"/>
          </a:p>
          <a:p>
            <a:endParaRPr lang="en-IN" dirty="0"/>
          </a:p>
        </p:txBody>
      </p:sp>
    </p:spTree>
    <p:extLst>
      <p:ext uri="{BB962C8B-B14F-4D97-AF65-F5344CB8AC3E}">
        <p14:creationId xmlns:p14="http://schemas.microsoft.com/office/powerpoint/2010/main" val="2186442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83568" y="1484784"/>
            <a:ext cx="8208912" cy="5112568"/>
          </a:xfrm>
          <a:prstGeom prst="rect">
            <a:avLst/>
          </a:prstGeom>
        </p:spPr>
      </p:pic>
      <p:sp>
        <p:nvSpPr>
          <p:cNvPr id="3" name="TextBox 2"/>
          <p:cNvSpPr txBox="1"/>
          <p:nvPr/>
        </p:nvSpPr>
        <p:spPr>
          <a:xfrm>
            <a:off x="395536" y="260648"/>
            <a:ext cx="8496944" cy="646331"/>
          </a:xfrm>
          <a:prstGeom prst="rect">
            <a:avLst/>
          </a:prstGeom>
          <a:noFill/>
        </p:spPr>
        <p:txBody>
          <a:bodyPr wrap="square" rtlCol="0">
            <a:spAutoFit/>
          </a:bodyPr>
          <a:lstStyle/>
          <a:p>
            <a:r>
              <a:rPr lang="en-US" b="1" dirty="0"/>
              <a:t>The decision tree generated from using C4.5 algorithm for E3 to predict employees’ performance</a:t>
            </a:r>
            <a:r>
              <a:rPr lang="en-US" b="1" dirty="0" smtClean="0"/>
              <a:t>:</a:t>
            </a:r>
            <a:endParaRPr lang="en-IN" dirty="0"/>
          </a:p>
        </p:txBody>
      </p:sp>
    </p:spTree>
    <p:extLst>
      <p:ext uri="{BB962C8B-B14F-4D97-AF65-F5344CB8AC3E}">
        <p14:creationId xmlns:p14="http://schemas.microsoft.com/office/powerpoint/2010/main" val="1123300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92696"/>
            <a:ext cx="8712968" cy="6021566"/>
          </a:xfrm>
          <a:prstGeom prst="rect">
            <a:avLst/>
          </a:prstGeom>
        </p:spPr>
      </p:pic>
      <p:sp>
        <p:nvSpPr>
          <p:cNvPr id="4" name="TextBox 3"/>
          <p:cNvSpPr txBox="1"/>
          <p:nvPr/>
        </p:nvSpPr>
        <p:spPr>
          <a:xfrm>
            <a:off x="611560" y="169476"/>
            <a:ext cx="8208912" cy="584775"/>
          </a:xfrm>
          <a:prstGeom prst="rect">
            <a:avLst/>
          </a:prstGeom>
          <a:noFill/>
        </p:spPr>
        <p:txBody>
          <a:bodyPr wrap="square" rtlCol="0">
            <a:spAutoFit/>
          </a:bodyPr>
          <a:lstStyle/>
          <a:p>
            <a:r>
              <a:rPr lang="en-US" sz="1600" b="1" dirty="0"/>
              <a:t>TABLE 6: CLASSIFICATION RULES GENERATED BY C4.5 ALGORITHM IN E3 FOR PREDICTING EMPLOYEES’ </a:t>
            </a:r>
            <a:r>
              <a:rPr lang="en-US" sz="1600" b="1" dirty="0" smtClean="0"/>
              <a:t>PERFORMANCE</a:t>
            </a:r>
            <a:endParaRPr lang="en-IN" sz="1600" dirty="0"/>
          </a:p>
        </p:txBody>
      </p:sp>
    </p:spTree>
    <p:extLst>
      <p:ext uri="{BB962C8B-B14F-4D97-AF65-F5344CB8AC3E}">
        <p14:creationId xmlns:p14="http://schemas.microsoft.com/office/powerpoint/2010/main" val="649481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93" y="91970"/>
            <a:ext cx="7560840" cy="461665"/>
          </a:xfrm>
          <a:prstGeom prst="rect">
            <a:avLst/>
          </a:prstGeom>
          <a:noFill/>
        </p:spPr>
        <p:txBody>
          <a:bodyPr wrap="square" rtlCol="0">
            <a:spAutoFit/>
          </a:bodyPr>
          <a:lstStyle/>
          <a:p>
            <a:r>
              <a:rPr lang="en-US" sz="2400" b="1" dirty="0"/>
              <a:t>NEW LEARNINGS FROM  THE </a:t>
            </a:r>
            <a:r>
              <a:rPr lang="en-US" sz="2400" b="1" dirty="0" smtClean="0"/>
              <a:t>TOPIC :</a:t>
            </a:r>
            <a:endParaRPr lang="en-IN" sz="2400" b="1" dirty="0"/>
          </a:p>
        </p:txBody>
      </p:sp>
      <p:sp>
        <p:nvSpPr>
          <p:cNvPr id="3" name="TextBox 2"/>
          <p:cNvSpPr txBox="1"/>
          <p:nvPr/>
        </p:nvSpPr>
        <p:spPr>
          <a:xfrm>
            <a:off x="539552" y="676952"/>
            <a:ext cx="8338895" cy="6186309"/>
          </a:xfrm>
          <a:prstGeom prst="rect">
            <a:avLst/>
          </a:prstGeom>
          <a:noFill/>
        </p:spPr>
        <p:txBody>
          <a:bodyPr wrap="square" rtlCol="0">
            <a:spAutoFit/>
          </a:bodyPr>
          <a:lstStyle/>
          <a:p>
            <a:r>
              <a:rPr lang="en-IN" dirty="0" smtClean="0"/>
              <a:t>                      This </a:t>
            </a:r>
            <a:r>
              <a:rPr lang="en-IN" dirty="0"/>
              <a:t>paper has concentrated on the capability of building a predictive model for employees’ performance of MOCA using classification techniques through studying and testing the factors that might positively affect the performance of the MOCA’s employees. Some of them had greatly affected the performance prediction. </a:t>
            </a:r>
            <a:r>
              <a:rPr lang="en-IN" dirty="0" err="1"/>
              <a:t>Proftrain</a:t>
            </a:r>
            <a:r>
              <a:rPr lang="en-IN" dirty="0"/>
              <a:t>. (X9) was found as the most effective factor on the performance then the #</a:t>
            </a:r>
            <a:r>
              <a:rPr lang="en-IN" dirty="0" err="1"/>
              <a:t>ExpYears</a:t>
            </a:r>
            <a:r>
              <a:rPr lang="en-IN" dirty="0"/>
              <a:t> (X3). The SVM technique was found as the most suitable classifier for building the predictive model, where it had the greatest prediction accuracy through all the three experiments that had executed with the highest percentage 86.90%. WEKA toolkit was used through executing the experiments. </a:t>
            </a:r>
          </a:p>
          <a:p>
            <a:r>
              <a:rPr lang="en-IN" dirty="0"/>
              <a:t> </a:t>
            </a:r>
          </a:p>
          <a:p>
            <a:r>
              <a:rPr lang="en-IN" dirty="0"/>
              <a:t>                          For decision makers and HRM department, this model, or an enhanced one, can be utilized in predicting the performance of the potential talents that will be promoted, predicting the performance of the recently applicant employees where various actions can be taken for avoiding any risk related to hiring employees with a low performance, or so on.</a:t>
            </a:r>
          </a:p>
          <a:p>
            <a:r>
              <a:rPr lang="en-US" b="1" dirty="0"/>
              <a:t> </a:t>
            </a:r>
            <a:endParaRPr lang="en-IN" dirty="0"/>
          </a:p>
          <a:p>
            <a:r>
              <a:rPr lang="en-US" dirty="0"/>
              <a:t>                 </a:t>
            </a:r>
            <a:r>
              <a:rPr lang="en-US" dirty="0" smtClean="0"/>
              <a:t>          This topic </a:t>
            </a:r>
            <a:r>
              <a:rPr lang="en-US" dirty="0"/>
              <a:t>made us to learn how  Data Mining  techniques  such as Decision Tree (DT), Naïve Bayes, and Support Vector Machine (SVM)  are used to find the performance  of </a:t>
            </a:r>
            <a:r>
              <a:rPr lang="en-US" dirty="0" err="1"/>
              <a:t>employess</a:t>
            </a:r>
            <a:r>
              <a:rPr lang="en-US" dirty="0"/>
              <a:t> by using  different  variables of the employee.</a:t>
            </a:r>
            <a:endParaRPr lang="en-IN" dirty="0"/>
          </a:p>
          <a:p>
            <a:r>
              <a:rPr lang="en-US" dirty="0"/>
              <a:t>Finally, when the suitable predictive model is generated, an application could be developed to be used by the decision makers and HR’s Officials based on the generated rules for predicting the performance of employees.</a:t>
            </a:r>
            <a:endParaRPr lang="en-IN" dirty="0"/>
          </a:p>
        </p:txBody>
      </p:sp>
    </p:spTree>
    <p:extLst>
      <p:ext uri="{BB962C8B-B14F-4D97-AF65-F5344CB8AC3E}">
        <p14:creationId xmlns:p14="http://schemas.microsoft.com/office/powerpoint/2010/main" val="3653344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280920" cy="523220"/>
          </a:xfrm>
          <a:prstGeom prst="rect">
            <a:avLst/>
          </a:prstGeom>
          <a:noFill/>
        </p:spPr>
        <p:txBody>
          <a:bodyPr wrap="square" rtlCol="0">
            <a:spAutoFit/>
          </a:bodyPr>
          <a:lstStyle/>
          <a:p>
            <a:r>
              <a:rPr lang="en-US" sz="2800" b="1" dirty="0" smtClean="0"/>
              <a:t>                          REFERENCES </a:t>
            </a:r>
            <a:r>
              <a:rPr lang="en-US" sz="2800" b="1" dirty="0"/>
              <a:t>AND </a:t>
            </a:r>
            <a:r>
              <a:rPr lang="en-US" sz="2800" b="1" dirty="0" smtClean="0"/>
              <a:t>ANNEXURES</a:t>
            </a:r>
            <a:endParaRPr lang="en-IN" sz="2800" dirty="0"/>
          </a:p>
        </p:txBody>
      </p:sp>
      <p:sp>
        <p:nvSpPr>
          <p:cNvPr id="3" name="TextBox 2"/>
          <p:cNvSpPr txBox="1"/>
          <p:nvPr/>
        </p:nvSpPr>
        <p:spPr>
          <a:xfrm>
            <a:off x="323528" y="1340768"/>
            <a:ext cx="8712968" cy="5355312"/>
          </a:xfrm>
          <a:prstGeom prst="rect">
            <a:avLst/>
          </a:prstGeom>
          <a:noFill/>
        </p:spPr>
        <p:txBody>
          <a:bodyPr wrap="square" rtlCol="0">
            <a:spAutoFit/>
          </a:bodyPr>
          <a:lstStyle/>
          <a:p>
            <a:pPr lvl="0"/>
            <a:r>
              <a:rPr lang="en-US" b="1" dirty="0" smtClean="0"/>
              <a:t>1.</a:t>
            </a:r>
            <a:r>
              <a:rPr lang="en-US" dirty="0" smtClean="0"/>
              <a:t>https</a:t>
            </a:r>
            <a:r>
              <a:rPr lang="en-US" dirty="0"/>
              <a:t>://www.researchgate.net/publication/347113656_A_Proposed_Model_for_Predicting_Employees%27_Performance_Using_Data_Mining_TechniquesA. </a:t>
            </a:r>
            <a:r>
              <a:rPr lang="en-US" dirty="0" err="1"/>
              <a:t>Abusharekh</a:t>
            </a:r>
            <a:r>
              <a:rPr lang="en-US" dirty="0"/>
              <a:t>, S.A. Stewart, N. </a:t>
            </a:r>
            <a:r>
              <a:rPr lang="en-US" dirty="0" err="1"/>
              <a:t>Hashemian</a:t>
            </a:r>
            <a:r>
              <a:rPr lang="en-US" dirty="0"/>
              <a:t>, S.S.R. </a:t>
            </a:r>
            <a:r>
              <a:rPr lang="en-US" dirty="0" err="1"/>
              <a:t>Abidi</a:t>
            </a:r>
            <a:endParaRPr lang="en-IN" dirty="0"/>
          </a:p>
          <a:p>
            <a:r>
              <a:rPr lang="en-US" dirty="0"/>
              <a:t> </a:t>
            </a:r>
            <a:endParaRPr lang="en-IN" dirty="0"/>
          </a:p>
          <a:p>
            <a:r>
              <a:rPr lang="en-IN" b="1" dirty="0"/>
              <a:t>2. </a:t>
            </a:r>
            <a:r>
              <a:rPr lang="en-IN" dirty="0"/>
              <a:t> L. </a:t>
            </a:r>
            <a:r>
              <a:rPr lang="en-IN" dirty="0" err="1"/>
              <a:t>Sadath</a:t>
            </a:r>
            <a:r>
              <a:rPr lang="en-IN" dirty="0"/>
              <a:t>, (2013) “Data Mining: A Tool for Knowledge Management in Human Resource,” International Journal of Innovative Technology and Exploring Engineering, Vol. 2, Issue 6, April 2013. </a:t>
            </a:r>
          </a:p>
          <a:p>
            <a:r>
              <a:rPr lang="en-IN" dirty="0"/>
              <a:t> </a:t>
            </a:r>
          </a:p>
          <a:p>
            <a:r>
              <a:rPr lang="en-IN" b="1" dirty="0"/>
              <a:t>3.  </a:t>
            </a:r>
            <a:r>
              <a:rPr lang="en-IN" dirty="0"/>
              <a:t>G. K. Gupta (2006) “Introduction to Data Mining with Case Studies” ISBN-81-203-3053-6. </a:t>
            </a:r>
          </a:p>
          <a:p>
            <a:r>
              <a:rPr lang="en-IN" dirty="0"/>
              <a:t> </a:t>
            </a:r>
          </a:p>
          <a:p>
            <a:r>
              <a:rPr lang="en-IN" b="1" dirty="0"/>
              <a:t>4.</a:t>
            </a:r>
            <a:r>
              <a:rPr lang="en-IN" dirty="0"/>
              <a:t> AI-</a:t>
            </a:r>
            <a:r>
              <a:rPr lang="en-IN" dirty="0" err="1"/>
              <a:t>Radaideh</a:t>
            </a:r>
            <a:r>
              <a:rPr lang="en-IN" dirty="0"/>
              <a:t>, Q. A., AI-</a:t>
            </a:r>
            <a:r>
              <a:rPr lang="en-IN" dirty="0" err="1"/>
              <a:t>Shawakfa</a:t>
            </a:r>
            <a:r>
              <a:rPr lang="en-IN" dirty="0"/>
              <a:t>, E.M., and AI-</a:t>
            </a:r>
            <a:r>
              <a:rPr lang="en-IN" dirty="0" err="1"/>
              <a:t>Najjar</a:t>
            </a:r>
            <a:r>
              <a:rPr lang="en-IN" dirty="0"/>
              <a:t>, M. I., (2006) “Mining Student Data using Decision Trees”, International Arab Conference on Information Technology(ACIT'2006), </a:t>
            </a:r>
            <a:r>
              <a:rPr lang="en-IN" dirty="0" err="1"/>
              <a:t>Yarmouk</a:t>
            </a:r>
            <a:r>
              <a:rPr lang="en-IN" dirty="0"/>
              <a:t> University, Jordan, 2006. </a:t>
            </a:r>
          </a:p>
          <a:p>
            <a:r>
              <a:rPr lang="en-IN" dirty="0"/>
              <a:t> </a:t>
            </a:r>
          </a:p>
          <a:p>
            <a:r>
              <a:rPr lang="en-IN" b="1" dirty="0"/>
              <a:t>5.</a:t>
            </a:r>
            <a:r>
              <a:rPr lang="en-IN" dirty="0"/>
              <a:t> </a:t>
            </a:r>
            <a:r>
              <a:rPr lang="en-IN" dirty="0" err="1"/>
              <a:t>Surjeet</a:t>
            </a:r>
            <a:r>
              <a:rPr lang="en-IN" dirty="0"/>
              <a:t> K. Y., </a:t>
            </a:r>
            <a:r>
              <a:rPr lang="en-IN" dirty="0" err="1"/>
              <a:t>Brijesh</a:t>
            </a:r>
            <a:r>
              <a:rPr lang="en-IN" dirty="0"/>
              <a:t> B., </a:t>
            </a:r>
            <a:r>
              <a:rPr lang="en-IN" dirty="0" err="1"/>
              <a:t>Saurabh</a:t>
            </a:r>
            <a:r>
              <a:rPr lang="en-IN" dirty="0"/>
              <a:t> P., (2011) “Data Mining Applications: A comparative Study for Predicting Student's performance”, International Journal of Innovative Technology and Creative Engineering, Vol.1 No.12 (2011) 13-19. </a:t>
            </a:r>
            <a:endParaRPr lang="en-IN" dirty="0" smtClean="0"/>
          </a:p>
          <a:p>
            <a:endParaRPr lang="en-IN" dirty="0"/>
          </a:p>
          <a:p>
            <a:endParaRPr lang="en-IN" dirty="0"/>
          </a:p>
        </p:txBody>
      </p:sp>
    </p:spTree>
    <p:extLst>
      <p:ext uri="{BB962C8B-B14F-4D97-AF65-F5344CB8AC3E}">
        <p14:creationId xmlns:p14="http://schemas.microsoft.com/office/powerpoint/2010/main" val="3618905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023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22" y="625043"/>
            <a:ext cx="3085653" cy="584775"/>
          </a:xfrm>
          <a:prstGeom prst="rect">
            <a:avLst/>
          </a:prstGeom>
          <a:noFill/>
        </p:spPr>
        <p:txBody>
          <a:bodyPr wrap="none" rtlCol="0">
            <a:spAutoFit/>
          </a:bodyPr>
          <a:lstStyle/>
          <a:p>
            <a:r>
              <a:rPr lang="en-IN" sz="3200" b="1" dirty="0" smtClean="0"/>
              <a:t>INTRODUCTION :</a:t>
            </a:r>
            <a:endParaRPr lang="en-IN" sz="3200" b="1" dirty="0"/>
          </a:p>
        </p:txBody>
      </p:sp>
      <p:sp>
        <p:nvSpPr>
          <p:cNvPr id="3" name="TextBox 2"/>
          <p:cNvSpPr txBox="1"/>
          <p:nvPr/>
        </p:nvSpPr>
        <p:spPr>
          <a:xfrm>
            <a:off x="251520" y="1484784"/>
            <a:ext cx="8892480" cy="5324535"/>
          </a:xfrm>
          <a:prstGeom prst="rect">
            <a:avLst/>
          </a:prstGeom>
          <a:noFill/>
        </p:spPr>
        <p:txBody>
          <a:bodyPr wrap="square" rtlCol="0">
            <a:spAutoFit/>
          </a:bodyPr>
          <a:lstStyle/>
          <a:p>
            <a:r>
              <a:rPr lang="en-US" dirty="0" smtClean="0"/>
              <a:t>                                </a:t>
            </a:r>
            <a:r>
              <a:rPr lang="en-US" sz="2000" dirty="0" smtClean="0"/>
              <a:t>Human </a:t>
            </a:r>
            <a:r>
              <a:rPr lang="en-US" sz="2000" dirty="0"/>
              <a:t>Resources Management (HRM) has become one of the essential interests of managers and decision makers in almost all types of businesses to adopt plans for correctly discovering highly qualified employees. Accordingly, managements become interested about the performance of these employees. Especially to ensure the appropriate person allocated to the convenient job at the right time. From here, the interest of data mining (DM) role has been growing that its objective is the discovery of knowledge from huge amounts of data. In this paper, DM techniques were utilized to build a classification model for predicting employees’ performance using a real dataset collected from the Ministry of Egyptian Civil Aviation (MOCA) through a questionnaire prepared and distributed for 145 employees. Three main DM techniques were used for building the classification model and identifying the most effective factors that positively affect the performance. The techniques are the Decision Tree (DT), Naïve Bayes, and Support Vector Machine (SVM). To get a highly accurate model, several experiments were executed based on the previous techniques that are implemented in WEKA tool for enabling decision makers and human resources professionals to predict and enhance the performance of their employees.</a:t>
            </a:r>
            <a:endParaRPr lang="en-IN" sz="2000" dirty="0"/>
          </a:p>
        </p:txBody>
      </p:sp>
    </p:spTree>
    <p:extLst>
      <p:ext uri="{BB962C8B-B14F-4D97-AF65-F5344CB8AC3E}">
        <p14:creationId xmlns:p14="http://schemas.microsoft.com/office/powerpoint/2010/main" val="1066406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20688"/>
            <a:ext cx="4316310" cy="646331"/>
          </a:xfrm>
          <a:prstGeom prst="rect">
            <a:avLst/>
          </a:prstGeom>
          <a:noFill/>
        </p:spPr>
        <p:txBody>
          <a:bodyPr wrap="none" rtlCol="0">
            <a:spAutoFit/>
          </a:bodyPr>
          <a:lstStyle/>
          <a:p>
            <a:r>
              <a:rPr lang="en-US" sz="3600" b="1" dirty="0"/>
              <a:t>LITREATURE </a:t>
            </a:r>
            <a:r>
              <a:rPr lang="en-US" sz="3600" b="1" dirty="0" smtClean="0"/>
              <a:t>SURVEY :</a:t>
            </a:r>
            <a:endParaRPr lang="en-IN" sz="3600" b="1" dirty="0"/>
          </a:p>
        </p:txBody>
      </p:sp>
      <p:sp>
        <p:nvSpPr>
          <p:cNvPr id="3" name="TextBox 2"/>
          <p:cNvSpPr txBox="1"/>
          <p:nvPr/>
        </p:nvSpPr>
        <p:spPr>
          <a:xfrm>
            <a:off x="179512" y="1700808"/>
            <a:ext cx="8964488" cy="3970318"/>
          </a:xfrm>
          <a:prstGeom prst="rect">
            <a:avLst/>
          </a:prstGeom>
          <a:noFill/>
        </p:spPr>
        <p:txBody>
          <a:bodyPr wrap="square" rtlCol="0">
            <a:spAutoFit/>
          </a:bodyPr>
          <a:lstStyle/>
          <a:p>
            <a:r>
              <a:rPr lang="en-IN" dirty="0" smtClean="0"/>
              <a:t>                        Many </a:t>
            </a:r>
            <a:r>
              <a:rPr lang="en-IN" dirty="0"/>
              <a:t>researches have used DM classification techniques for generating rules and predicting certain attitudes in various fields of science </a:t>
            </a:r>
            <a:r>
              <a:rPr lang="en-IN" dirty="0" smtClean="0"/>
              <a:t>. </a:t>
            </a:r>
            <a:r>
              <a:rPr lang="en-IN" dirty="0"/>
              <a:t>therefore, evaluation and prediction of employee’s performance efficiency are considered as a critical issue for detecting the whole number of variables and criteria related to the predictive model efficiency of the employees’ performance that have been reviewed. In this section, a comprehensive study is presented on employee’s performance prediction model and criteria that this model measure based on the following literature study: </a:t>
            </a:r>
          </a:p>
          <a:p>
            <a:r>
              <a:rPr lang="en-IN" dirty="0"/>
              <a:t> </a:t>
            </a:r>
          </a:p>
          <a:p>
            <a:r>
              <a:rPr lang="en-IN" dirty="0"/>
              <a:t>                        Kirimi JM, Motur CA (2016) concentrates on collecting employees’ data of a public management development institute in Kenya using the user interface, generating a decision tree based on the historical data of employees, identifying the relationship between the DT accuracy and employees’ attributes. Moreover, they concentrated on the possibility of constructing two or more prediction techniques for predicting the employees’ performance and choosing the best suitable one for this organization . </a:t>
            </a:r>
          </a:p>
        </p:txBody>
      </p:sp>
    </p:spTree>
    <p:extLst>
      <p:ext uri="{BB962C8B-B14F-4D97-AF65-F5344CB8AC3E}">
        <p14:creationId xmlns:p14="http://schemas.microsoft.com/office/powerpoint/2010/main" val="1415873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02" y="692696"/>
            <a:ext cx="8928992" cy="4524315"/>
          </a:xfrm>
          <a:prstGeom prst="rect">
            <a:avLst/>
          </a:prstGeom>
        </p:spPr>
        <p:txBody>
          <a:bodyPr wrap="square">
            <a:spAutoFit/>
          </a:bodyPr>
          <a:lstStyle/>
          <a:p>
            <a:r>
              <a:rPr lang="en-IN" dirty="0" smtClean="0"/>
              <a:t>                         </a:t>
            </a:r>
            <a:r>
              <a:rPr lang="en-IN" dirty="0" err="1" smtClean="0"/>
              <a:t>Desouki</a:t>
            </a:r>
            <a:r>
              <a:rPr lang="en-IN" dirty="0" smtClean="0"/>
              <a:t> </a:t>
            </a:r>
            <a:r>
              <a:rPr lang="en-IN" dirty="0"/>
              <a:t>M. S., Al-</a:t>
            </a:r>
            <a:r>
              <a:rPr lang="en-IN" dirty="0" err="1"/>
              <a:t>Daher</a:t>
            </a:r>
            <a:r>
              <a:rPr lang="en-IN" dirty="0"/>
              <a:t> J (2015) presented a study for applying DM techniques such as DT, Key Nearest </a:t>
            </a:r>
            <a:r>
              <a:rPr lang="en-IN" dirty="0" err="1"/>
              <a:t>Neighbors</a:t>
            </a:r>
            <a:r>
              <a:rPr lang="en-IN" dirty="0"/>
              <a:t> (KNN), and SVM to the HRM field through </a:t>
            </a:r>
            <a:r>
              <a:rPr lang="en-IN" dirty="0" err="1"/>
              <a:t>analyzing</a:t>
            </a:r>
            <a:r>
              <a:rPr lang="en-IN" dirty="0"/>
              <a:t> the Performance Appraisal (PA) results, which supported by a multi-discipline academic research organization in order to enhance the appraisal method and assess the compatibility of practical implementation with the objectives of PA process. To achieve that, various DM tasks have been utilized such as clustering, classification, and prediction. This study concluded that DM tasks can be hopeful and important in dealing with the activities of human resource like enhancing the methods of performance’s evaluation. </a:t>
            </a:r>
          </a:p>
          <a:p>
            <a:r>
              <a:rPr lang="en-IN" dirty="0"/>
              <a:t> </a:t>
            </a:r>
          </a:p>
          <a:p>
            <a:r>
              <a:rPr lang="en-IN" dirty="0"/>
              <a:t>                       </a:t>
            </a:r>
            <a:r>
              <a:rPr lang="en-IN" dirty="0" err="1"/>
              <a:t>V.Kalaivani</a:t>
            </a:r>
            <a:r>
              <a:rPr lang="en-IN" dirty="0"/>
              <a:t>, </a:t>
            </a:r>
            <a:r>
              <a:rPr lang="en-IN" dirty="0" err="1"/>
              <a:t>M.Elamparithi</a:t>
            </a:r>
            <a:r>
              <a:rPr lang="en-IN" dirty="0"/>
              <a:t> (2014) applied DT techniques in order to predict the employees’ performance; this is the objective of their research. DT is one of the most popular classification technique that creates both a tree and rules set; building the model of based a given data set. There are various DT algorithms as ID3, C4.5, CART, Bagging, Random Forest, Rotation forest, and CHAID. In this study, C4.5, Bagging and Rotation Forest algorithms are utilized, which are implemented in WEKA toolkit. Experiments were performed based on the collected data from an institution. </a:t>
            </a:r>
          </a:p>
        </p:txBody>
      </p:sp>
    </p:spTree>
    <p:extLst>
      <p:ext uri="{BB962C8B-B14F-4D97-AF65-F5344CB8AC3E}">
        <p14:creationId xmlns:p14="http://schemas.microsoft.com/office/powerpoint/2010/main" val="2126202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8161530" cy="800219"/>
          </a:xfrm>
          <a:prstGeom prst="rect">
            <a:avLst/>
          </a:prstGeom>
          <a:noFill/>
        </p:spPr>
        <p:txBody>
          <a:bodyPr wrap="none" rtlCol="0">
            <a:spAutoFit/>
          </a:bodyPr>
          <a:lstStyle/>
          <a:p>
            <a:r>
              <a:rPr lang="en-US" sz="2800" b="1" dirty="0"/>
              <a:t>METHODOLOGY/TECHNIQUES OR ALGORITHM </a:t>
            </a:r>
            <a:r>
              <a:rPr lang="en-US" sz="2800" b="1" dirty="0" smtClean="0"/>
              <a:t>USED :</a:t>
            </a:r>
            <a:endParaRPr lang="en-IN" sz="2800" b="1" dirty="0"/>
          </a:p>
          <a:p>
            <a:endParaRPr lang="en-IN" dirty="0"/>
          </a:p>
        </p:txBody>
      </p:sp>
      <p:sp>
        <p:nvSpPr>
          <p:cNvPr id="3" name="TextBox 2"/>
          <p:cNvSpPr txBox="1"/>
          <p:nvPr/>
        </p:nvSpPr>
        <p:spPr>
          <a:xfrm>
            <a:off x="0" y="1212182"/>
            <a:ext cx="8712968" cy="4524315"/>
          </a:xfrm>
          <a:prstGeom prst="rect">
            <a:avLst/>
          </a:prstGeom>
          <a:noFill/>
        </p:spPr>
        <p:txBody>
          <a:bodyPr wrap="square" rtlCol="0">
            <a:spAutoFit/>
          </a:bodyPr>
          <a:lstStyle/>
          <a:p>
            <a:r>
              <a:rPr lang="en-IN" sz="2400" dirty="0" smtClean="0"/>
              <a:t>                      The </a:t>
            </a:r>
            <a:r>
              <a:rPr lang="en-IN" sz="2400" dirty="0"/>
              <a:t>proposed methodology was adopted for the objective, which is building the classification model studying certain factors that may affect and predict the employees’ performance. For achieving this objective, it is necessary to exist a generic guide to develop a DM project lifecycle containing certain steps that </a:t>
            </a:r>
            <a:r>
              <a:rPr lang="en-IN" sz="2400" dirty="0" smtClean="0"/>
              <a:t>includes: </a:t>
            </a:r>
            <a:endParaRPr lang="en-IN" sz="2400" dirty="0"/>
          </a:p>
          <a:p>
            <a:r>
              <a:rPr lang="en-IN" sz="2400" dirty="0"/>
              <a:t> </a:t>
            </a:r>
          </a:p>
          <a:p>
            <a:r>
              <a:rPr lang="en-IN" sz="2400" dirty="0"/>
              <a:t>1. Problem Definition and Objective Structuring</a:t>
            </a:r>
          </a:p>
          <a:p>
            <a:r>
              <a:rPr lang="en-IN" sz="2400" dirty="0"/>
              <a:t>2. Data Collection and Understanding</a:t>
            </a:r>
          </a:p>
          <a:p>
            <a:r>
              <a:rPr lang="en-IN" sz="2400" dirty="0"/>
              <a:t>3. Data Preparing and </a:t>
            </a:r>
            <a:r>
              <a:rPr lang="en-IN" sz="2400" dirty="0" err="1"/>
              <a:t>Preprocessing</a:t>
            </a:r>
            <a:endParaRPr lang="en-IN" sz="2400" dirty="0"/>
          </a:p>
          <a:p>
            <a:r>
              <a:rPr lang="en-IN" sz="2400" dirty="0"/>
              <a:t>4. </a:t>
            </a:r>
            <a:r>
              <a:rPr lang="en-IN" sz="2400" dirty="0" err="1"/>
              <a:t>Modeling</a:t>
            </a:r>
            <a:r>
              <a:rPr lang="en-IN" sz="2400" dirty="0"/>
              <a:t> and Experiments</a:t>
            </a:r>
          </a:p>
          <a:p>
            <a:r>
              <a:rPr lang="en-IN" sz="2400" dirty="0"/>
              <a:t>5. Testing and Evaluating. </a:t>
            </a:r>
          </a:p>
          <a:p>
            <a:r>
              <a:rPr lang="en-IN" sz="2400"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284" y="3933055"/>
            <a:ext cx="4201112" cy="2923131"/>
          </a:xfrm>
          <a:prstGeom prst="rect">
            <a:avLst/>
          </a:prstGeom>
        </p:spPr>
      </p:pic>
    </p:spTree>
    <p:extLst>
      <p:ext uri="{BB962C8B-B14F-4D97-AF65-F5344CB8AC3E}">
        <p14:creationId xmlns:p14="http://schemas.microsoft.com/office/powerpoint/2010/main" val="1182173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61991"/>
            <a:ext cx="2880320" cy="584775"/>
          </a:xfrm>
          <a:prstGeom prst="rect">
            <a:avLst/>
          </a:prstGeom>
        </p:spPr>
        <p:txBody>
          <a:bodyPr wrap="square">
            <a:spAutoFit/>
          </a:bodyPr>
          <a:lstStyle/>
          <a:p>
            <a:r>
              <a:rPr lang="en-US" sz="3200" b="1" dirty="0" smtClean="0"/>
              <a:t>ALGORITHMS</a:t>
            </a:r>
            <a:endParaRPr lang="en-IN" sz="3200" dirty="0"/>
          </a:p>
        </p:txBody>
      </p:sp>
      <p:sp>
        <p:nvSpPr>
          <p:cNvPr id="4" name="Rectangle 3"/>
          <p:cNvSpPr/>
          <p:nvPr/>
        </p:nvSpPr>
        <p:spPr>
          <a:xfrm>
            <a:off x="395536" y="908720"/>
            <a:ext cx="8449910" cy="4431983"/>
          </a:xfrm>
          <a:prstGeom prst="rect">
            <a:avLst/>
          </a:prstGeom>
        </p:spPr>
        <p:txBody>
          <a:bodyPr wrap="square">
            <a:spAutoFit/>
          </a:bodyPr>
          <a:lstStyle/>
          <a:p>
            <a:r>
              <a:rPr lang="en-IN" sz="2400" b="1" dirty="0"/>
              <a:t>Decision Tree </a:t>
            </a:r>
            <a:r>
              <a:rPr lang="en-IN" sz="2400" b="1" dirty="0" smtClean="0"/>
              <a:t>Algorithm:</a:t>
            </a:r>
          </a:p>
          <a:p>
            <a:r>
              <a:rPr lang="en-IN" dirty="0"/>
              <a:t/>
            </a:r>
            <a:br>
              <a:rPr lang="en-IN" dirty="0"/>
            </a:br>
            <a:r>
              <a:rPr lang="en-IN" dirty="0" smtClean="0"/>
              <a:t>                    </a:t>
            </a:r>
            <a:r>
              <a:rPr lang="en-IN" sz="2000" dirty="0" smtClean="0"/>
              <a:t>Decision </a:t>
            </a:r>
            <a:r>
              <a:rPr lang="en-IN" sz="2000" dirty="0"/>
              <a:t>Tree algorithm belongs to the family of supervised learning algorithms. Unlike other supervised learning algorithms, the decision tree algorithm can be used for solving regression and classification problems too.</a:t>
            </a:r>
          </a:p>
          <a:p>
            <a:r>
              <a:rPr lang="en-IN" sz="2000" dirty="0"/>
              <a:t>The goal of using a Decision Tree is to create a training model that can use to predict the class or value of the target variable by learning simple decision rules inferred from prior data(training data</a:t>
            </a:r>
            <a:r>
              <a:rPr lang="en-IN" sz="2000" dirty="0" smtClean="0"/>
              <a:t>).</a:t>
            </a:r>
          </a:p>
          <a:p>
            <a:endParaRPr lang="en-IN" sz="2000" dirty="0"/>
          </a:p>
          <a:p>
            <a:r>
              <a:rPr lang="en-IN" sz="2000" dirty="0" smtClean="0"/>
              <a:t>                     In </a:t>
            </a:r>
            <a:r>
              <a:rPr lang="en-IN" sz="2000" dirty="0"/>
              <a:t>Decision Trees, for predicting a class label for a record we start from the root of the tree. We compare the values of the root attribute with the record’s attribute. On the basis of comparison, we follow the branch corresponding to that value and jump to the next node.</a:t>
            </a:r>
          </a:p>
          <a:p>
            <a:r>
              <a:rPr lang="en-IN" sz="2000" dirty="0"/>
              <a:t> </a:t>
            </a:r>
          </a:p>
        </p:txBody>
      </p:sp>
    </p:spTree>
    <p:extLst>
      <p:ext uri="{BB962C8B-B14F-4D97-AF65-F5344CB8AC3E}">
        <p14:creationId xmlns:p14="http://schemas.microsoft.com/office/powerpoint/2010/main" val="1243958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729"/>
            <a:ext cx="9144000" cy="4150359"/>
          </a:xfrm>
          <a:prstGeom prst="rect">
            <a:avLst/>
          </a:prstGeom>
        </p:spPr>
      </p:pic>
      <p:sp>
        <p:nvSpPr>
          <p:cNvPr id="3" name="TextBox 2"/>
          <p:cNvSpPr txBox="1"/>
          <p:nvPr/>
        </p:nvSpPr>
        <p:spPr>
          <a:xfrm>
            <a:off x="395536" y="4293096"/>
            <a:ext cx="8352928" cy="2308324"/>
          </a:xfrm>
          <a:prstGeom prst="rect">
            <a:avLst/>
          </a:prstGeom>
          <a:noFill/>
        </p:spPr>
        <p:txBody>
          <a:bodyPr wrap="square" rtlCol="0">
            <a:spAutoFit/>
          </a:bodyPr>
          <a:lstStyle/>
          <a:p>
            <a:r>
              <a:rPr lang="en-IN" dirty="0" smtClean="0"/>
              <a:t>                          Decision </a:t>
            </a:r>
            <a:r>
              <a:rPr lang="en-IN" dirty="0"/>
              <a:t>trees classify the examples by sorting them down the tree from the root to some leaf/terminal node, with the leaf/terminal node providing the classification of the example</a:t>
            </a:r>
            <a:r>
              <a:rPr lang="en-IN" dirty="0" smtClean="0"/>
              <a:t>.</a:t>
            </a:r>
          </a:p>
          <a:p>
            <a:endParaRPr lang="en-IN" dirty="0" smtClean="0"/>
          </a:p>
          <a:p>
            <a:r>
              <a:rPr lang="en-IN" dirty="0" smtClean="0"/>
              <a:t>                          Each </a:t>
            </a:r>
            <a:r>
              <a:rPr lang="en-IN" dirty="0"/>
              <a:t>node in the tree acts as a test case for some attribute, and each edge descending from the node corresponds to the possible answers to the test case. This process is recursive in nature and is repeated for every </a:t>
            </a:r>
            <a:r>
              <a:rPr lang="en-IN" dirty="0" err="1"/>
              <a:t>subtree</a:t>
            </a:r>
            <a:r>
              <a:rPr lang="en-IN" dirty="0"/>
              <a:t> rooted at the new node.</a:t>
            </a:r>
          </a:p>
        </p:txBody>
      </p:sp>
    </p:spTree>
    <p:extLst>
      <p:ext uri="{BB962C8B-B14F-4D97-AF65-F5344CB8AC3E}">
        <p14:creationId xmlns:p14="http://schemas.microsoft.com/office/powerpoint/2010/main" val="2959410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545" y="1052736"/>
            <a:ext cx="8136904" cy="646331"/>
          </a:xfrm>
          <a:prstGeom prst="rect">
            <a:avLst/>
          </a:prstGeom>
        </p:spPr>
        <p:txBody>
          <a:bodyPr wrap="square">
            <a:spAutoFit/>
          </a:bodyPr>
          <a:lstStyle/>
          <a:p>
            <a:r>
              <a:rPr lang="en-IN" b="1" dirty="0" smtClean="0"/>
              <a:t>                            C4.5</a:t>
            </a:r>
            <a:r>
              <a:rPr lang="en-IN" dirty="0"/>
              <a:t> is an algorithm used to generate a </a:t>
            </a:r>
            <a:r>
              <a:rPr lang="en-IN" dirty="0">
                <a:hlinkClick r:id="rId2" tooltip="Decision tree"/>
              </a:rPr>
              <a:t>decision tree</a:t>
            </a:r>
            <a:r>
              <a:rPr lang="en-IN" dirty="0"/>
              <a:t> developed by </a:t>
            </a:r>
            <a:r>
              <a:rPr lang="en-IN" dirty="0">
                <a:hlinkClick r:id="rId3"/>
              </a:rPr>
              <a:t>Ross Quinlan</a:t>
            </a:r>
            <a:r>
              <a:rPr lang="en-IN" dirty="0"/>
              <a:t>.</a:t>
            </a:r>
            <a:r>
              <a:rPr lang="en-IN" baseline="30000" dirty="0">
                <a:hlinkClick r:id="rId4"/>
              </a:rPr>
              <a:t>[1]</a:t>
            </a:r>
            <a:r>
              <a:rPr lang="en-IN" dirty="0"/>
              <a:t> C4.5 is an extension of Quinlan's earlier </a:t>
            </a:r>
            <a:r>
              <a:rPr lang="en-IN" dirty="0">
                <a:hlinkClick r:id="rId5" tooltip="ID3 algorithm"/>
              </a:rPr>
              <a:t>ID3 algorithm</a:t>
            </a:r>
            <a:r>
              <a:rPr lang="en-IN" dirty="0"/>
              <a:t>.</a:t>
            </a:r>
          </a:p>
        </p:txBody>
      </p:sp>
      <p:sp>
        <p:nvSpPr>
          <p:cNvPr id="3" name="TextBox 2"/>
          <p:cNvSpPr txBox="1"/>
          <p:nvPr/>
        </p:nvSpPr>
        <p:spPr>
          <a:xfrm>
            <a:off x="374545" y="238424"/>
            <a:ext cx="3960440" cy="646331"/>
          </a:xfrm>
          <a:prstGeom prst="rect">
            <a:avLst/>
          </a:prstGeom>
          <a:noFill/>
        </p:spPr>
        <p:txBody>
          <a:bodyPr wrap="square" rtlCol="0">
            <a:spAutoFit/>
          </a:bodyPr>
          <a:lstStyle/>
          <a:p>
            <a:r>
              <a:rPr lang="en-IN" sz="3600" b="1" dirty="0"/>
              <a:t>C4.5  </a:t>
            </a:r>
            <a:r>
              <a:rPr lang="en-IN" sz="3600" b="1" dirty="0" smtClean="0"/>
              <a:t>Algorithm  :</a:t>
            </a:r>
            <a:endParaRPr lang="en-IN" sz="3600" b="1" dirty="0"/>
          </a:p>
        </p:txBody>
      </p:sp>
      <p:sp>
        <p:nvSpPr>
          <p:cNvPr id="4" name="TextBox 3"/>
          <p:cNvSpPr txBox="1"/>
          <p:nvPr/>
        </p:nvSpPr>
        <p:spPr>
          <a:xfrm>
            <a:off x="374545" y="1916832"/>
            <a:ext cx="8352928" cy="3139321"/>
          </a:xfrm>
          <a:prstGeom prst="rect">
            <a:avLst/>
          </a:prstGeom>
          <a:noFill/>
        </p:spPr>
        <p:txBody>
          <a:bodyPr wrap="square" rtlCol="0">
            <a:spAutoFit/>
          </a:bodyPr>
          <a:lstStyle/>
          <a:p>
            <a:r>
              <a:rPr lang="en-IN" dirty="0" smtClean="0"/>
              <a:t>                          C4.5 </a:t>
            </a:r>
            <a:r>
              <a:rPr lang="en-IN" dirty="0"/>
              <a:t>builds decision trees from a set of training data in the same way as </a:t>
            </a:r>
            <a:r>
              <a:rPr lang="en-IN" dirty="0">
                <a:hlinkClick r:id="rId5" tooltip="ID3 algorithm"/>
              </a:rPr>
              <a:t>ID3</a:t>
            </a:r>
            <a:r>
              <a:rPr lang="en-IN" dirty="0"/>
              <a:t>, using the concept of </a:t>
            </a:r>
            <a:r>
              <a:rPr lang="en-IN" dirty="0">
                <a:hlinkClick r:id="rId6" tooltip="Entropy (information theory)"/>
              </a:rPr>
              <a:t>information entropy</a:t>
            </a:r>
            <a:r>
              <a:rPr lang="en-IN" dirty="0"/>
              <a:t>. The training data is a set </a:t>
            </a:r>
            <a:r>
              <a:rPr lang="en-IN" dirty="0" smtClean="0"/>
              <a:t> S=s1,s2,……… </a:t>
            </a:r>
            <a:r>
              <a:rPr lang="en-IN" dirty="0"/>
              <a:t> of already classified samples. Each sample </a:t>
            </a:r>
            <a:r>
              <a:rPr lang="en-IN" dirty="0" smtClean="0"/>
              <a:t>s(i) </a:t>
            </a:r>
            <a:r>
              <a:rPr lang="en-IN" dirty="0"/>
              <a:t> consists of a </a:t>
            </a:r>
            <a:r>
              <a:rPr lang="en-IN" dirty="0" smtClean="0"/>
              <a:t>p-dimensional vector</a:t>
            </a:r>
            <a:r>
              <a:rPr lang="en-IN" dirty="0"/>
              <a:t> </a:t>
            </a:r>
            <a:r>
              <a:rPr lang="en-IN" dirty="0" smtClean="0"/>
              <a:t>(x(1,i),x(2,i),……….,x(</a:t>
            </a:r>
            <a:r>
              <a:rPr lang="en-IN" dirty="0" err="1" smtClean="0"/>
              <a:t>p,i</a:t>
            </a:r>
            <a:r>
              <a:rPr lang="en-IN" dirty="0" smtClean="0"/>
              <a:t>)) where </a:t>
            </a:r>
            <a:r>
              <a:rPr lang="en-IN" dirty="0"/>
              <a:t>the </a:t>
            </a:r>
            <a:r>
              <a:rPr lang="en-IN" dirty="0" smtClean="0"/>
              <a:t>x(i)</a:t>
            </a:r>
            <a:r>
              <a:rPr lang="en-IN" dirty="0"/>
              <a:t> represent attribute values or </a:t>
            </a:r>
            <a:r>
              <a:rPr lang="en-IN" dirty="0">
                <a:hlinkClick r:id="rId7" tooltip="Feature (machine learning)"/>
              </a:rPr>
              <a:t>features</a:t>
            </a:r>
            <a:r>
              <a:rPr lang="en-IN" dirty="0"/>
              <a:t> of the sample, as well as the class in which </a:t>
            </a:r>
            <a:r>
              <a:rPr lang="en-IN" dirty="0" smtClean="0"/>
              <a:t>s(i) falls</a:t>
            </a:r>
            <a:r>
              <a:rPr lang="en-IN" dirty="0"/>
              <a:t>.</a:t>
            </a:r>
          </a:p>
          <a:p>
            <a:endParaRPr lang="en-IN" dirty="0" smtClean="0"/>
          </a:p>
          <a:p>
            <a:r>
              <a:rPr lang="en-IN" dirty="0"/>
              <a:t> </a:t>
            </a:r>
            <a:r>
              <a:rPr lang="en-IN" dirty="0" smtClean="0"/>
              <a:t>                          At </a:t>
            </a:r>
            <a:r>
              <a:rPr lang="en-IN" dirty="0"/>
              <a:t>each node of the tree, C4.5 chooses the attribute of the data that most effectively splits its set of samples into subsets enriched in one class or the other. The splitting criterion is the normalized </a:t>
            </a:r>
            <a:r>
              <a:rPr lang="en-IN" dirty="0">
                <a:hlinkClick r:id="rId8" tooltip="Information gain in decision trees"/>
              </a:rPr>
              <a:t>information gain</a:t>
            </a:r>
            <a:r>
              <a:rPr lang="en-IN" dirty="0"/>
              <a:t> (difference in </a:t>
            </a:r>
            <a:r>
              <a:rPr lang="en-IN" dirty="0">
                <a:hlinkClick r:id="rId6" tooltip="Entropy (information theory)"/>
              </a:rPr>
              <a:t>entropy</a:t>
            </a:r>
            <a:r>
              <a:rPr lang="en-IN" dirty="0"/>
              <a:t>). The attribute with the highest normalized information gain is chosen to make the decision. The C4.5 algorithm then </a:t>
            </a:r>
            <a:r>
              <a:rPr lang="en-IN" dirty="0" err="1">
                <a:hlinkClick r:id="rId9" tooltip="Recursion (computer science)"/>
              </a:rPr>
              <a:t>recurses</a:t>
            </a:r>
            <a:r>
              <a:rPr lang="en-IN" dirty="0"/>
              <a:t> on the </a:t>
            </a:r>
            <a:r>
              <a:rPr lang="en-IN" dirty="0">
                <a:hlinkClick r:id="rId10" tooltip="Partition of a set"/>
              </a:rPr>
              <a:t>partitioned</a:t>
            </a:r>
            <a:r>
              <a:rPr lang="en-IN" dirty="0"/>
              <a:t> </a:t>
            </a:r>
            <a:r>
              <a:rPr lang="en-IN" dirty="0" err="1"/>
              <a:t>sublists</a:t>
            </a:r>
            <a:r>
              <a:rPr lang="en-IN" dirty="0" smtClean="0"/>
              <a:t>.</a:t>
            </a:r>
            <a:endParaRPr lang="en-IN" dirty="0"/>
          </a:p>
        </p:txBody>
      </p:sp>
    </p:spTree>
    <p:extLst>
      <p:ext uri="{BB962C8B-B14F-4D97-AF65-F5344CB8AC3E}">
        <p14:creationId xmlns:p14="http://schemas.microsoft.com/office/powerpoint/2010/main" val="3804894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2147</Words>
  <Application>Microsoft Office PowerPoint</Application>
  <PresentationFormat>On-screen Show (4:3)</PresentationFormat>
  <Paragraphs>281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30</cp:revision>
  <dcterms:created xsi:type="dcterms:W3CDTF">2021-05-31T00:56:03Z</dcterms:created>
  <dcterms:modified xsi:type="dcterms:W3CDTF">2021-06-01T12:04:10Z</dcterms:modified>
</cp:coreProperties>
</file>