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365" r:id="rId3"/>
    <p:sldId id="363" r:id="rId4"/>
    <p:sldId id="357" r:id="rId5"/>
    <p:sldId id="358" r:id="rId6"/>
    <p:sldId id="359" r:id="rId7"/>
    <p:sldId id="338" r:id="rId8"/>
    <p:sldId id="339" r:id="rId9"/>
    <p:sldId id="340" r:id="rId10"/>
    <p:sldId id="352" r:id="rId11"/>
    <p:sldId id="341" r:id="rId12"/>
    <p:sldId id="353" r:id="rId13"/>
    <p:sldId id="354" r:id="rId14"/>
    <p:sldId id="355" r:id="rId15"/>
    <p:sldId id="356" r:id="rId16"/>
    <p:sldId id="342" r:id="rId17"/>
    <p:sldId id="343" r:id="rId18"/>
    <p:sldId id="366" r:id="rId19"/>
    <p:sldId id="384" r:id="rId20"/>
    <p:sldId id="385" r:id="rId21"/>
    <p:sldId id="367" r:id="rId22"/>
    <p:sldId id="344" r:id="rId23"/>
    <p:sldId id="361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080"/>
    <a:srgbClr val="006666"/>
    <a:srgbClr val="003366"/>
    <a:srgbClr val="FF0000"/>
    <a:srgbClr val="000099"/>
    <a:srgbClr val="99CC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 autoAdjust="0"/>
  </p:normalViewPr>
  <p:slideViewPr>
    <p:cSldViewPr>
      <p:cViewPr varScale="1">
        <p:scale>
          <a:sx n="82" d="100"/>
          <a:sy n="82" d="100"/>
        </p:scale>
        <p:origin x="120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DA8B60-B958-4693-865E-F4EF5B24D5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C5FE2E-11A6-470A-AB59-7FA2DA81D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6DF254-497E-4398-952A-AAD02900CA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BB3C-AE2B-4884-A4EF-0F5F69EF2A4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100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FF5743-50AD-4ACF-AE06-EB65EBF214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497418-3E56-4477-9E90-C3BB22424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D4961-148A-4F7E-B5A1-C28969DD9A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EE284-BCDB-4FF7-87F1-7A1E4BF5946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9546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2057400" cy="566896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19800" cy="566896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3059B0-37D3-4100-A179-8F1801B274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15FA3F-AB65-4CB0-9807-88B7815C9A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EC4034-3154-4FAF-8D97-9AFD51506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AC5DE-93C5-49C8-B3C5-793B46A84838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87790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5024C-74C1-4C99-BC93-611834CA40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2A516-ED42-415E-A6DE-7396D46C28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F904A-ED71-4230-9058-64D54C7BDC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44651-7F6A-4A4F-A75D-BB9A395DF5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62188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038600" cy="21859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4572000" y="3633788"/>
            <a:ext cx="4038600" cy="218757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C564E62-F63A-4B6E-A0AD-E541F20A0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DE1ADB-39A6-48A7-9B9A-B20F70AC39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7671E73-53E3-4A7D-A923-EB260452D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5C5AB-DC37-48E2-9ED7-2C2FEE380A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8109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61A26A-F594-4DDA-BC68-42708D165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422FD7-1795-472A-B144-73E0F8959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7245F6-C9DF-4C55-ABDF-CD917573C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884E7-22D5-4C6B-87B6-E0D869336DC5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0414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08E897-73B6-4A5D-ACCD-D89283718E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CA63F7-6CBF-4401-AD80-15148B8B3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58FD42-483D-42CF-B143-FDCDD32CF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10224-C7F6-4A80-806E-25B3C649C39E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2702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1A9C0-2D9B-4DE0-BDC4-5B8AB60D4A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90A77-742A-4649-9073-2C13720F2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79A16-D600-42EC-B50A-636E2311F9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0217F-49D4-4DB4-8F5B-C7247ACBFD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8099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05B606-CEDB-4465-8776-D4F1E875D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570FF5-6483-4A4F-8C77-02F0D35AD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DD57C1B-865D-468E-A8F9-5E45446B3F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4EBC3-10F2-4CA8-904D-D3328E1A5C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59260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73995C2-A3B7-41FF-A2BC-418452BE1D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675EDC-57CB-492E-9835-C24C39AA3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AA124B-3780-4A73-BC54-D3A97E6D6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995B9-7785-4ECB-A7AA-AF11E88ACB5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5139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1206AC8-FF71-4DA8-B361-73E93D6F45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F403B3-500C-40C7-A904-912F3282E7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3224DB-9347-4033-A3BC-C4C36DA2A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72C5E-BABD-4330-BA58-777B6BF84E4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952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63551-E096-4C2E-A2F9-91A1DF97CA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DE8C8-8223-430E-9ECD-58FF7CAF1D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DA339-3DC4-4426-B04E-A912C95E6F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E8950-A9FC-4856-8FD9-8B21636B6DE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1212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EADD6-D230-4902-944D-9610B2E052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B969A-4617-4C49-BDC6-A3CEB6065F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6A93D-5FE0-4204-AE99-751AAAEBED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2AD9-3F51-4861-806A-196D28ADC81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2071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CBBF9CA-F0B9-41A7-B863-FD524DD8A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 estilo do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DE6CFA-179F-4D8F-A2A6-F4DF4852D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os estilos de texto do modelo global</a:t>
            </a:r>
          </a:p>
          <a:p>
            <a:pPr lvl="1"/>
            <a:r>
              <a:rPr lang="en-US" altLang="pt-PT"/>
              <a:t>Segundo nível</a:t>
            </a:r>
          </a:p>
          <a:p>
            <a:pPr lvl="2"/>
            <a:r>
              <a:rPr lang="en-US" altLang="pt-PT"/>
              <a:t>Terceiro nível</a:t>
            </a:r>
          </a:p>
          <a:p>
            <a:pPr lvl="3"/>
            <a:r>
              <a:rPr lang="en-US" altLang="pt-PT"/>
              <a:t>Quarto nível</a:t>
            </a:r>
          </a:p>
          <a:p>
            <a:pPr lvl="4"/>
            <a:r>
              <a:rPr lang="en-US" altLang="pt-PT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203DE9-2F43-4AAF-B5CA-02435E82D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F3D1CEE-5AA3-4E3E-AB5D-FE8923C9F3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AC67598-14C9-4468-9D87-D14C4C30DA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76E6D2-7060-4046-BB8E-8763FD7EE0FA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pic>
        <p:nvPicPr>
          <p:cNvPr id="1031" name="Picture 17" descr="ieeta">
            <a:extLst>
              <a:ext uri="{FF2B5EF4-FFF2-40B4-BE49-F238E27FC236}">
                <a16:creationId xmlns:a16="http://schemas.microsoft.com/office/drawing/2014/main" id="{E82AF7FF-3DC5-4728-AE00-0615FDDFE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10"/>
          <a:stretch>
            <a:fillRect/>
          </a:stretch>
        </p:blipFill>
        <p:spPr bwMode="auto">
          <a:xfrm>
            <a:off x="7610475" y="76200"/>
            <a:ext cx="533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9">
            <a:extLst>
              <a:ext uri="{FF2B5EF4-FFF2-40B4-BE49-F238E27FC236}">
                <a16:creationId xmlns:a16="http://schemas.microsoft.com/office/drawing/2014/main" id="{8407811E-FC53-4C5E-ACC1-0B6C3692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610600" cy="152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GB" altLang="pt-PT" sz="2000" b="1">
              <a:solidFill>
                <a:srgbClr val="2A476F"/>
              </a:solidFill>
            </a:endParaRPr>
          </a:p>
        </p:txBody>
      </p:sp>
      <p:sp>
        <p:nvSpPr>
          <p:cNvPr id="1033" name="Line 20">
            <a:extLst>
              <a:ext uri="{FF2B5EF4-FFF2-40B4-BE49-F238E27FC236}">
                <a16:creationId xmlns:a16="http://schemas.microsoft.com/office/drawing/2014/main" id="{FBF56F98-2C73-4340-BC1E-AC9A93B5F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89000"/>
            <a:ext cx="8610600" cy="0"/>
          </a:xfrm>
          <a:prstGeom prst="line">
            <a:avLst/>
          </a:prstGeom>
          <a:noFill/>
          <a:ln w="57150">
            <a:solidFill>
              <a:srgbClr val="2A47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B59799D5-919F-47B7-8483-16B1B6009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B3580D83-2B05-4C4E-A1F6-8545FFEA9ADD}" type="slidenum">
              <a:rPr lang="pt-PT" altLang="pt-PT" sz="1400" b="1" smtClean="0">
                <a:solidFill>
                  <a:srgbClr val="2A476F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GB" altLang="pt-PT" sz="1400" b="1">
              <a:solidFill>
                <a:srgbClr val="2A476F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0BEFBBD5-47D6-409C-A0CD-EE75ABDE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pt-PT" sz="1400" b="1">
                <a:solidFill>
                  <a:srgbClr val="2A476F"/>
                </a:solidFill>
                <a:latin typeface="Arial" charset="0"/>
              </a:rPr>
              <a:t>DETI/UA</a:t>
            </a:r>
          </a:p>
        </p:txBody>
      </p:sp>
      <p:grpSp>
        <p:nvGrpSpPr>
          <p:cNvPr id="1036" name="Grupo 16">
            <a:extLst>
              <a:ext uri="{FF2B5EF4-FFF2-40B4-BE49-F238E27FC236}">
                <a16:creationId xmlns:a16="http://schemas.microsoft.com/office/drawing/2014/main" id="{5A46DA06-964C-46F3-9655-7501C120CDD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05788" y="69850"/>
            <a:ext cx="849312" cy="747713"/>
            <a:chOff x="8205173" y="0"/>
            <a:chExt cx="894112" cy="788175"/>
          </a:xfrm>
        </p:grpSpPr>
        <p:pic>
          <p:nvPicPr>
            <p:cNvPr id="1037" name="Imagem 13">
              <a:extLst>
                <a:ext uri="{FF2B5EF4-FFF2-40B4-BE49-F238E27FC236}">
                  <a16:creationId xmlns:a16="http://schemas.microsoft.com/office/drawing/2014/main" id="{23CA6E49-009C-4493-A362-B864F97AB2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67"/>
            <a:stretch>
              <a:fillRect/>
            </a:stretch>
          </p:blipFill>
          <p:spPr bwMode="auto">
            <a:xfrm>
              <a:off x="8390166" y="0"/>
              <a:ext cx="539552" cy="55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">
              <a:extLst>
                <a:ext uri="{FF2B5EF4-FFF2-40B4-BE49-F238E27FC236}">
                  <a16:creationId xmlns:a16="http://schemas.microsoft.com/office/drawing/2014/main" id="{E12C7F3C-9813-49AB-9707-68723757FA1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173" y="571480"/>
              <a:ext cx="894112" cy="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2">
              <a:extLst>
                <a:ext uri="{FF2B5EF4-FFF2-40B4-BE49-F238E27FC236}">
                  <a16:creationId xmlns:a16="http://schemas.microsoft.com/office/drawing/2014/main" id="{C3A6A683-7F3D-4E7D-9D35-C674EC90FA3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753" y="654234"/>
              <a:ext cx="248438" cy="13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476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DA49032-7D0B-45C2-8CCB-8C7454317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2544763"/>
            <a:ext cx="8785225" cy="1143000"/>
          </a:xfrm>
        </p:spPr>
        <p:txBody>
          <a:bodyPr/>
          <a:lstStyle/>
          <a:p>
            <a:pPr algn="ctr" eaLnBrk="1" hangingPunct="1"/>
            <a:r>
              <a:rPr lang="pt-PT" altLang="pt-PT" b="1"/>
              <a:t>Sistemas Operativos</a:t>
            </a:r>
            <a:br>
              <a:rPr lang="pt-PT" altLang="pt-PT"/>
            </a:br>
            <a:br>
              <a:rPr lang="pt-PT" altLang="pt-PT" sz="1600"/>
            </a:br>
            <a:r>
              <a:rPr lang="pt-PT" altLang="pt-PT" sz="3200"/>
              <a:t>Licenciatura Engenharia Informática</a:t>
            </a:r>
            <a:br>
              <a:rPr lang="pt-PT" altLang="pt-PT" sz="3200"/>
            </a:br>
            <a:r>
              <a:rPr lang="pt-PT" altLang="pt-PT" sz="3200"/>
              <a:t>Licenciatura Engenharia Computacional</a:t>
            </a:r>
            <a:endParaRPr lang="en-GB" altLang="pt-PT" sz="32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C137AB8-DC66-4593-BA76-0E80F2BB53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9425"/>
            <a:ext cx="6400800" cy="1371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altLang="pt-PT">
                <a:solidFill>
                  <a:srgbClr val="008000"/>
                </a:solidFill>
              </a:rPr>
              <a:t>Ano letivo 2021/2022</a:t>
            </a:r>
          </a:p>
          <a:p>
            <a:pPr eaLnBrk="1" hangingPunct="1"/>
            <a:r>
              <a:rPr lang="pt-PT" altLang="pt-PT" sz="2400">
                <a:solidFill>
                  <a:srgbClr val="008000"/>
                </a:solidFill>
              </a:rPr>
              <a:t>Nuno Lau (nunolau@ua.pt)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25E09F5-4A5F-49D6-982B-B08B98EE15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Chamadas ao Sistema</a:t>
            </a:r>
          </a:p>
        </p:txBody>
      </p:sp>
      <p:pic>
        <p:nvPicPr>
          <p:cNvPr id="11267" name="Picture 5">
            <a:extLst>
              <a:ext uri="{FF2B5EF4-FFF2-40B4-BE49-F238E27FC236}">
                <a16:creationId xmlns:a16="http://schemas.microsoft.com/office/drawing/2014/main" id="{553DEF2D-CE3F-4BCC-A18D-A94B21205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266825"/>
            <a:ext cx="5926138" cy="46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97D0622-7857-45A5-81DA-85910E96CC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Chamadas ao Sistema</a:t>
            </a:r>
          </a:p>
        </p:txBody>
      </p:sp>
      <p:pic>
        <p:nvPicPr>
          <p:cNvPr id="12291" name="Picture 7">
            <a:extLst>
              <a:ext uri="{FF2B5EF4-FFF2-40B4-BE49-F238E27FC236}">
                <a16:creationId xmlns:a16="http://schemas.microsoft.com/office/drawing/2014/main" id="{B760F0EA-1020-41F7-BC01-8D93845AE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412875"/>
            <a:ext cx="6376988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B6739E3-0236-4E7F-B969-DFCC61555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Chamadas ao Sistema</a:t>
            </a:r>
          </a:p>
        </p:txBody>
      </p:sp>
      <p:pic>
        <p:nvPicPr>
          <p:cNvPr id="13315" name="Picture 5">
            <a:extLst>
              <a:ext uri="{FF2B5EF4-FFF2-40B4-BE49-F238E27FC236}">
                <a16:creationId xmlns:a16="http://schemas.microsoft.com/office/drawing/2014/main" id="{56712D02-0CBE-4A7B-B2C4-8ACD73B80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43"/>
          <a:stretch>
            <a:fillRect/>
          </a:stretch>
        </p:blipFill>
        <p:spPr bwMode="auto">
          <a:xfrm>
            <a:off x="358775" y="1631950"/>
            <a:ext cx="85344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0E4CB2F-5338-40E3-954A-50E17B685D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Chamadas ao Sistema</a:t>
            </a:r>
          </a:p>
        </p:txBody>
      </p:sp>
      <p:pic>
        <p:nvPicPr>
          <p:cNvPr id="14339" name="Picture 5">
            <a:extLst>
              <a:ext uri="{FF2B5EF4-FFF2-40B4-BE49-F238E27FC236}">
                <a16:creationId xmlns:a16="http://schemas.microsoft.com/office/drawing/2014/main" id="{DDA49E21-B883-4CD7-838C-1D371C716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57" b="47963"/>
          <a:stretch>
            <a:fillRect/>
          </a:stretch>
        </p:blipFill>
        <p:spPr bwMode="auto">
          <a:xfrm>
            <a:off x="358775" y="1504950"/>
            <a:ext cx="8534400" cy="260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18927EA-B1C0-4517-BDB2-08CB64CFE5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Chamadas ao Sistema</a:t>
            </a:r>
          </a:p>
        </p:txBody>
      </p:sp>
      <p:pic>
        <p:nvPicPr>
          <p:cNvPr id="15363" name="Picture 5">
            <a:extLst>
              <a:ext uri="{FF2B5EF4-FFF2-40B4-BE49-F238E27FC236}">
                <a16:creationId xmlns:a16="http://schemas.microsoft.com/office/drawing/2014/main" id="{E19591F9-009C-4600-8236-301A2DB00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89" b="19279"/>
          <a:stretch>
            <a:fillRect/>
          </a:stretch>
        </p:blipFill>
        <p:spPr bwMode="auto">
          <a:xfrm>
            <a:off x="400050" y="1536700"/>
            <a:ext cx="8534400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9345B28-9CF9-44AB-AF2C-30BC655E5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Chamadas ao Sistema</a:t>
            </a:r>
          </a:p>
        </p:txBody>
      </p:sp>
      <p:pic>
        <p:nvPicPr>
          <p:cNvPr id="16387" name="Picture 5">
            <a:extLst>
              <a:ext uri="{FF2B5EF4-FFF2-40B4-BE49-F238E27FC236}">
                <a16:creationId xmlns:a16="http://schemas.microsoft.com/office/drawing/2014/main" id="{91ECFB8B-2FF9-465E-8C22-81BF8CEED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95" b="-5016"/>
          <a:stretch>
            <a:fillRect/>
          </a:stretch>
        </p:blipFill>
        <p:spPr bwMode="auto">
          <a:xfrm>
            <a:off x="400050" y="1700213"/>
            <a:ext cx="8534400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A87898D-5145-46D2-9802-8EC915AB9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Programas de Sistema</a:t>
            </a:r>
          </a:p>
        </p:txBody>
      </p:sp>
      <p:sp>
        <p:nvSpPr>
          <p:cNvPr id="17411" name="Marcador de Posição de Conteúdo 3">
            <a:extLst>
              <a:ext uri="{FF2B5EF4-FFF2-40B4-BE49-F238E27FC236}">
                <a16:creationId xmlns:a16="http://schemas.microsoft.com/office/drawing/2014/main" id="{E5D94E7E-E710-4ECE-AE05-57BDA1CE88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Programas de sistema oferecem um ambiente confortável para o desenvolvimento e a execução de programas</a:t>
            </a:r>
          </a:p>
          <a:p>
            <a:r>
              <a:rPr lang="pt-PT" altLang="pt-PT" sz="2000"/>
              <a:t>Podem ser divididos em:</a:t>
            </a:r>
          </a:p>
          <a:p>
            <a:pPr lvl="1"/>
            <a:r>
              <a:rPr lang="pt-PT" altLang="pt-PT" sz="1800"/>
              <a:t>Manipulação de ficheiros</a:t>
            </a:r>
          </a:p>
          <a:p>
            <a:pPr lvl="1"/>
            <a:r>
              <a:rPr lang="pt-PT" altLang="pt-PT" sz="1800"/>
              <a:t>Informação de estado</a:t>
            </a:r>
          </a:p>
          <a:p>
            <a:pPr lvl="1"/>
            <a:r>
              <a:rPr lang="pt-PT" altLang="pt-PT" sz="1800"/>
              <a:t>Modificação de ficheiros</a:t>
            </a:r>
          </a:p>
          <a:p>
            <a:pPr lvl="1"/>
            <a:r>
              <a:rPr lang="pt-PT" altLang="pt-PT" sz="1800"/>
              <a:t>Suporte às linguagens de programação</a:t>
            </a:r>
          </a:p>
          <a:p>
            <a:pPr lvl="1"/>
            <a:r>
              <a:rPr lang="pt-PT" altLang="pt-PT" sz="1800"/>
              <a:t>Carregamento e execução de programas</a:t>
            </a:r>
          </a:p>
          <a:p>
            <a:pPr lvl="1"/>
            <a:r>
              <a:rPr lang="pt-PT" altLang="pt-PT" sz="1800"/>
              <a:t>Comunicações</a:t>
            </a:r>
          </a:p>
          <a:p>
            <a:r>
              <a:rPr lang="pt-PT" altLang="pt-PT" sz="2000"/>
              <a:t>Para a maioria dos utilizadores o SO funciona através dos programas de sistema (sem verem o nível </a:t>
            </a:r>
            <a:r>
              <a:rPr lang="pt-PT" altLang="pt-PT" sz="2000" i="1"/>
              <a:t>system calls</a:t>
            </a:r>
            <a:r>
              <a:rPr lang="pt-PT" altLang="pt-PT" sz="2000"/>
              <a:t>) </a:t>
            </a:r>
          </a:p>
          <a:p>
            <a:endParaRPr lang="pt-PT" altLang="pt-PT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1C776CC-957F-476E-B73E-AE4188F9B4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Interrupções/Excepções</a:t>
            </a:r>
            <a:endParaRPr lang="pt-PT" altLang="pt-PT" b="1"/>
          </a:p>
        </p:txBody>
      </p:sp>
      <p:sp>
        <p:nvSpPr>
          <p:cNvPr id="29699" name="Marcador de Posição de Conteúdo 15">
            <a:extLst>
              <a:ext uri="{FF2B5EF4-FFF2-40B4-BE49-F238E27FC236}">
                <a16:creationId xmlns:a16="http://schemas.microsoft.com/office/drawing/2014/main" id="{8B9515D1-9B25-40CF-9823-7C2A1D21D5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PT" altLang="pt-PT" sz="2000" dirty="0"/>
              <a:t>Considerar um computador com apenas 1 CPU que está a executar o seguinte código:</a:t>
            </a:r>
          </a:p>
          <a:p>
            <a:pPr>
              <a:defRPr/>
            </a:pPr>
            <a:endParaRPr lang="pt-PT" altLang="pt-PT" sz="2000" b="1" dirty="0"/>
          </a:p>
          <a:p>
            <a:pPr marL="0" indent="0">
              <a:buFontTx/>
              <a:buNone/>
              <a:defRPr/>
            </a:pP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altLang="pt-P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 {</a:t>
            </a:r>
          </a:p>
          <a:p>
            <a:pPr marL="0" indent="0">
              <a:buFontTx/>
              <a:buNone/>
              <a:defRPr/>
            </a:pP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i++;</a:t>
            </a:r>
          </a:p>
          <a:p>
            <a:pPr marL="0" indent="0">
              <a:buFontTx/>
              <a:buNone/>
              <a:defRPr/>
            </a:pP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defRPr/>
            </a:pPr>
            <a:endParaRPr lang="pt-PT" altLang="pt-PT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PT" altLang="pt-PT" sz="2000" dirty="0">
                <a:cs typeface="Courier New" panose="02070309020205020404" pitchFamily="49" charset="0"/>
              </a:rPr>
              <a:t>Como pode o Sistema Operativo obter o controlo do computador?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2991AEE-58B3-403C-87A8-8BB6B5AAD4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Interrupções/Excepções</a:t>
            </a:r>
            <a:endParaRPr lang="pt-PT" altLang="pt-PT" b="1"/>
          </a:p>
        </p:txBody>
      </p:sp>
      <p:sp>
        <p:nvSpPr>
          <p:cNvPr id="5123" name="Marcador de Posição de Conteúdo 15">
            <a:extLst>
              <a:ext uri="{FF2B5EF4-FFF2-40B4-BE49-F238E27FC236}">
                <a16:creationId xmlns:a16="http://schemas.microsoft.com/office/drawing/2014/main" id="{BE92F805-F46E-4131-980B-F94E68A0CC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Quando o CPU deteta uma interrupção </a:t>
            </a:r>
            <a:r>
              <a:rPr lang="pt-PT" altLang="pt-PT" sz="2000" b="1"/>
              <a:t>abandona o código </a:t>
            </a:r>
            <a:r>
              <a:rPr lang="pt-PT" altLang="pt-PT" sz="2000"/>
              <a:t>que está a executar e </a:t>
            </a:r>
            <a:r>
              <a:rPr lang="pt-PT" altLang="pt-PT" sz="2000" b="1"/>
              <a:t>transfere o controlo </a:t>
            </a:r>
            <a:r>
              <a:rPr lang="pt-PT" altLang="pt-PT" sz="2000"/>
              <a:t>para a </a:t>
            </a:r>
            <a:r>
              <a:rPr lang="pt-PT" altLang="pt-PT" sz="2000" b="1"/>
              <a:t>rotina de atendimento da interrupção</a:t>
            </a:r>
          </a:p>
          <a:p>
            <a:r>
              <a:rPr lang="pt-PT" altLang="pt-PT" sz="2000"/>
              <a:t>O endereço da instrução interrompida deve ser salvaguardado</a:t>
            </a:r>
          </a:p>
          <a:p>
            <a:pPr lvl="1"/>
            <a:r>
              <a:rPr lang="pt-PT" altLang="pt-PT" sz="1600"/>
              <a:t>Porquê?</a:t>
            </a:r>
          </a:p>
          <a:p>
            <a:r>
              <a:rPr lang="pt-PT" altLang="pt-PT" sz="2000"/>
              <a:t>Durante a execução da rotina de atendimento as interrupções estão desativadas</a:t>
            </a:r>
          </a:p>
          <a:p>
            <a:pPr lvl="1"/>
            <a:r>
              <a:rPr lang="pt-PT" altLang="pt-PT" sz="1800"/>
              <a:t>Problema da interrupção perdida</a:t>
            </a:r>
          </a:p>
          <a:p>
            <a:r>
              <a:rPr lang="pt-PT" altLang="pt-PT" sz="2000"/>
              <a:t>Um </a:t>
            </a:r>
            <a:r>
              <a:rPr lang="pt-PT" altLang="pt-PT" sz="2000" i="1"/>
              <a:t>trap</a:t>
            </a:r>
            <a:r>
              <a:rPr lang="pt-PT" altLang="pt-PT" sz="2000"/>
              <a:t> ou exceção é uma interrupção </a:t>
            </a:r>
            <a:br>
              <a:rPr lang="pt-PT" altLang="pt-PT" sz="2000"/>
            </a:br>
            <a:r>
              <a:rPr lang="pt-PT" altLang="pt-PT" sz="2000"/>
              <a:t>gerada por software</a:t>
            </a:r>
          </a:p>
          <a:p>
            <a:pPr lvl="1"/>
            <a:r>
              <a:rPr lang="pt-PT" altLang="pt-PT" sz="1600" i="1"/>
              <a:t>Access violation</a:t>
            </a:r>
            <a:r>
              <a:rPr lang="pt-PT" altLang="pt-PT" sz="1600"/>
              <a:t>, </a:t>
            </a:r>
            <a:r>
              <a:rPr lang="pt-PT" altLang="pt-PT" sz="1600" i="1"/>
              <a:t>breakpoint</a:t>
            </a:r>
            <a:r>
              <a:rPr lang="pt-PT" altLang="pt-PT" sz="1600"/>
              <a:t>, </a:t>
            </a:r>
            <a:r>
              <a:rPr lang="pt-PT" altLang="pt-PT" sz="1600" i="1"/>
              <a:t>misaligned access</a:t>
            </a:r>
            <a:r>
              <a:rPr lang="pt-PT" altLang="pt-PT" sz="1600"/>
              <a:t>, </a:t>
            </a:r>
            <a:br>
              <a:rPr lang="pt-PT" altLang="pt-PT" sz="1600" i="1"/>
            </a:br>
            <a:r>
              <a:rPr lang="pt-PT" altLang="pt-PT" sz="1600" i="1"/>
              <a:t>divide by 0</a:t>
            </a:r>
            <a:r>
              <a:rPr lang="pt-PT" altLang="pt-PT" sz="1600"/>
              <a:t>, </a:t>
            </a:r>
            <a:r>
              <a:rPr lang="pt-PT" altLang="pt-PT" sz="1600" i="1"/>
              <a:t>overflow</a:t>
            </a:r>
            <a:r>
              <a:rPr lang="pt-PT" altLang="pt-PT" sz="1600"/>
              <a:t>, </a:t>
            </a:r>
            <a:r>
              <a:rPr lang="pt-PT" altLang="pt-PT" sz="1600" i="1"/>
              <a:t>illegal instruction</a:t>
            </a:r>
            <a:r>
              <a:rPr lang="pt-PT" altLang="pt-PT" sz="1600"/>
              <a:t>, </a:t>
            </a:r>
            <a:br>
              <a:rPr lang="pt-PT" altLang="pt-PT" sz="1600" i="1"/>
            </a:br>
            <a:r>
              <a:rPr lang="pt-PT" altLang="pt-PT" sz="1600" i="1"/>
              <a:t>previleged instruction</a:t>
            </a:r>
          </a:p>
          <a:p>
            <a:r>
              <a:rPr lang="pt-PT" altLang="pt-PT" sz="2000"/>
              <a:t>Nos Sistemas operativos as interrupções </a:t>
            </a:r>
            <a:br>
              <a:rPr lang="pt-PT" altLang="pt-PT" sz="2000"/>
            </a:br>
            <a:r>
              <a:rPr lang="pt-PT" altLang="pt-PT" sz="2000"/>
              <a:t>são fundamentais</a:t>
            </a:r>
          </a:p>
        </p:txBody>
      </p:sp>
      <p:pic>
        <p:nvPicPr>
          <p:cNvPr id="5124" name="Picture 6">
            <a:extLst>
              <a:ext uri="{FF2B5EF4-FFF2-40B4-BE49-F238E27FC236}">
                <a16:creationId xmlns:a16="http://schemas.microsoft.com/office/drawing/2014/main" id="{76753C2B-10F7-48EC-B24C-32D596CAB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53" b="3349"/>
          <a:stretch>
            <a:fillRect/>
          </a:stretch>
        </p:blipFill>
        <p:spPr bwMode="auto">
          <a:xfrm>
            <a:off x="6156325" y="3500438"/>
            <a:ext cx="1954213" cy="283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1E9ED0E-E3AD-4864-AD1F-47D2D4EA4E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Interrupções/Excepções</a:t>
            </a:r>
            <a:endParaRPr lang="pt-PT" altLang="pt-PT" b="1"/>
          </a:p>
        </p:txBody>
      </p:sp>
      <p:grpSp>
        <p:nvGrpSpPr>
          <p:cNvPr id="6147" name="Group 133">
            <a:extLst>
              <a:ext uri="{FF2B5EF4-FFF2-40B4-BE49-F238E27FC236}">
                <a16:creationId xmlns:a16="http://schemas.microsoft.com/office/drawing/2014/main" id="{1D063479-1899-4CDC-BB63-A658E6C749C2}"/>
              </a:ext>
            </a:extLst>
          </p:cNvPr>
          <p:cNvGrpSpPr>
            <a:grpSpLocks/>
          </p:cNvGrpSpPr>
          <p:nvPr/>
        </p:nvGrpSpPr>
        <p:grpSpPr bwMode="auto">
          <a:xfrm>
            <a:off x="6173788" y="2611438"/>
            <a:ext cx="1828800" cy="1219200"/>
            <a:chOff x="4032" y="1728"/>
            <a:chExt cx="1152" cy="768"/>
          </a:xfrm>
        </p:grpSpPr>
        <p:sp>
          <p:nvSpPr>
            <p:cNvPr id="6220" name="Rectangle 13">
              <a:extLst>
                <a:ext uri="{FF2B5EF4-FFF2-40B4-BE49-F238E27FC236}">
                  <a16:creationId xmlns:a16="http://schemas.microsoft.com/office/drawing/2014/main" id="{21E1C301-7A40-4925-A8C7-3EBA10C2E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728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000">
                  <a:latin typeface="Tahoma" panose="020B0604030504040204" pitchFamily="34" charset="0"/>
                </a:rPr>
                <a:t>Inst. rsi 1</a:t>
              </a:r>
            </a:p>
          </p:txBody>
        </p:sp>
        <p:sp>
          <p:nvSpPr>
            <p:cNvPr id="6221" name="Rectangle 14">
              <a:extLst>
                <a:ext uri="{FF2B5EF4-FFF2-40B4-BE49-F238E27FC236}">
                  <a16:creationId xmlns:a16="http://schemas.microsoft.com/office/drawing/2014/main" id="{E0DA848F-142C-4E04-AB00-8DF3EBB4F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920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000">
                  <a:latin typeface="Tahoma" panose="020B0604030504040204" pitchFamily="34" charset="0"/>
                </a:rPr>
                <a:t>Inst. rsi 2</a:t>
              </a:r>
            </a:p>
          </p:txBody>
        </p:sp>
        <p:sp>
          <p:nvSpPr>
            <p:cNvPr id="6222" name="Rectangle 15">
              <a:extLst>
                <a:ext uri="{FF2B5EF4-FFF2-40B4-BE49-F238E27FC236}">
                  <a16:creationId xmlns:a16="http://schemas.microsoft.com/office/drawing/2014/main" id="{E50E3645-333A-4447-8F51-3C3EF76B7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304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000">
                  <a:latin typeface="Tahoma" panose="020B0604030504040204" pitchFamily="34" charset="0"/>
                </a:rPr>
                <a:t>Inst. retorno</a:t>
              </a:r>
            </a:p>
          </p:txBody>
        </p:sp>
        <p:sp>
          <p:nvSpPr>
            <p:cNvPr id="6223" name="Rectangle 132">
              <a:extLst>
                <a:ext uri="{FF2B5EF4-FFF2-40B4-BE49-F238E27FC236}">
                  <a16:creationId xmlns:a16="http://schemas.microsoft.com/office/drawing/2014/main" id="{7268CEDD-9469-4C41-B4C8-00023EF21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112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PT" sz="2000">
                  <a:latin typeface="Tahoma" panose="020B0604030504040204" pitchFamily="34" charset="0"/>
                </a:rPr>
                <a:t>Inst. rsi 3</a:t>
              </a:r>
            </a:p>
          </p:txBody>
        </p:sp>
      </p:grpSp>
      <p:grpSp>
        <p:nvGrpSpPr>
          <p:cNvPr id="6148" name="Group 61">
            <a:extLst>
              <a:ext uri="{FF2B5EF4-FFF2-40B4-BE49-F238E27FC236}">
                <a16:creationId xmlns:a16="http://schemas.microsoft.com/office/drawing/2014/main" id="{10631A32-000A-4695-86D7-C5D3A22187AC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2306638"/>
            <a:ext cx="1828800" cy="2743200"/>
            <a:chOff x="1536" y="1536"/>
            <a:chExt cx="1152" cy="1728"/>
          </a:xfrm>
        </p:grpSpPr>
        <p:sp>
          <p:nvSpPr>
            <p:cNvPr id="6211" name="Text Box 24">
              <a:extLst>
                <a:ext uri="{FF2B5EF4-FFF2-40B4-BE49-F238E27FC236}">
                  <a16:creationId xmlns:a16="http://schemas.microsoft.com/office/drawing/2014/main" id="{6030A13A-084E-4BE8-AED3-C8C2961AD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208"/>
              <a:ext cx="1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GB" altLang="pt-PT" sz="2400" b="1">
                <a:latin typeface="Tahoma" panose="020B0604030504040204" pitchFamily="34" charset="0"/>
              </a:endParaRPr>
            </a:p>
          </p:txBody>
        </p:sp>
        <p:sp>
          <p:nvSpPr>
            <p:cNvPr id="6212" name="Rectangle 35">
              <a:extLst>
                <a:ext uri="{FF2B5EF4-FFF2-40B4-BE49-F238E27FC236}">
                  <a16:creationId xmlns:a16="http://schemas.microsoft.com/office/drawing/2014/main" id="{2B359E55-9302-48DF-BB4F-C0DC91C19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536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1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213" name="Rectangle 36">
              <a:extLst>
                <a:ext uri="{FF2B5EF4-FFF2-40B4-BE49-F238E27FC236}">
                  <a16:creationId xmlns:a16="http://schemas.microsoft.com/office/drawing/2014/main" id="{E71AB1BE-DFCD-4EF4-BFD1-33B20DC8A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728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2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214" name="Rectangle 37">
              <a:extLst>
                <a:ext uri="{FF2B5EF4-FFF2-40B4-BE49-F238E27FC236}">
                  <a16:creationId xmlns:a16="http://schemas.microsoft.com/office/drawing/2014/main" id="{9A51EDC0-E7EC-4239-AB1D-9B34960E7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920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3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215" name="Rectangle 38">
              <a:extLst>
                <a:ext uri="{FF2B5EF4-FFF2-40B4-BE49-F238E27FC236}">
                  <a16:creationId xmlns:a16="http://schemas.microsoft.com/office/drawing/2014/main" id="{B818E501-87A5-4DDC-9548-EA0A1CECA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112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4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216" name="Rectangle 39">
              <a:extLst>
                <a:ext uri="{FF2B5EF4-FFF2-40B4-BE49-F238E27FC236}">
                  <a16:creationId xmlns:a16="http://schemas.microsoft.com/office/drawing/2014/main" id="{70ADB2C8-034E-45B1-842C-C7F8D0905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496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6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217" name="Rectangle 40">
              <a:extLst>
                <a:ext uri="{FF2B5EF4-FFF2-40B4-BE49-F238E27FC236}">
                  <a16:creationId xmlns:a16="http://schemas.microsoft.com/office/drawing/2014/main" id="{E2CF55AC-F789-4680-ACC6-DFEFD6C32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688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7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218" name="Rectangle 41">
              <a:extLst>
                <a:ext uri="{FF2B5EF4-FFF2-40B4-BE49-F238E27FC236}">
                  <a16:creationId xmlns:a16="http://schemas.microsoft.com/office/drawing/2014/main" id="{91D52572-53FE-4BD8-9B47-DDFAABE17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880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8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219" name="Rectangle 42">
              <a:extLst>
                <a:ext uri="{FF2B5EF4-FFF2-40B4-BE49-F238E27FC236}">
                  <a16:creationId xmlns:a16="http://schemas.microsoft.com/office/drawing/2014/main" id="{47261D91-2A34-4524-A5E2-22A2282E0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072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9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175" name="Group 50">
            <a:extLst>
              <a:ext uri="{FF2B5EF4-FFF2-40B4-BE49-F238E27FC236}">
                <a16:creationId xmlns:a16="http://schemas.microsoft.com/office/drawing/2014/main" id="{21F82E17-0968-4B23-8F68-957952708C43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611438"/>
            <a:ext cx="1600200" cy="457200"/>
            <a:chOff x="528" y="1728"/>
            <a:chExt cx="1008" cy="288"/>
          </a:xfrm>
        </p:grpSpPr>
        <p:sp>
          <p:nvSpPr>
            <p:cNvPr id="6209" name="Line 11">
              <a:extLst>
                <a:ext uri="{FF2B5EF4-FFF2-40B4-BE49-F238E27FC236}">
                  <a16:creationId xmlns:a16="http://schemas.microsoft.com/office/drawing/2014/main" id="{9C73F103-D923-44B1-B43D-0B84B9EB3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016"/>
              <a:ext cx="91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0" name="Text Box 12">
              <a:extLst>
                <a:ext uri="{FF2B5EF4-FFF2-40B4-BE49-F238E27FC236}">
                  <a16:creationId xmlns:a16="http://schemas.microsoft.com/office/drawing/2014/main" id="{0DB0F7E2-BDDE-4EEA-9DA1-9410A9D24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728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2000">
                  <a:solidFill>
                    <a:srgbClr val="FF0000"/>
                  </a:solidFill>
                  <a:latin typeface="Tahoma" panose="020B0604030504040204" pitchFamily="34" charset="0"/>
                </a:rPr>
                <a:t>Interrupção</a:t>
              </a:r>
            </a:p>
          </p:txBody>
        </p:sp>
      </p:grpSp>
      <p:grpSp>
        <p:nvGrpSpPr>
          <p:cNvPr id="178" name="Group 51">
            <a:extLst>
              <a:ext uri="{FF2B5EF4-FFF2-40B4-BE49-F238E27FC236}">
                <a16:creationId xmlns:a16="http://schemas.microsoft.com/office/drawing/2014/main" id="{C9322E70-BC1F-4CD0-A614-27A41E909541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119563"/>
            <a:ext cx="1600200" cy="457200"/>
            <a:chOff x="528" y="2640"/>
            <a:chExt cx="1008" cy="288"/>
          </a:xfrm>
        </p:grpSpPr>
        <p:sp>
          <p:nvSpPr>
            <p:cNvPr id="6207" name="Line 16">
              <a:extLst>
                <a:ext uri="{FF2B5EF4-FFF2-40B4-BE49-F238E27FC236}">
                  <a16:creationId xmlns:a16="http://schemas.microsoft.com/office/drawing/2014/main" id="{50E1990A-C0BC-493D-A4DA-557130E9E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928"/>
              <a:ext cx="91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8" name="Text Box 17">
              <a:extLst>
                <a:ext uri="{FF2B5EF4-FFF2-40B4-BE49-F238E27FC236}">
                  <a16:creationId xmlns:a16="http://schemas.microsoft.com/office/drawing/2014/main" id="{5AD368AF-F940-45E3-8024-D8392B7B2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640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pt-PT" altLang="pt-PT" sz="2000">
                  <a:solidFill>
                    <a:srgbClr val="FF0000"/>
                  </a:solidFill>
                  <a:latin typeface="Tahoma" panose="020B0604030504040204" pitchFamily="34" charset="0"/>
                </a:rPr>
                <a:t>Interrupção</a:t>
              </a:r>
            </a:p>
          </p:txBody>
        </p:sp>
      </p:grpSp>
      <p:sp>
        <p:nvSpPr>
          <p:cNvPr id="6151" name="Text Box 18">
            <a:extLst>
              <a:ext uri="{FF2B5EF4-FFF2-40B4-BE49-F238E27FC236}">
                <a16:creationId xmlns:a16="http://schemas.microsoft.com/office/drawing/2014/main" id="{A83BBAAA-DDBE-4276-9547-EC7D1E23D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988" y="1773238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PT" altLang="pt-PT" sz="2400">
                <a:latin typeface="Tahoma" panose="020B0604030504040204" pitchFamily="34" charset="0"/>
              </a:rPr>
              <a:t>Código em execução</a:t>
            </a:r>
          </a:p>
        </p:txBody>
      </p:sp>
      <p:sp>
        <p:nvSpPr>
          <p:cNvPr id="6152" name="Text Box 19">
            <a:extLst>
              <a:ext uri="{FF2B5EF4-FFF2-40B4-BE49-F238E27FC236}">
                <a16:creationId xmlns:a16="http://schemas.microsoft.com/office/drawing/2014/main" id="{638B722A-005B-418E-8CAA-A839176CF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188" y="1773238"/>
            <a:ext cx="3048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PT" altLang="pt-PT" sz="2400">
                <a:latin typeface="Tahoma" panose="020B0604030504040204" pitchFamily="34" charset="0"/>
              </a:rPr>
              <a:t>Rotina de serviço à</a:t>
            </a:r>
            <a:br>
              <a:rPr lang="pt-PT" altLang="pt-PT" sz="2400">
                <a:latin typeface="Tahoma" panose="020B0604030504040204" pitchFamily="34" charset="0"/>
              </a:rPr>
            </a:br>
            <a:r>
              <a:rPr lang="pt-PT" altLang="pt-PT" sz="2400">
                <a:latin typeface="Tahoma" panose="020B0604030504040204" pitchFamily="34" charset="0"/>
              </a:rPr>
              <a:t>interrupção</a:t>
            </a:r>
          </a:p>
        </p:txBody>
      </p:sp>
      <p:sp>
        <p:nvSpPr>
          <p:cNvPr id="6153" name="Rectangle 131">
            <a:extLst>
              <a:ext uri="{FF2B5EF4-FFF2-40B4-BE49-F238E27FC236}">
                <a16:creationId xmlns:a16="http://schemas.microsoft.com/office/drawing/2014/main" id="{B25A5499-EA61-4246-B081-71C972F58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388" y="3525838"/>
            <a:ext cx="1828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latin typeface="Tahoma" panose="020B0604030504040204" pitchFamily="34" charset="0"/>
              </a:rPr>
              <a:t>Inst. 5</a:t>
            </a:r>
            <a:endParaRPr lang="en-GB" altLang="pt-PT" sz="2000">
              <a:latin typeface="Tahoma" panose="020B0604030504040204" pitchFamily="34" charset="0"/>
            </a:endParaRPr>
          </a:p>
        </p:txBody>
      </p:sp>
      <p:sp>
        <p:nvSpPr>
          <p:cNvPr id="184" name="Rectangle 44">
            <a:extLst>
              <a:ext uri="{FF2B5EF4-FFF2-40B4-BE49-F238E27FC236}">
                <a16:creationId xmlns:a16="http://schemas.microsoft.com/office/drawing/2014/main" id="{54D2D1CB-5AD1-4B24-9C97-FDFD8168E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388" y="2306638"/>
            <a:ext cx="1828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accent1"/>
                </a:solidFill>
                <a:latin typeface="Tahoma" panose="020B0604030504040204" pitchFamily="34" charset="0"/>
              </a:rPr>
              <a:t>Inst. 1</a:t>
            </a:r>
            <a:endParaRPr lang="en-GB" altLang="pt-PT" sz="2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grpSp>
        <p:nvGrpSpPr>
          <p:cNvPr id="185" name="Group 77">
            <a:extLst>
              <a:ext uri="{FF2B5EF4-FFF2-40B4-BE49-F238E27FC236}">
                <a16:creationId xmlns:a16="http://schemas.microsoft.com/office/drawing/2014/main" id="{95AAFBE2-F1C9-4D57-B4BE-D8D2F318D47A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2306638"/>
            <a:ext cx="1828800" cy="609600"/>
            <a:chOff x="2640" y="816"/>
            <a:chExt cx="1152" cy="384"/>
          </a:xfrm>
        </p:grpSpPr>
        <p:sp>
          <p:nvSpPr>
            <p:cNvPr id="6205" name="Rectangle 45">
              <a:extLst>
                <a:ext uri="{FF2B5EF4-FFF2-40B4-BE49-F238E27FC236}">
                  <a16:creationId xmlns:a16="http://schemas.microsoft.com/office/drawing/2014/main" id="{8CF87D48-2B04-44EB-9EF8-A465BB8FE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008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accent1"/>
                  </a:solidFill>
                  <a:latin typeface="Tahoma" panose="020B0604030504040204" pitchFamily="34" charset="0"/>
                </a:rPr>
                <a:t>Inst. 2</a:t>
              </a:r>
              <a:endParaRPr lang="en-GB" altLang="pt-PT" sz="2000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206" name="Rectangle 52">
              <a:extLst>
                <a:ext uri="{FF2B5EF4-FFF2-40B4-BE49-F238E27FC236}">
                  <a16:creationId xmlns:a16="http://schemas.microsoft.com/office/drawing/2014/main" id="{5BAC66B2-BDEE-4686-A373-9CABEA5A8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816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1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188" name="Group 68">
            <a:extLst>
              <a:ext uri="{FF2B5EF4-FFF2-40B4-BE49-F238E27FC236}">
                <a16:creationId xmlns:a16="http://schemas.microsoft.com/office/drawing/2014/main" id="{4607BD26-C09E-4924-8678-AC31DE4BAABA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2611438"/>
            <a:ext cx="1828800" cy="609600"/>
            <a:chOff x="4032" y="768"/>
            <a:chExt cx="1152" cy="384"/>
          </a:xfrm>
        </p:grpSpPr>
        <p:sp>
          <p:nvSpPr>
            <p:cNvPr id="6203" name="Rectangle 46">
              <a:extLst>
                <a:ext uri="{FF2B5EF4-FFF2-40B4-BE49-F238E27FC236}">
                  <a16:creationId xmlns:a16="http://schemas.microsoft.com/office/drawing/2014/main" id="{5327BFAD-323E-42E9-A4D6-C60477639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960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accent1"/>
                  </a:solidFill>
                  <a:latin typeface="Tahoma" panose="020B0604030504040204" pitchFamily="34" charset="0"/>
                </a:rPr>
                <a:t>Inst. 3</a:t>
              </a:r>
              <a:endParaRPr lang="en-GB" altLang="pt-PT" sz="2000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204" name="Rectangle 53">
              <a:extLst>
                <a:ext uri="{FF2B5EF4-FFF2-40B4-BE49-F238E27FC236}">
                  <a16:creationId xmlns:a16="http://schemas.microsoft.com/office/drawing/2014/main" id="{C13D52DE-338E-49C1-A172-FCEB5E0DD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768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2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191" name="Group 71">
            <a:extLst>
              <a:ext uri="{FF2B5EF4-FFF2-40B4-BE49-F238E27FC236}">
                <a16:creationId xmlns:a16="http://schemas.microsoft.com/office/drawing/2014/main" id="{3EC7E5B2-301C-4A55-BEF8-1E2B5ED73BEC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2611438"/>
            <a:ext cx="5791200" cy="609600"/>
            <a:chOff x="1728" y="1728"/>
            <a:chExt cx="3648" cy="384"/>
          </a:xfrm>
        </p:grpSpPr>
        <p:sp>
          <p:nvSpPr>
            <p:cNvPr id="6201" name="Rectangle 54">
              <a:extLst>
                <a:ext uri="{FF2B5EF4-FFF2-40B4-BE49-F238E27FC236}">
                  <a16:creationId xmlns:a16="http://schemas.microsoft.com/office/drawing/2014/main" id="{C46EBEA1-2CB9-4065-9317-40530E972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920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3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202" name="Rectangle 70">
              <a:extLst>
                <a:ext uri="{FF2B5EF4-FFF2-40B4-BE49-F238E27FC236}">
                  <a16:creationId xmlns:a16="http://schemas.microsoft.com/office/drawing/2014/main" id="{82F3F7E6-5106-4715-AE88-7909CCBFD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728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bg2"/>
                  </a:solidFill>
                  <a:latin typeface="Tahoma" panose="020B0604030504040204" pitchFamily="34" charset="0"/>
                </a:rPr>
                <a:t>Inst. rsi 1</a:t>
              </a:r>
              <a:endParaRPr lang="en-GB" altLang="pt-PT" sz="2000">
                <a:solidFill>
                  <a:schemeClr val="bg2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94" name="Group 127">
            <a:extLst>
              <a:ext uri="{FF2B5EF4-FFF2-40B4-BE49-F238E27FC236}">
                <a16:creationId xmlns:a16="http://schemas.microsoft.com/office/drawing/2014/main" id="{53794025-3AF1-4F05-9184-84E2BB48D5ED}"/>
              </a:ext>
            </a:extLst>
          </p:cNvPr>
          <p:cNvGrpSpPr>
            <a:grpSpLocks/>
          </p:cNvGrpSpPr>
          <p:nvPr/>
        </p:nvGrpSpPr>
        <p:grpSpPr bwMode="auto">
          <a:xfrm>
            <a:off x="6173788" y="2611438"/>
            <a:ext cx="1828800" cy="609600"/>
            <a:chOff x="5280" y="1344"/>
            <a:chExt cx="1152" cy="384"/>
          </a:xfrm>
        </p:grpSpPr>
        <p:sp>
          <p:nvSpPr>
            <p:cNvPr id="6199" name="Rectangle 128">
              <a:extLst>
                <a:ext uri="{FF2B5EF4-FFF2-40B4-BE49-F238E27FC236}">
                  <a16:creationId xmlns:a16="http://schemas.microsoft.com/office/drawing/2014/main" id="{FFC56FA0-C76D-4FE8-8BC3-5FA855142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536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bg2"/>
                  </a:solidFill>
                  <a:latin typeface="Tahoma" panose="020B0604030504040204" pitchFamily="34" charset="0"/>
                </a:rPr>
                <a:t>Inst. rsi 2</a:t>
              </a:r>
              <a:endParaRPr lang="en-GB" altLang="pt-PT" sz="2000">
                <a:solidFill>
                  <a:schemeClr val="bg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200" name="Rectangle 129">
              <a:extLst>
                <a:ext uri="{FF2B5EF4-FFF2-40B4-BE49-F238E27FC236}">
                  <a16:creationId xmlns:a16="http://schemas.microsoft.com/office/drawing/2014/main" id="{B4EC1E82-E80C-4B68-8E9F-5A041A86D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344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rsi 1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197" name="Group 145">
            <a:extLst>
              <a:ext uri="{FF2B5EF4-FFF2-40B4-BE49-F238E27FC236}">
                <a16:creationId xmlns:a16="http://schemas.microsoft.com/office/drawing/2014/main" id="{FD66FF2A-5C97-4459-A202-3A9D0DE4372F}"/>
              </a:ext>
            </a:extLst>
          </p:cNvPr>
          <p:cNvGrpSpPr>
            <a:grpSpLocks/>
          </p:cNvGrpSpPr>
          <p:nvPr/>
        </p:nvGrpSpPr>
        <p:grpSpPr bwMode="auto">
          <a:xfrm>
            <a:off x="6173788" y="2916238"/>
            <a:ext cx="1828800" cy="609600"/>
            <a:chOff x="5280" y="1344"/>
            <a:chExt cx="1152" cy="384"/>
          </a:xfrm>
        </p:grpSpPr>
        <p:sp>
          <p:nvSpPr>
            <p:cNvPr id="6197" name="Rectangle 146">
              <a:extLst>
                <a:ext uri="{FF2B5EF4-FFF2-40B4-BE49-F238E27FC236}">
                  <a16:creationId xmlns:a16="http://schemas.microsoft.com/office/drawing/2014/main" id="{A735B79B-651E-4E4B-8F24-FAA417B73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536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bg2"/>
                  </a:solidFill>
                  <a:latin typeface="Tahoma" panose="020B0604030504040204" pitchFamily="34" charset="0"/>
                </a:rPr>
                <a:t>Inst. rsi 3</a:t>
              </a:r>
              <a:endParaRPr lang="en-GB" altLang="pt-PT" sz="2000">
                <a:solidFill>
                  <a:schemeClr val="bg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98" name="Rectangle 147">
              <a:extLst>
                <a:ext uri="{FF2B5EF4-FFF2-40B4-BE49-F238E27FC236}">
                  <a16:creationId xmlns:a16="http://schemas.microsoft.com/office/drawing/2014/main" id="{DF5DC7A0-F902-4A26-AB36-F27766231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344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rsi 2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200" name="Group 144">
            <a:extLst>
              <a:ext uri="{FF2B5EF4-FFF2-40B4-BE49-F238E27FC236}">
                <a16:creationId xmlns:a16="http://schemas.microsoft.com/office/drawing/2014/main" id="{5B3793DE-B358-4355-9AC5-487A28246C9F}"/>
              </a:ext>
            </a:extLst>
          </p:cNvPr>
          <p:cNvGrpSpPr>
            <a:grpSpLocks/>
          </p:cNvGrpSpPr>
          <p:nvPr/>
        </p:nvGrpSpPr>
        <p:grpSpPr bwMode="auto">
          <a:xfrm>
            <a:off x="6173788" y="3221038"/>
            <a:ext cx="1828800" cy="609600"/>
            <a:chOff x="6432" y="3984"/>
            <a:chExt cx="1152" cy="384"/>
          </a:xfrm>
        </p:grpSpPr>
        <p:sp>
          <p:nvSpPr>
            <p:cNvPr id="6195" name="Rectangle 73">
              <a:extLst>
                <a:ext uri="{FF2B5EF4-FFF2-40B4-BE49-F238E27FC236}">
                  <a16:creationId xmlns:a16="http://schemas.microsoft.com/office/drawing/2014/main" id="{55920C47-4BD1-4D15-B153-A045DC133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" y="4176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bg2"/>
                  </a:solidFill>
                  <a:latin typeface="Tahoma" panose="020B0604030504040204" pitchFamily="34" charset="0"/>
                </a:rPr>
                <a:t>Inst. retorno</a:t>
              </a:r>
              <a:endParaRPr lang="en-GB" altLang="pt-PT" sz="2000">
                <a:solidFill>
                  <a:schemeClr val="bg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96" name="Rectangle 83">
              <a:extLst>
                <a:ext uri="{FF2B5EF4-FFF2-40B4-BE49-F238E27FC236}">
                  <a16:creationId xmlns:a16="http://schemas.microsoft.com/office/drawing/2014/main" id="{F1314A35-2131-4472-BDEE-B70ACF287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" y="3984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rsi 3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203" name="Group 88">
            <a:extLst>
              <a:ext uri="{FF2B5EF4-FFF2-40B4-BE49-F238E27FC236}">
                <a16:creationId xmlns:a16="http://schemas.microsoft.com/office/drawing/2014/main" id="{D70C9E91-AF9C-4FC3-A84E-83A0C09455D0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3221038"/>
            <a:ext cx="5791200" cy="609600"/>
            <a:chOff x="1728" y="2112"/>
            <a:chExt cx="3648" cy="384"/>
          </a:xfrm>
        </p:grpSpPr>
        <p:sp>
          <p:nvSpPr>
            <p:cNvPr id="6193" name="Rectangle 47">
              <a:extLst>
                <a:ext uri="{FF2B5EF4-FFF2-40B4-BE49-F238E27FC236}">
                  <a16:creationId xmlns:a16="http://schemas.microsoft.com/office/drawing/2014/main" id="{8B2EA76E-DF54-40C9-BA37-D92DA9F6C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112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accent1"/>
                  </a:solidFill>
                  <a:latin typeface="Tahoma" panose="020B0604030504040204" pitchFamily="34" charset="0"/>
                </a:rPr>
                <a:t>Inst. 4</a:t>
              </a:r>
              <a:endParaRPr lang="en-GB" altLang="pt-PT" sz="2000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94" name="Rectangle 87">
              <a:extLst>
                <a:ext uri="{FF2B5EF4-FFF2-40B4-BE49-F238E27FC236}">
                  <a16:creationId xmlns:a16="http://schemas.microsoft.com/office/drawing/2014/main" id="{DEBF1CDC-ADEB-4EE3-9E6B-2A394FBC7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304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retorno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206" name="Group 134">
            <a:extLst>
              <a:ext uri="{FF2B5EF4-FFF2-40B4-BE49-F238E27FC236}">
                <a16:creationId xmlns:a16="http://schemas.microsoft.com/office/drawing/2014/main" id="{72309370-CED6-48FC-AC14-904DEC72C12E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3221038"/>
            <a:ext cx="1828800" cy="609600"/>
            <a:chOff x="6048" y="2496"/>
            <a:chExt cx="1152" cy="384"/>
          </a:xfrm>
        </p:grpSpPr>
        <p:sp>
          <p:nvSpPr>
            <p:cNvPr id="6191" name="Rectangle 55">
              <a:extLst>
                <a:ext uri="{FF2B5EF4-FFF2-40B4-BE49-F238E27FC236}">
                  <a16:creationId xmlns:a16="http://schemas.microsoft.com/office/drawing/2014/main" id="{94CADAA2-8DBD-4F57-8B37-4092D1CA4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" y="2496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4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192" name="Rectangle 90">
              <a:extLst>
                <a:ext uri="{FF2B5EF4-FFF2-40B4-BE49-F238E27FC236}">
                  <a16:creationId xmlns:a16="http://schemas.microsoft.com/office/drawing/2014/main" id="{43BE7754-36BA-413A-B055-196BD980F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" y="2688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accent1"/>
                  </a:solidFill>
                  <a:latin typeface="Tahoma" panose="020B0604030504040204" pitchFamily="34" charset="0"/>
                </a:rPr>
                <a:t>Inst. 5</a:t>
              </a:r>
              <a:endParaRPr lang="en-GB" altLang="pt-PT" sz="2000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209" name="Group 92">
            <a:extLst>
              <a:ext uri="{FF2B5EF4-FFF2-40B4-BE49-F238E27FC236}">
                <a16:creationId xmlns:a16="http://schemas.microsoft.com/office/drawing/2014/main" id="{A796B7E5-FBCE-4AE4-B229-70348C9F01B2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3525838"/>
            <a:ext cx="1828800" cy="609600"/>
            <a:chOff x="3840" y="2784"/>
            <a:chExt cx="1152" cy="384"/>
          </a:xfrm>
        </p:grpSpPr>
        <p:sp>
          <p:nvSpPr>
            <p:cNvPr id="6189" name="Rectangle 64">
              <a:extLst>
                <a:ext uri="{FF2B5EF4-FFF2-40B4-BE49-F238E27FC236}">
                  <a16:creationId xmlns:a16="http://schemas.microsoft.com/office/drawing/2014/main" id="{C3BB8308-EE42-47D9-AD25-623FD8A6E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976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accent1"/>
                  </a:solidFill>
                  <a:latin typeface="Tahoma" panose="020B0604030504040204" pitchFamily="34" charset="0"/>
                </a:rPr>
                <a:t>Inst. 6</a:t>
              </a:r>
              <a:endParaRPr lang="en-GB" altLang="pt-PT" sz="2000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90" name="Rectangle 56">
              <a:extLst>
                <a:ext uri="{FF2B5EF4-FFF2-40B4-BE49-F238E27FC236}">
                  <a16:creationId xmlns:a16="http://schemas.microsoft.com/office/drawing/2014/main" id="{DAA2B322-15B1-49E9-BC65-9ED735220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784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5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212" name="Group 135">
            <a:extLst>
              <a:ext uri="{FF2B5EF4-FFF2-40B4-BE49-F238E27FC236}">
                <a16:creationId xmlns:a16="http://schemas.microsoft.com/office/drawing/2014/main" id="{F08A091D-772B-4C95-9E6F-67F797BB0AE3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3830638"/>
            <a:ext cx="1828800" cy="609600"/>
            <a:chOff x="3840" y="2784"/>
            <a:chExt cx="1152" cy="384"/>
          </a:xfrm>
        </p:grpSpPr>
        <p:sp>
          <p:nvSpPr>
            <p:cNvPr id="6187" name="Rectangle 136">
              <a:extLst>
                <a:ext uri="{FF2B5EF4-FFF2-40B4-BE49-F238E27FC236}">
                  <a16:creationId xmlns:a16="http://schemas.microsoft.com/office/drawing/2014/main" id="{ACA032FE-E493-45FE-9BDF-AC8B9DF27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976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accent1"/>
                  </a:solidFill>
                  <a:latin typeface="Tahoma" panose="020B0604030504040204" pitchFamily="34" charset="0"/>
                </a:rPr>
                <a:t>Inst. 7</a:t>
              </a:r>
              <a:endParaRPr lang="en-GB" altLang="pt-PT" sz="2000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88" name="Rectangle 137">
              <a:extLst>
                <a:ext uri="{FF2B5EF4-FFF2-40B4-BE49-F238E27FC236}">
                  <a16:creationId xmlns:a16="http://schemas.microsoft.com/office/drawing/2014/main" id="{16615CF0-1362-42D1-A1D9-FED45F225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784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6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215" name="Group 138">
            <a:extLst>
              <a:ext uri="{FF2B5EF4-FFF2-40B4-BE49-F238E27FC236}">
                <a16:creationId xmlns:a16="http://schemas.microsoft.com/office/drawing/2014/main" id="{731F13D7-3C2D-40B5-A54D-DF413FA0B3F1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4135438"/>
            <a:ext cx="1828800" cy="609600"/>
            <a:chOff x="3840" y="2784"/>
            <a:chExt cx="1152" cy="384"/>
          </a:xfrm>
        </p:grpSpPr>
        <p:sp>
          <p:nvSpPr>
            <p:cNvPr id="6185" name="Rectangle 139">
              <a:extLst>
                <a:ext uri="{FF2B5EF4-FFF2-40B4-BE49-F238E27FC236}">
                  <a16:creationId xmlns:a16="http://schemas.microsoft.com/office/drawing/2014/main" id="{3922F9A2-F4E7-4B94-A075-57CEFF782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976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accent1"/>
                  </a:solidFill>
                  <a:latin typeface="Tahoma" panose="020B0604030504040204" pitchFamily="34" charset="0"/>
                </a:rPr>
                <a:t>Inst. 8</a:t>
              </a:r>
              <a:endParaRPr lang="en-GB" altLang="pt-PT" sz="2000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86" name="Rectangle 140">
              <a:extLst>
                <a:ext uri="{FF2B5EF4-FFF2-40B4-BE49-F238E27FC236}">
                  <a16:creationId xmlns:a16="http://schemas.microsoft.com/office/drawing/2014/main" id="{0978AD9A-030D-4C3D-97EC-6B8FF5390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784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7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218" name="Group 97">
            <a:extLst>
              <a:ext uri="{FF2B5EF4-FFF2-40B4-BE49-F238E27FC236}">
                <a16:creationId xmlns:a16="http://schemas.microsoft.com/office/drawing/2014/main" id="{D0E223C7-A96A-491B-9115-362BA9B38E9C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2611438"/>
            <a:ext cx="5791200" cy="2133600"/>
            <a:chOff x="1728" y="1728"/>
            <a:chExt cx="3648" cy="1344"/>
          </a:xfrm>
        </p:grpSpPr>
        <p:sp>
          <p:nvSpPr>
            <p:cNvPr id="6183" name="Rectangle 58">
              <a:extLst>
                <a:ext uri="{FF2B5EF4-FFF2-40B4-BE49-F238E27FC236}">
                  <a16:creationId xmlns:a16="http://schemas.microsoft.com/office/drawing/2014/main" id="{8C4ABD51-DB7E-407E-BC8E-C586AAEA5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8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  <p:sp>
          <p:nvSpPr>
            <p:cNvPr id="6184" name="Rectangle 96">
              <a:extLst>
                <a:ext uri="{FF2B5EF4-FFF2-40B4-BE49-F238E27FC236}">
                  <a16:creationId xmlns:a16="http://schemas.microsoft.com/office/drawing/2014/main" id="{55926C2A-8B95-4962-B0BD-9AE679A16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728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bg2"/>
                  </a:solidFill>
                  <a:latin typeface="Tahoma" panose="020B0604030504040204" pitchFamily="34" charset="0"/>
                </a:rPr>
                <a:t>Inst. rsi 1</a:t>
              </a:r>
              <a:endParaRPr lang="en-GB" altLang="pt-PT" sz="2000">
                <a:solidFill>
                  <a:schemeClr val="bg2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221" name="Group 141">
            <a:extLst>
              <a:ext uri="{FF2B5EF4-FFF2-40B4-BE49-F238E27FC236}">
                <a16:creationId xmlns:a16="http://schemas.microsoft.com/office/drawing/2014/main" id="{AD7C1564-B2F5-487B-AFA1-B6717F77312B}"/>
              </a:ext>
            </a:extLst>
          </p:cNvPr>
          <p:cNvGrpSpPr>
            <a:grpSpLocks/>
          </p:cNvGrpSpPr>
          <p:nvPr/>
        </p:nvGrpSpPr>
        <p:grpSpPr bwMode="auto">
          <a:xfrm>
            <a:off x="6173788" y="2611438"/>
            <a:ext cx="1828800" cy="609600"/>
            <a:chOff x="5280" y="1344"/>
            <a:chExt cx="1152" cy="384"/>
          </a:xfrm>
        </p:grpSpPr>
        <p:sp>
          <p:nvSpPr>
            <p:cNvPr id="6181" name="Rectangle 142">
              <a:extLst>
                <a:ext uri="{FF2B5EF4-FFF2-40B4-BE49-F238E27FC236}">
                  <a16:creationId xmlns:a16="http://schemas.microsoft.com/office/drawing/2014/main" id="{5447B6B5-1811-43F4-92E9-0CC3EEDC3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536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bg2"/>
                  </a:solidFill>
                  <a:latin typeface="Tahoma" panose="020B0604030504040204" pitchFamily="34" charset="0"/>
                </a:rPr>
                <a:t>Inst. rsi 2</a:t>
              </a:r>
              <a:endParaRPr lang="en-GB" altLang="pt-PT" sz="2000">
                <a:solidFill>
                  <a:schemeClr val="bg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82" name="Rectangle 143">
              <a:extLst>
                <a:ext uri="{FF2B5EF4-FFF2-40B4-BE49-F238E27FC236}">
                  <a16:creationId xmlns:a16="http://schemas.microsoft.com/office/drawing/2014/main" id="{E4DE06C9-68E9-423E-B172-79AC3D160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344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rsi 1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224" name="Group 148">
            <a:extLst>
              <a:ext uri="{FF2B5EF4-FFF2-40B4-BE49-F238E27FC236}">
                <a16:creationId xmlns:a16="http://schemas.microsoft.com/office/drawing/2014/main" id="{950BAE20-A5A0-4EBE-A4B5-DCB7BF827C70}"/>
              </a:ext>
            </a:extLst>
          </p:cNvPr>
          <p:cNvGrpSpPr>
            <a:grpSpLocks/>
          </p:cNvGrpSpPr>
          <p:nvPr/>
        </p:nvGrpSpPr>
        <p:grpSpPr bwMode="auto">
          <a:xfrm>
            <a:off x="6173788" y="2916238"/>
            <a:ext cx="1828800" cy="609600"/>
            <a:chOff x="5280" y="1344"/>
            <a:chExt cx="1152" cy="384"/>
          </a:xfrm>
        </p:grpSpPr>
        <p:sp>
          <p:nvSpPr>
            <p:cNvPr id="6179" name="Rectangle 149">
              <a:extLst>
                <a:ext uri="{FF2B5EF4-FFF2-40B4-BE49-F238E27FC236}">
                  <a16:creationId xmlns:a16="http://schemas.microsoft.com/office/drawing/2014/main" id="{44293E9B-CA08-491C-ACA0-94DCFFE75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536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bg2"/>
                  </a:solidFill>
                  <a:latin typeface="Tahoma" panose="020B0604030504040204" pitchFamily="34" charset="0"/>
                </a:rPr>
                <a:t>Inst. rsi 3</a:t>
              </a:r>
              <a:endParaRPr lang="en-GB" altLang="pt-PT" sz="2000">
                <a:solidFill>
                  <a:schemeClr val="bg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80" name="Rectangle 150">
              <a:extLst>
                <a:ext uri="{FF2B5EF4-FFF2-40B4-BE49-F238E27FC236}">
                  <a16:creationId xmlns:a16="http://schemas.microsoft.com/office/drawing/2014/main" id="{CE293DB6-4FD1-4832-AA44-1914A8237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344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rsi 2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227" name="Group 151">
            <a:extLst>
              <a:ext uri="{FF2B5EF4-FFF2-40B4-BE49-F238E27FC236}">
                <a16:creationId xmlns:a16="http://schemas.microsoft.com/office/drawing/2014/main" id="{0F75822D-3A10-4C5F-96CC-53D5A419E7E8}"/>
              </a:ext>
            </a:extLst>
          </p:cNvPr>
          <p:cNvGrpSpPr>
            <a:grpSpLocks/>
          </p:cNvGrpSpPr>
          <p:nvPr/>
        </p:nvGrpSpPr>
        <p:grpSpPr bwMode="auto">
          <a:xfrm>
            <a:off x="6173788" y="3221038"/>
            <a:ext cx="1828800" cy="609600"/>
            <a:chOff x="6432" y="3984"/>
            <a:chExt cx="1152" cy="384"/>
          </a:xfrm>
        </p:grpSpPr>
        <p:sp>
          <p:nvSpPr>
            <p:cNvPr id="6177" name="Rectangle 152">
              <a:extLst>
                <a:ext uri="{FF2B5EF4-FFF2-40B4-BE49-F238E27FC236}">
                  <a16:creationId xmlns:a16="http://schemas.microsoft.com/office/drawing/2014/main" id="{7013F895-CD59-42AB-9355-6EAD8B3C6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" y="4176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bg2"/>
                  </a:solidFill>
                  <a:latin typeface="Tahoma" panose="020B0604030504040204" pitchFamily="34" charset="0"/>
                </a:rPr>
                <a:t>Inst. retorno</a:t>
              </a:r>
              <a:endParaRPr lang="en-GB" altLang="pt-PT" sz="2000">
                <a:solidFill>
                  <a:schemeClr val="bg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78" name="Rectangle 153">
              <a:extLst>
                <a:ext uri="{FF2B5EF4-FFF2-40B4-BE49-F238E27FC236}">
                  <a16:creationId xmlns:a16="http://schemas.microsoft.com/office/drawing/2014/main" id="{825AC880-C470-49AD-A067-97A677D7A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" y="3984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rsi 3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grpSp>
        <p:nvGrpSpPr>
          <p:cNvPr id="230" name="Group 158">
            <a:extLst>
              <a:ext uri="{FF2B5EF4-FFF2-40B4-BE49-F238E27FC236}">
                <a16:creationId xmlns:a16="http://schemas.microsoft.com/office/drawing/2014/main" id="{5C034D3E-43E2-439B-952D-A23690A1931E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3525838"/>
            <a:ext cx="5791200" cy="1524000"/>
            <a:chOff x="1536" y="2880"/>
            <a:chExt cx="3648" cy="960"/>
          </a:xfrm>
        </p:grpSpPr>
        <p:sp>
          <p:nvSpPr>
            <p:cNvPr id="6175" name="Rectangle 66">
              <a:extLst>
                <a:ext uri="{FF2B5EF4-FFF2-40B4-BE49-F238E27FC236}">
                  <a16:creationId xmlns:a16="http://schemas.microsoft.com/office/drawing/2014/main" id="{CAF29374-103B-47F3-865A-8A64F296B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648"/>
              <a:ext cx="115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solidFill>
                    <a:schemeClr val="accent1"/>
                  </a:solidFill>
                  <a:latin typeface="Tahoma" panose="020B0604030504040204" pitchFamily="34" charset="0"/>
                </a:rPr>
                <a:t>Inst. 9</a:t>
              </a:r>
              <a:endParaRPr lang="en-GB" altLang="pt-PT" sz="2000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76" name="Rectangle 84">
              <a:extLst>
                <a:ext uri="{FF2B5EF4-FFF2-40B4-BE49-F238E27FC236}">
                  <a16:creationId xmlns:a16="http://schemas.microsoft.com/office/drawing/2014/main" id="{1FE99EF6-911A-45D6-A929-6E6A4EB42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880"/>
              <a:ext cx="115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PT" sz="2000">
                  <a:latin typeface="Tahoma" panose="020B0604030504040204" pitchFamily="34" charset="0"/>
                </a:rPr>
                <a:t>Inst. retorno</a:t>
              </a:r>
              <a:endParaRPr lang="en-GB" altLang="pt-PT" sz="2000">
                <a:latin typeface="Tahoma" panose="020B0604030504040204" pitchFamily="34" charset="0"/>
              </a:endParaRPr>
            </a:p>
          </p:txBody>
        </p:sp>
      </p:grpSp>
      <p:sp>
        <p:nvSpPr>
          <p:cNvPr id="233" name="Line 159">
            <a:extLst>
              <a:ext uri="{FF2B5EF4-FFF2-40B4-BE49-F238E27FC236}">
                <a16:creationId xmlns:a16="http://schemas.microsoft.com/office/drawing/2014/main" id="{C7124F59-9F81-41BE-8038-98BAD441AD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2588" y="2611438"/>
            <a:ext cx="1828800" cy="609600"/>
          </a:xfrm>
          <a:prstGeom prst="line">
            <a:avLst/>
          </a:prstGeom>
          <a:noFill/>
          <a:ln w="28575">
            <a:solidFill>
              <a:srgbClr val="4BB84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Line 160">
            <a:extLst>
              <a:ext uri="{FF2B5EF4-FFF2-40B4-BE49-F238E27FC236}">
                <a16:creationId xmlns:a16="http://schemas.microsoft.com/office/drawing/2014/main" id="{9F72D642-CF3D-47D7-A754-060D04F45B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2588" y="3273425"/>
            <a:ext cx="1828800" cy="481013"/>
          </a:xfrm>
          <a:prstGeom prst="line">
            <a:avLst/>
          </a:prstGeom>
          <a:noFill/>
          <a:ln w="28575">
            <a:solidFill>
              <a:srgbClr val="4BB84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Line 161">
            <a:extLst>
              <a:ext uri="{FF2B5EF4-FFF2-40B4-BE49-F238E27FC236}">
                <a16:creationId xmlns:a16="http://schemas.microsoft.com/office/drawing/2014/main" id="{EF1019E7-3171-4AFB-B85D-4696BACE77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2588" y="2763838"/>
            <a:ext cx="1828800" cy="1981200"/>
          </a:xfrm>
          <a:prstGeom prst="line">
            <a:avLst/>
          </a:prstGeom>
          <a:noFill/>
          <a:ln w="28575">
            <a:solidFill>
              <a:srgbClr val="4BB84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Line 162">
            <a:extLst>
              <a:ext uri="{FF2B5EF4-FFF2-40B4-BE49-F238E27FC236}">
                <a16:creationId xmlns:a16="http://schemas.microsoft.com/office/drawing/2014/main" id="{FBB038E4-BC14-49AC-9B56-4DCE8271B9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2588" y="3830638"/>
            <a:ext cx="1828800" cy="990600"/>
          </a:xfrm>
          <a:prstGeom prst="line">
            <a:avLst/>
          </a:prstGeom>
          <a:noFill/>
          <a:ln w="28575">
            <a:solidFill>
              <a:srgbClr val="4BB84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38" presetID="17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65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84" presetID="17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70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21DD8514-A1B7-4698-8664-5F9D0113ED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FAT32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35569-884D-43F7-9BC8-24210E9C5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24744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pt-PT" sz="2400" dirty="0"/>
              <a:t>Sistema de Ficheiros FAT32</a:t>
            </a:r>
          </a:p>
          <a:p>
            <a:pPr lvl="1">
              <a:defRPr/>
            </a:pPr>
            <a:r>
              <a:rPr lang="pt-PT" sz="2000" dirty="0"/>
              <a:t>Organização do disco</a:t>
            </a:r>
          </a:p>
          <a:p>
            <a:pPr lvl="2">
              <a:defRPr/>
            </a:pPr>
            <a:r>
              <a:rPr lang="pt-PT" sz="1600" dirty="0" err="1"/>
              <a:t>Boot</a:t>
            </a:r>
            <a:r>
              <a:rPr lang="pt-PT" sz="1600" dirty="0"/>
              <a:t> sector (</a:t>
            </a:r>
            <a:r>
              <a:rPr lang="pt-PT" sz="1600" dirty="0" err="1"/>
              <a:t>bool</a:t>
            </a:r>
            <a:r>
              <a:rPr lang="pt-PT" sz="1600" dirty="0"/>
              <a:t> </a:t>
            </a:r>
            <a:r>
              <a:rPr lang="pt-PT" sz="1600" dirty="0" err="1"/>
              <a:t>loader</a:t>
            </a:r>
            <a:r>
              <a:rPr lang="pt-PT" sz="1600" dirty="0"/>
              <a:t>, </a:t>
            </a:r>
            <a:r>
              <a:rPr lang="pt-PT" sz="1600" dirty="0" err="1"/>
              <a:t>partition</a:t>
            </a:r>
            <a:r>
              <a:rPr lang="pt-PT" sz="1600" dirty="0"/>
              <a:t> </a:t>
            </a:r>
            <a:r>
              <a:rPr lang="pt-PT" sz="1600" dirty="0" err="1"/>
              <a:t>table</a:t>
            </a:r>
            <a:r>
              <a:rPr lang="pt-PT" sz="1600" dirty="0"/>
              <a:t>, BIOS </a:t>
            </a:r>
            <a:r>
              <a:rPr lang="pt-PT" sz="1600" dirty="0" err="1"/>
              <a:t>parameter</a:t>
            </a:r>
            <a:r>
              <a:rPr lang="pt-PT" sz="1600" dirty="0"/>
              <a:t> </a:t>
            </a:r>
            <a:r>
              <a:rPr lang="pt-PT" sz="1600" dirty="0" err="1"/>
              <a:t>block</a:t>
            </a:r>
            <a:r>
              <a:rPr lang="pt-PT" sz="1600" dirty="0"/>
              <a:t>, etc.)</a:t>
            </a:r>
          </a:p>
          <a:p>
            <a:pPr lvl="2">
              <a:defRPr/>
            </a:pPr>
            <a:r>
              <a:rPr lang="pt-PT" sz="1600" dirty="0"/>
              <a:t>2 cópias da FAT</a:t>
            </a:r>
          </a:p>
          <a:p>
            <a:pPr lvl="2">
              <a:defRPr/>
            </a:pPr>
            <a:r>
              <a:rPr lang="pt-PT" sz="1600" dirty="0"/>
              <a:t>Zona de dados (</a:t>
            </a:r>
            <a:r>
              <a:rPr lang="pt-PT" sz="1600" dirty="0" err="1"/>
              <a:t>directoria</a:t>
            </a:r>
            <a:r>
              <a:rPr lang="pt-PT" sz="1600" dirty="0"/>
              <a:t> raiz no início da zona de dados)</a:t>
            </a:r>
          </a:p>
          <a:p>
            <a:pPr lvl="1">
              <a:defRPr/>
            </a:pPr>
            <a:r>
              <a:rPr lang="pt-PT" sz="2000" dirty="0"/>
              <a:t>Como encontrar conteúdo de um ficheiro?</a:t>
            </a:r>
          </a:p>
          <a:p>
            <a:pPr lvl="2">
              <a:defRPr/>
            </a:pPr>
            <a:r>
              <a:rPr lang="pt-PT" sz="1600" dirty="0"/>
              <a:t>Cluster inicial indicado na entrada de diretoria</a:t>
            </a:r>
          </a:p>
          <a:p>
            <a:pPr lvl="2">
              <a:defRPr/>
            </a:pPr>
            <a:r>
              <a:rPr lang="pt-PT" sz="1600" dirty="0"/>
              <a:t>Clusters seguintes </a:t>
            </a:r>
            <a:r>
              <a:rPr lang="pt-PT" sz="1600" b="1" dirty="0"/>
              <a:t>numa lista ligada </a:t>
            </a:r>
            <a:r>
              <a:rPr lang="pt-PT" sz="1600" dirty="0"/>
              <a:t>através da FAT</a:t>
            </a:r>
          </a:p>
          <a:p>
            <a:pPr lvl="1">
              <a:defRPr/>
            </a:pPr>
            <a:r>
              <a:rPr lang="pt-PT" sz="2000" dirty="0"/>
              <a:t>FAT</a:t>
            </a:r>
          </a:p>
          <a:p>
            <a:pPr lvl="2">
              <a:defRPr/>
            </a:pPr>
            <a:r>
              <a:rPr lang="pt-PT" sz="1600" dirty="0" err="1"/>
              <a:t>Array</a:t>
            </a:r>
            <a:r>
              <a:rPr lang="pt-PT" sz="1600" dirty="0"/>
              <a:t> de números de clusters (cada um com 32 bits)</a:t>
            </a:r>
          </a:p>
          <a:p>
            <a:pPr lvl="2">
              <a:defRPr/>
            </a:pPr>
            <a:r>
              <a:rPr lang="pt-PT" sz="1600" dirty="0"/>
              <a:t>Para cada cluster indica:</a:t>
            </a:r>
          </a:p>
          <a:p>
            <a:pPr lvl="3">
              <a:defRPr/>
            </a:pPr>
            <a:r>
              <a:rPr lang="pt-PT" sz="1200" dirty="0"/>
              <a:t>Cluster seguinte; Final ou Livre</a:t>
            </a:r>
          </a:p>
          <a:p>
            <a:pPr lvl="1">
              <a:defRPr/>
            </a:pPr>
            <a:r>
              <a:rPr lang="pt-PT" sz="2000" dirty="0" err="1"/>
              <a:t>Directorias</a:t>
            </a:r>
            <a:endParaRPr lang="pt-PT" sz="2000" dirty="0"/>
          </a:p>
          <a:p>
            <a:pPr lvl="2">
              <a:defRPr/>
            </a:pPr>
            <a:r>
              <a:rPr lang="pt-PT" sz="1600" dirty="0"/>
              <a:t>Constituídas por entradas de diretoria de tamanho fixo</a:t>
            </a:r>
          </a:p>
          <a:p>
            <a:pPr lvl="2">
              <a:defRPr/>
            </a:pPr>
            <a:r>
              <a:rPr lang="pt-PT" sz="1600" dirty="0"/>
              <a:t>Entradas definem nome e </a:t>
            </a:r>
            <a:r>
              <a:rPr lang="pt-PT" sz="1600" dirty="0" err="1"/>
              <a:t>metadados</a:t>
            </a:r>
            <a:r>
              <a:rPr lang="pt-PT" sz="1600" dirty="0"/>
              <a:t> de ficheiros e diretorias</a:t>
            </a:r>
          </a:p>
          <a:p>
            <a:pPr lvl="2">
              <a:defRPr/>
            </a:pPr>
            <a:r>
              <a:rPr lang="pt-PT" sz="1600" dirty="0"/>
              <a:t>Entradas definem cluster inicial</a:t>
            </a:r>
          </a:p>
          <a:p>
            <a:pPr marL="0" indent="0">
              <a:buFontTx/>
              <a:buNone/>
              <a:defRPr/>
            </a:pPr>
            <a:endParaRPr lang="pt-P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2A6C5B-2815-4CD6-9470-288E46BC7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Tipos de Interrupções</a:t>
            </a:r>
            <a:endParaRPr lang="pt-PT" altLang="pt-PT" b="1"/>
          </a:p>
        </p:txBody>
      </p:sp>
      <p:sp>
        <p:nvSpPr>
          <p:cNvPr id="7171" name="Marcador de Posição de Conteúdo 15">
            <a:extLst>
              <a:ext uri="{FF2B5EF4-FFF2-40B4-BE49-F238E27FC236}">
                <a16:creationId xmlns:a16="http://schemas.microsoft.com/office/drawing/2014/main" id="{BB55D0A9-063C-4E65-BEC6-1906DC5E4F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Interrupções de I/O</a:t>
            </a:r>
            <a:endParaRPr lang="pt-PT" altLang="pt-PT" sz="2000" b="1"/>
          </a:p>
          <a:p>
            <a:pPr lvl="1"/>
            <a:r>
              <a:rPr lang="pt-PT" altLang="pt-PT" sz="1800"/>
              <a:t>O dispositivo de I/O pede atenção. A rotina de atendimento deve aceder ao dispositivo para determinar a ação necessária.</a:t>
            </a:r>
          </a:p>
          <a:p>
            <a:pPr lvl="1"/>
            <a:r>
              <a:rPr lang="pt-PT" altLang="pt-PT" sz="1800"/>
              <a:t>Teclado, rato, placa de rede, disco, etc.</a:t>
            </a:r>
            <a:endParaRPr lang="pt-PT" altLang="pt-PT" sz="1600"/>
          </a:p>
          <a:p>
            <a:r>
              <a:rPr lang="pt-PT" altLang="pt-PT" sz="2000"/>
              <a:t>Interrupções de timers</a:t>
            </a:r>
          </a:p>
          <a:p>
            <a:pPr lvl="1"/>
            <a:r>
              <a:rPr lang="pt-PT" altLang="pt-PT" sz="1800"/>
              <a:t>Dizem ao processador que um certo intervalo de tempo já decorreu.</a:t>
            </a:r>
          </a:p>
          <a:p>
            <a:pPr lvl="1"/>
            <a:r>
              <a:rPr lang="pt-PT" altLang="pt-PT" sz="1800"/>
              <a:t>Timer local ou timer externo</a:t>
            </a:r>
          </a:p>
          <a:p>
            <a:r>
              <a:rPr lang="pt-PT" altLang="pt-PT" sz="2000"/>
              <a:t>Interrupções entre processadores</a:t>
            </a:r>
          </a:p>
          <a:p>
            <a:pPr lvl="1"/>
            <a:r>
              <a:rPr lang="pt-PT" altLang="pt-PT" sz="1800"/>
              <a:t>Um processador emite uma interrupção para outro processador num sistema multi-processador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54C18B0-9316-4836-AC68-225488F160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Interrupções/Excepções no MIPS</a:t>
            </a:r>
            <a:endParaRPr lang="pt-PT" altLang="pt-PT" b="1"/>
          </a:p>
        </p:txBody>
      </p:sp>
      <p:sp>
        <p:nvSpPr>
          <p:cNvPr id="8195" name="Content Placeholder 3">
            <a:extLst>
              <a:ext uri="{FF2B5EF4-FFF2-40B4-BE49-F238E27FC236}">
                <a16:creationId xmlns:a16="http://schemas.microsoft.com/office/drawing/2014/main" id="{FE5DB04F-32E0-41A8-8729-F7D5E80797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en-US" sz="2000"/>
              <a:t>Registos </a:t>
            </a:r>
            <a:r>
              <a:rPr lang="pt-PT" altLang="en-US" sz="2000" b="1"/>
              <a:t>Cause</a:t>
            </a:r>
            <a:r>
              <a:rPr lang="pt-PT" altLang="en-US" sz="2000"/>
              <a:t> e </a:t>
            </a:r>
            <a:r>
              <a:rPr lang="pt-PT" altLang="en-US" sz="2000" b="1"/>
              <a:t>EPS</a:t>
            </a:r>
          </a:p>
          <a:p>
            <a:r>
              <a:rPr lang="pt-PT" altLang="en-US" sz="2000"/>
              <a:t>Salto para </a:t>
            </a:r>
            <a:r>
              <a:rPr lang="pt-PT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0x80000180</a:t>
            </a:r>
            <a:r>
              <a:rPr lang="pt-PT" altLang="en-US" sz="2000"/>
              <a:t> se </a:t>
            </a:r>
            <a:r>
              <a:rPr lang="pt-PT" altLang="en-US" sz="2000" b="1"/>
              <a:t>PCSource</a:t>
            </a:r>
            <a:r>
              <a:rPr lang="pt-PT" altLang="en-US" sz="2000"/>
              <a:t>=3</a:t>
            </a:r>
          </a:p>
        </p:txBody>
      </p:sp>
      <p:graphicFrame>
        <p:nvGraphicFramePr>
          <p:cNvPr id="8196" name="Object 2">
            <a:extLst>
              <a:ext uri="{FF2B5EF4-FFF2-40B4-BE49-F238E27FC236}">
                <a16:creationId xmlns:a16="http://schemas.microsoft.com/office/drawing/2014/main" id="{6321E6D9-44CD-476D-B9BC-1A629C50DB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060575"/>
          <a:ext cx="6769100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10726293" imgH="7321677" progId="Visio.Drawing.11">
                  <p:embed/>
                </p:oleObj>
              </mc:Choice>
              <mc:Fallback>
                <p:oleObj name="Visio" r:id="rId3" imgW="10726293" imgH="7321677" progId="Visio.Drawing.11">
                  <p:embed/>
                  <p:pic>
                    <p:nvPicPr>
                      <p:cNvPr id="8196" name="Object 2">
                        <a:extLst>
                          <a:ext uri="{FF2B5EF4-FFF2-40B4-BE49-F238E27FC236}">
                            <a16:creationId xmlns:a16="http://schemas.microsoft.com/office/drawing/2014/main" id="{6321E6D9-44CD-476D-B9BC-1A629C50DB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060575"/>
                        <a:ext cx="6769100" cy="461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395A16B-021D-4588-8CA2-6919AC116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Atendimento de uma interrupção</a:t>
            </a:r>
          </a:p>
        </p:txBody>
      </p:sp>
      <p:sp>
        <p:nvSpPr>
          <p:cNvPr id="9219" name="Content Placeholder 1">
            <a:extLst>
              <a:ext uri="{FF2B5EF4-FFF2-40B4-BE49-F238E27FC236}">
                <a16:creationId xmlns:a16="http://schemas.microsoft.com/office/drawing/2014/main" id="{723E011B-B9A7-463C-B020-2F06B0B8DD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4852988"/>
            <a:ext cx="8229600" cy="1096962"/>
          </a:xfrm>
        </p:spPr>
        <p:txBody>
          <a:bodyPr/>
          <a:lstStyle/>
          <a:p>
            <a:r>
              <a:rPr lang="pt-PT" altLang="en-US" sz="2000"/>
              <a:t>Dispositivo de I/O envia interrupção ao CPU quando “</a:t>
            </a:r>
            <a:r>
              <a:rPr lang="pt-PT" altLang="en-US" sz="2000" i="1"/>
              <a:t>transfer done</a:t>
            </a:r>
            <a:r>
              <a:rPr lang="pt-PT" altLang="en-US" sz="2000"/>
              <a:t>”</a:t>
            </a:r>
          </a:p>
          <a:p>
            <a:r>
              <a:rPr lang="pt-PT" altLang="en-US" sz="2000"/>
              <a:t>CPU executa rotina de atendimento à interrupção, no âmbito do SO, e volta a executar processo do utilizador</a:t>
            </a:r>
          </a:p>
        </p:txBody>
      </p:sp>
      <p:pic>
        <p:nvPicPr>
          <p:cNvPr id="9220" name="Picture 3">
            <a:extLst>
              <a:ext uri="{FF2B5EF4-FFF2-40B4-BE49-F238E27FC236}">
                <a16:creationId xmlns:a16="http://schemas.microsoft.com/office/drawing/2014/main" id="{3093F4C9-AB8D-4ECD-9337-614D60587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" t="18321" r="572" b="18321"/>
          <a:stretch>
            <a:fillRect/>
          </a:stretch>
        </p:blipFill>
        <p:spPr bwMode="auto">
          <a:xfrm>
            <a:off x="1285875" y="1484313"/>
            <a:ext cx="6565900" cy="31623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BBA6A8CB-0211-4766-A85E-A15C21CC99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Tópico prático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A002-14F9-4D35-BB15-1A916E6C4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PT" sz="2400" dirty="0"/>
              <a:t>Unix: Ficheiros </a:t>
            </a:r>
            <a:r>
              <a:rPr lang="pt-P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pt-PT" sz="2400" dirty="0"/>
              <a:t>, </a:t>
            </a:r>
            <a:r>
              <a:rPr lang="pt-P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pt-PT" sz="2400" dirty="0"/>
              <a:t>, </a:t>
            </a:r>
            <a:r>
              <a:rPr lang="pt-P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pt-PT" sz="2400" dirty="0"/>
              <a:t> e </a:t>
            </a:r>
            <a:r>
              <a:rPr lang="pt-P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gshadow</a:t>
            </a:r>
            <a:endParaRPr lang="pt-P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pt-PT" sz="24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passwd</a:t>
            </a:r>
            <a:endParaRPr lang="pt-PT" sz="2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2">
              <a:defRPr/>
            </a:pPr>
            <a:r>
              <a:rPr lang="pt-PT" sz="1800" dirty="0"/>
              <a:t>Base de dados de utilizadores</a:t>
            </a:r>
          </a:p>
          <a:p>
            <a:pPr lvl="2">
              <a:defRPr/>
            </a:pPr>
            <a:r>
              <a:rPr lang="pt-PT" sz="1800" dirty="0"/>
              <a:t>1 linha por utilizador, campos separados por “:”</a:t>
            </a:r>
          </a:p>
          <a:p>
            <a:pPr lvl="1">
              <a:defRPr/>
            </a:pPr>
            <a:r>
              <a:rPr lang="pt-PT" sz="24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group</a:t>
            </a:r>
            <a:endParaRPr lang="pt-PT" sz="2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2">
              <a:defRPr/>
            </a:pPr>
            <a:r>
              <a:rPr lang="pt-PT" sz="1800" dirty="0"/>
              <a:t>Base de dados de grupos</a:t>
            </a:r>
          </a:p>
          <a:p>
            <a:pPr lvl="1">
              <a:defRPr/>
            </a:pPr>
            <a:r>
              <a:rPr lang="pt-PT" sz="24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shadow</a:t>
            </a:r>
            <a:r>
              <a:rPr lang="pt-PT" sz="2000" dirty="0"/>
              <a:t>, </a:t>
            </a:r>
            <a:r>
              <a:rPr lang="pt-PT" sz="24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gshadow</a:t>
            </a:r>
            <a:endParaRPr lang="pt-PT" sz="2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2">
              <a:defRPr/>
            </a:pPr>
            <a:r>
              <a:rPr lang="pt-PT" sz="1800" dirty="0"/>
              <a:t>Sem permissões de leitura para utilizadores normais</a:t>
            </a:r>
          </a:p>
          <a:p>
            <a:pPr lvl="2">
              <a:defRPr/>
            </a:pPr>
            <a:r>
              <a:rPr lang="pt-PT" sz="1800" dirty="0"/>
              <a:t>Passwords encriptadas de utilizadores e grupos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50BDE2F7-3C53-497E-B638-C8112EA77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FAT32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3C41-C6B9-4C69-8B85-0FD37E4B6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5563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pt-PT" sz="2400" dirty="0"/>
              <a:t>Sistema de Ficheiros FAT32</a:t>
            </a:r>
          </a:p>
          <a:p>
            <a:pPr marL="0" indent="0">
              <a:buFontTx/>
              <a:buNone/>
              <a:defRPr/>
            </a:pPr>
            <a:endParaRPr lang="pt-P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442231F0-041D-4314-A725-FC4485696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648"/>
          <a:stretch>
            <a:fillRect/>
          </a:stretch>
        </p:blipFill>
        <p:spPr bwMode="auto">
          <a:xfrm>
            <a:off x="827088" y="1989138"/>
            <a:ext cx="476250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4" descr="Image result for fat32 file allocation table">
            <a:extLst>
              <a:ext uri="{FF2B5EF4-FFF2-40B4-BE49-F238E27FC236}">
                <a16:creationId xmlns:a16="http://schemas.microsoft.com/office/drawing/2014/main" id="{BA9BD1E2-C3EF-45D0-B2C4-F523DF328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3748088"/>
            <a:ext cx="3795713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3">
            <a:extLst>
              <a:ext uri="{FF2B5EF4-FFF2-40B4-BE49-F238E27FC236}">
                <a16:creationId xmlns:a16="http://schemas.microsoft.com/office/drawing/2014/main" id="{53A7993D-F669-4FB2-A39B-1569A0373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48"/>
          <a:stretch>
            <a:fillRect/>
          </a:stretch>
        </p:blipFill>
        <p:spPr bwMode="auto">
          <a:xfrm>
            <a:off x="5651500" y="3455988"/>
            <a:ext cx="2479675" cy="314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extBox 1">
            <a:extLst>
              <a:ext uri="{FF2B5EF4-FFF2-40B4-BE49-F238E27FC236}">
                <a16:creationId xmlns:a16="http://schemas.microsoft.com/office/drawing/2014/main" id="{19A52728-08FD-4583-BBB4-C991EA112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700213"/>
            <a:ext cx="81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Disco</a:t>
            </a:r>
          </a:p>
        </p:txBody>
      </p:sp>
      <p:sp>
        <p:nvSpPr>
          <p:cNvPr id="20488" name="TextBox 7">
            <a:extLst>
              <a:ext uri="{FF2B5EF4-FFF2-40B4-BE49-F238E27FC236}">
                <a16:creationId xmlns:a16="http://schemas.microsoft.com/office/drawing/2014/main" id="{9E3FC6E6-4FD7-458E-B7F4-91AFAF261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19463"/>
            <a:ext cx="603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FAT</a:t>
            </a:r>
          </a:p>
        </p:txBody>
      </p:sp>
      <p:sp>
        <p:nvSpPr>
          <p:cNvPr id="20489" name="TextBox 8">
            <a:extLst>
              <a:ext uri="{FF2B5EF4-FFF2-40B4-BE49-F238E27FC236}">
                <a16:creationId xmlns:a16="http://schemas.microsoft.com/office/drawing/2014/main" id="{5E909397-CDFF-42B7-AB0F-76C0766A9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132138"/>
            <a:ext cx="2365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Entrada de diretoria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602515E-C0CF-436C-9F19-F6BA579FC8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Modos de operação</a:t>
            </a:r>
          </a:p>
        </p:txBody>
      </p:sp>
      <p:sp>
        <p:nvSpPr>
          <p:cNvPr id="5123" name="Marcador de Posição de Conteúdo 4">
            <a:extLst>
              <a:ext uri="{FF2B5EF4-FFF2-40B4-BE49-F238E27FC236}">
                <a16:creationId xmlns:a16="http://schemas.microsoft.com/office/drawing/2014/main" id="{AFDFF3A6-03A6-458D-AA25-8BF76F0A29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De modo a garantir a segurança do sistema, a maioria dos SOs podem executar em 2 modos:</a:t>
            </a:r>
          </a:p>
          <a:p>
            <a:pPr lvl="1"/>
            <a:r>
              <a:rPr lang="pt-PT" altLang="pt-PT" sz="2000"/>
              <a:t>Modo de utilizador</a:t>
            </a:r>
          </a:p>
          <a:p>
            <a:pPr lvl="2"/>
            <a:r>
              <a:rPr lang="pt-PT" altLang="pt-PT" sz="1600"/>
              <a:t>Com restrições de segurança</a:t>
            </a:r>
          </a:p>
          <a:p>
            <a:pPr lvl="2"/>
            <a:r>
              <a:rPr lang="pt-PT" altLang="pt-PT" sz="1600"/>
              <a:t>Acesso a certas instruções e zonas de memória e dispositivos estão interditos</a:t>
            </a:r>
          </a:p>
          <a:p>
            <a:pPr lvl="1"/>
            <a:r>
              <a:rPr lang="pt-PT" altLang="pt-PT" sz="2000"/>
              <a:t>Modo de </a:t>
            </a:r>
            <a:r>
              <a:rPr lang="pt-PT" altLang="pt-PT" sz="2000" i="1"/>
              <a:t>kernel</a:t>
            </a:r>
          </a:p>
          <a:p>
            <a:pPr lvl="2"/>
            <a:r>
              <a:rPr lang="pt-PT" altLang="pt-PT" sz="1600"/>
              <a:t>Sem restrições de segurança</a:t>
            </a:r>
          </a:p>
          <a:p>
            <a:pPr lvl="2"/>
            <a:r>
              <a:rPr lang="pt-PT" altLang="pt-PT" sz="1600"/>
              <a:t>Pode executar todas as instruções e acessos</a:t>
            </a:r>
          </a:p>
          <a:p>
            <a:pPr lvl="2"/>
            <a:r>
              <a:rPr lang="pt-PT" altLang="pt-PT" sz="1600"/>
              <a:t>Instruções privilegiadas</a:t>
            </a:r>
          </a:p>
          <a:p>
            <a:pPr lvl="1"/>
            <a:r>
              <a:rPr lang="pt-PT" altLang="pt-PT" sz="2000"/>
              <a:t>Chamadas ao sistemas providenciam uma forma segura de alternar entre os 2 modos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CCEE139-2D28-4D4C-8626-24A59406DE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Modos de operação</a:t>
            </a:r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6D8651DA-2E5A-4DE9-9909-E05434446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t="30278" r="417" b="30000"/>
          <a:stretch>
            <a:fillRect/>
          </a:stretch>
        </p:blipFill>
        <p:spPr bwMode="auto">
          <a:xfrm>
            <a:off x="785813" y="2428875"/>
            <a:ext cx="7610475" cy="22860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1C3CE3A-EACE-48B2-802D-A2E0422CA8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Chamadas ao Sistema</a:t>
            </a:r>
          </a:p>
        </p:txBody>
      </p:sp>
      <p:sp>
        <p:nvSpPr>
          <p:cNvPr id="7171" name="Marcador de Posição de Conteúdo 3">
            <a:extLst>
              <a:ext uri="{FF2B5EF4-FFF2-40B4-BE49-F238E27FC236}">
                <a16:creationId xmlns:a16="http://schemas.microsoft.com/office/drawing/2014/main" id="{81AFB5A7-80CB-4E51-96B4-B3BD47BC03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Interface para acesso aos serviços do SO</a:t>
            </a:r>
          </a:p>
          <a:p>
            <a:r>
              <a:rPr lang="pt-PT" altLang="pt-PT" sz="2400"/>
              <a:t>Tipicamente escrita numa linguagem de alto nível</a:t>
            </a:r>
          </a:p>
          <a:p>
            <a:r>
              <a:rPr lang="pt-PT" altLang="pt-PT" sz="2400"/>
              <a:t>Programas usam, em geral, uma API para acesso a </a:t>
            </a:r>
            <a:r>
              <a:rPr lang="pt-PT" altLang="pt-PT" sz="2400" i="1"/>
              <a:t>system calls </a:t>
            </a:r>
            <a:r>
              <a:rPr lang="pt-PT" altLang="pt-PT" sz="2400"/>
              <a:t>em vez de utilização direta</a:t>
            </a:r>
          </a:p>
          <a:p>
            <a:r>
              <a:rPr lang="pt-PT" altLang="pt-PT" sz="2400"/>
              <a:t>As 3 APIs mais comuns são: </a:t>
            </a:r>
          </a:p>
          <a:p>
            <a:pPr lvl="1"/>
            <a:r>
              <a:rPr lang="pt-PT" altLang="pt-PT" sz="2000" b="1"/>
              <a:t>Win32 API </a:t>
            </a:r>
            <a:r>
              <a:rPr lang="pt-PT" altLang="pt-PT" sz="2000"/>
              <a:t>para Windows</a:t>
            </a:r>
          </a:p>
          <a:p>
            <a:pPr lvl="1"/>
            <a:r>
              <a:rPr lang="pt-PT" altLang="pt-PT" sz="2000" b="1"/>
              <a:t>POSIX API </a:t>
            </a:r>
            <a:r>
              <a:rPr lang="pt-PT" altLang="pt-PT" sz="2000"/>
              <a:t>para sistemas baseados em POSIX (UNIXs, </a:t>
            </a:r>
            <a:br>
              <a:rPr lang="pt-PT" altLang="pt-PT" sz="2000"/>
            </a:br>
            <a:r>
              <a:rPr lang="pt-PT" altLang="pt-PT" sz="2000"/>
              <a:t>Mac OS X) </a:t>
            </a:r>
          </a:p>
          <a:p>
            <a:pPr lvl="1"/>
            <a:r>
              <a:rPr lang="pt-PT" altLang="pt-PT" sz="2000" b="1"/>
              <a:t>Java API </a:t>
            </a:r>
            <a:r>
              <a:rPr lang="pt-PT" altLang="pt-PT" sz="2000"/>
              <a:t>para a </a:t>
            </a:r>
            <a:r>
              <a:rPr lang="pt-PT" altLang="pt-PT" sz="2000" i="1"/>
              <a:t>Java Virtual Machine</a:t>
            </a:r>
          </a:p>
          <a:p>
            <a:r>
              <a:rPr lang="pt-PT" altLang="pt-PT" sz="2400"/>
              <a:t>Qual a razão de usar API em vez de usar a </a:t>
            </a:r>
            <a:r>
              <a:rPr lang="pt-PT" altLang="pt-PT" sz="2400" i="1"/>
              <a:t>system call </a:t>
            </a:r>
            <a:r>
              <a:rPr lang="pt-PT" altLang="pt-PT" sz="2400"/>
              <a:t>diretamente?</a:t>
            </a:r>
          </a:p>
          <a:p>
            <a:endParaRPr lang="pt-PT" altLang="pt-PT" sz="2400"/>
          </a:p>
          <a:p>
            <a:endParaRPr lang="pt-PT" altLang="pt-PT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A08F7C4-8E51-435E-BF42-034A2E4B9D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Chamadas ao Sistema</a:t>
            </a:r>
          </a:p>
        </p:txBody>
      </p:sp>
      <p:pic>
        <p:nvPicPr>
          <p:cNvPr id="8195" name="Picture 4">
            <a:extLst>
              <a:ext uri="{FF2B5EF4-FFF2-40B4-BE49-F238E27FC236}">
                <a16:creationId xmlns:a16="http://schemas.microsoft.com/office/drawing/2014/main" id="{EFA4FB71-82EE-4FEF-A3B1-CE0A12D79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" t="6120" r="612" b="5711"/>
          <a:stretch>
            <a:fillRect/>
          </a:stretch>
        </p:blipFill>
        <p:spPr bwMode="auto">
          <a:xfrm>
            <a:off x="2386013" y="2149475"/>
            <a:ext cx="4660900" cy="31210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B9D144-28B3-4110-A327-F40D95903A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Chamadas ao Sistema</a:t>
            </a:r>
          </a:p>
        </p:txBody>
      </p:sp>
      <p:sp>
        <p:nvSpPr>
          <p:cNvPr id="9219" name="Marcador de Posição de Conteúdo 3">
            <a:extLst>
              <a:ext uri="{FF2B5EF4-FFF2-40B4-BE49-F238E27FC236}">
                <a16:creationId xmlns:a16="http://schemas.microsoft.com/office/drawing/2014/main" id="{36D3EE7E-BE4D-4942-85C4-05E59A8FFA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/>
              <a:t>Exemplo: Java read()</a:t>
            </a:r>
          </a:p>
        </p:txBody>
      </p:sp>
      <p:pic>
        <p:nvPicPr>
          <p:cNvPr id="9220" name="Picture 6">
            <a:extLst>
              <a:ext uri="{FF2B5EF4-FFF2-40B4-BE49-F238E27FC236}">
                <a16:creationId xmlns:a16="http://schemas.microsoft.com/office/drawing/2014/main" id="{11A7F32F-6575-43C3-A38F-B6D8ADBD7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3" y="2787650"/>
            <a:ext cx="5387975" cy="214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8762491-4EA3-4DCB-B2E1-EED5364855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Chamadas ao Sistema</a:t>
            </a:r>
          </a:p>
        </p:txBody>
      </p:sp>
      <p:pic>
        <p:nvPicPr>
          <p:cNvPr id="10243" name="Picture 4">
            <a:extLst>
              <a:ext uri="{FF2B5EF4-FFF2-40B4-BE49-F238E27FC236}">
                <a16:creationId xmlns:a16="http://schemas.microsoft.com/office/drawing/2014/main" id="{3493DCCC-69B8-4CC2-91B2-B2C2ADE1C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" t="9819" r="969" b="10077"/>
          <a:stretch>
            <a:fillRect/>
          </a:stretch>
        </p:blipFill>
        <p:spPr bwMode="auto">
          <a:xfrm>
            <a:off x="1309688" y="1741488"/>
            <a:ext cx="6526212" cy="39909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2052</TotalTime>
  <Words>873</Words>
  <Application>Microsoft Office PowerPoint</Application>
  <PresentationFormat>On-screen Show (4:3)</PresentationFormat>
  <Paragraphs>158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Courier New</vt:lpstr>
      <vt:lpstr>Tahoma</vt:lpstr>
      <vt:lpstr>Times New Roman</vt:lpstr>
      <vt:lpstr>Modelo de apresentação predefinido</vt:lpstr>
      <vt:lpstr>Microsoft Visio Drawing</vt:lpstr>
      <vt:lpstr>Sistemas Operativos  Licenciatura Engenharia Informática Licenciatura Engenharia Computacional</vt:lpstr>
      <vt:lpstr>FAT32</vt:lpstr>
      <vt:lpstr>FAT32</vt:lpstr>
      <vt:lpstr>Modos de operação</vt:lpstr>
      <vt:lpstr>Modos de operação</vt:lpstr>
      <vt:lpstr>Chamadas ao Sistema</vt:lpstr>
      <vt:lpstr>Chamadas ao Sistema</vt:lpstr>
      <vt:lpstr>Chamadas ao Sistema</vt:lpstr>
      <vt:lpstr>Chamadas ao Sistema</vt:lpstr>
      <vt:lpstr>Chamadas ao Sistema</vt:lpstr>
      <vt:lpstr>Chamadas ao Sistema</vt:lpstr>
      <vt:lpstr>Chamadas ao Sistema</vt:lpstr>
      <vt:lpstr>Chamadas ao Sistema</vt:lpstr>
      <vt:lpstr>Chamadas ao Sistema</vt:lpstr>
      <vt:lpstr>Chamadas ao Sistema</vt:lpstr>
      <vt:lpstr>Programas de Sistema</vt:lpstr>
      <vt:lpstr>Interrupções/Excepções</vt:lpstr>
      <vt:lpstr>Interrupções/Excepções</vt:lpstr>
      <vt:lpstr>Interrupções/Excepções</vt:lpstr>
      <vt:lpstr>Tipos de Interrupções</vt:lpstr>
      <vt:lpstr>Interrupções/Excepções no MIPS</vt:lpstr>
      <vt:lpstr>Atendimento de uma interrupção</vt:lpstr>
      <vt:lpstr>Tópico prático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Lau</dc:creator>
  <cp:lastModifiedBy>Nuno Lau</cp:lastModifiedBy>
  <cp:revision>181</cp:revision>
  <dcterms:created xsi:type="dcterms:W3CDTF">1601-01-01T00:00:00Z</dcterms:created>
  <dcterms:modified xsi:type="dcterms:W3CDTF">2021-10-26T10:10:00Z</dcterms:modified>
</cp:coreProperties>
</file>