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0" r:id="rId4"/>
    <p:sldId id="261" r:id="rId5"/>
    <p:sldId id="262" r:id="rId6"/>
    <p:sldId id="263" r:id="rId7"/>
    <p:sldId id="264" r:id="rId8"/>
    <p:sldId id="266" r:id="rId9"/>
  </p:sldIdLst>
  <p:sldSz cx="18288000" cy="10287000"/>
  <p:notesSz cx="6858000" cy="9144000"/>
  <p:embeddedFontLst>
    <p:embeddedFont>
      <p:font typeface="Impact" panose="020B0806030902050204" pitchFamily="34" charset="0"/>
      <p:regular r:id="rId10"/>
    </p:embeddedFont>
    <p:embeddedFont>
      <p:font typeface="League Spartan" panose="020B0604020202020204" charset="0"/>
      <p:regular r:id="rId11"/>
    </p:embeddedFont>
    <p:embeddedFont>
      <p:font typeface="Radley"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openclipart.org/detail/10515/idea-by-yves_guillou-10515"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ccelerate.ucsf.edu/training/mdp-seminar2"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hyperlink" Target="https://svgsilh.com/es/ffc107/image/1271657.html" TargetMode="Externa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en/thanks-thank-you-message-grateful-1314887/" TargetMode="External"/><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0"/>
            <a:ext cx="18288000" cy="10287000"/>
          </a:xfrm>
          <a:custGeom>
            <a:avLst/>
            <a:gdLst/>
            <a:ahLst/>
            <a:cxnLst/>
            <a:rect l="l" t="t" r="r" b="b"/>
            <a:pathLst>
              <a:path w="18288000" h="10287000">
                <a:moveTo>
                  <a:pt x="0" y="10287000"/>
                </a:moveTo>
                <a:lnTo>
                  <a:pt x="18288000" y="10287000"/>
                </a:lnTo>
                <a:lnTo>
                  <a:pt x="18288000" y="0"/>
                </a:lnTo>
                <a:lnTo>
                  <a:pt x="0" y="0"/>
                </a:lnTo>
                <a:lnTo>
                  <a:pt x="0" y="10287000"/>
                </a:lnTo>
                <a:close/>
              </a:path>
            </a:pathLst>
          </a:custGeom>
          <a:blipFill>
            <a:blip r:embed="rId2"/>
            <a:stretch>
              <a:fillRect t="-9259" b="-9259"/>
            </a:stretch>
          </a:blipFill>
        </p:spPr>
      </p:sp>
      <p:grpSp>
        <p:nvGrpSpPr>
          <p:cNvPr id="3" name="Group 3"/>
          <p:cNvGrpSpPr/>
          <p:nvPr/>
        </p:nvGrpSpPr>
        <p:grpSpPr>
          <a:xfrm>
            <a:off x="0" y="0"/>
            <a:ext cx="18288000" cy="10287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42745"/>
              </a:srgbClr>
            </a:solidFill>
            <a:ln w="38100" cap="sq">
              <a:solidFill>
                <a:srgbClr val="03060C">
                  <a:alpha val="42745"/>
                </a:srgbClr>
              </a:solidFill>
              <a:prstDash val="solid"/>
              <a:miter/>
            </a:ln>
          </p:spPr>
        </p:sp>
        <p:sp>
          <p:nvSpPr>
            <p:cNvPr id="5" name="TextBox 5"/>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10678265" y="31789"/>
            <a:ext cx="7871535" cy="9934100"/>
          </a:xfrm>
          <a:custGeom>
            <a:avLst/>
            <a:gdLst/>
            <a:ahLst/>
            <a:cxnLst/>
            <a:rect l="l" t="t" r="r" b="b"/>
            <a:pathLst>
              <a:path w="7871535" h="9934100">
                <a:moveTo>
                  <a:pt x="0" y="0"/>
                </a:moveTo>
                <a:lnTo>
                  <a:pt x="7871535" y="0"/>
                </a:lnTo>
                <a:lnTo>
                  <a:pt x="7871535" y="9934100"/>
                </a:lnTo>
                <a:lnTo>
                  <a:pt x="0" y="9934100"/>
                </a:lnTo>
                <a:lnTo>
                  <a:pt x="0" y="0"/>
                </a:lnTo>
                <a:close/>
              </a:path>
            </a:pathLst>
          </a:custGeom>
          <a:blipFill>
            <a:blip r:embed="rId3">
              <a:alphaModFix amt="31000"/>
            </a:blip>
            <a:stretch>
              <a:fillRect l="-146518" t="-3109" r="-13735"/>
            </a:stretch>
          </a:blipFill>
        </p:spPr>
      </p:sp>
      <p:sp>
        <p:nvSpPr>
          <p:cNvPr id="7" name="Freeform 7"/>
          <p:cNvSpPr/>
          <p:nvPr/>
        </p:nvSpPr>
        <p:spPr>
          <a:xfrm>
            <a:off x="10956661" y="352900"/>
            <a:ext cx="2232112" cy="1408242"/>
          </a:xfrm>
          <a:custGeom>
            <a:avLst/>
            <a:gdLst/>
            <a:ahLst/>
            <a:cxnLst/>
            <a:rect l="l" t="t" r="r" b="b"/>
            <a:pathLst>
              <a:path w="2232112" h="1408242">
                <a:moveTo>
                  <a:pt x="0" y="0"/>
                </a:moveTo>
                <a:lnTo>
                  <a:pt x="2232112" y="0"/>
                </a:lnTo>
                <a:lnTo>
                  <a:pt x="2232112" y="1408243"/>
                </a:lnTo>
                <a:lnTo>
                  <a:pt x="0" y="1408243"/>
                </a:lnTo>
                <a:lnTo>
                  <a:pt x="0" y="0"/>
                </a:lnTo>
                <a:close/>
              </a:path>
            </a:pathLst>
          </a:custGeom>
          <a:blipFill>
            <a:blip r:embed="rId4"/>
            <a:stretch>
              <a:fillRect/>
            </a:stretch>
          </a:blipFill>
        </p:spPr>
      </p:sp>
      <p:sp>
        <p:nvSpPr>
          <p:cNvPr id="8" name="Freeform 8"/>
          <p:cNvSpPr/>
          <p:nvPr/>
        </p:nvSpPr>
        <p:spPr>
          <a:xfrm>
            <a:off x="419496" y="407193"/>
            <a:ext cx="1325243" cy="1247288"/>
          </a:xfrm>
          <a:custGeom>
            <a:avLst/>
            <a:gdLst/>
            <a:ahLst/>
            <a:cxnLst/>
            <a:rect l="l" t="t" r="r" b="b"/>
            <a:pathLst>
              <a:path w="1325243" h="1247288">
                <a:moveTo>
                  <a:pt x="0" y="0"/>
                </a:moveTo>
                <a:lnTo>
                  <a:pt x="1325243" y="0"/>
                </a:lnTo>
                <a:lnTo>
                  <a:pt x="1325243" y="1247288"/>
                </a:lnTo>
                <a:lnTo>
                  <a:pt x="0" y="1247288"/>
                </a:lnTo>
                <a:lnTo>
                  <a:pt x="0" y="0"/>
                </a:lnTo>
                <a:close/>
              </a:path>
            </a:pathLst>
          </a:custGeom>
          <a:blipFill>
            <a:blip r:embed="rId5"/>
            <a:stretch>
              <a:fillRect/>
            </a:stretch>
          </a:blipFill>
        </p:spPr>
      </p:sp>
      <p:sp>
        <p:nvSpPr>
          <p:cNvPr id="9" name="TextBox 9"/>
          <p:cNvSpPr txBox="1"/>
          <p:nvPr/>
        </p:nvSpPr>
        <p:spPr>
          <a:xfrm>
            <a:off x="2335640" y="522250"/>
            <a:ext cx="8678171" cy="1131673"/>
          </a:xfrm>
          <a:prstGeom prst="rect">
            <a:avLst/>
          </a:prstGeom>
        </p:spPr>
        <p:txBody>
          <a:bodyPr lIns="0" tIns="0" rIns="0" bIns="0" rtlCol="0" anchor="t">
            <a:spAutoFit/>
          </a:bodyPr>
          <a:lstStyle/>
          <a:p>
            <a:pPr algn="ctr">
              <a:lnSpc>
                <a:spcPts val="2929"/>
              </a:lnSpc>
              <a:spcBef>
                <a:spcPct val="0"/>
              </a:spcBef>
            </a:pPr>
            <a:r>
              <a:rPr lang="en-US" sz="2929" spc="70">
                <a:solidFill>
                  <a:srgbClr val="FFFFFF"/>
                </a:solidFill>
                <a:latin typeface="Radley"/>
                <a:ea typeface="Radley"/>
                <a:cs typeface="Radley"/>
                <a:sym typeface="Radley"/>
              </a:rPr>
              <a:t>GANDHI INSTITUTE OF ENGINEERING AND TECHNOLOGY (GIET) UNIVERSITY GUNUPUR, ODISHA</a:t>
            </a:r>
          </a:p>
        </p:txBody>
      </p:sp>
      <p:sp>
        <p:nvSpPr>
          <p:cNvPr id="10" name="TextBox 10"/>
          <p:cNvSpPr txBox="1"/>
          <p:nvPr/>
        </p:nvSpPr>
        <p:spPr>
          <a:xfrm>
            <a:off x="609600" y="1944474"/>
            <a:ext cx="12697994" cy="1708866"/>
          </a:xfrm>
          <a:prstGeom prst="rect">
            <a:avLst/>
          </a:prstGeom>
        </p:spPr>
        <p:txBody>
          <a:bodyPr lIns="0" tIns="0" rIns="0" bIns="0" rtlCol="0" anchor="t">
            <a:spAutoFit/>
          </a:bodyPr>
          <a:lstStyle/>
          <a:p>
            <a:pPr algn="ctr">
              <a:lnSpc>
                <a:spcPts val="14963"/>
              </a:lnSpc>
            </a:pPr>
            <a:r>
              <a:rPr lang="en-US" sz="10000" dirty="0">
                <a:solidFill>
                  <a:srgbClr val="FFFFFF"/>
                </a:solidFill>
                <a:latin typeface="Impact"/>
                <a:ea typeface="Impact"/>
                <a:cs typeface="Impact"/>
                <a:sym typeface="Impact"/>
              </a:rPr>
              <a:t>LEARNATHON</a:t>
            </a:r>
            <a:r>
              <a:rPr lang="en-US" sz="5000" dirty="0">
                <a:solidFill>
                  <a:srgbClr val="FFFFFF"/>
                </a:solidFill>
                <a:latin typeface="Impact"/>
                <a:ea typeface="Impact"/>
                <a:cs typeface="Impact"/>
                <a:sym typeface="Impact"/>
              </a:rPr>
              <a:t>       </a:t>
            </a:r>
            <a:r>
              <a:rPr lang="en-US" sz="10000" dirty="0">
                <a:solidFill>
                  <a:srgbClr val="FFFFFF"/>
                </a:solidFill>
                <a:latin typeface="Impact"/>
                <a:ea typeface="Impact"/>
                <a:cs typeface="Impact"/>
                <a:sym typeface="Impact"/>
              </a:rPr>
              <a:t>4.0</a:t>
            </a:r>
          </a:p>
        </p:txBody>
      </p:sp>
      <p:sp>
        <p:nvSpPr>
          <p:cNvPr id="14" name="TextBox 13">
            <a:extLst>
              <a:ext uri="{FF2B5EF4-FFF2-40B4-BE49-F238E27FC236}">
                <a16:creationId xmlns:a16="http://schemas.microsoft.com/office/drawing/2014/main" id="{8615E71C-AB9A-D625-8793-C0D578112946}"/>
              </a:ext>
            </a:extLst>
          </p:cNvPr>
          <p:cNvSpPr txBox="1"/>
          <p:nvPr/>
        </p:nvSpPr>
        <p:spPr>
          <a:xfrm>
            <a:off x="2514600" y="4495132"/>
            <a:ext cx="10896600" cy="861774"/>
          </a:xfrm>
          <a:prstGeom prst="rect">
            <a:avLst/>
          </a:prstGeom>
          <a:noFill/>
        </p:spPr>
        <p:txBody>
          <a:bodyPr wrap="square" rtlCol="0">
            <a:spAutoFit/>
          </a:bodyPr>
          <a:lstStyle/>
          <a:p>
            <a:pPr algn="ctr"/>
            <a:r>
              <a:rPr lang="en-US" sz="5000" b="1" u="sng" dirty="0">
                <a:solidFill>
                  <a:srgbClr val="FFFFFF"/>
                </a:solidFill>
                <a:latin typeface="Times New Roman" panose="02020603050405020304" pitchFamily="18" charset="0"/>
                <a:ea typeface="League Spartan"/>
                <a:cs typeface="Times New Roman" panose="02020603050405020304" pitchFamily="18" charset="0"/>
                <a:sym typeface="League Spartan"/>
              </a:rPr>
              <a:t>Hospital Readmission Risk Prediction</a:t>
            </a:r>
            <a:endParaRPr lang="en-IL" sz="5000" b="1" u="sn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0C7FF51-F832-3153-D7F5-CCC1AB804A51}"/>
              </a:ext>
            </a:extLst>
          </p:cNvPr>
          <p:cNvSpPr txBox="1"/>
          <p:nvPr/>
        </p:nvSpPr>
        <p:spPr>
          <a:xfrm>
            <a:off x="4724400" y="5914486"/>
            <a:ext cx="8229600" cy="707886"/>
          </a:xfrm>
          <a:prstGeom prst="rect">
            <a:avLst/>
          </a:prstGeom>
          <a:noFill/>
        </p:spPr>
        <p:txBody>
          <a:bodyPr wrap="squar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TEAM ID : TEAM(MB6)3_4</a:t>
            </a:r>
            <a:endParaRPr lang="en-IL" sz="40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71F98DA-CB9A-AD3F-C3EB-9100F3950A40}"/>
              </a:ext>
            </a:extLst>
          </p:cNvPr>
          <p:cNvSpPr txBox="1"/>
          <p:nvPr/>
        </p:nvSpPr>
        <p:spPr>
          <a:xfrm>
            <a:off x="4876800" y="7324634"/>
            <a:ext cx="6934200" cy="1938992"/>
          </a:xfrm>
          <a:prstGeom prst="rect">
            <a:avLst/>
          </a:prstGeom>
          <a:noFill/>
        </p:spPr>
        <p:txBody>
          <a:bodyPr wrap="square" rtlCol="0">
            <a:spAutoFit/>
          </a:bodyPr>
          <a:lstStyle/>
          <a:p>
            <a:pPr algn="ctr"/>
            <a:r>
              <a:rPr lang="en-US" sz="3000" dirty="0">
                <a:solidFill>
                  <a:schemeClr val="bg1"/>
                </a:solidFill>
              </a:rPr>
              <a:t>TEAM:</a:t>
            </a:r>
            <a:br>
              <a:rPr lang="en-US" sz="3000" dirty="0">
                <a:solidFill>
                  <a:schemeClr val="bg1"/>
                </a:solidFill>
              </a:rPr>
            </a:br>
            <a:r>
              <a:rPr lang="en-US" sz="3000" dirty="0">
                <a:solidFill>
                  <a:schemeClr val="bg1"/>
                </a:solidFill>
              </a:rPr>
              <a:t>P. SAMEER TANAYA PATRO(23CSE410)</a:t>
            </a:r>
          </a:p>
          <a:p>
            <a:pPr algn="ctr"/>
            <a:r>
              <a:rPr lang="en-US" sz="3000" dirty="0">
                <a:solidFill>
                  <a:schemeClr val="bg1"/>
                </a:solidFill>
              </a:rPr>
              <a:t>DEBASISH PANDA(23CSE460)</a:t>
            </a:r>
          </a:p>
          <a:p>
            <a:pPr algn="ctr"/>
            <a:r>
              <a:rPr lang="en-US" sz="3000" dirty="0">
                <a:solidFill>
                  <a:schemeClr val="bg1"/>
                </a:solidFill>
              </a:rPr>
              <a:t>UDIT KUMAR BHOI(23CSE315)</a:t>
            </a:r>
            <a:endParaRPr lang="en-IL" sz="3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4816593" cy="2709333"/>
          </a:xfrm>
        </p:grpSpPr>
        <p:sp>
          <p:nvSpPr>
            <p:cNvPr id="3" name="Freeform 3"/>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609600" y="495300"/>
            <a:ext cx="16230600" cy="14035381"/>
          </a:xfrm>
          <a:prstGeom prst="rect">
            <a:avLst/>
          </a:prstGeom>
        </p:spPr>
        <p:txBody>
          <a:bodyPr lIns="0" tIns="0" rIns="0" bIns="0" rtlCol="0" anchor="t">
            <a:spAutoFit/>
          </a:bodyPr>
          <a:lstStyle/>
          <a:p>
            <a:pPr algn="l">
              <a:lnSpc>
                <a:spcPts val="5802"/>
              </a:lnSpc>
            </a:pPr>
            <a:r>
              <a:rPr lang="en-US" sz="3500" b="1" u="sng" dirty="0">
                <a:solidFill>
                  <a:srgbClr val="FFFFFF"/>
                </a:solidFill>
                <a:latin typeface="League Spartan"/>
                <a:ea typeface="League Spartan"/>
                <a:cs typeface="League Spartan"/>
                <a:sym typeface="League Spartan"/>
              </a:rPr>
              <a:t>Problem Statement</a:t>
            </a:r>
            <a:r>
              <a:rPr lang="en-IN" sz="3500" b="1" u="sng" dirty="0">
                <a:solidFill>
                  <a:srgbClr val="FFFFFF"/>
                </a:solidFill>
                <a:latin typeface="League Spartan"/>
                <a:ea typeface="League Spartan"/>
                <a:cs typeface="League Spartan"/>
                <a:sym typeface="League Spartan"/>
              </a:rPr>
              <a:t> : </a:t>
            </a:r>
          </a:p>
          <a:p>
            <a:pPr algn="l">
              <a:lnSpc>
                <a:spcPts val="5802"/>
              </a:lnSpc>
            </a:pPr>
            <a:endParaRPr lang="en-US" sz="3500" b="1" u="sng" dirty="0">
              <a:solidFill>
                <a:srgbClr val="FFFFFF"/>
              </a:solidFill>
              <a:latin typeface="League Spartan"/>
              <a:ea typeface="League Spartan"/>
              <a:cs typeface="League Spartan"/>
              <a:sym typeface="League Spartan"/>
            </a:endParaRPr>
          </a:p>
          <a:p>
            <a:pPr algn="l">
              <a:lnSpc>
                <a:spcPts val="5802"/>
              </a:lnSpc>
            </a:pPr>
            <a:r>
              <a:rPr lang="en-US" sz="3000" b="1" dirty="0">
                <a:solidFill>
                  <a:srgbClr val="FFFFFF"/>
                </a:solidFill>
                <a:latin typeface="Times New Roman" panose="02020603050405020304" pitchFamily="18" charset="0"/>
                <a:ea typeface="League Spartan"/>
                <a:cs typeface="Times New Roman" panose="02020603050405020304" pitchFamily="18" charset="0"/>
                <a:sym typeface="League Spartan"/>
              </a:rPr>
              <a:t>Predict Hospital Readmission Risk for Patients with Chronic Conditions</a:t>
            </a:r>
          </a:p>
          <a:p>
            <a:pPr algn="l">
              <a:lnSpc>
                <a:spcPts val="5802"/>
              </a:lnSpc>
            </a:pPr>
            <a:endParaRPr lang="en-US" sz="2320" dirty="0">
              <a:solidFill>
                <a:srgbClr val="FFFFFF"/>
              </a:solidFill>
              <a:latin typeface="League Spartan"/>
              <a:ea typeface="League Spartan"/>
              <a:cs typeface="League Spartan"/>
              <a:sym typeface="League Spartan"/>
            </a:endParaRPr>
          </a:p>
          <a:p>
            <a:pPr algn="just">
              <a:lnSpc>
                <a:spcPts val="5802"/>
              </a:lnSpc>
            </a:pPr>
            <a:r>
              <a:rPr lang="en-US" sz="3000" dirty="0">
                <a:solidFill>
                  <a:schemeClr val="bg1"/>
                </a:solidFill>
                <a:latin typeface="Times New Roman" panose="02020603050405020304" pitchFamily="18" charset="0"/>
                <a:cs typeface="Times New Roman" panose="02020603050405020304" pitchFamily="18" charset="0"/>
              </a:rPr>
              <a:t>Hospital readmissions among patients with chronic conditions like diabetes, heart disease, and hypertension are a major healthcare concern. Early prediction of readmission risk can help reduce unnecessary hospital stays and improve patient outcomes. This project aims to build a machine learning model to identify high-risk patients based on their medical and demographic data.</a:t>
            </a:r>
            <a:endParaRPr lang="en-US" sz="3000" dirty="0">
              <a:solidFill>
                <a:srgbClr val="FFFFFF"/>
              </a:solidFill>
              <a:latin typeface="Times New Roman" panose="02020603050405020304" pitchFamily="18" charset="0"/>
              <a:cs typeface="Times New Roman" panose="02020603050405020304" pitchFamily="18" charset="0"/>
              <a:sym typeface="League Spartan"/>
            </a:endParaRPr>
          </a:p>
          <a:p>
            <a:pPr algn="just">
              <a:lnSpc>
                <a:spcPts val="5802"/>
              </a:lnSpc>
            </a:pPr>
            <a:endParaRPr lang="en-US" sz="2320" dirty="0">
              <a:solidFill>
                <a:srgbClr val="FFFFFF"/>
              </a:solidFill>
              <a:latin typeface="League Spartan"/>
              <a:ea typeface="League Spartan"/>
              <a:cs typeface="League Spartan"/>
              <a:sym typeface="League Spartan"/>
            </a:endParaRPr>
          </a:p>
          <a:p>
            <a:pPr algn="just">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a:p>
            <a:pPr algn="l">
              <a:lnSpc>
                <a:spcPts val="5802"/>
              </a:lnSpc>
            </a:pPr>
            <a:endParaRPr lang="en-US" sz="2320" dirty="0">
              <a:solidFill>
                <a:srgbClr val="FFFFFF"/>
              </a:solidFill>
              <a:latin typeface="League Spartan"/>
              <a:ea typeface="League Spartan"/>
              <a:cs typeface="League Spartan"/>
              <a:sym typeface="League Spart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a:extLst>
            <a:ext uri="{FF2B5EF4-FFF2-40B4-BE49-F238E27FC236}">
              <a16:creationId xmlns:a16="http://schemas.microsoft.com/office/drawing/2014/main" id="{DDE66998-3A28-7604-23FB-EE34D551AEE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83A5B72-6375-568B-1F1F-64A536EFD349}"/>
              </a:ext>
            </a:extLst>
          </p:cNvPr>
          <p:cNvGrpSpPr/>
          <p:nvPr/>
        </p:nvGrpSpPr>
        <p:grpSpPr>
          <a:xfrm>
            <a:off x="0" y="0"/>
            <a:ext cx="18288000" cy="10287000"/>
            <a:chOff x="0" y="0"/>
            <a:chExt cx="4816593" cy="2709333"/>
          </a:xfrm>
        </p:grpSpPr>
        <p:sp>
          <p:nvSpPr>
            <p:cNvPr id="3" name="Freeform 3">
              <a:extLst>
                <a:ext uri="{FF2B5EF4-FFF2-40B4-BE49-F238E27FC236}">
                  <a16:creationId xmlns:a16="http://schemas.microsoft.com/office/drawing/2014/main" id="{EB35722E-D255-3265-888A-6149A3658027}"/>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a:extLst>
                <a:ext uri="{FF2B5EF4-FFF2-40B4-BE49-F238E27FC236}">
                  <a16:creationId xmlns:a16="http://schemas.microsoft.com/office/drawing/2014/main" id="{93300958-6DCC-4B57-9860-2FFE6A9C0FA0}"/>
                </a:ext>
              </a:extLst>
            </p:cNvPr>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TextBox 5">
            <a:extLst>
              <a:ext uri="{FF2B5EF4-FFF2-40B4-BE49-F238E27FC236}">
                <a16:creationId xmlns:a16="http://schemas.microsoft.com/office/drawing/2014/main" id="{4D377642-0F59-0F99-751F-FF86F82FF7DA}"/>
              </a:ext>
            </a:extLst>
          </p:cNvPr>
          <p:cNvSpPr txBox="1"/>
          <p:nvPr/>
        </p:nvSpPr>
        <p:spPr>
          <a:xfrm>
            <a:off x="228600" y="342900"/>
            <a:ext cx="11811000" cy="707886"/>
          </a:xfrm>
          <a:prstGeom prst="rect">
            <a:avLst/>
          </a:prstGeom>
          <a:noFill/>
        </p:spPr>
        <p:txBody>
          <a:bodyPr wrap="square" rtlCol="0">
            <a:spAutoFit/>
          </a:bodyPr>
          <a:lstStyle/>
          <a:p>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L"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E691EC0-1993-5CB3-34D8-A27C9A152EA6}"/>
              </a:ext>
            </a:extLst>
          </p:cNvPr>
          <p:cNvSpPr txBox="1"/>
          <p:nvPr/>
        </p:nvSpPr>
        <p:spPr>
          <a:xfrm>
            <a:off x="990600" y="1562100"/>
            <a:ext cx="7848600" cy="6553200"/>
          </a:xfrm>
          <a:prstGeom prst="rect">
            <a:avLst/>
          </a:prstGeom>
          <a:noFill/>
        </p:spPr>
        <p:txBody>
          <a:bodyPr wrap="square" rtlCol="0">
            <a:spAutoFit/>
          </a:bodyPr>
          <a:lstStyle/>
          <a:p>
            <a:endParaRPr lang="en-IL" dirty="0"/>
          </a:p>
        </p:txBody>
      </p:sp>
      <p:sp>
        <p:nvSpPr>
          <p:cNvPr id="13" name="Rectangle 5">
            <a:extLst>
              <a:ext uri="{FF2B5EF4-FFF2-40B4-BE49-F238E27FC236}">
                <a16:creationId xmlns:a16="http://schemas.microsoft.com/office/drawing/2014/main" id="{E20167B4-CB68-F11A-C065-0C6D57493354}"/>
              </a:ext>
            </a:extLst>
          </p:cNvPr>
          <p:cNvSpPr>
            <a:spLocks noChangeArrowheads="1"/>
          </p:cNvSpPr>
          <p:nvPr/>
        </p:nvSpPr>
        <p:spPr bwMode="auto">
          <a:xfrm>
            <a:off x="838200" y="1562100"/>
            <a:ext cx="13241510" cy="566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indent="-514350" eaLnBrk="0" fontAlgn="base" hangingPunct="0">
              <a:lnSpc>
                <a:spcPct val="250000"/>
              </a:lnSpc>
              <a:spcBef>
                <a:spcPct val="0"/>
              </a:spcBef>
              <a:spcAft>
                <a:spcPct val="0"/>
              </a:spcAft>
              <a:buFont typeface="Wingdings" panose="05000000000000000000" pitchFamily="2" charset="2"/>
              <a:buChar char="q"/>
            </a:pPr>
            <a:r>
              <a:rPr lang="en-IL" altLang="en-IL" sz="3000" dirty="0">
                <a:solidFill>
                  <a:schemeClr val="bg1"/>
                </a:solidFill>
                <a:latin typeface="Times New Roman" panose="02020603050405020304" pitchFamily="18" charset="0"/>
                <a:cs typeface="Times New Roman" panose="02020603050405020304" pitchFamily="18" charset="0"/>
              </a:rPr>
              <a:t>To find out what factors lead to patients being readmitted to the hospital.</a:t>
            </a:r>
            <a:endParaRPr kumimoji="0" lang="en-US" altLang="en-IL" sz="3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IL" altLang="en-IL" sz="3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collect and clean patient data like age, disease type, and hospital visits.</a:t>
            </a:r>
          </a:p>
          <a:p>
            <a:pPr marL="457200" marR="0" lvl="0" indent="-45720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IL" altLang="en-IL" sz="3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build a machine learning model that can predict if a patient will be readmitted.</a:t>
            </a:r>
          </a:p>
          <a:p>
            <a:pPr marL="457200" marR="0" lvl="0" indent="-45720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IL" altLang="en-IL" sz="3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check how well the model is working using different performance measures.</a:t>
            </a:r>
          </a:p>
          <a:p>
            <a:pPr marL="457200" marR="0" lvl="0" indent="-457200" algn="l" defTabSz="914400" rtl="0" eaLnBrk="0" fontAlgn="base" latinLnBrk="0" hangingPunct="0">
              <a:lnSpc>
                <a:spcPct val="250000"/>
              </a:lnSpc>
              <a:spcBef>
                <a:spcPct val="0"/>
              </a:spcBef>
              <a:spcAft>
                <a:spcPct val="0"/>
              </a:spcAft>
              <a:buClrTx/>
              <a:buSzTx/>
              <a:buFont typeface="Wingdings" panose="05000000000000000000" pitchFamily="2" charset="2"/>
              <a:buChar char="q"/>
              <a:tabLst/>
            </a:pPr>
            <a:r>
              <a:rPr kumimoji="0" lang="en-IL" altLang="en-IL" sz="3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help doctors take early action by giving useful insights from the model.</a:t>
            </a:r>
          </a:p>
        </p:txBody>
      </p:sp>
    </p:spTree>
    <p:extLst>
      <p:ext uri="{BB962C8B-B14F-4D97-AF65-F5344CB8AC3E}">
        <p14:creationId xmlns:p14="http://schemas.microsoft.com/office/powerpoint/2010/main" val="338715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a:extLst>
            <a:ext uri="{FF2B5EF4-FFF2-40B4-BE49-F238E27FC236}">
              <a16:creationId xmlns:a16="http://schemas.microsoft.com/office/drawing/2014/main" id="{AC776E6E-9AF7-2891-38D0-888355CED47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3D09360-5B0D-5889-A88B-AF493EB88351}"/>
              </a:ext>
            </a:extLst>
          </p:cNvPr>
          <p:cNvGrpSpPr/>
          <p:nvPr/>
        </p:nvGrpSpPr>
        <p:grpSpPr>
          <a:xfrm>
            <a:off x="0" y="0"/>
            <a:ext cx="18288000" cy="10287000"/>
            <a:chOff x="0" y="0"/>
            <a:chExt cx="4816593" cy="2709333"/>
          </a:xfrm>
        </p:grpSpPr>
        <p:sp>
          <p:nvSpPr>
            <p:cNvPr id="3" name="Freeform 3">
              <a:extLst>
                <a:ext uri="{FF2B5EF4-FFF2-40B4-BE49-F238E27FC236}">
                  <a16:creationId xmlns:a16="http://schemas.microsoft.com/office/drawing/2014/main" id="{5A5EC65D-354D-CBFD-1F40-536F16C250A5}"/>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a:extLst>
                <a:ext uri="{FF2B5EF4-FFF2-40B4-BE49-F238E27FC236}">
                  <a16:creationId xmlns:a16="http://schemas.microsoft.com/office/drawing/2014/main" id="{F0AB6650-8F28-F2DA-8CF4-10852A614B2E}"/>
                </a:ext>
              </a:extLst>
            </p:cNvPr>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TextBox 5">
            <a:extLst>
              <a:ext uri="{FF2B5EF4-FFF2-40B4-BE49-F238E27FC236}">
                <a16:creationId xmlns:a16="http://schemas.microsoft.com/office/drawing/2014/main" id="{522617FD-C449-83CD-A202-461AB956640B}"/>
              </a:ext>
            </a:extLst>
          </p:cNvPr>
          <p:cNvSpPr txBox="1"/>
          <p:nvPr/>
        </p:nvSpPr>
        <p:spPr>
          <a:xfrm>
            <a:off x="228600" y="342900"/>
            <a:ext cx="11811000" cy="707886"/>
          </a:xfrm>
          <a:prstGeom prst="rect">
            <a:avLst/>
          </a:prstGeom>
          <a:noFill/>
        </p:spPr>
        <p:txBody>
          <a:bodyPr wrap="square" rtlCol="0">
            <a:spAutoFit/>
          </a:bodyPr>
          <a:lstStyle/>
          <a:p>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PATIENT  DATA:</a:t>
            </a:r>
            <a:endParaRPr lang="en-IL"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DA0236-FD73-4DD0-464E-92C86746B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37" y="1084887"/>
            <a:ext cx="18242921" cy="9126224"/>
          </a:xfrm>
          <a:prstGeom prst="rect">
            <a:avLst/>
          </a:prstGeom>
        </p:spPr>
      </p:pic>
    </p:spTree>
    <p:extLst>
      <p:ext uri="{BB962C8B-B14F-4D97-AF65-F5344CB8AC3E}">
        <p14:creationId xmlns:p14="http://schemas.microsoft.com/office/powerpoint/2010/main" val="1604543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a:extLst>
            <a:ext uri="{FF2B5EF4-FFF2-40B4-BE49-F238E27FC236}">
              <a16:creationId xmlns:a16="http://schemas.microsoft.com/office/drawing/2014/main" id="{9DD28546-E5C2-F4E8-54F7-65B0789542A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588D04F-9B91-A1AF-8099-51687EBBB31A}"/>
              </a:ext>
            </a:extLst>
          </p:cNvPr>
          <p:cNvGrpSpPr/>
          <p:nvPr/>
        </p:nvGrpSpPr>
        <p:grpSpPr>
          <a:xfrm>
            <a:off x="0" y="0"/>
            <a:ext cx="18288000" cy="10287000"/>
            <a:chOff x="0" y="0"/>
            <a:chExt cx="4816593" cy="2709333"/>
          </a:xfrm>
        </p:grpSpPr>
        <p:sp>
          <p:nvSpPr>
            <p:cNvPr id="3" name="Freeform 3">
              <a:extLst>
                <a:ext uri="{FF2B5EF4-FFF2-40B4-BE49-F238E27FC236}">
                  <a16:creationId xmlns:a16="http://schemas.microsoft.com/office/drawing/2014/main" id="{1BD61AC1-0A0F-4BB9-D47B-E851C12D51D9}"/>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a:extLst>
                <a:ext uri="{FF2B5EF4-FFF2-40B4-BE49-F238E27FC236}">
                  <a16:creationId xmlns:a16="http://schemas.microsoft.com/office/drawing/2014/main" id="{01D31799-99CD-A7B7-C97B-7547141B25B5}"/>
                </a:ext>
              </a:extLst>
            </p:cNvPr>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TextBox 5">
            <a:extLst>
              <a:ext uri="{FF2B5EF4-FFF2-40B4-BE49-F238E27FC236}">
                <a16:creationId xmlns:a16="http://schemas.microsoft.com/office/drawing/2014/main" id="{D2674E69-20D2-9F0B-C7BD-61021405DD22}"/>
              </a:ext>
            </a:extLst>
          </p:cNvPr>
          <p:cNvSpPr txBox="1"/>
          <p:nvPr/>
        </p:nvSpPr>
        <p:spPr>
          <a:xfrm>
            <a:off x="228600" y="342900"/>
            <a:ext cx="11811000" cy="707886"/>
          </a:xfrm>
          <a:prstGeom prst="rect">
            <a:avLst/>
          </a:prstGeom>
          <a:noFill/>
        </p:spPr>
        <p:txBody>
          <a:bodyPr wrap="square" rtlCol="0">
            <a:spAutoFit/>
          </a:bodyPr>
          <a:lstStyle/>
          <a:p>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HEALTHCARE DASHBOARD:</a:t>
            </a:r>
            <a:endParaRPr lang="en-IL"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1AF8BB4-AE94-ED03-4859-CDE2B1E03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298" y="1429328"/>
            <a:ext cx="15773399" cy="8685047"/>
          </a:xfrm>
          <a:prstGeom prst="rect">
            <a:avLst/>
          </a:prstGeom>
        </p:spPr>
      </p:pic>
    </p:spTree>
    <p:extLst>
      <p:ext uri="{BB962C8B-B14F-4D97-AF65-F5344CB8AC3E}">
        <p14:creationId xmlns:p14="http://schemas.microsoft.com/office/powerpoint/2010/main" val="65567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a:extLst>
            <a:ext uri="{FF2B5EF4-FFF2-40B4-BE49-F238E27FC236}">
              <a16:creationId xmlns:a16="http://schemas.microsoft.com/office/drawing/2014/main" id="{2156B049-1B4F-8B46-A0F3-DCABE877ABD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436BFAB-0EE1-49D6-26BF-6CC3DC21D4D6}"/>
              </a:ext>
            </a:extLst>
          </p:cNvPr>
          <p:cNvGrpSpPr/>
          <p:nvPr/>
        </p:nvGrpSpPr>
        <p:grpSpPr>
          <a:xfrm>
            <a:off x="0" y="0"/>
            <a:ext cx="18288000" cy="10287000"/>
            <a:chOff x="0" y="0"/>
            <a:chExt cx="4816593" cy="2709333"/>
          </a:xfrm>
        </p:grpSpPr>
        <p:sp>
          <p:nvSpPr>
            <p:cNvPr id="3" name="Freeform 3">
              <a:extLst>
                <a:ext uri="{FF2B5EF4-FFF2-40B4-BE49-F238E27FC236}">
                  <a16:creationId xmlns:a16="http://schemas.microsoft.com/office/drawing/2014/main" id="{637518B0-0BC8-0629-5E4D-B36C5CF7C9F0}"/>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a:extLst>
                <a:ext uri="{FF2B5EF4-FFF2-40B4-BE49-F238E27FC236}">
                  <a16:creationId xmlns:a16="http://schemas.microsoft.com/office/drawing/2014/main" id="{76951247-6A1F-02D8-949D-581F6BBD11AE}"/>
                </a:ext>
              </a:extLst>
            </p:cNvPr>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TextBox 5">
            <a:extLst>
              <a:ext uri="{FF2B5EF4-FFF2-40B4-BE49-F238E27FC236}">
                <a16:creationId xmlns:a16="http://schemas.microsoft.com/office/drawing/2014/main" id="{EEBD9A84-215B-202A-1481-7DB0DA920F81}"/>
              </a:ext>
            </a:extLst>
          </p:cNvPr>
          <p:cNvSpPr txBox="1"/>
          <p:nvPr/>
        </p:nvSpPr>
        <p:spPr>
          <a:xfrm>
            <a:off x="228600" y="342900"/>
            <a:ext cx="11811000" cy="707886"/>
          </a:xfrm>
          <a:prstGeom prst="rect">
            <a:avLst/>
          </a:prstGeom>
          <a:noFill/>
        </p:spPr>
        <p:txBody>
          <a:bodyPr wrap="square" rtlCol="0">
            <a:spAutoFit/>
          </a:bodyPr>
          <a:lstStyle/>
          <a:p>
            <a:r>
              <a:rPr lang="en-US"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SOLUTION :</a:t>
            </a:r>
            <a:endParaRPr lang="en-IL" sz="4000"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910EF2F-350E-1AAA-5F37-532CB8638CD0}"/>
              </a:ext>
            </a:extLst>
          </p:cNvPr>
          <p:cNvSpPr txBox="1"/>
          <p:nvPr/>
        </p:nvSpPr>
        <p:spPr>
          <a:xfrm>
            <a:off x="762000" y="1985345"/>
            <a:ext cx="11277600" cy="3757182"/>
          </a:xfrm>
          <a:prstGeom prst="rect">
            <a:avLst/>
          </a:prstGeom>
          <a:noFill/>
        </p:spPr>
        <p:txBody>
          <a:bodyPr wrap="square" rtlCol="0">
            <a:spAutoFit/>
          </a:bodyPr>
          <a:lstStyle/>
          <a:p>
            <a:pPr algn="just">
              <a:lnSpc>
                <a:spcPct val="150000"/>
              </a:lnSpc>
            </a:pPr>
            <a:r>
              <a:rPr lang="en-US" sz="2700" dirty="0">
                <a:solidFill>
                  <a:schemeClr val="bg1"/>
                </a:solidFill>
                <a:latin typeface="Times New Roman" panose="02020603050405020304" pitchFamily="18" charset="0"/>
                <a:cs typeface="Times New Roman" panose="02020603050405020304" pitchFamily="18" charset="0"/>
              </a:rPr>
              <a:t>To address the issue of frequent hospital readmissions among patients with chronic conditions, we propose developing a machine learning-based solution that can accurately predict which patients are at high risk of being readmitted. The system will use historical patient data such as age, diagnosis, treatment history, length of stay, and previous readmissions to identify key patterns and risk factors. </a:t>
            </a:r>
            <a:endParaRPr lang="en-IL" sz="2700" dirty="0">
              <a:solidFill>
                <a:schemeClr val="bg1"/>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019F55F-E628-6D62-036D-56C510C4122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64729" y="1374023"/>
            <a:ext cx="4570600" cy="6448818"/>
          </a:xfrm>
          <a:prstGeom prst="rect">
            <a:avLst/>
          </a:prstGeom>
        </p:spPr>
      </p:pic>
    </p:spTree>
    <p:extLst>
      <p:ext uri="{BB962C8B-B14F-4D97-AF65-F5344CB8AC3E}">
        <p14:creationId xmlns:p14="http://schemas.microsoft.com/office/powerpoint/2010/main" val="387525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84063"/>
        </a:solidFill>
        <a:effectLst/>
      </p:bgPr>
    </p:bg>
    <p:spTree>
      <p:nvGrpSpPr>
        <p:cNvPr id="1" name="">
          <a:extLst>
            <a:ext uri="{FF2B5EF4-FFF2-40B4-BE49-F238E27FC236}">
              <a16:creationId xmlns:a16="http://schemas.microsoft.com/office/drawing/2014/main" id="{D97C9241-8ADB-0071-24E1-2BC5EF2E29F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9B57B8B-A690-DE52-B0AB-A8997FF34745}"/>
              </a:ext>
            </a:extLst>
          </p:cNvPr>
          <p:cNvGrpSpPr/>
          <p:nvPr/>
        </p:nvGrpSpPr>
        <p:grpSpPr>
          <a:xfrm>
            <a:off x="0" y="0"/>
            <a:ext cx="18288000" cy="10287000"/>
            <a:chOff x="0" y="0"/>
            <a:chExt cx="4816593" cy="2709333"/>
          </a:xfrm>
        </p:grpSpPr>
        <p:sp>
          <p:nvSpPr>
            <p:cNvPr id="3" name="Freeform 3">
              <a:extLst>
                <a:ext uri="{FF2B5EF4-FFF2-40B4-BE49-F238E27FC236}">
                  <a16:creationId xmlns:a16="http://schemas.microsoft.com/office/drawing/2014/main" id="{9B724204-B175-6F4F-7776-F8E739116FD4}"/>
                </a:ext>
              </a:extLst>
            </p:cNvPr>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3060C">
                <a:alpha val="70980"/>
              </a:srgbClr>
            </a:solidFill>
            <a:ln w="38100" cap="sq">
              <a:solidFill>
                <a:srgbClr val="03060C">
                  <a:alpha val="70980"/>
                </a:srgbClr>
              </a:solidFill>
              <a:prstDash val="solid"/>
              <a:miter/>
            </a:ln>
          </p:spPr>
        </p:sp>
        <p:sp>
          <p:nvSpPr>
            <p:cNvPr id="4" name="TextBox 4">
              <a:extLst>
                <a:ext uri="{FF2B5EF4-FFF2-40B4-BE49-F238E27FC236}">
                  <a16:creationId xmlns:a16="http://schemas.microsoft.com/office/drawing/2014/main" id="{A930C67A-984E-7FD9-F660-0FF2211CB7F0}"/>
                </a:ext>
              </a:extLst>
            </p:cNvPr>
            <p:cNvSpPr txBox="1"/>
            <p:nvPr/>
          </p:nvSpPr>
          <p:spPr>
            <a:xfrm>
              <a:off x="0" y="-76200"/>
              <a:ext cx="4816593" cy="2785533"/>
            </a:xfrm>
            <a:prstGeom prst="rect">
              <a:avLst/>
            </a:prstGeom>
          </p:spPr>
          <p:txBody>
            <a:bodyPr lIns="50800" tIns="50800" rIns="50800" bIns="50800" rtlCol="0" anchor="ctr"/>
            <a:lstStyle/>
            <a:p>
              <a:pPr algn="ctr">
                <a:lnSpc>
                  <a:spcPts val="2800"/>
                </a:lnSpc>
              </a:pPr>
              <a:endParaRPr/>
            </a:p>
          </p:txBody>
        </p:sp>
      </p:grpSp>
      <p:sp>
        <p:nvSpPr>
          <p:cNvPr id="6" name="TextBox 5">
            <a:extLst>
              <a:ext uri="{FF2B5EF4-FFF2-40B4-BE49-F238E27FC236}">
                <a16:creationId xmlns:a16="http://schemas.microsoft.com/office/drawing/2014/main" id="{5EE97754-DE67-C657-FABE-AC01CD9A6552}"/>
              </a:ext>
            </a:extLst>
          </p:cNvPr>
          <p:cNvSpPr txBox="1"/>
          <p:nvPr/>
        </p:nvSpPr>
        <p:spPr>
          <a:xfrm>
            <a:off x="228600" y="342900"/>
            <a:ext cx="11811000" cy="707886"/>
          </a:xfrm>
          <a:prstGeom prst="rect">
            <a:avLst/>
          </a:prstGeom>
          <a:noFill/>
        </p:spPr>
        <p:txBody>
          <a:bodyPr wrap="square" rtlCol="0">
            <a:spAutoFit/>
          </a:bodyPr>
          <a:lstStyle/>
          <a:p>
            <a:r>
              <a:rPr lang="en-US" sz="40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FACED:</a:t>
            </a:r>
            <a:endParaRPr lang="en-IL" sz="4000" b="1" u="sng"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71F7673E-293B-EA92-BCE5-B633F0893D31}"/>
              </a:ext>
            </a:extLst>
          </p:cNvPr>
          <p:cNvSpPr>
            <a:spLocks noChangeArrowheads="1"/>
          </p:cNvSpPr>
          <p:nvPr/>
        </p:nvSpPr>
        <p:spPr bwMode="auto">
          <a:xfrm>
            <a:off x="381000" y="1284795"/>
            <a:ext cx="12954000" cy="459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200000"/>
              </a:lnSpc>
              <a:spcBef>
                <a:spcPct val="0"/>
              </a:spcBef>
              <a:spcAft>
                <a:spcPct val="0"/>
              </a:spcAft>
              <a:buFont typeface="Wingdings" panose="05000000000000000000" pitchFamily="2" charset="2"/>
              <a:buChar char="Ø"/>
            </a:pPr>
            <a:r>
              <a:rPr lang="en-IL" altLang="en-IL" sz="2500" dirty="0">
                <a:solidFill>
                  <a:schemeClr val="bg1"/>
                </a:solidFill>
                <a:latin typeface="Times New Roman" panose="02020603050405020304" pitchFamily="18" charset="0"/>
                <a:cs typeface="Times New Roman" panose="02020603050405020304" pitchFamily="18" charset="0"/>
              </a:rPr>
              <a:t>Data Quality and Missing Values: Medical datasets often have missing, incomplete, or inconsistent information, which can affect model accuracy.</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IL" altLang="en-IL" sz="2500" dirty="0">
                <a:solidFill>
                  <a:schemeClr val="bg1"/>
                </a:solidFill>
                <a:latin typeface="Times New Roman" panose="02020603050405020304" pitchFamily="18" charset="0"/>
                <a:cs typeface="Times New Roman" panose="02020603050405020304" pitchFamily="18" charset="0"/>
              </a:rPr>
              <a:t>Imbalanced Dataset: Readmitted patients are usually fewer than non-readmitted ones, which can lead to biased models fav</a:t>
            </a:r>
            <a:r>
              <a:rPr lang="en-US" altLang="en-IL" sz="2500" dirty="0">
                <a:solidFill>
                  <a:schemeClr val="bg1"/>
                </a:solidFill>
                <a:latin typeface="Times New Roman" panose="02020603050405020304" pitchFamily="18" charset="0"/>
                <a:cs typeface="Times New Roman" panose="02020603050405020304" pitchFamily="18" charset="0"/>
              </a:rPr>
              <a:t>o</a:t>
            </a:r>
            <a:r>
              <a:rPr lang="en-IL" altLang="en-IL" sz="2500" dirty="0">
                <a:solidFill>
                  <a:schemeClr val="bg1"/>
                </a:solidFill>
                <a:latin typeface="Times New Roman" panose="02020603050405020304" pitchFamily="18" charset="0"/>
                <a:cs typeface="Times New Roman" panose="02020603050405020304" pitchFamily="18" charset="0"/>
              </a:rPr>
              <a:t>ring the majority class.</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IL" altLang="en-IL" sz="2500" dirty="0">
                <a:solidFill>
                  <a:schemeClr val="bg1"/>
                </a:solidFill>
                <a:latin typeface="Times New Roman" panose="02020603050405020304" pitchFamily="18" charset="0"/>
                <a:cs typeface="Times New Roman" panose="02020603050405020304" pitchFamily="18" charset="0"/>
              </a:rPr>
              <a:t>Feature Selection: Identifying which patient features (like age, diagnosis, treatment) are most relevant for predicting readmission is difficult and critical</a:t>
            </a:r>
            <a:endParaRPr kumimoji="0" lang="en-IL" altLang="en-IL" sz="25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051FA3D-3F27-F55D-CC7A-B78B2593F90C}"/>
              </a:ext>
            </a:extLst>
          </p:cNvPr>
          <p:cNvPicPr>
            <a:picLocks noChangeAspect="1"/>
          </p:cNvPicPr>
          <p:nvPr/>
        </p:nvPicPr>
        <p:blipFill>
          <a:blip r:embed="rId2">
            <a:alphaModFix amt="76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5800" y="6322247"/>
            <a:ext cx="6400800" cy="3806643"/>
          </a:xfrm>
          <a:prstGeom prst="rect">
            <a:avLst/>
          </a:prstGeom>
          <a:effectLst>
            <a:innerShdw blurRad="63500" dist="50800" dir="16200000">
              <a:prstClr val="black">
                <a:alpha val="50000"/>
              </a:prstClr>
            </a:innerShdw>
          </a:effectLst>
        </p:spPr>
      </p:pic>
      <p:pic>
        <p:nvPicPr>
          <p:cNvPr id="11" name="Graphic 10">
            <a:extLst>
              <a:ext uri="{FF2B5EF4-FFF2-40B4-BE49-F238E27FC236}">
                <a16:creationId xmlns:a16="http://schemas.microsoft.com/office/drawing/2014/main" id="{9EDF36A4-98A0-B8CD-3E62-9A3164789A19}"/>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13488002" y="5931294"/>
            <a:ext cx="4799994" cy="4355706"/>
          </a:xfrm>
          <a:prstGeom prst="rect">
            <a:avLst/>
          </a:prstGeom>
        </p:spPr>
      </p:pic>
    </p:spTree>
    <p:extLst>
      <p:ext uri="{BB962C8B-B14F-4D97-AF65-F5344CB8AC3E}">
        <p14:creationId xmlns:p14="http://schemas.microsoft.com/office/powerpoint/2010/main" val="252434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4E7843-AF1F-08B0-144F-5BCDF5E000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2200" y="876300"/>
            <a:ext cx="12801600" cy="8534400"/>
          </a:xfrm>
          <a:prstGeom prst="rect">
            <a:avLst/>
          </a:prstGeom>
        </p:spPr>
      </p:pic>
    </p:spTree>
    <p:extLst>
      <p:ext uri="{BB962C8B-B14F-4D97-AF65-F5344CB8AC3E}">
        <p14:creationId xmlns:p14="http://schemas.microsoft.com/office/powerpoint/2010/main" val="2257954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344</Words>
  <Application>Microsoft Office PowerPoint</Application>
  <PresentationFormat>Custom</PresentationFormat>
  <Paragraphs>35</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Wingdings</vt:lpstr>
      <vt:lpstr>Times New Roman</vt:lpstr>
      <vt:lpstr>Arial</vt:lpstr>
      <vt:lpstr>League Spartan</vt:lpstr>
      <vt:lpstr>Impact</vt:lpstr>
      <vt:lpstr>Calibri</vt:lpstr>
      <vt:lpstr>Radley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Power of Artificial Intelligence</dc:title>
  <dc:creator>P Sameer Tanaya Patro</dc:creator>
  <cp:lastModifiedBy>sameer patro</cp:lastModifiedBy>
  <cp:revision>14</cp:revision>
  <dcterms:created xsi:type="dcterms:W3CDTF">2006-08-16T00:00:00Z</dcterms:created>
  <dcterms:modified xsi:type="dcterms:W3CDTF">2025-07-24T18:19:18Z</dcterms:modified>
  <dc:identifier>DAGuA5tPWcE</dc:identifier>
</cp:coreProperties>
</file>