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Golos Text"/>
      <p:regular r:id="rId10"/>
      <p:bold r:id="rId11"/>
    </p:embeddedFont>
    <p:embeddedFont>
      <p:font typeface="Figtree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DDED09-02C2-451E-9895-191CE8F2852A}">
  <a:tblStyle styleId="{C5DDED09-02C2-451E-9895-191CE8F285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GolosText-bold.fntdata"/><Relationship Id="rId10" Type="http://schemas.openxmlformats.org/officeDocument/2006/relationships/font" Target="fonts/GolosText-regular.fntdata"/><Relationship Id="rId13" Type="http://schemas.openxmlformats.org/officeDocument/2006/relationships/font" Target="fonts/Figtree-bold.fntdata"/><Relationship Id="rId12" Type="http://schemas.openxmlformats.org/officeDocument/2006/relationships/font" Target="fonts/Figtree-regular.fntdata"/><Relationship Id="rId15" Type="http://schemas.openxmlformats.org/officeDocument/2006/relationships/font" Target="fonts/Figtree-boldItalic.fntdata"/><Relationship Id="rId14" Type="http://schemas.openxmlformats.org/officeDocument/2006/relationships/font" Target="fonts/Figtree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19" Type="http://schemas.openxmlformats.org/officeDocument/2006/relationships/font" Target="fonts/OpenSans-boldItalic.fntdata"/><Relationship Id="rId18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acd6959d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acd6959d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acd6959d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acd6959d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acd6959d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acd6959d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97500" y="-1795525"/>
            <a:ext cx="4752300" cy="8745600"/>
          </a:xfrm>
          <a:prstGeom prst="round2SameRect">
            <a:avLst>
              <a:gd fmla="val 7804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5100" y="1590975"/>
            <a:ext cx="4780200" cy="153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5100" y="3143028"/>
            <a:ext cx="47802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-5400000">
            <a:off x="-2473950" y="2474075"/>
            <a:ext cx="5148000" cy="20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rot="5400000">
            <a:off x="2197500" y="-1795525"/>
            <a:ext cx="4752300" cy="8745600"/>
          </a:xfrm>
          <a:prstGeom prst="round2SameRect">
            <a:avLst>
              <a:gd fmla="val 7804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715100" y="2070650"/>
            <a:ext cx="3529800" cy="11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Golos Text"/>
              <a:buNone/>
              <a:defRPr sz="9600"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Golos Text"/>
              <a:buNone/>
              <a:defRPr sz="9600"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Golos Text"/>
              <a:buNone/>
              <a:defRPr sz="9600"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Golos Text"/>
              <a:buNone/>
              <a:defRPr sz="9600"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Golos Text"/>
              <a:buNone/>
              <a:defRPr sz="9600"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Golos Text"/>
              <a:buNone/>
              <a:defRPr sz="9600"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Golos Text"/>
              <a:buNone/>
              <a:defRPr sz="9600"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Golos Text"/>
              <a:buNone/>
              <a:defRPr sz="96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715100" y="3211850"/>
            <a:ext cx="3529800" cy="13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11"/>
          <p:cNvSpPr/>
          <p:nvPr/>
        </p:nvSpPr>
        <p:spPr>
          <a:xfrm rot="-5400000">
            <a:off x="-2473950" y="2474075"/>
            <a:ext cx="5148000" cy="20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 flipH="1" rot="10800000">
            <a:off x="200850" y="199650"/>
            <a:ext cx="8742000" cy="4744200"/>
          </a:xfrm>
          <a:prstGeom prst="round2SameRect">
            <a:avLst>
              <a:gd fmla="val 794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2" type="title"/>
          </p:nvPr>
        </p:nvSpPr>
        <p:spPr>
          <a:xfrm>
            <a:off x="1358375" y="1612925"/>
            <a:ext cx="646500" cy="4479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3" type="title"/>
          </p:nvPr>
        </p:nvSpPr>
        <p:spPr>
          <a:xfrm>
            <a:off x="4776550" y="1612923"/>
            <a:ext cx="646500" cy="4479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hasCustomPrompt="1" idx="4" type="title"/>
          </p:nvPr>
        </p:nvSpPr>
        <p:spPr>
          <a:xfrm>
            <a:off x="1358375" y="2597998"/>
            <a:ext cx="646500" cy="4479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5" type="title"/>
          </p:nvPr>
        </p:nvSpPr>
        <p:spPr>
          <a:xfrm>
            <a:off x="4776550" y="2597998"/>
            <a:ext cx="646500" cy="4479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6" type="title"/>
          </p:nvPr>
        </p:nvSpPr>
        <p:spPr>
          <a:xfrm>
            <a:off x="1358375" y="3583073"/>
            <a:ext cx="646500" cy="4479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7" type="title"/>
          </p:nvPr>
        </p:nvSpPr>
        <p:spPr>
          <a:xfrm>
            <a:off x="4776550" y="3583073"/>
            <a:ext cx="646500" cy="4479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Golos Text"/>
              <a:buNone/>
              <a:defRPr sz="30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061925" y="1612925"/>
            <a:ext cx="23055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b="1" sz="18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8" type="subTitle"/>
          </p:nvPr>
        </p:nvSpPr>
        <p:spPr>
          <a:xfrm>
            <a:off x="2061925" y="2598000"/>
            <a:ext cx="23055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b="1" sz="18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9" type="subTitle"/>
          </p:nvPr>
        </p:nvSpPr>
        <p:spPr>
          <a:xfrm>
            <a:off x="2061925" y="3583075"/>
            <a:ext cx="23055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b="1" sz="18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3" type="subTitle"/>
          </p:nvPr>
        </p:nvSpPr>
        <p:spPr>
          <a:xfrm>
            <a:off x="5480100" y="1612925"/>
            <a:ext cx="23055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b="1" sz="18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4" type="subTitle"/>
          </p:nvPr>
        </p:nvSpPr>
        <p:spPr>
          <a:xfrm>
            <a:off x="5480100" y="2598000"/>
            <a:ext cx="23055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b="1" sz="18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5" type="subTitle"/>
          </p:nvPr>
        </p:nvSpPr>
        <p:spPr>
          <a:xfrm>
            <a:off x="5480100" y="3583075"/>
            <a:ext cx="23055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b="1" sz="18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75" name="Google Shape;75;p13"/>
          <p:cNvSpPr/>
          <p:nvPr/>
        </p:nvSpPr>
        <p:spPr>
          <a:xfrm>
            <a:off x="0" y="0"/>
            <a:ext cx="9144000" cy="1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>
            <a:off x="200850" y="199650"/>
            <a:ext cx="8742000" cy="4744200"/>
          </a:xfrm>
          <a:prstGeom prst="round2SameRect">
            <a:avLst>
              <a:gd fmla="val 794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4"/>
          <p:cNvSpPr/>
          <p:nvPr/>
        </p:nvSpPr>
        <p:spPr>
          <a:xfrm>
            <a:off x="0" y="4943700"/>
            <a:ext cx="9144000" cy="1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 flipH="1" rot="10800000">
            <a:off x="200850" y="199650"/>
            <a:ext cx="8742000" cy="4744200"/>
          </a:xfrm>
          <a:prstGeom prst="round2SameRect">
            <a:avLst>
              <a:gd fmla="val 794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>
            <a:off x="0" y="0"/>
            <a:ext cx="9144000" cy="1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 rot="5400000">
            <a:off x="2197500" y="-1795525"/>
            <a:ext cx="4752300" cy="8745600"/>
          </a:xfrm>
          <a:prstGeom prst="round2SameRect">
            <a:avLst>
              <a:gd fmla="val 7804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 rot="-5400000">
            <a:off x="-2473950" y="2474075"/>
            <a:ext cx="5148000" cy="20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720000" y="1122425"/>
            <a:ext cx="7704000" cy="132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_1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 rot="5400000">
            <a:off x="2197500" y="-1795525"/>
            <a:ext cx="4752300" cy="8745600"/>
          </a:xfrm>
          <a:prstGeom prst="round2SameRect">
            <a:avLst>
              <a:gd fmla="val 7804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 rot="-5400000">
            <a:off x="-2473950" y="2474075"/>
            <a:ext cx="5148000" cy="20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720000" y="1122425"/>
            <a:ext cx="3718800" cy="348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705200" y="1122425"/>
            <a:ext cx="3718800" cy="348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30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 flipH="1" rot="10800000">
            <a:off x="200850" y="199650"/>
            <a:ext cx="8742000" cy="4744200"/>
          </a:xfrm>
          <a:prstGeom prst="round2SameRect">
            <a:avLst>
              <a:gd fmla="val 794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hasCustomPrompt="1" type="title"/>
          </p:nvPr>
        </p:nvSpPr>
        <p:spPr>
          <a:xfrm>
            <a:off x="4936300" y="3410900"/>
            <a:ext cx="3492600" cy="59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4936300" y="4009697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hasCustomPrompt="1" idx="2" type="title"/>
          </p:nvPr>
        </p:nvSpPr>
        <p:spPr>
          <a:xfrm>
            <a:off x="4936300" y="804197"/>
            <a:ext cx="3492600" cy="59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8"/>
          <p:cNvSpPr txBox="1"/>
          <p:nvPr>
            <p:ph idx="3" type="subTitle"/>
          </p:nvPr>
        </p:nvSpPr>
        <p:spPr>
          <a:xfrm>
            <a:off x="4936300" y="1403001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hasCustomPrompt="1" idx="4" type="title"/>
          </p:nvPr>
        </p:nvSpPr>
        <p:spPr>
          <a:xfrm>
            <a:off x="4936300" y="2107550"/>
            <a:ext cx="3492600" cy="59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los Text"/>
              <a:buNone/>
              <a:defRPr sz="6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8"/>
          <p:cNvSpPr txBox="1"/>
          <p:nvPr>
            <p:ph idx="5" type="subTitle"/>
          </p:nvPr>
        </p:nvSpPr>
        <p:spPr>
          <a:xfrm>
            <a:off x="4936300" y="2706350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8"/>
          <p:cNvSpPr/>
          <p:nvPr/>
        </p:nvSpPr>
        <p:spPr>
          <a:xfrm>
            <a:off x="0" y="0"/>
            <a:ext cx="9144000" cy="1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 rot="5400000">
            <a:off x="2197500" y="-1795525"/>
            <a:ext cx="4752300" cy="8745600"/>
          </a:xfrm>
          <a:prstGeom prst="round2SameRect">
            <a:avLst>
              <a:gd fmla="val 7804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1992353" y="1608602"/>
            <a:ext cx="56028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b="1" sz="18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2" type="subTitle"/>
          </p:nvPr>
        </p:nvSpPr>
        <p:spPr>
          <a:xfrm>
            <a:off x="2821203" y="2752101"/>
            <a:ext cx="56028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b="1" sz="18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3" type="subTitle"/>
          </p:nvPr>
        </p:nvSpPr>
        <p:spPr>
          <a:xfrm>
            <a:off x="1992353" y="3895600"/>
            <a:ext cx="56028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b="1" sz="18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olos Text"/>
              <a:buNone/>
              <a:defRPr sz="2400">
                <a:solidFill>
                  <a:srgbClr val="FF0000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4" type="subTitle"/>
          </p:nvPr>
        </p:nvSpPr>
        <p:spPr>
          <a:xfrm>
            <a:off x="1985625" y="1211225"/>
            <a:ext cx="56028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5" type="subTitle"/>
          </p:nvPr>
        </p:nvSpPr>
        <p:spPr>
          <a:xfrm>
            <a:off x="2814475" y="2354729"/>
            <a:ext cx="56028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6" type="subTitle"/>
          </p:nvPr>
        </p:nvSpPr>
        <p:spPr>
          <a:xfrm>
            <a:off x="1985625" y="3498232"/>
            <a:ext cx="56028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19"/>
          <p:cNvSpPr/>
          <p:nvPr/>
        </p:nvSpPr>
        <p:spPr>
          <a:xfrm rot="-5400000">
            <a:off x="-2473950" y="2474075"/>
            <a:ext cx="5148000" cy="20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 flipH="1" rot="-5400000">
            <a:off x="2197500" y="-1795525"/>
            <a:ext cx="4752300" cy="8745600"/>
          </a:xfrm>
          <a:prstGeom prst="round2SameRect">
            <a:avLst>
              <a:gd fmla="val 7804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937625" y="2946500"/>
            <a:ext cx="2175300" cy="1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subTitle"/>
          </p:nvPr>
        </p:nvSpPr>
        <p:spPr>
          <a:xfrm>
            <a:off x="3484347" y="2946500"/>
            <a:ext cx="2175300" cy="1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3" type="subTitle"/>
          </p:nvPr>
        </p:nvSpPr>
        <p:spPr>
          <a:xfrm>
            <a:off x="6031075" y="2946500"/>
            <a:ext cx="2175300" cy="1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4" type="subTitle"/>
          </p:nvPr>
        </p:nvSpPr>
        <p:spPr>
          <a:xfrm>
            <a:off x="937625" y="2274400"/>
            <a:ext cx="21753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b="1" sz="18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5" type="subTitle"/>
          </p:nvPr>
        </p:nvSpPr>
        <p:spPr>
          <a:xfrm>
            <a:off x="3484350" y="2274400"/>
            <a:ext cx="21753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b="1" sz="18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6" type="subTitle"/>
          </p:nvPr>
        </p:nvSpPr>
        <p:spPr>
          <a:xfrm>
            <a:off x="6031075" y="2274400"/>
            <a:ext cx="21753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b="1" sz="18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23" name="Google Shape;123;p20"/>
          <p:cNvSpPr/>
          <p:nvPr/>
        </p:nvSpPr>
        <p:spPr>
          <a:xfrm rot="-5400000">
            <a:off x="6469950" y="2474075"/>
            <a:ext cx="5148000" cy="20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400000">
            <a:off x="2197500" y="-1795525"/>
            <a:ext cx="4752300" cy="8745600"/>
          </a:xfrm>
          <a:prstGeom prst="round2SameRect">
            <a:avLst>
              <a:gd fmla="val 7804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387000" y="3604875"/>
            <a:ext cx="40419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4510800" y="2823700"/>
            <a:ext cx="1104600" cy="781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>
            <p:ph idx="3" type="pic"/>
          </p:nvPr>
        </p:nvSpPr>
        <p:spPr>
          <a:xfrm>
            <a:off x="726475" y="535000"/>
            <a:ext cx="3311100" cy="40734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3"/>
          <p:cNvSpPr/>
          <p:nvPr/>
        </p:nvSpPr>
        <p:spPr>
          <a:xfrm rot="-5400000">
            <a:off x="-2473950" y="2474075"/>
            <a:ext cx="5148000" cy="20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 rot="5400000">
            <a:off x="2197500" y="-1795525"/>
            <a:ext cx="4752300" cy="8745600"/>
          </a:xfrm>
          <a:prstGeom prst="round2SameRect">
            <a:avLst>
              <a:gd fmla="val 7804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1" type="subTitle"/>
          </p:nvPr>
        </p:nvSpPr>
        <p:spPr>
          <a:xfrm>
            <a:off x="1484400" y="1364675"/>
            <a:ext cx="3087600" cy="46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b="1" sz="18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2" type="subTitle"/>
          </p:nvPr>
        </p:nvSpPr>
        <p:spPr>
          <a:xfrm>
            <a:off x="1484401" y="1832375"/>
            <a:ext cx="30876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3" type="subTitle"/>
          </p:nvPr>
        </p:nvSpPr>
        <p:spPr>
          <a:xfrm>
            <a:off x="5341290" y="1832375"/>
            <a:ext cx="30876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4" type="subTitle"/>
          </p:nvPr>
        </p:nvSpPr>
        <p:spPr>
          <a:xfrm>
            <a:off x="1484401" y="3580700"/>
            <a:ext cx="30876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5" type="subTitle"/>
          </p:nvPr>
        </p:nvSpPr>
        <p:spPr>
          <a:xfrm>
            <a:off x="5341290" y="3580700"/>
            <a:ext cx="30876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6" type="subTitle"/>
          </p:nvPr>
        </p:nvSpPr>
        <p:spPr>
          <a:xfrm>
            <a:off x="1484400" y="3113000"/>
            <a:ext cx="3087600" cy="46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b="1" sz="18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7" type="subTitle"/>
          </p:nvPr>
        </p:nvSpPr>
        <p:spPr>
          <a:xfrm>
            <a:off x="5341295" y="1364675"/>
            <a:ext cx="3087600" cy="46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b="1" sz="18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8" type="subTitle"/>
          </p:nvPr>
        </p:nvSpPr>
        <p:spPr>
          <a:xfrm>
            <a:off x="5341295" y="3113000"/>
            <a:ext cx="3087600" cy="46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b="1" sz="18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"/>
              <a:buNone/>
              <a:defRPr sz="24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35" name="Google Shape;135;p21"/>
          <p:cNvSpPr/>
          <p:nvPr/>
        </p:nvSpPr>
        <p:spPr>
          <a:xfrm rot="-5400000">
            <a:off x="-2473950" y="2474075"/>
            <a:ext cx="5148000" cy="20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200850" y="199650"/>
            <a:ext cx="8742000" cy="4744200"/>
          </a:xfrm>
          <a:prstGeom prst="round2SameRect">
            <a:avLst>
              <a:gd fmla="val 794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Golos Text"/>
              <a:buNone/>
              <a:defRPr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720000" y="1710147"/>
            <a:ext cx="23133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2" type="subTitle"/>
          </p:nvPr>
        </p:nvSpPr>
        <p:spPr>
          <a:xfrm>
            <a:off x="3416400" y="1710147"/>
            <a:ext cx="23133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3" type="subTitle"/>
          </p:nvPr>
        </p:nvSpPr>
        <p:spPr>
          <a:xfrm>
            <a:off x="720000" y="3440450"/>
            <a:ext cx="23133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4" type="subTitle"/>
          </p:nvPr>
        </p:nvSpPr>
        <p:spPr>
          <a:xfrm>
            <a:off x="3416400" y="3440450"/>
            <a:ext cx="23133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5" type="subTitle"/>
          </p:nvPr>
        </p:nvSpPr>
        <p:spPr>
          <a:xfrm>
            <a:off x="6110700" y="1710147"/>
            <a:ext cx="23133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6" type="subTitle"/>
          </p:nvPr>
        </p:nvSpPr>
        <p:spPr>
          <a:xfrm>
            <a:off x="6110700" y="3440450"/>
            <a:ext cx="23133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7" type="subTitle"/>
          </p:nvPr>
        </p:nvSpPr>
        <p:spPr>
          <a:xfrm>
            <a:off x="720000" y="1245675"/>
            <a:ext cx="23112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b="1" sz="18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8" type="subTitle"/>
          </p:nvPr>
        </p:nvSpPr>
        <p:spPr>
          <a:xfrm>
            <a:off x="3416400" y="1245675"/>
            <a:ext cx="23112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b="1" sz="18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9" type="subTitle"/>
          </p:nvPr>
        </p:nvSpPr>
        <p:spPr>
          <a:xfrm>
            <a:off x="6112797" y="1245675"/>
            <a:ext cx="23109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b="1" sz="18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13" type="subTitle"/>
          </p:nvPr>
        </p:nvSpPr>
        <p:spPr>
          <a:xfrm>
            <a:off x="720000" y="2972750"/>
            <a:ext cx="23112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b="1" sz="18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14" type="subTitle"/>
          </p:nvPr>
        </p:nvSpPr>
        <p:spPr>
          <a:xfrm>
            <a:off x="3416400" y="2972750"/>
            <a:ext cx="23112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b="1" sz="18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15" type="subTitle"/>
          </p:nvPr>
        </p:nvSpPr>
        <p:spPr>
          <a:xfrm>
            <a:off x="6110700" y="2972750"/>
            <a:ext cx="23133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b="1" sz="18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51" name="Google Shape;151;p22"/>
          <p:cNvSpPr/>
          <p:nvPr/>
        </p:nvSpPr>
        <p:spPr>
          <a:xfrm>
            <a:off x="0" y="4943700"/>
            <a:ext cx="9144000" cy="1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 flipH="1" rot="10800000">
            <a:off x="200850" y="199650"/>
            <a:ext cx="8742000" cy="4744200"/>
          </a:xfrm>
          <a:prstGeom prst="round2SameRect">
            <a:avLst>
              <a:gd fmla="val 794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0" y="0"/>
            <a:ext cx="9144000" cy="1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type="ctrTitle"/>
          </p:nvPr>
        </p:nvSpPr>
        <p:spPr>
          <a:xfrm>
            <a:off x="3869050" y="669825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Golos Text"/>
              <a:buNone/>
              <a:defRPr sz="52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Golos Text"/>
              <a:buNone/>
              <a:defRPr sz="52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Golos Text"/>
              <a:buNone/>
              <a:defRPr sz="52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Golos Text"/>
              <a:buNone/>
              <a:defRPr sz="52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Golos Text"/>
              <a:buNone/>
              <a:defRPr sz="52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Golos Text"/>
              <a:buNone/>
              <a:defRPr sz="52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Golos Text"/>
              <a:buNone/>
              <a:defRPr sz="52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Golos Text"/>
              <a:buNone/>
              <a:defRPr sz="52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" type="subTitle"/>
          </p:nvPr>
        </p:nvSpPr>
        <p:spPr>
          <a:xfrm>
            <a:off x="3869125" y="1667625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23"/>
          <p:cNvSpPr txBox="1"/>
          <p:nvPr/>
        </p:nvSpPr>
        <p:spPr>
          <a:xfrm>
            <a:off x="3869125" y="3496925"/>
            <a:ext cx="42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CREDITS: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</a:t>
            </a:r>
            <a:r>
              <a:rPr b="1"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and includes 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icons by </a:t>
            </a:r>
            <a:r>
              <a:rPr b="1" lang="en" sz="1000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 flipH="1" rot="10800000">
            <a:off x="200850" y="199650"/>
            <a:ext cx="8742000" cy="47442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0" y="0"/>
            <a:ext cx="9144000" cy="1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0" y="4943700"/>
            <a:ext cx="9144000" cy="1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 rot="-5400000">
            <a:off x="-2473950" y="2474075"/>
            <a:ext cx="5148000" cy="20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 rot="-5400000">
            <a:off x="6469650" y="2474075"/>
            <a:ext cx="5148000" cy="20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 flipH="1" rot="10800000">
            <a:off x="200850" y="199650"/>
            <a:ext cx="4263600" cy="4744200"/>
          </a:xfrm>
          <a:prstGeom prst="round2SameRect">
            <a:avLst>
              <a:gd fmla="val 794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 flipH="1" rot="10800000">
            <a:off x="4694075" y="199650"/>
            <a:ext cx="4257300" cy="4744200"/>
          </a:xfrm>
          <a:prstGeom prst="round2SameRect">
            <a:avLst>
              <a:gd fmla="val 794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0" y="0"/>
            <a:ext cx="9144000" cy="1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00850" y="199650"/>
            <a:ext cx="8742000" cy="4744200"/>
          </a:xfrm>
          <a:prstGeom prst="round2SameRect">
            <a:avLst>
              <a:gd fmla="val 794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152475"/>
            <a:ext cx="7704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0" y="4942625"/>
            <a:ext cx="9144000" cy="20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200850" y="199650"/>
            <a:ext cx="8742000" cy="4744200"/>
          </a:xfrm>
          <a:prstGeom prst="round2SameRect">
            <a:avLst>
              <a:gd fmla="val 794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4965036" y="2752301"/>
            <a:ext cx="28050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373964" y="2752301"/>
            <a:ext cx="28050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1373976" y="2284500"/>
            <a:ext cx="28050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b="1" sz="18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4965035" y="2284500"/>
            <a:ext cx="28050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b="1" sz="18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0" y="0"/>
            <a:ext cx="9144000" cy="1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-5400000">
            <a:off x="2197500" y="-1795525"/>
            <a:ext cx="4752300" cy="8745600"/>
          </a:xfrm>
          <a:prstGeom prst="round2SameRect">
            <a:avLst>
              <a:gd fmla="val 7804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 rot="-5400000">
            <a:off x="6469950" y="2474075"/>
            <a:ext cx="5148000" cy="20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200850" y="199650"/>
            <a:ext cx="8742000" cy="4744200"/>
          </a:xfrm>
          <a:prstGeom prst="round2SameRect">
            <a:avLst>
              <a:gd fmla="val 794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5100" y="920400"/>
            <a:ext cx="4237200" cy="1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715100" y="2007600"/>
            <a:ext cx="3824400" cy="22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7"/>
          <p:cNvSpPr/>
          <p:nvPr>
            <p:ph idx="2" type="pic"/>
          </p:nvPr>
        </p:nvSpPr>
        <p:spPr>
          <a:xfrm>
            <a:off x="5308175" y="1109100"/>
            <a:ext cx="2925300" cy="29253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7"/>
          <p:cNvSpPr/>
          <p:nvPr/>
        </p:nvSpPr>
        <p:spPr>
          <a:xfrm>
            <a:off x="0" y="4943700"/>
            <a:ext cx="9144000" cy="1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 flipH="1" rot="10800000">
            <a:off x="200850" y="199650"/>
            <a:ext cx="8742000" cy="4744200"/>
          </a:xfrm>
          <a:prstGeom prst="round2SameRect">
            <a:avLst>
              <a:gd fmla="val 794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0" y="0"/>
            <a:ext cx="9144000" cy="1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1719600" y="1307100"/>
            <a:ext cx="5704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00850" y="199650"/>
            <a:ext cx="8742000" cy="4744200"/>
          </a:xfrm>
          <a:prstGeom prst="round2SameRect">
            <a:avLst>
              <a:gd fmla="val 794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0" y="4943700"/>
            <a:ext cx="9144000" cy="19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Golos Text"/>
              <a:buNone/>
              <a:defRPr sz="36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Golos Text"/>
              <a:buNone/>
              <a:defRPr sz="36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Golos Text"/>
              <a:buNone/>
              <a:defRPr sz="36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Golos Text"/>
              <a:buNone/>
              <a:defRPr sz="36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Golos Text"/>
              <a:buNone/>
              <a:defRPr sz="36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Golos Text"/>
              <a:buNone/>
              <a:defRPr sz="36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Golos Text"/>
              <a:buNone/>
              <a:defRPr sz="36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Golos Text"/>
              <a:buNone/>
              <a:defRPr sz="36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b="1" sz="3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7537" l="8511" r="5945" t="6322"/>
          <a:stretch/>
        </p:blipFill>
        <p:spPr>
          <a:xfrm>
            <a:off x="6235850" y="2647950"/>
            <a:ext cx="2384699" cy="22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456350" y="374075"/>
            <a:ext cx="8100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Open Sans"/>
                <a:ea typeface="Open Sans"/>
                <a:cs typeface="Open Sans"/>
                <a:sym typeface="Open Sans"/>
              </a:rPr>
              <a:t>Datathon 2: </a:t>
            </a:r>
            <a:r>
              <a:rPr b="1" lang="en" sz="25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Early Prediction of Heart Failure</a:t>
            </a:r>
            <a:endParaRPr b="1" sz="25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Team 14: Abdulaziz Sherif, Priyonto Saha, Rohini Datta</a:t>
            </a:r>
            <a:endParaRPr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456350" y="1538600"/>
            <a:ext cx="8100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Objectives: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Explore the factors associated with the occurrence of a cardiovascular event (heart disease, stroke, and/or hypertension). (Dataset: Cardiovascular Event (CED))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Explore the health factors and lifestyle factors associated with mortality among patients with heart failure. (Dataset: Mortality (MD))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456350" y="3052025"/>
            <a:ext cx="6008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Machine Learning Technique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Logistic regression (LR)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Verify assumptions for logistic regression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Train model on training dataset (80%)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Evaluate model performance using test dataset (20%)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/>
        </p:nvSpPr>
        <p:spPr>
          <a:xfrm>
            <a:off x="457500" y="223100"/>
            <a:ext cx="8229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Exploratory Data Analysis</a:t>
            </a:r>
            <a:r>
              <a:rPr b="1" lang="en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Missing data analysis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Summary statistics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Pairwise contingency matrices for categorical predictors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Correlation matrix for continuous predictors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Histograms for distribution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457500" y="1762400"/>
            <a:ext cx="8473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Preprocessing</a:t>
            </a:r>
            <a:r>
              <a:rPr b="1" lang="en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Dataset: Cardiovascular Event</a:t>
            </a:r>
            <a:endParaRPr b="1" i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Data clean-up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Variable ‘id’ removed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Low frequency categories removed or collapsed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Variable ‘smoking_status’ removed due to high missingness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Mean imputation for ‘bmi’ missing data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Outcome ‘event’ created combining hypertension, heart disease, and/or stroke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0 = no cardiovascular event, 1= one or more cardiovascular event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457500" y="3948200"/>
            <a:ext cx="8473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</a:t>
            </a:r>
            <a:r>
              <a:rPr b="1" lang="en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i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Most clinically relevant variable selected out of variables with high multicollinearity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Observations identified as outliers removed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825" y="281550"/>
            <a:ext cx="2946800" cy="18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456350" y="199725"/>
            <a:ext cx="600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Findings: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9" name="Google Shape;189;p28"/>
          <p:cNvGraphicFramePr/>
          <p:nvPr/>
        </p:nvGraphicFramePr>
        <p:xfrm>
          <a:off x="304300" y="80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{C5DDED09-02C2-451E-9895-191CE8F2852A}</a:tableStyleId>
              </a:tblPr>
              <a:tblGrid>
                <a:gridCol w="1558525"/>
                <a:gridCol w="928475"/>
                <a:gridCol w="920200"/>
                <a:gridCol w="746100"/>
                <a:gridCol w="986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Coefficient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Standard Error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p-value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95% CI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Constant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-5.7219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0.232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(-6.177, -5.266)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Gender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0.4082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0.096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(0.220, 0.596)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0.0657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(0.060, 0.072)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Marital status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-0.0054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0.147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(-0.293, 0.283)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Residence type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-0.0679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0.476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(-0.255, 0.119)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glucose level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0.0038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(0.001, 0.006)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</a:tr>
            </a:tbl>
          </a:graphicData>
        </a:graphic>
      </p:graphicFrame>
      <p:sp>
        <p:nvSpPr>
          <p:cNvPr id="190" name="Google Shape;190;p28"/>
          <p:cNvSpPr txBox="1"/>
          <p:nvPr/>
        </p:nvSpPr>
        <p:spPr>
          <a:xfrm>
            <a:off x="231438" y="540350"/>
            <a:ext cx="673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1. Summary of LR  for CED</a:t>
            </a:r>
            <a:endParaRPr sz="1100">
              <a:latin typeface="Figtree"/>
              <a:ea typeface="Figtree"/>
              <a:cs typeface="Figtree"/>
              <a:sym typeface="Figtree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0" l="0" r="0" t="2315"/>
          <a:stretch/>
        </p:blipFill>
        <p:spPr>
          <a:xfrm>
            <a:off x="5828425" y="292125"/>
            <a:ext cx="2862599" cy="22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231438" y="2163988"/>
            <a:ext cx="673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2. Summary of LR  for MD</a:t>
            </a:r>
            <a:endParaRPr sz="1100">
              <a:latin typeface="Figtree"/>
              <a:ea typeface="Figtree"/>
              <a:cs typeface="Figtree"/>
              <a:sym typeface="Figtree"/>
            </a:endParaRPr>
          </a:p>
        </p:txBody>
      </p:sp>
      <p:graphicFrame>
        <p:nvGraphicFramePr>
          <p:cNvPr id="193" name="Google Shape;193;p28"/>
          <p:cNvGraphicFramePr/>
          <p:nvPr/>
        </p:nvGraphicFramePr>
        <p:xfrm>
          <a:off x="304288" y="244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{C5DDED09-02C2-451E-9895-191CE8F2852A}</a:tableStyleId>
              </a:tblPr>
              <a:tblGrid>
                <a:gridCol w="1491250"/>
                <a:gridCol w="842450"/>
                <a:gridCol w="942175"/>
                <a:gridCol w="688050"/>
                <a:gridCol w="1393375"/>
              </a:tblGrid>
              <a:tr h="22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Coefficient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Standard Error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p-value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95% CI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Constant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3.4922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8.673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(-13.507, 20.492)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0.0499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(0.011, 0.089)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Anaemia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0.3694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0.447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0.409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(-0.507, 1.246)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Creatinine Phosphokinase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(-0.001, 0.002)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Diabetes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0.0981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0.436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(-0.756, 0.952)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Ejection fraction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-0.0713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(-0.110, - 0.033)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blood pressure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-0.2434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0.592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(-1.135, 0.648)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Platelets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-1.115e-06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3.28e-06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(-7.55e-06, 5.32e-06)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Serum Creatinine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2.2455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(0.796, 3.695)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Serum Sodium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-0.0378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0.0530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(-0.158, 0.080)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Sex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-0.5191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0.541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(-1.580, 0.541)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Smoking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0.6158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0.532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0.247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(-0.427, 1.658)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-0.0220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(-0.029, -0.015)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5" marB="925" marR="925" marL="925"/>
                </a:tc>
              </a:tr>
            </a:tbl>
          </a:graphicData>
        </a:graphic>
      </p:graphicFrame>
      <p:pic>
        <p:nvPicPr>
          <p:cNvPr id="194" name="Google Shape;194;p28"/>
          <p:cNvPicPr preferRelativeResize="0"/>
          <p:nvPr/>
        </p:nvPicPr>
        <p:blipFill rotWithShape="1">
          <a:blip r:embed="rId4">
            <a:alphaModFix/>
          </a:blip>
          <a:srcRect b="0" l="0" r="0" t="1980"/>
          <a:stretch/>
        </p:blipFill>
        <p:spPr>
          <a:xfrm>
            <a:off x="5925888" y="2660962"/>
            <a:ext cx="2667669" cy="213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5925913" y="4644500"/>
            <a:ext cx="266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 Confusion matrix for LR  for MD</a:t>
            </a:r>
            <a:endParaRPr sz="1100"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925888" y="2344850"/>
            <a:ext cx="299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</a:t>
            </a:r>
            <a:r>
              <a:rPr i="1" lang="en" sz="11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 Confusion matrix for LR  for CED</a:t>
            </a:r>
            <a:endParaRPr sz="1100"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emotherapy Breakthrough by Slidesgo">
  <a:themeElements>
    <a:clrScheme name="Simple Light">
      <a:dk1>
        <a:srgbClr val="4C4761"/>
      </a:dk1>
      <a:lt1>
        <a:srgbClr val="AEAABA"/>
      </a:lt1>
      <a:dk2>
        <a:srgbClr val="837397"/>
      </a:dk2>
      <a:lt2>
        <a:srgbClr val="A792B2"/>
      </a:lt2>
      <a:accent1>
        <a:srgbClr val="F07B5F"/>
      </a:accent1>
      <a:accent2>
        <a:srgbClr val="F0E3D3"/>
      </a:accent2>
      <a:accent3>
        <a:srgbClr val="889CC5"/>
      </a:accent3>
      <a:accent4>
        <a:srgbClr val="C7D2EE"/>
      </a:accent4>
      <a:accent5>
        <a:srgbClr val="FFFFFF"/>
      </a:accent5>
      <a:accent6>
        <a:srgbClr val="000000"/>
      </a:accent6>
      <a:hlink>
        <a:srgbClr val="4C47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