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60" r:id="rId5"/>
    <p:sldId id="262" r:id="rId6"/>
    <p:sldId id="263" r:id="rId7"/>
    <p:sldId id="264" r:id="rId8"/>
    <p:sldId id="269" r:id="rId10"/>
    <p:sldId id="270" r:id="rId11"/>
    <p:sldId id="265" r:id="rId12"/>
    <p:sldId id="266" r:id="rId13"/>
    <p:sldId id="277" r:id="rId14"/>
    <p:sldId id="280" r:id="rId15"/>
    <p:sldId id="281" r:id="rId16"/>
    <p:sldId id="282" r:id="rId17"/>
    <p:sldId id="283" r:id="rId18"/>
    <p:sldId id="284" r:id="rId19"/>
    <p:sldId id="285" r:id="rId20"/>
    <p:sldId id="287" r:id="rId21"/>
    <p:sldId id="288" r:id="rId22"/>
    <p:sldId id="289" r:id="rId23"/>
    <p:sldId id="291" r:id="rId24"/>
    <p:sldId id="290" r:id="rId25"/>
    <p:sldId id="297" r:id="rId26"/>
    <p:sldId id="272" r:id="rId27"/>
    <p:sldId id="273"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researchgate.net/publication/326733163_Prediction_of_Heart_Disease_Using_Machine_Learning_Algorithms" TargetMode="External"/><Relationship Id="rId2" Type="http://schemas.openxmlformats.org/officeDocument/2006/relationships/hyperlink" Target="https://www.irjet.net/archives/V7/i4/IRJET-V7I4993.pdf" TargetMode="External"/><Relationship Id="rId1" Type="http://schemas.openxmlformats.org/officeDocument/2006/relationships/hyperlink" Target="https://www.researchgate.net/publication/342210798_Heart_Disease_Prediction_using_Machine_Learning_and_Data_Min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IN" altLang="en-US" sz="36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PREDICTION OF HEART DISEASES USING ML</a:t>
            </a:r>
            <a:endParaRPr lang="en-IN" altLang="en-US" sz="36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8046720" y="4243070"/>
            <a:ext cx="3529330" cy="2032000"/>
          </a:xfrm>
        </p:spPr>
        <p:txBody>
          <a:bodyPr/>
          <a:lstStyle/>
          <a:p>
            <a:r>
              <a:rPr lang="en-US" sz="2800">
                <a:solidFill>
                  <a:schemeClr val="tx1"/>
                </a:solidFill>
                <a:latin typeface="Times New Roman" panose="02020603050405020304" charset="0"/>
                <a:cs typeface="Times New Roman" panose="02020603050405020304" charset="0"/>
              </a:rPr>
              <a:t>17BD1A054D</a:t>
            </a:r>
            <a:endParaRPr lang="en-US" sz="2800">
              <a:solidFill>
                <a:schemeClr val="tx1"/>
              </a:solidFill>
              <a:latin typeface="Times New Roman" panose="02020603050405020304" charset="0"/>
              <a:cs typeface="Times New Roman" panose="02020603050405020304" charset="0"/>
            </a:endParaRPr>
          </a:p>
          <a:p>
            <a:r>
              <a:rPr lang="en-US" sz="2800">
                <a:solidFill>
                  <a:schemeClr val="tx1"/>
                </a:solidFill>
                <a:latin typeface="Times New Roman" panose="02020603050405020304" charset="0"/>
                <a:cs typeface="Times New Roman" panose="02020603050405020304" charset="0"/>
              </a:rPr>
              <a:t>17BD1A054H</a:t>
            </a:r>
            <a:endParaRPr lang="en-US" sz="2800">
              <a:solidFill>
                <a:schemeClr val="tx1"/>
              </a:solidFill>
              <a:latin typeface="Times New Roman" panose="02020603050405020304" charset="0"/>
              <a:cs typeface="Times New Roman" panose="02020603050405020304" charset="0"/>
            </a:endParaRPr>
          </a:p>
          <a:p>
            <a:r>
              <a:rPr lang="en-US" sz="2800">
                <a:solidFill>
                  <a:schemeClr val="tx1"/>
                </a:solidFill>
                <a:latin typeface="Times New Roman" panose="02020603050405020304" charset="0"/>
                <a:cs typeface="Times New Roman" panose="02020603050405020304" charset="0"/>
              </a:rPr>
              <a:t>17BD1A055C</a:t>
            </a:r>
            <a:endParaRPr lang="en-US" sz="2800">
              <a:solidFill>
                <a:schemeClr val="tx1"/>
              </a:solidFill>
              <a:latin typeface="Times New Roman" panose="02020603050405020304" charset="0"/>
              <a:cs typeface="Times New Roman" panose="02020603050405020304" charset="0"/>
            </a:endParaRPr>
          </a:p>
          <a:p>
            <a:r>
              <a:rPr lang="en-US" sz="2800">
                <a:solidFill>
                  <a:schemeClr val="tx1"/>
                </a:solidFill>
                <a:latin typeface="Times New Roman" panose="02020603050405020304" charset="0"/>
                <a:cs typeface="Times New Roman" panose="02020603050405020304" charset="0"/>
              </a:rPr>
              <a:t>17BD1A055K</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SYSTEM REQUIREMENTS</a:t>
            </a:r>
            <a:endPar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r>
              <a:rPr lang="en-IN" altLang="en-US" sz="2400" b="1">
                <a:latin typeface="Times New Roman" panose="02020603050405020304" charset="0"/>
                <a:cs typeface="Times New Roman" panose="02020603050405020304" charset="0"/>
              </a:rPr>
              <a:t>HARDWARE REQUIREMENTS</a:t>
            </a:r>
            <a:endParaRPr lang="en-IN" altLang="en-US" sz="2400" b="1">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Processor : Any updated Processor</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RAM       : Minimum 4GB</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Hard Disk: Minimum 100GB</a:t>
            </a:r>
            <a:endParaRPr lang="en-IN" altLang="en-US" sz="2400">
              <a:latin typeface="Times New Roman" panose="02020603050405020304" charset="0"/>
              <a:cs typeface="Times New Roman" panose="02020603050405020304" charset="0"/>
            </a:endParaRPr>
          </a:p>
          <a:p>
            <a:pPr algn="just"/>
            <a:endParaRPr lang="en-IN" altLang="en-US" sz="2400" b="1">
              <a:latin typeface="Times New Roman" panose="02020603050405020304" charset="0"/>
              <a:cs typeface="Times New Roman" panose="02020603050405020304" charset="0"/>
            </a:endParaRPr>
          </a:p>
          <a:p>
            <a:pPr marL="0" indent="0" algn="just">
              <a:buNone/>
            </a:pPr>
            <a:r>
              <a:rPr lang="en-IN" altLang="en-US" sz="2400" b="1">
                <a:latin typeface="Times New Roman" panose="02020603050405020304" charset="0"/>
                <a:cs typeface="Times New Roman" panose="02020603050405020304" charset="0"/>
                <a:sym typeface="+mn-ea"/>
              </a:rPr>
              <a:t>SOFTWARE REQUIREMENTS</a:t>
            </a:r>
            <a:endParaRPr lang="en-IN" altLang="en-US" sz="2400" b="1">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sym typeface="+mn-ea"/>
              </a:rPr>
              <a:t>Operating System  :  Windows Family</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sym typeface="+mn-ea"/>
              </a:rPr>
              <a:t>Technology            :  Python 3.x</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sym typeface="+mn-ea"/>
              </a:rPr>
              <a:t>IDE                        :  Jupyter</a:t>
            </a:r>
            <a:endParaRPr lang="en-IN" altLang="en-US" sz="2400">
              <a:latin typeface="Times New Roman" panose="02020603050405020304" charset="0"/>
              <a:cs typeface="Times New Roman" panose="02020603050405020304" charset="0"/>
            </a:endParaRPr>
          </a:p>
          <a:p>
            <a:pPr marL="0" indent="0" algn="just">
              <a:buNone/>
            </a:pPr>
            <a:endParaRPr lang="en-IN" altLang="en-US" sz="2400" b="1">
              <a:latin typeface="Times New Roman" panose="02020603050405020304" charset="0"/>
              <a:cs typeface="Times New Roman" panose="02020603050405020304" charset="0"/>
            </a:endParaRPr>
          </a:p>
          <a:p>
            <a:pPr algn="just"/>
            <a:endParaRPr lang="en-IN" altLang="en-US" sz="2400"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LITERATURE SURVEY</a:t>
            </a:r>
            <a:endParaRPr 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Jayami  Patel  et  al, suggested  heart  disease  prediction using data mining and  machine learning algorithm. The goal of  this study  is to  extract hidden  patterns by  applying data mining techniques. The best algorithm J48 based on UCI data has the highest accuracy rate compared to LMT.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(Celia et al. 2000) concluded that attribute selection can be performed prior to genetic programming to find a high level of understandable knowledge. Following this study, Hongmei Yan developed a multiplayer perceptron-based decision support system to support the diagnosis of heart disease (Hongmei Yan 2006).</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This system is well designed as an input layer of the system with 40 input variables and is categorized into four groups and then encoded using the proposed coding scheme.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DATABASE DESIGN</a:t>
            </a:r>
            <a:endParaRPr lang="en-US"/>
          </a:p>
        </p:txBody>
      </p:sp>
      <p:sp>
        <p:nvSpPr>
          <p:cNvPr id="3" name="Content Placeholder 2"/>
          <p:cNvSpPr>
            <a:spLocks noGrp="1"/>
          </p:cNvSpPr>
          <p:nvPr>
            <p:ph idx="1"/>
          </p:nvPr>
        </p:nvSpPr>
        <p:spPr/>
        <p:txBody>
          <a:bodyPr/>
          <a:p>
            <a:pPr algn="just"/>
            <a:r>
              <a:rPr lang="en-US" sz="2400">
                <a:latin typeface="Times New Roman" panose="02020603050405020304" charset="0"/>
                <a:ea typeface="Malgun Gothic Semilight" panose="020B0502040204020203" charset="-122"/>
                <a:cs typeface="Times New Roman" panose="02020603050405020304" charset="0"/>
                <a:sym typeface="+mn-ea"/>
              </a:rPr>
              <a:t>This database contains 76 attributes, but all published experiments refer to using a subset of 14 of them and 303 instances. In particular, the Cleveland database is the only one that has been used by ML researchers to this date.</a:t>
            </a:r>
            <a:endParaRPr lang="en-US" sz="2400">
              <a:latin typeface="Times New Roman" panose="02020603050405020304" charset="0"/>
              <a:ea typeface="Malgun Gothic Semilight" panose="020B0502040204020203" charset="-122"/>
              <a:cs typeface="Times New Roman" panose="02020603050405020304" charset="0"/>
            </a:endParaRPr>
          </a:p>
          <a:p>
            <a:pPr algn="just"/>
            <a:r>
              <a:rPr lang="en-US" sz="2400">
                <a:latin typeface="Times New Roman" panose="02020603050405020304" charset="0"/>
                <a:ea typeface="Malgun Gothic Semilight" panose="020B0502040204020203" charset="-122"/>
                <a:cs typeface="Times New Roman" panose="02020603050405020304" charset="0"/>
                <a:sym typeface="+mn-ea"/>
              </a:rPr>
              <a:t> The "goal" field refers to the presence of heart disease in the patient. It is integer valued from 0 (no presence) to 4. Experiments with the Cleveland database have concentrated on simply attempting to distinguish presence (values 1,2,3,4) from absence (value 0).</a:t>
            </a:r>
            <a:endParaRPr lang="en-US">
              <a:latin typeface="Times New Roman" panose="02020603050405020304" charset="0"/>
              <a:ea typeface="Malgun Gothic Semilight" panose="020B0502040204020203" charset="-122"/>
              <a:cs typeface="Times New Roman" panose="02020603050405020304" charset="0"/>
            </a:endParaRPr>
          </a:p>
          <a:p>
            <a:endParaRPr lang="en-US"/>
          </a:p>
        </p:txBody>
      </p:sp>
      <p:graphicFrame>
        <p:nvGraphicFramePr>
          <p:cNvPr id="4" name="Table 3"/>
          <p:cNvGraphicFramePr/>
          <p:nvPr/>
        </p:nvGraphicFramePr>
        <p:xfrm>
          <a:off x="1682750" y="4156075"/>
          <a:ext cx="8533130" cy="1729740"/>
        </p:xfrm>
        <a:graphic>
          <a:graphicData uri="http://schemas.openxmlformats.org/drawingml/2006/table">
            <a:tbl>
              <a:tblPr firstRow="1" bandRow="1">
                <a:tableStyleId>{5C22544A-7EE6-4342-B048-85BDC9FD1C3A}</a:tableStyleId>
              </a:tblPr>
              <a:tblGrid>
                <a:gridCol w="4266565"/>
                <a:gridCol w="4266565"/>
              </a:tblGrid>
              <a:tr h="576580">
                <a:tc>
                  <a:txBody>
                    <a:bodyPr/>
                    <a:p>
                      <a:pPr>
                        <a:buNone/>
                      </a:pPr>
                      <a:r>
                        <a:rPr lang="en-US" sz="1800" b="0">
                          <a:solidFill>
                            <a:schemeClr val="tx1"/>
                          </a:solidFill>
                          <a:latin typeface="Times New Roman" panose="02020603050405020304" charset="0"/>
                          <a:cs typeface="Times New Roman" panose="02020603050405020304" charset="0"/>
                          <a:sym typeface="+mn-ea"/>
                        </a:rPr>
                        <a:t>Data Set Characteristics : Multivariate</a:t>
                      </a:r>
                      <a:endParaRPr lang="en-US"/>
                    </a:p>
                  </a:txBody>
                  <a:tcPr/>
                </a:tc>
                <a:tc>
                  <a:txBody>
                    <a:bodyPr/>
                    <a:p>
                      <a:pPr>
                        <a:buNone/>
                      </a:pPr>
                      <a:r>
                        <a:rPr lang="en-US" sz="1800" b="0">
                          <a:solidFill>
                            <a:schemeClr val="tx1"/>
                          </a:solidFill>
                          <a:latin typeface="Times New Roman" panose="02020603050405020304" charset="0"/>
                          <a:cs typeface="Times New Roman" panose="02020603050405020304" charset="0"/>
                          <a:sym typeface="+mn-ea"/>
                        </a:rPr>
                        <a:t>Number of Instances: 303</a:t>
                      </a:r>
                      <a:endParaRPr lang="en-US" sz="1800" b="0">
                        <a:solidFill>
                          <a:schemeClr val="tx1"/>
                        </a:solidFill>
                        <a:latin typeface="Times New Roman" panose="02020603050405020304" charset="0"/>
                        <a:cs typeface="Times New Roman" panose="02020603050405020304" charset="0"/>
                      </a:endParaRPr>
                    </a:p>
                    <a:p>
                      <a:pPr>
                        <a:buNone/>
                      </a:pPr>
                      <a:endParaRPr lang="en-US"/>
                    </a:p>
                  </a:txBody>
                  <a:tcPr/>
                </a:tc>
              </a:tr>
              <a:tr h="576580">
                <a:tc>
                  <a:txBody>
                    <a:bodyPr/>
                    <a:p>
                      <a:pPr>
                        <a:buNone/>
                      </a:pPr>
                      <a:r>
                        <a:rPr lang="en-US" sz="1800">
                          <a:latin typeface="Times New Roman" panose="02020603050405020304" charset="0"/>
                          <a:cs typeface="Times New Roman" panose="02020603050405020304" charset="0"/>
                          <a:sym typeface="+mn-ea"/>
                        </a:rPr>
                        <a:t>Attribute Characteristics: Categorical, Integer, Real</a:t>
                      </a:r>
                      <a:endParaRPr lang="en-US"/>
                    </a:p>
                  </a:txBody>
                  <a:tcPr/>
                </a:tc>
                <a:tc>
                  <a:txBody>
                    <a:bodyPr/>
                    <a:p>
                      <a:pPr>
                        <a:buNone/>
                      </a:pPr>
                      <a:r>
                        <a:rPr lang="en-US" sz="1800">
                          <a:latin typeface="Times New Roman" panose="02020603050405020304" charset="0"/>
                          <a:cs typeface="Times New Roman" panose="02020603050405020304" charset="0"/>
                          <a:sym typeface="+mn-ea"/>
                        </a:rPr>
                        <a:t>Number of Attributes</a:t>
                      </a:r>
                      <a:r>
                        <a:rPr lang="en-US" sz="1800">
                          <a:sym typeface="+mn-ea"/>
                        </a:rPr>
                        <a:t>: </a:t>
                      </a:r>
                      <a:r>
                        <a:rPr lang="en-US" sz="1800">
                          <a:latin typeface="Times New Roman" panose="02020603050405020304" charset="0"/>
                          <a:cs typeface="Times New Roman" panose="02020603050405020304" charset="0"/>
                          <a:sym typeface="+mn-ea"/>
                        </a:rPr>
                        <a:t>14</a:t>
                      </a:r>
                      <a:endParaRPr lang="en-US"/>
                    </a:p>
                  </a:txBody>
                  <a:tcPr/>
                </a:tc>
              </a:tr>
              <a:tr h="576580">
                <a:tc>
                  <a:txBody>
                    <a:bodyPr/>
                    <a:p>
                      <a:pPr>
                        <a:buNone/>
                      </a:pPr>
                      <a:r>
                        <a:rPr lang="en-US" sz="1800">
                          <a:latin typeface="Times New Roman" panose="02020603050405020304" charset="0"/>
                          <a:cs typeface="Times New Roman" panose="02020603050405020304" charset="0"/>
                          <a:sym typeface="+mn-ea"/>
                        </a:rPr>
                        <a:t>Associated Tasks: Classification</a:t>
                      </a:r>
                      <a:endParaRPr lang="en-US"/>
                    </a:p>
                  </a:txBody>
                  <a:tcPr/>
                </a:tc>
                <a:tc>
                  <a:txBody>
                    <a:bodyPr/>
                    <a:p>
                      <a:pPr>
                        <a:buNone/>
                      </a:pPr>
                      <a:r>
                        <a:rPr lang="en-US" sz="1800">
                          <a:latin typeface="Times New Roman" panose="02020603050405020304" charset="0"/>
                          <a:cs typeface="Times New Roman" panose="02020603050405020304" charset="0"/>
                          <a:sym typeface="+mn-ea"/>
                        </a:rPr>
                        <a:t>Missing Values?</a:t>
                      </a:r>
                      <a:r>
                        <a:rPr lang="en-US" sz="1800">
                          <a:sym typeface="+mn-ea"/>
                        </a:rPr>
                        <a:t>: </a:t>
                      </a:r>
                      <a:r>
                        <a:rPr lang="en-US" sz="1800">
                          <a:latin typeface="Times New Roman" panose="02020603050405020304" charset="0"/>
                          <a:cs typeface="Times New Roman" panose="02020603050405020304" charset="0"/>
                          <a:sym typeface="+mn-ea"/>
                        </a:rPr>
                        <a:t>No</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ATTRIBUTES</a:t>
            </a:r>
            <a:b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a:p>
        </p:txBody>
      </p:sp>
      <p:sp>
        <p:nvSpPr>
          <p:cNvPr id="3" name="Content Placeholder 2"/>
          <p:cNvSpPr>
            <a:spLocks noGrp="1"/>
          </p:cNvSpPr>
          <p:nvPr>
            <p:ph idx="1"/>
          </p:nvPr>
        </p:nvSpPr>
        <p:spPr/>
        <p:txBody>
          <a:bodyPr/>
          <a:p>
            <a:r>
              <a:rPr lang="en-US" sz="2400" b="1">
                <a:latin typeface="Times New Roman" panose="02020603050405020304" charset="0"/>
                <a:cs typeface="Times New Roman" panose="02020603050405020304" charset="0"/>
                <a:sym typeface="+mn-ea"/>
              </a:rPr>
              <a:t>Age</a:t>
            </a:r>
            <a:r>
              <a:rPr lang="en-US" sz="2400">
                <a:latin typeface="Times New Roman" panose="02020603050405020304" charset="0"/>
                <a:cs typeface="Times New Roman" panose="02020603050405020304" charset="0"/>
                <a:sym typeface="+mn-ea"/>
              </a:rPr>
              <a:t>: displays the age of the individual.</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Sex</a:t>
            </a:r>
            <a:r>
              <a:rPr lang="en-US" sz="2400">
                <a:latin typeface="Times New Roman" panose="02020603050405020304" charset="0"/>
                <a:cs typeface="Times New Roman" panose="02020603050405020304" charset="0"/>
                <a:sym typeface="+mn-ea"/>
              </a:rPr>
              <a:t>: displays the gender of the individual using the following format :</a:t>
            </a:r>
            <a:endParaRPr 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1 = male</a:t>
            </a:r>
            <a:endParaRPr 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0 = female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Chest-pain type</a:t>
            </a:r>
            <a:r>
              <a:rPr lang="en-US" sz="2400">
                <a:latin typeface="Times New Roman" panose="02020603050405020304" charset="0"/>
                <a:cs typeface="Times New Roman" panose="02020603050405020304" charset="0"/>
                <a:sym typeface="+mn-ea"/>
              </a:rPr>
              <a:t>: displays the type of chest-pain experienced by the individual using the following format :</a:t>
            </a:r>
            <a:endParaRPr 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1 = typical angina</a:t>
            </a:r>
            <a:endParaRPr 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2 = atypical angina</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t>
            </a: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3 = non — anginal pain</a:t>
            </a:r>
            <a:endParaRPr 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4 = asymptotic</a:t>
            </a:r>
            <a:endParaRPr lang="en-US" sz="2400">
              <a:latin typeface="Times New Roman" panose="02020603050405020304" charset="0"/>
              <a:cs typeface="Times New Roman" panose="02020603050405020304" charset="0"/>
            </a:endParaRPr>
          </a:p>
          <a:p>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800" b="1">
                <a:latin typeface="Times New Roman" panose="02020603050405020304" charset="0"/>
                <a:cs typeface="Times New Roman" panose="02020603050405020304" charset="0"/>
                <a:sym typeface="+mn-ea"/>
              </a:rPr>
              <a:t>Resting Blood Pressure</a:t>
            </a:r>
            <a:r>
              <a:rPr lang="en-US" sz="2800">
                <a:latin typeface="Times New Roman" panose="02020603050405020304" charset="0"/>
                <a:cs typeface="Times New Roman" panose="02020603050405020304" charset="0"/>
                <a:sym typeface="+mn-ea"/>
              </a:rPr>
              <a:t>: displays the resting blood pressure value of an individual in mmHg (unit)</a:t>
            </a:r>
            <a:r>
              <a:rPr lang="en-IN" altLang="en-US" sz="2800">
                <a:latin typeface="Times New Roman" panose="02020603050405020304" charset="0"/>
                <a:cs typeface="Times New Roman" panose="02020603050405020304" charset="0"/>
                <a:sym typeface="+mn-ea"/>
              </a:rPr>
              <a:t>.</a:t>
            </a:r>
            <a:endParaRPr lang="en-IN" altLang="en-US" sz="2800">
              <a:latin typeface="Times New Roman" panose="02020603050405020304" charset="0"/>
              <a:cs typeface="Times New Roman" panose="02020603050405020304" charset="0"/>
            </a:endParaRPr>
          </a:p>
          <a:p>
            <a:r>
              <a:rPr lang="en-IN" altLang="en-US" sz="2800" b="1">
                <a:latin typeface="Times New Roman" panose="02020603050405020304" charset="0"/>
                <a:cs typeface="Times New Roman" panose="02020603050405020304" charset="0"/>
                <a:sym typeface="+mn-ea"/>
              </a:rPr>
              <a:t>Serum Cholestrol</a:t>
            </a:r>
            <a:r>
              <a:rPr lang="en-IN" altLang="en-US" sz="2800">
                <a:latin typeface="Times New Roman" panose="02020603050405020304" charset="0"/>
                <a:cs typeface="Times New Roman" panose="02020603050405020304" charset="0"/>
                <a:sym typeface="+mn-ea"/>
              </a:rPr>
              <a:t>: displays the serum cholesterol in mg/dl (unit).</a:t>
            </a:r>
            <a:endParaRPr lang="en-IN" altLang="en-US" sz="2800">
              <a:latin typeface="Times New Roman" panose="02020603050405020304" charset="0"/>
              <a:cs typeface="Times New Roman" panose="02020603050405020304" charset="0"/>
            </a:endParaRPr>
          </a:p>
          <a:p>
            <a:r>
              <a:rPr lang="en-IN" altLang="en-US" sz="2800" b="1">
                <a:latin typeface="Times New Roman" panose="02020603050405020304" charset="0"/>
                <a:cs typeface="Times New Roman" panose="02020603050405020304" charset="0"/>
                <a:sym typeface="+mn-ea"/>
              </a:rPr>
              <a:t>Fasting Blood Sugar</a:t>
            </a:r>
            <a:r>
              <a:rPr lang="en-IN" altLang="en-US" sz="2800">
                <a:latin typeface="Times New Roman" panose="02020603050405020304" charset="0"/>
                <a:cs typeface="Times New Roman" panose="02020603050405020304" charset="0"/>
                <a:sym typeface="+mn-ea"/>
              </a:rPr>
              <a:t>: compares the fasting blood sugar value of an individual with 120mg/dl. If fasting blood sugar &gt; 120mg/dl then : 1 (true) else : 0 (false).</a:t>
            </a:r>
            <a:endParaRPr lang="en-IN" altLang="en-US" sz="2800">
              <a:latin typeface="Times New Roman" panose="02020603050405020304" charset="0"/>
              <a:cs typeface="Times New Roman" panose="02020603050405020304" charset="0"/>
            </a:endParaRPr>
          </a:p>
          <a:p>
            <a:r>
              <a:rPr lang="en-IN" altLang="en-US" sz="2800" b="1">
                <a:latin typeface="Times New Roman" panose="02020603050405020304" charset="0"/>
                <a:cs typeface="Times New Roman" panose="02020603050405020304" charset="0"/>
                <a:sym typeface="+mn-ea"/>
              </a:rPr>
              <a:t>Resting ECG</a:t>
            </a:r>
            <a:r>
              <a:rPr lang="en-IN" altLang="en-US" sz="2800">
                <a:latin typeface="Times New Roman" panose="02020603050405020304" charset="0"/>
                <a:cs typeface="Times New Roman" panose="02020603050405020304" charset="0"/>
                <a:sym typeface="+mn-ea"/>
              </a:rPr>
              <a:t> : displays resting electrocardiographic results</a:t>
            </a: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sym typeface="+mn-ea"/>
              </a:rPr>
              <a:t>   0 = normal</a:t>
            </a: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sym typeface="+mn-ea"/>
              </a:rPr>
              <a:t>   1 = having ST-T wave abnormality</a:t>
            </a:r>
            <a:endParaRPr lang="en-IN" altLang="en-US" sz="28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sym typeface="+mn-ea"/>
              </a:rPr>
              <a:t>   2 = left ventricular hyperthrophy</a:t>
            </a:r>
            <a:endParaRPr lang="en-IN" altLang="en-US" sz="2800">
              <a:latin typeface="Times New Roman" panose="02020603050405020304" charset="0"/>
              <a:cs typeface="Times New Roman" panose="02020603050405020304" charset="0"/>
            </a:endParaRPr>
          </a:p>
          <a:p>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ATTRIBUTES AND INSTANCES OF DATASET</a:t>
            </a:r>
            <a:endParaRPr lang="en-US"/>
          </a:p>
        </p:txBody>
      </p:sp>
      <p:pic>
        <p:nvPicPr>
          <p:cNvPr id="4" name="Content Placeholder 3"/>
          <p:cNvPicPr>
            <a:picLocks noChangeAspect="1"/>
          </p:cNvPicPr>
          <p:nvPr>
            <p:ph idx="1"/>
          </p:nvPr>
        </p:nvPicPr>
        <p:blipFill>
          <a:blip r:embed="rId1"/>
          <a:stretch>
            <a:fillRect/>
          </a:stretch>
        </p:blipFill>
        <p:spPr>
          <a:xfrm>
            <a:off x="488315" y="1161415"/>
            <a:ext cx="10354310" cy="519684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UML DIAGRAMS</a:t>
            </a:r>
            <a:b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p:txBody>
          <a:bodyPr/>
          <a:p>
            <a:pPr marL="0" indent="0">
              <a:buNone/>
            </a:pPr>
            <a:r>
              <a:rPr lang="en-IN" altLang="en-US">
                <a:latin typeface="Times New Roman" panose="02020603050405020304" charset="0"/>
                <a:cs typeface="Times New Roman" panose="02020603050405020304" charset="0"/>
                <a:sym typeface="+mn-ea"/>
              </a:rPr>
              <a:t>USE-CASE DIAGRAM:</a:t>
            </a:r>
            <a:endParaRPr lang="en-IN" altLang="en-US">
              <a:latin typeface="Times New Roman" panose="02020603050405020304" charset="0"/>
              <a:cs typeface="Times New Roman" panose="02020603050405020304" charset="0"/>
              <a:sym typeface="+mn-ea"/>
            </a:endParaRPr>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609600" y="1888490"/>
            <a:ext cx="9734550" cy="44481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r>
              <a:rPr lang="en-IN" altLang="en-US" sz="32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CLASS DIAGRAM:</a:t>
            </a:r>
            <a:b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a:p>
        </p:txBody>
      </p:sp>
      <p:sp>
        <p:nvSpPr>
          <p:cNvPr id="4" name="Content Placeholder 3"/>
          <p:cNvSpPr>
            <a:spLocks noGrp="1"/>
          </p:cNvSpPr>
          <p:nvPr>
            <p:ph sz="half" idx="2"/>
          </p:nvPr>
        </p:nvSpPr>
        <p:spPr/>
        <p:txBody>
          <a:bodyPr/>
          <a:p>
            <a:endParaRPr lang="en-US"/>
          </a:p>
        </p:txBody>
      </p:sp>
      <p:pic>
        <p:nvPicPr>
          <p:cNvPr id="5" name="Content Placeholder 3"/>
          <p:cNvPicPr>
            <a:picLocks noChangeAspect="1"/>
          </p:cNvPicPr>
          <p:nvPr>
            <p:ph sz="half" idx="1"/>
          </p:nvPr>
        </p:nvPicPr>
        <p:blipFill>
          <a:blip r:embed="rId1"/>
          <a:stretch>
            <a:fillRect/>
          </a:stretch>
        </p:blipFill>
        <p:spPr>
          <a:xfrm>
            <a:off x="609600" y="1000760"/>
            <a:ext cx="9756775" cy="531304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r>
              <a:rPr lang="en-IN" altLang="en-US" sz="320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SEQUENCE DIAGRAM:</a:t>
            </a:r>
            <a:br>
              <a:rPr lang="en-IN" altLang="en-US" sz="3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sz="3200"/>
          </a:p>
        </p:txBody>
      </p:sp>
      <p:sp>
        <p:nvSpPr>
          <p:cNvPr id="4" name="Content Placeholder 3"/>
          <p:cNvSpPr>
            <a:spLocks noGrp="1"/>
          </p:cNvSpPr>
          <p:nvPr>
            <p:ph sz="half" idx="2"/>
          </p:nvPr>
        </p:nvSpPr>
        <p:spPr/>
        <p:txBody>
          <a:bodyPr/>
          <a:p>
            <a:endParaRPr lang="en-US"/>
          </a:p>
        </p:txBody>
      </p:sp>
      <p:pic>
        <p:nvPicPr>
          <p:cNvPr id="5" name="Content Placeholder 3"/>
          <p:cNvPicPr>
            <a:picLocks noChangeAspect="1"/>
          </p:cNvPicPr>
          <p:nvPr>
            <p:ph sz="half" idx="1"/>
          </p:nvPr>
        </p:nvPicPr>
        <p:blipFill>
          <a:blip r:embed="rId1"/>
          <a:stretch>
            <a:fillRect/>
          </a:stretch>
        </p:blipFill>
        <p:spPr>
          <a:xfrm>
            <a:off x="476250" y="1056005"/>
            <a:ext cx="10132060" cy="53467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PLOTTING OF ATTRIBUTES</a:t>
            </a:r>
            <a:endParaRPr lang="en-US"/>
          </a:p>
        </p:txBody>
      </p:sp>
      <p:sp>
        <p:nvSpPr>
          <p:cNvPr id="4" name="Content Placeholder 3"/>
          <p:cNvSpPr>
            <a:spLocks noGrp="1"/>
          </p:cNvSpPr>
          <p:nvPr>
            <p:ph sz="half" idx="2"/>
          </p:nvPr>
        </p:nvSpPr>
        <p:spPr/>
        <p:txBody>
          <a:bodyPr/>
          <a:p>
            <a:endParaRPr lang="en-US"/>
          </a:p>
        </p:txBody>
      </p:sp>
      <p:pic>
        <p:nvPicPr>
          <p:cNvPr id="5" name="Content Placeholder 3" descr="Screenshot (318)"/>
          <p:cNvPicPr>
            <a:picLocks noChangeAspect="1"/>
          </p:cNvPicPr>
          <p:nvPr>
            <p:ph sz="half" idx="1"/>
          </p:nvPr>
        </p:nvPicPr>
        <p:blipFill>
          <a:blip r:embed="rId1"/>
          <a:stretch>
            <a:fillRect/>
          </a:stretch>
        </p:blipFill>
        <p:spPr>
          <a:xfrm>
            <a:off x="609600" y="1009650"/>
            <a:ext cx="9950450" cy="55848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latin typeface="Times New Roman" panose="02020603050405020304" charset="0"/>
                <a:cs typeface="Times New Roman" panose="02020603050405020304" charset="0"/>
              </a:rPr>
              <a:t>INTRODUCTION</a:t>
            </a:r>
            <a:endParaRPr lang="en-IN" altLang="en-US" sz="3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algn="just"/>
            <a:r>
              <a:rPr lang="en-IN" altLang="en-US" sz="2400">
                <a:latin typeface="Times New Roman" panose="02020603050405020304" charset="0"/>
                <a:cs typeface="Times New Roman" panose="02020603050405020304" charset="0"/>
              </a:rPr>
              <a:t>In todays contemporary world, heart disease is one of the primary reasons for occurrence of most deaths. Heart disease may occur due to unhealthy lifestyle, smoking, alcohol and high intake of fat which may cause hypertension.</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According to the WHO more than 10 million die due to Heart diseases every single year around the world. A healthy lifestyle and earliest detection are only ways to prevent the heart related diseases.</a:t>
            </a:r>
            <a:endParaRPr lang="en-IN" alt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This p</a:t>
            </a:r>
            <a:r>
              <a:rPr lang="en-IN" altLang="en-US" sz="2400">
                <a:latin typeface="Times New Roman" panose="02020603050405020304" charset="0"/>
                <a:cs typeface="Times New Roman" panose="02020603050405020304" charset="0"/>
                <a:sym typeface="+mn-ea"/>
              </a:rPr>
              <a:t>roject </a:t>
            </a:r>
            <a:r>
              <a:rPr lang="en-US" sz="2400">
                <a:latin typeface="Times New Roman" panose="02020603050405020304" charset="0"/>
                <a:cs typeface="Times New Roman" panose="02020603050405020304" charset="0"/>
                <a:sym typeface="+mn-ea"/>
              </a:rPr>
              <a:t>presents performance analysis of various ML techniques such as  Decision Tree</a:t>
            </a:r>
            <a:r>
              <a:rPr lang="en-IN" altLang="en-US" sz="2400">
                <a:latin typeface="Times New Roman" panose="02020603050405020304" charset="0"/>
                <a:cs typeface="Times New Roman" panose="02020603050405020304" charset="0"/>
                <a:sym typeface="+mn-ea"/>
              </a:rPr>
              <a:t> and</a:t>
            </a:r>
            <a:r>
              <a:rPr lang="en-US" sz="2400">
                <a:latin typeface="Times New Roman" panose="02020603050405020304" charset="0"/>
                <a:cs typeface="Times New Roman" panose="02020603050405020304" charset="0"/>
                <a:sym typeface="+mn-ea"/>
              </a:rPr>
              <a:t> </a:t>
            </a:r>
            <a:r>
              <a:rPr lang="en-IN" altLang="en-US" sz="2400">
                <a:latin typeface="Times New Roman" panose="02020603050405020304" charset="0"/>
                <a:cs typeface="Times New Roman" panose="02020603050405020304" charset="0"/>
                <a:sym typeface="+mn-ea"/>
              </a:rPr>
              <a:t>KNN</a:t>
            </a:r>
            <a:r>
              <a:rPr lang="en-US" sz="2400">
                <a:latin typeface="Times New Roman" panose="02020603050405020304" charset="0"/>
                <a:cs typeface="Times New Roman" panose="02020603050405020304" charset="0"/>
                <a:sym typeface="+mn-ea"/>
              </a:rPr>
              <a:t> for predicting heart disease at an early stage</a:t>
            </a:r>
            <a:r>
              <a:rPr lang="en-IN" altLang="en-US" sz="2400">
                <a:latin typeface="Times New Roman" panose="02020603050405020304" charset="0"/>
                <a:cs typeface="Times New Roman" panose="02020603050405020304" charset="0"/>
                <a:sym typeface="+mn-ea"/>
              </a:rPr>
              <a:t>.</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KNN ALGORITHM</a:t>
            </a:r>
            <a:b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a:p>
        </p:txBody>
      </p:sp>
      <p:sp>
        <p:nvSpPr>
          <p:cNvPr id="4" name="Content Placeholder 3"/>
          <p:cNvSpPr>
            <a:spLocks noGrp="1"/>
          </p:cNvSpPr>
          <p:nvPr>
            <p:ph sz="half" idx="2"/>
          </p:nvPr>
        </p:nvSpPr>
        <p:spPr/>
        <p:txBody>
          <a:bodyPr/>
          <a:p>
            <a:endParaRPr lang="en-US"/>
          </a:p>
        </p:txBody>
      </p:sp>
      <p:pic>
        <p:nvPicPr>
          <p:cNvPr id="5" name="Content Placeholder 3" descr="Screenshot (316)"/>
          <p:cNvPicPr>
            <a:picLocks noChangeAspect="1"/>
          </p:cNvPicPr>
          <p:nvPr>
            <p:ph sz="half" idx="1"/>
          </p:nvPr>
        </p:nvPicPr>
        <p:blipFill>
          <a:blip r:embed="rId1"/>
          <a:stretch>
            <a:fillRect/>
          </a:stretch>
        </p:blipFill>
        <p:spPr>
          <a:xfrm>
            <a:off x="609600" y="1030605"/>
            <a:ext cx="9864725" cy="5421630"/>
          </a:xfrm>
          <a:prstGeom prst="rect">
            <a:avLst/>
          </a:prstGeom>
          <a:solidFill>
            <a:schemeClr val="tx1"/>
          </a:solid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CORRELATION MATRIX</a:t>
            </a:r>
            <a:endPar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7" name="Content Placeholder 6" descr="Screenshot (361)"/>
          <p:cNvPicPr>
            <a:picLocks noChangeAspect="1"/>
          </p:cNvPicPr>
          <p:nvPr>
            <p:ph sz="half" idx="1"/>
          </p:nvPr>
        </p:nvPicPr>
        <p:blipFill>
          <a:blip r:embed="rId1"/>
          <a:stretch>
            <a:fillRect/>
          </a:stretch>
        </p:blipFill>
        <p:spPr>
          <a:xfrm>
            <a:off x="609600" y="2737485"/>
            <a:ext cx="10362565" cy="3993515"/>
          </a:xfrm>
          <a:prstGeom prst="rect">
            <a:avLst/>
          </a:prstGeom>
        </p:spPr>
      </p:pic>
      <p:pic>
        <p:nvPicPr>
          <p:cNvPr id="8" name="Content Placeholder 7" descr="Screenshot (369)"/>
          <p:cNvPicPr>
            <a:picLocks noChangeAspect="1"/>
          </p:cNvPicPr>
          <p:nvPr>
            <p:ph sz="half" idx="2"/>
          </p:nvPr>
        </p:nvPicPr>
        <p:blipFill>
          <a:blip r:embed="rId2"/>
          <a:stretch>
            <a:fillRect/>
          </a:stretch>
        </p:blipFill>
        <p:spPr>
          <a:xfrm>
            <a:off x="609600" y="945515"/>
            <a:ext cx="10362565" cy="18770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r>
              <a:rPr lang="en-IN" alt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DECISION TREE ALGORITHM</a:t>
            </a:r>
            <a:b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b="1"/>
          </a:p>
        </p:txBody>
      </p:sp>
      <p:sp>
        <p:nvSpPr>
          <p:cNvPr id="4" name="Content Placeholder 3"/>
          <p:cNvSpPr>
            <a:spLocks noGrp="1"/>
          </p:cNvSpPr>
          <p:nvPr>
            <p:ph sz="half" idx="2"/>
          </p:nvPr>
        </p:nvSpPr>
        <p:spPr/>
        <p:txBody>
          <a:bodyPr/>
          <a:p>
            <a:endParaRPr lang="en-US"/>
          </a:p>
        </p:txBody>
      </p:sp>
      <p:pic>
        <p:nvPicPr>
          <p:cNvPr id="7" name="Content Placeholder 6" descr="Screenshot (327)"/>
          <p:cNvPicPr>
            <a:picLocks noChangeAspect="1"/>
          </p:cNvPicPr>
          <p:nvPr>
            <p:ph sz="half" idx="1"/>
          </p:nvPr>
        </p:nvPicPr>
        <p:blipFill>
          <a:blip r:embed="rId1"/>
          <a:stretch>
            <a:fillRect/>
          </a:stretch>
        </p:blipFill>
        <p:spPr>
          <a:xfrm>
            <a:off x="609600" y="976630"/>
            <a:ext cx="9659620" cy="54705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WEBPAGE </a:t>
            </a:r>
            <a:endPar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2" name="Content Placeholder 11" descr="screencapture-localhost-8501-2021-02-23-15_28_471"/>
          <p:cNvPicPr>
            <a:picLocks noChangeAspect="1"/>
          </p:cNvPicPr>
          <p:nvPr>
            <p:ph sz="half" idx="2"/>
          </p:nvPr>
        </p:nvPicPr>
        <p:blipFill>
          <a:blip r:embed="rId1"/>
          <a:stretch>
            <a:fillRect/>
          </a:stretch>
        </p:blipFill>
        <p:spPr>
          <a:xfrm>
            <a:off x="6160770" y="883285"/>
            <a:ext cx="5203190" cy="5694045"/>
          </a:xfrm>
          <a:prstGeom prst="rect">
            <a:avLst/>
          </a:prstGeom>
        </p:spPr>
      </p:pic>
      <p:pic>
        <p:nvPicPr>
          <p:cNvPr id="11" name="Content Placeholder 10" descr="screencapture-localhost-8501-2021-02-23-15_28_47"/>
          <p:cNvPicPr>
            <a:picLocks noChangeAspect="1"/>
          </p:cNvPicPr>
          <p:nvPr>
            <p:ph sz="half" idx="1"/>
          </p:nvPr>
        </p:nvPicPr>
        <p:blipFill>
          <a:blip r:embed="rId2"/>
          <a:stretch>
            <a:fillRect/>
          </a:stretch>
        </p:blipFill>
        <p:spPr>
          <a:xfrm>
            <a:off x="461645" y="883285"/>
            <a:ext cx="5316855" cy="56083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CONCLUSION</a:t>
            </a:r>
            <a:endPar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In this </a:t>
            </a:r>
            <a:r>
              <a:rPr lang="en-IN" altLang="en-US" sz="2400">
                <a:latin typeface="Times New Roman" panose="02020603050405020304" charset="0"/>
                <a:cs typeface="Times New Roman" panose="02020603050405020304" charset="0"/>
              </a:rPr>
              <a:t>project</a:t>
            </a:r>
            <a:r>
              <a:rPr lang="en-US" sz="2400">
                <a:latin typeface="Times New Roman" panose="02020603050405020304" charset="0"/>
                <a:cs typeface="Times New Roman" panose="02020603050405020304" charset="0"/>
              </a:rPr>
              <a:t>, we proposed a method for heart</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disease prediction using machine learning</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techniques, these results showed a great</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accuracy standard for producing a better</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estimation result.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this what we found is during small datasets in some other cases most of  time decision  trees direct  us to  a solution  which is  not accurate, but when we look at </a:t>
            </a:r>
            <a:r>
              <a:rPr lang="en-IN" altLang="en-US" sz="2400">
                <a:latin typeface="Times New Roman" panose="02020603050405020304" charset="0"/>
                <a:cs typeface="Times New Roman" panose="02020603050405020304" charset="0"/>
              </a:rPr>
              <a:t>KNN</a:t>
            </a:r>
            <a:r>
              <a:rPr lang="en-US" sz="2400">
                <a:latin typeface="Times New Roman" panose="02020603050405020304" charset="0"/>
                <a:cs typeface="Times New Roman" panose="02020603050405020304" charset="0"/>
              </a:rPr>
              <a:t> results we are getting more accurate  results</a:t>
            </a:r>
            <a:r>
              <a:rPr lang="en-IN" altLang="en-US" sz="2400">
                <a:latin typeface="Times New Roman" panose="02020603050405020304" charset="0"/>
                <a:cs typeface="Times New Roman" panose="02020603050405020304" charset="0"/>
              </a:rPr>
              <a:t> and random forest results</a:t>
            </a:r>
            <a:r>
              <a:rPr lang="en-US" sz="2400">
                <a:latin typeface="Times New Roman" panose="02020603050405020304" charset="0"/>
                <a:cs typeface="Times New Roman" panose="02020603050405020304" charset="0"/>
              </a:rPr>
              <a:t> with  probabilities of  all other  possibilities but due to guidance to only one solution decision trees may miss lead.</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REFERENCES</a:t>
            </a:r>
            <a:endPar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hlinkClick r:id="rId1" action="ppaction://hlinkfile"/>
              </a:rPr>
              <a:t>https://www.researchgate.net/publication/342210798_Heart_Disease_Prediction_using_Machine_Learning_and_Data_Mining</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hlinkClick r:id="rId2" action="ppaction://hlinkfile"/>
              </a:rPr>
              <a:t>https://www.irjet.net/archives/V7/i4/IRJET-V7I4993.pdf</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hlinkClick r:id="rId3" action="ppaction://hlinkfile"/>
              </a:rPr>
              <a:t>https://www.researchgate.net/publication/326733163_Prediction_of_Heart_Disease_Using_Machine_Learning_Algorithms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I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a:t>
            </a:r>
            <a:endParaRPr lang="en-I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endParaRPr>
          </a:p>
          <a:p>
            <a:pPr marL="0" indent="0">
              <a:buNone/>
            </a:pPr>
            <a:endParaRPr lang="en-I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endParaRPr>
          </a:p>
          <a:p>
            <a:pPr marL="0" indent="0">
              <a:buNone/>
            </a:pPr>
            <a:endParaRPr lang="en-I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endParaRPr>
          </a:p>
          <a:p>
            <a:pPr marL="0" indent="0">
              <a:buNone/>
            </a:pPr>
            <a:r>
              <a:rPr lang="en-IN" alt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a:t>
            </a:r>
            <a:r>
              <a:rPr lang="en-IN" alt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THANK YOU</a:t>
            </a:r>
            <a:endParaRPr lang="en-IN" alt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pPr marL="0" indent="0">
              <a:buNone/>
            </a:pPr>
            <a:endParaRPr 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EXISTING SYSTEM</a:t>
            </a:r>
            <a:endPar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algn="just"/>
            <a:r>
              <a:rPr lang="en-US" sz="2400">
                <a:latin typeface="Times New Roman" panose="02020603050405020304" charset="0"/>
                <a:cs typeface="Times New Roman" panose="02020603050405020304" charset="0"/>
              </a:rPr>
              <a:t>In this system, the input details are obtained</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from the patient. Then from the user inputs,</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using ML techniques heart disease is analyzed.</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Now, the obtained results are compared with the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results of existing models within the same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domain and found to be improved.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The data of</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heart disease patients collected from the UCI</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laboratory is used to discover patterns with NN, Support Vector machines SVM, and Naive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Bayes.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DRAWBACKS OF EXISTING SYSTEM</a:t>
            </a:r>
            <a:endPar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Prediction of cardiovascular disease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results is not accurate.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Data mining techniques does not help to</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provide effective decision making.</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Cannot handle enormous datasets for</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patient records.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PROPOSED SYSTEM</a:t>
            </a:r>
            <a:endPar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175385"/>
            <a:ext cx="10515600" cy="5001895"/>
          </a:xfrm>
        </p:spPr>
        <p:txBody>
          <a:bodyPr>
            <a:noAutofit/>
          </a:bodyPr>
          <a:p>
            <a:pPr algn="just">
              <a:lnSpc>
                <a:spcPct val="90000"/>
              </a:lnSpc>
            </a:pPr>
            <a:r>
              <a:rPr lang="en-US" sz="2400">
                <a:latin typeface="Times New Roman" panose="02020603050405020304" charset="0"/>
                <a:cs typeface="Times New Roman" panose="02020603050405020304" charset="0"/>
              </a:rPr>
              <a:t>After evaluating the results from the existing</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methodologies, we have used python </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operations to perform heart disease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classification for the data obtained from the </a:t>
            </a:r>
            <a:r>
              <a:rPr lang="en-IN" altLang="en-US" sz="2400">
                <a:latin typeface="Times New Roman" panose="02020603050405020304" charset="0"/>
                <a:cs typeface="Times New Roman" panose="02020603050405020304" charset="0"/>
              </a:rPr>
              <a:t>UCI </a:t>
            </a:r>
            <a:r>
              <a:rPr lang="en-US" sz="2400">
                <a:latin typeface="Times New Roman" panose="02020603050405020304" charset="0"/>
                <a:cs typeface="Times New Roman" panose="02020603050405020304" charset="0"/>
              </a:rPr>
              <a:t>repository. It provides an easy-to-use visual</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representation of the dataset, working</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environment and building the predictive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analytics. </a:t>
            </a:r>
            <a:endParaRPr lang="en-US" sz="2400">
              <a:latin typeface="Times New Roman" panose="02020603050405020304" charset="0"/>
              <a:cs typeface="Times New Roman" panose="02020603050405020304" charset="0"/>
            </a:endParaRPr>
          </a:p>
          <a:p>
            <a:pPr algn="just">
              <a:lnSpc>
                <a:spcPct val="90000"/>
              </a:lnSpc>
            </a:pPr>
            <a:r>
              <a:rPr lang="en-US" sz="2400">
                <a:latin typeface="Times New Roman" panose="02020603050405020304" charset="0"/>
                <a:cs typeface="Times New Roman" panose="02020603050405020304" charset="0"/>
              </a:rPr>
              <a:t>ML process starts from a preprocessing data phase followed by feature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selection based on data cleaning, classification of</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modelling performance evaluation. </a:t>
            </a:r>
            <a:r>
              <a:rPr lang="en-IN" sz="2400">
                <a:latin typeface="Times New Roman" panose="02020603050405020304" charset="0"/>
                <a:cs typeface="Times New Roman" panose="02020603050405020304" charset="0"/>
              </a:rPr>
              <a:t>KNN</a:t>
            </a:r>
            <a:r>
              <a:rPr lang="en-US" sz="2400">
                <a:latin typeface="Times New Roman" panose="02020603050405020304" charset="0"/>
                <a:cs typeface="Times New Roman" panose="02020603050405020304" charset="0"/>
              </a:rPr>
              <a:t> technique is used to improve the accuracy</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of the result.</a:t>
            </a:r>
            <a:endParaRPr lang="en-US" sz="2400">
              <a:latin typeface="Times New Roman" panose="02020603050405020304" charset="0"/>
              <a:cs typeface="Times New Roman" panose="02020603050405020304" charset="0"/>
            </a:endParaRPr>
          </a:p>
        </p:txBody>
      </p:sp>
      <p:sp>
        <p:nvSpPr>
          <p:cNvPr id="5" name="Content Placeholder 4"/>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APPROACH</a:t>
            </a:r>
            <a:endPar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085215"/>
            <a:ext cx="7139305" cy="5092065"/>
          </a:xfrm>
        </p:spPr>
        <p:txBody>
          <a:bodyPr/>
          <a:p>
            <a:pPr marL="457200" indent="-457200" algn="just">
              <a:buAutoNum type="arabicPeriod"/>
            </a:pPr>
            <a:r>
              <a:rPr lang="en-US" sz="2400">
                <a:latin typeface="Times New Roman" panose="02020603050405020304" charset="0"/>
                <a:cs typeface="Times New Roman" panose="02020603050405020304" charset="0"/>
              </a:rPr>
              <a:t>Data Pre-Processing</a:t>
            </a: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a:p>
            <a:pPr marL="457200" indent="-457200" algn="just">
              <a:buAutoNum type="arabicPeriod"/>
            </a:pPr>
            <a:r>
              <a:rPr lang="en-IN" altLang="en-US" sz="2400">
                <a:latin typeface="Times New Roman" panose="02020603050405020304" charset="0"/>
                <a:cs typeface="Times New Roman" panose="02020603050405020304" charset="0"/>
              </a:rPr>
              <a:t>Feature Selection and Reduction</a:t>
            </a:r>
            <a:endParaRPr lang="en-IN" altLang="en-US" sz="2400">
              <a:latin typeface="Times New Roman" panose="02020603050405020304" charset="0"/>
              <a:cs typeface="Times New Roman" panose="02020603050405020304" charset="0"/>
            </a:endParaRPr>
          </a:p>
          <a:p>
            <a:pPr marL="457200" indent="-457200" algn="just">
              <a:buAutoNum type="arabicPeriod"/>
            </a:pPr>
            <a:r>
              <a:rPr lang="en-IN" altLang="en-US" sz="2400">
                <a:latin typeface="Times New Roman" panose="02020603050405020304" charset="0"/>
                <a:cs typeface="Times New Roman" panose="02020603050405020304" charset="0"/>
              </a:rPr>
              <a:t>Classification Modelling</a:t>
            </a:r>
            <a:endParaRPr lang="en-IN" altLang="en-US" sz="2400">
              <a:latin typeface="Times New Roman" panose="02020603050405020304" charset="0"/>
              <a:cs typeface="Times New Roman" panose="02020603050405020304" charset="0"/>
            </a:endParaRPr>
          </a:p>
          <a:p>
            <a:pPr marL="457200" indent="-457200" algn="just">
              <a:buAutoNum type="arabicPeriod"/>
            </a:pPr>
            <a:r>
              <a:rPr lang="en-IN" altLang="en-US" sz="2400">
                <a:latin typeface="Times New Roman" panose="02020603050405020304" charset="0"/>
                <a:cs typeface="Times New Roman" panose="02020603050405020304" charset="0"/>
              </a:rPr>
              <a:t>Implementation Models</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i. KNN</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ii. Decision Trees</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5.  Performance Measures</a:t>
            </a:r>
            <a:endParaRPr lang="en-IN" altLang="en-US" sz="2400">
              <a:latin typeface="Times New Roman" panose="02020603050405020304" charset="0"/>
              <a:cs typeface="Times New Roman" panose="02020603050405020304" charset="0"/>
            </a:endParaRPr>
          </a:p>
          <a:p>
            <a:pPr marL="0" indent="0" algn="just">
              <a:buNone/>
            </a:pPr>
            <a:endParaRPr lang="en-IN" altLang="en-US" sz="2400" b="1"/>
          </a:p>
          <a:p>
            <a:pPr marL="457200" indent="-457200" algn="just"/>
            <a:endParaRPr lang="en-IN" altLang="en-US" sz="24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7688580" y="1325880"/>
            <a:ext cx="3616325" cy="3455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KNN (K-Nearest Neighbours)</a:t>
            </a:r>
            <a:endPar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algn="just"/>
            <a:r>
              <a:rPr lang="en-US" sz="2400">
                <a:latin typeface="Times New Roman" panose="02020603050405020304" charset="0"/>
                <a:cs typeface="Times New Roman" panose="02020603050405020304" charset="0"/>
              </a:rPr>
              <a:t>It uses Euclidian Distance function dis (xi, xj) to extract the information out of the samples by using the majority vote of the k-nearest neighbours.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Dis(xi,x</a:t>
            </a:r>
            <a:r>
              <a:rPr lang="en-IN" altLang="en-US" sz="2400">
                <a:latin typeface="Times New Roman" panose="02020603050405020304" charset="0"/>
                <a:cs typeface="Times New Roman" panose="02020603050405020304" charset="0"/>
              </a:rPr>
              <a:t>j</a:t>
            </a:r>
            <a:r>
              <a:rPr lang="en-US" sz="2400">
                <a:latin typeface="Times New Roman" panose="02020603050405020304" charset="0"/>
                <a:cs typeface="Times New Roman" panose="02020603050405020304" charset="0"/>
              </a:rPr>
              <a:t>) = √(xi,1 – xj,1)</a:t>
            </a:r>
            <a:r>
              <a:rPr lang="en-IN" altLang="en-US" sz="2400">
                <a:latin typeface="Times New Roman" panose="02020603050405020304" charset="0"/>
                <a:cs typeface="Times New Roman" panose="02020603050405020304" charset="0"/>
              </a:rPr>
              <a:t>^2</a:t>
            </a:r>
            <a:r>
              <a:rPr lang="en-US" sz="2400">
                <a:latin typeface="Times New Roman" panose="02020603050405020304" charset="0"/>
                <a:cs typeface="Times New Roman" panose="02020603050405020304" charset="0"/>
              </a:rPr>
              <a:t> + … + (xi,m – xj,m)</a:t>
            </a:r>
            <a:r>
              <a:rPr lang="en-IN" altLang="en-US" sz="2400">
                <a:latin typeface="Times New Roman" panose="02020603050405020304" charset="0"/>
                <a:cs typeface="Times New Roman" panose="02020603050405020304" charset="0"/>
              </a:rPr>
              <a:t>^</a:t>
            </a:r>
            <a:r>
              <a:rPr lang="en-US" sz="2400">
                <a:latin typeface="Times New Roman" panose="02020603050405020304" charset="0"/>
                <a:cs typeface="Times New Roman" panose="02020603050405020304" charset="0"/>
              </a:rPr>
              <a:t>2</a:t>
            </a:r>
            <a:r>
              <a:rPr lang="en-IN" altLang="en-US" sz="2400">
                <a:latin typeface="Times New Roman" panose="02020603050405020304" charset="0"/>
                <a:cs typeface="Times New Roman" panose="02020603050405020304" charset="0"/>
              </a:rPr>
              <a:t>.</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6221730" y="1635125"/>
            <a:ext cx="5360670" cy="32188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DECISION TREES</a:t>
            </a:r>
            <a:endPar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p>
                <a:pPr algn="just"/>
                <a:r>
                  <a:rPr lang="en-US" sz="2400">
                    <a:latin typeface="Times New Roman" panose="02020603050405020304" charset="0"/>
                    <a:cs typeface="Times New Roman" panose="02020603050405020304" charset="0"/>
                  </a:rPr>
                  <a:t>Decision Tree works on the high entropy of input samples. It is a Divide and Conquer (DAC) technique in which the trees are constructed in a top-down approach. To remove the non-significant samples tree pruning is performed on the training samples.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entropy can be calculated by using:  DT_Entropy = </a:t>
                </a:r>
                <a14:m>
                  <m:oMath xmlns:m="http://schemas.openxmlformats.org/officeDocument/2006/math">
                    <m:r>
                      <a:rPr lang="en-US" sz="2400">
                        <a:latin typeface="Cambria Math" panose="02040503050406030204" charset="0"/>
                        <a:ea typeface="MS Mincho" charset="0"/>
                        <a:cs typeface="Cambria Math" panose="02040503050406030204" charset="0"/>
                      </a:rPr>
                      <m:t>−</m:t>
                    </m:r>
                    <m:nary>
                      <m:naryPr>
                        <m:chr m:val="∑"/>
                        <m:limLoc m:val="undOvr"/>
                        <m:ctrlPr>
                          <a:rPr lang="en-US" altLang="en-IN" sz="2400" i="1">
                            <a:latin typeface="Cambria Math" panose="02040503050406030204" charset="0"/>
                            <a:cs typeface="Cambria Math" panose="02040503050406030204" charset="0"/>
                          </a:rPr>
                        </m:ctrlPr>
                      </m:naryPr>
                      <m:sub>
                        <m:r>
                          <a:rPr lang="en-US" altLang="en-IN" sz="2400" i="1">
                            <a:latin typeface="Cambria Math" panose="02040503050406030204" charset="0"/>
                            <a:cs typeface="Cambria Math" panose="02040503050406030204" charset="0"/>
                          </a:rPr>
                          <m:t>𝑧</m:t>
                        </m:r>
                        <m:r>
                          <a:rPr lang="en-US" altLang="en-IN" sz="2400" i="1">
                            <a:latin typeface="Cambria Math" panose="02040503050406030204" charset="0"/>
                            <a:ea typeface="MS Mincho" charset="0"/>
                            <a:cs typeface="Cambria Math" panose="02040503050406030204" charset="0"/>
                          </a:rPr>
                          <m:t>=</m:t>
                        </m:r>
                        <m:r>
                          <a:rPr lang="en-US" altLang="en-IN" sz="2400" i="1">
                            <a:latin typeface="Cambria Math" panose="02040503050406030204" charset="0"/>
                            <a:ea typeface="MS Mincho" charset="0"/>
                            <a:cs typeface="Cambria Math" panose="02040503050406030204" charset="0"/>
                          </a:rPr>
                          <m:t>1</m:t>
                        </m:r>
                      </m:sub>
                      <m:sup>
                        <m:r>
                          <a:rPr lang="en-US" altLang="en-IN" sz="2400" i="1">
                            <a:latin typeface="Cambria Math" panose="02040503050406030204" charset="0"/>
                            <a:cs typeface="Cambria Math" panose="02040503050406030204" charset="0"/>
                          </a:rPr>
                          <m:t>𝑛</m:t>
                        </m:r>
                      </m:sup>
                      <m:e>
                        <m:d>
                          <m:dPr>
                            <m:ctrlPr>
                              <a:rPr lang="en-US" altLang="en-IN" sz="2400" i="1">
                                <a:latin typeface="Cambria Math" panose="02040503050406030204" charset="0"/>
                                <a:cs typeface="Cambria Math" panose="02040503050406030204" charset="0"/>
                              </a:rPr>
                            </m:ctrlPr>
                          </m:dPr>
                          <m:e>
                            <m:r>
                              <m:rPr>
                                <m:sty m:val="p"/>
                              </m:rPr>
                              <a:rPr lang="en-US" altLang="en-IN" sz="2400">
                                <a:latin typeface="Cambria Math" panose="02040503050406030204" charset="0"/>
                                <a:cs typeface="Cambria Math" panose="02040503050406030204" charset="0"/>
                              </a:rPr>
                              <m:t>ijlog</m:t>
                            </m:r>
                            <m:r>
                              <a:rPr lang="en-US" altLang="en-IN" sz="2400">
                                <a:latin typeface="Cambria Math" panose="02040503050406030204" charset="0"/>
                                <a:ea typeface="MS Mincho" charset="0"/>
                                <a:cs typeface="Cambria Math" panose="02040503050406030204" charset="0"/>
                              </a:rPr>
                              <m:t>2</m:t>
                            </m:r>
                            <m:r>
                              <m:rPr>
                                <m:sty m:val="p"/>
                              </m:rPr>
                              <a:rPr lang="en-US" altLang="en-IN" sz="2400">
                                <a:latin typeface="Cambria Math" panose="02040503050406030204" charset="0"/>
                                <a:cs typeface="Cambria Math" panose="02040503050406030204" charset="0"/>
                              </a:rPr>
                              <m:t>pij</m:t>
                            </m:r>
                          </m:e>
                        </m:d>
                      </m:e>
                    </m:nary>
                    <m:r>
                      <a:rPr lang="en-US" altLang="en-IN" sz="2400">
                        <a:latin typeface="Cambria Math" panose="02040503050406030204" charset="0"/>
                        <a:cs typeface="Cambria Math" panose="02040503050406030204" charset="0"/>
                      </a:rPr>
                      <m:t>.</m:t>
                    </m:r>
                  </m:oMath>
                </a14:m>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mc:Choice>
        <mc:Fallback>
          <p:sp>
            <p:nvSpPr>
              <p:cNvPr id="3" name="Content Placeholder 2"/>
              <p:cNvSpPr>
                <a:spLocks noRot="1" noChangeAspect="1" noMove="1" noResize="1" noEditPoints="1" noAdjustHandles="1" noChangeArrowheads="1" noChangeShapeType="1" noTextEdit="1"/>
              </p:cNvSpPr>
              <p:nvPr>
                <p:ph sz="half" idx="1"/>
              </p:nvPr>
            </p:nvSpPr>
            <p:spPr>
              <a:blipFill rotWithShape="1">
                <a:blip r:embed="rId1"/>
                <a:stretch>
                  <a:fillRect/>
                </a:stretch>
              </a:blipFill>
            </p:spPr>
            <p:txBody>
              <a:bodyPr/>
              <a:lstStyle/>
              <a:p>
                <a:r>
                  <a:rPr lang="en-US" altLang="en-US">
                    <a:noFill/>
                  </a:rPr>
                  <a:t> </a:t>
                </a:r>
              </a:p>
            </p:txBody>
          </p:sp>
        </mc:Fallback>
      </mc:AlternateContent>
      <p:pic>
        <p:nvPicPr>
          <p:cNvPr id="4" name="Content Placeholder 3"/>
          <p:cNvPicPr>
            <a:picLocks noChangeAspect="1"/>
          </p:cNvPicPr>
          <p:nvPr>
            <p:ph sz="half" idx="2"/>
          </p:nvPr>
        </p:nvPicPr>
        <p:blipFill>
          <a:blip r:embed="rId2"/>
          <a:stretch>
            <a:fillRect/>
          </a:stretch>
        </p:blipFill>
        <p:spPr>
          <a:xfrm>
            <a:off x="6197600" y="1755140"/>
            <a:ext cx="4959350" cy="340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ADVANTAGES</a:t>
            </a:r>
            <a:endParaRPr lang="en-IN" altLang="en-US" sz="3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Increased accuracy for effective hear</a:t>
            </a:r>
            <a:r>
              <a:rPr lang="en-IN" altLang="en-US" sz="2400">
                <a:latin typeface="Times New Roman" panose="02020603050405020304" charset="0"/>
                <a:cs typeface="Times New Roman" panose="02020603050405020304" charset="0"/>
              </a:rPr>
              <a:t>t </a:t>
            </a:r>
            <a:r>
              <a:rPr lang="en-US" sz="2400">
                <a:latin typeface="Times New Roman" panose="02020603050405020304" charset="0"/>
                <a:cs typeface="Times New Roman" panose="02020603050405020304" charset="0"/>
              </a:rPr>
              <a:t>disease diagnosis.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Handles roughest(enormous) amount of</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data using </a:t>
            </a:r>
            <a:r>
              <a:rPr lang="en-IN" altLang="en-US" sz="2400">
                <a:latin typeface="Times New Roman" panose="02020603050405020304" charset="0"/>
                <a:cs typeface="Times New Roman" panose="02020603050405020304" charset="0"/>
              </a:rPr>
              <a:t>KNN</a:t>
            </a:r>
            <a:r>
              <a:rPr lang="en-US" sz="2400">
                <a:latin typeface="Times New Roman" panose="02020603050405020304" charset="0"/>
                <a:cs typeface="Times New Roman" panose="02020603050405020304" charset="0"/>
              </a:rPr>
              <a:t> algorithm and</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feature selection.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Reduce the time complexity of doctors.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Cost effective for patients.</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6400</Words>
  <Application>WPS Presentation</Application>
  <PresentationFormat>Widescreen</PresentationFormat>
  <Paragraphs>161</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Times New Roman</vt:lpstr>
      <vt:lpstr>Cambria Math</vt:lpstr>
      <vt:lpstr>MS Mincho</vt:lpstr>
      <vt:lpstr>Segoe Print</vt:lpstr>
      <vt:lpstr>Microsoft YaHei</vt:lpstr>
      <vt:lpstr>Arial Unicode MS</vt:lpstr>
      <vt:lpstr>Calibri</vt:lpstr>
      <vt:lpstr>Malgun Gothic Semilight</vt:lpstr>
      <vt:lpstr>Blue Waves</vt:lpstr>
      <vt:lpstr>PREDICTION OF HEART DISEASES USING ML</vt:lpstr>
      <vt:lpstr>INTRODUCTION</vt:lpstr>
      <vt:lpstr>EXISTING SYSTEM</vt:lpstr>
      <vt:lpstr>DRAWBACKS OF EXISTING SYSTEM</vt:lpstr>
      <vt:lpstr>PROPOSED SYSTEM</vt:lpstr>
      <vt:lpstr>APPROACH</vt:lpstr>
      <vt:lpstr>KNN (K-Nearest Neighbours)</vt:lpstr>
      <vt:lpstr>DECISION TREES</vt:lpstr>
      <vt:lpstr>ADVANTAGES</vt:lpstr>
      <vt:lpstr>SYSTEM REQUIREMENTS</vt:lpstr>
      <vt:lpstr>LITERATURE SURVEY</vt:lpstr>
      <vt:lpstr>DATABASE DESIGN</vt:lpstr>
      <vt:lpstr> ATTRIBUTES </vt:lpstr>
      <vt:lpstr>PowerPoint 演示文稿</vt:lpstr>
      <vt:lpstr>ATTRIBUTES AND INSTANCES OF DATASET</vt:lpstr>
      <vt:lpstr> 				UML DIAGRAMS </vt:lpstr>
      <vt:lpstr> CLASS DIAGRAM: </vt:lpstr>
      <vt:lpstr> SEQUENCE DIAGRAM: </vt:lpstr>
      <vt:lpstr>PLOTTING OF ATTRIBUTES</vt:lpstr>
      <vt:lpstr> KNN ALGORITHM </vt:lpstr>
      <vt:lpstr>CORRELATION MATRIX</vt:lpstr>
      <vt:lpstr> DECISION TREE ALGORITHM </vt:lpstr>
      <vt:lpstr>WEBPAGE </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HEART DISEASES USING ML</dc:title>
  <dc:creator/>
  <cp:lastModifiedBy>Podduturi sanjana</cp:lastModifiedBy>
  <cp:revision>20</cp:revision>
  <dcterms:created xsi:type="dcterms:W3CDTF">2021-01-19T11:08:00Z</dcterms:created>
  <dcterms:modified xsi:type="dcterms:W3CDTF">2021-02-23T15:46:52Z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