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530" r:id="rId5"/>
    <p:sldId id="547" r:id="rId6"/>
    <p:sldId id="549" r:id="rId7"/>
    <p:sldId id="536" r:id="rId8"/>
    <p:sldId id="550" r:id="rId9"/>
    <p:sldId id="555" r:id="rId10"/>
    <p:sldId id="556" r:id="rId11"/>
    <p:sldId id="560" r:id="rId12"/>
    <p:sldId id="552" r:id="rId13"/>
    <p:sldId id="558" r:id="rId14"/>
    <p:sldId id="553" r:id="rId15"/>
    <p:sldId id="557" r:id="rId16"/>
    <p:sldId id="564" r:id="rId17"/>
    <p:sldId id="561" r:id="rId18"/>
    <p:sldId id="562" r:id="rId19"/>
    <p:sldId id="563" r:id="rId20"/>
    <p:sldId id="541"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6049D-2870-460C-A31E-96E2050051B9}" v="8" dt="2023-08-06T22:17:47.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64" d="100"/>
          <a:sy n="64" d="100"/>
        </p:scale>
        <p:origin x="7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348909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417131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eg"/><Relationship Id="rId2" Type="http://schemas.openxmlformats.org/officeDocument/2006/relationships/image" Target="../media/image23.jpg"/><Relationship Id="rId1" Type="http://schemas.openxmlformats.org/officeDocument/2006/relationships/slideLayout" Target="../slideLayouts/slideLayout1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3856" y="1723988"/>
            <a:ext cx="9921240" cy="1481328"/>
          </a:xfrm>
        </p:spPr>
        <p:txBody>
          <a:bodyPr/>
          <a:lstStyle/>
          <a:p>
            <a:r>
              <a:rPr lang="en-US" dirty="0">
                <a:latin typeface="Castellar" panose="020A0402060406010301" pitchFamily="18" charset="0"/>
              </a:rPr>
              <a:t>TELECOM CHURN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latin typeface="Candara" panose="020E0502030303020204" pitchFamily="34" charset="0"/>
              </a:rPr>
              <a:t>CAPSTONE PROJECT</a:t>
            </a:r>
          </a:p>
          <a:p>
            <a:r>
              <a:rPr lang="en-US" dirty="0">
                <a:latin typeface="Candara" panose="020E0502030303020204" pitchFamily="34" charset="0"/>
              </a:rPr>
              <a:t>GROUP - 1</a:t>
            </a:r>
          </a:p>
          <a:p>
            <a:endParaRPr lang="en-US" dirty="0"/>
          </a:p>
        </p:txBody>
      </p:sp>
      <p:sp>
        <p:nvSpPr>
          <p:cNvPr id="4" name="TextBox 3">
            <a:extLst>
              <a:ext uri="{FF2B5EF4-FFF2-40B4-BE49-F238E27FC236}">
                <a16:creationId xmlns:a16="http://schemas.microsoft.com/office/drawing/2014/main" id="{7262E803-57D8-542D-DF4E-10D4B84D147A}"/>
              </a:ext>
            </a:extLst>
          </p:cNvPr>
          <p:cNvSpPr txBox="1"/>
          <p:nvPr/>
        </p:nvSpPr>
        <p:spPr>
          <a:xfrm flipH="1">
            <a:off x="1877961" y="3429000"/>
            <a:ext cx="7826478" cy="369332"/>
          </a:xfrm>
          <a:prstGeom prst="rect">
            <a:avLst/>
          </a:prstGeom>
          <a:noFill/>
        </p:spPr>
        <p:txBody>
          <a:bodyPr wrap="square" rtlCol="0">
            <a:spAutoFit/>
          </a:bodyPr>
          <a:lstStyle/>
          <a:p>
            <a:pPr algn="just"/>
            <a:r>
              <a:rPr lang="en-US" b="0" i="0" dirty="0">
                <a:solidFill>
                  <a:srgbClr val="D1D5DB"/>
                </a:solidFill>
                <a:effectLst/>
                <a:latin typeface="Söhne"/>
              </a:rPr>
              <a:t>                         </a:t>
            </a:r>
            <a:r>
              <a:rPr lang="en-US" b="0" i="0" dirty="0">
                <a:solidFill>
                  <a:srgbClr val="D1D5DB"/>
                </a:solidFill>
                <a:effectLst/>
                <a:latin typeface="Sitka Subheading" pitchFamily="2" charset="0"/>
              </a:rPr>
              <a:t>Enabling Targeted Retention Offers using Machine Learning</a:t>
            </a:r>
            <a:endParaRPr lang="en-IN" dirty="0">
              <a:latin typeface="Sitka Subheading" pitchFamily="2" charset="0"/>
            </a:endParaRPr>
          </a:p>
        </p:txBody>
      </p:sp>
    </p:spTree>
    <p:extLst>
      <p:ext uri="{BB962C8B-B14F-4D97-AF65-F5344CB8AC3E}">
        <p14:creationId xmlns:p14="http://schemas.microsoft.com/office/powerpoint/2010/main" val="1723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1957643-0F53-ADFF-D9AA-A42D2CBC47DA}"/>
              </a:ext>
            </a:extLst>
          </p:cNvPr>
          <p:cNvSpPr>
            <a:spLocks noGrp="1"/>
          </p:cNvSpPr>
          <p:nvPr>
            <p:ph type="ctrTitle"/>
          </p:nvPr>
        </p:nvSpPr>
        <p:spPr>
          <a:xfrm>
            <a:off x="124422" y="163681"/>
            <a:ext cx="11593942" cy="649188"/>
          </a:xfrm>
        </p:spPr>
        <p:txBody>
          <a:bodyPr/>
          <a:lstStyle/>
          <a:p>
            <a:r>
              <a:rPr lang="en-US" sz="2500" u="sng" dirty="0"/>
              <a:t>EXPLORATORY DATA ANALYSIS</a:t>
            </a:r>
            <a:endParaRPr lang="en-IN" sz="2500" u="sng" dirty="0"/>
          </a:p>
        </p:txBody>
      </p:sp>
      <p:sp>
        <p:nvSpPr>
          <p:cNvPr id="6" name="Title 10">
            <a:extLst>
              <a:ext uri="{FF2B5EF4-FFF2-40B4-BE49-F238E27FC236}">
                <a16:creationId xmlns:a16="http://schemas.microsoft.com/office/drawing/2014/main" id="{038A7AD0-3757-3E6F-7A9E-0EC23F38B4EB}"/>
              </a:ext>
            </a:extLst>
          </p:cNvPr>
          <p:cNvSpPr txBox="1">
            <a:spLocks/>
          </p:cNvSpPr>
          <p:nvPr/>
        </p:nvSpPr>
        <p:spPr>
          <a:xfrm>
            <a:off x="2246692" y="699950"/>
            <a:ext cx="7698616" cy="47984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sz="2000" dirty="0"/>
              <a:t>bivariate ANALYSIS</a:t>
            </a:r>
            <a:endParaRPr lang="en-IN" sz="2000" dirty="0"/>
          </a:p>
        </p:txBody>
      </p:sp>
      <p:sp>
        <p:nvSpPr>
          <p:cNvPr id="2" name="TextBox 1">
            <a:extLst>
              <a:ext uri="{FF2B5EF4-FFF2-40B4-BE49-F238E27FC236}">
                <a16:creationId xmlns:a16="http://schemas.microsoft.com/office/drawing/2014/main" id="{BE165A7F-3EFC-92C5-C1EE-653009514BA2}"/>
              </a:ext>
            </a:extLst>
          </p:cNvPr>
          <p:cNvSpPr txBox="1"/>
          <p:nvPr/>
        </p:nvSpPr>
        <p:spPr>
          <a:xfrm>
            <a:off x="416689" y="1978151"/>
            <a:ext cx="3923818" cy="3970318"/>
          </a:xfrm>
          <a:prstGeom prst="rect">
            <a:avLst/>
          </a:prstGeom>
          <a:noFill/>
        </p:spPr>
        <p:txBody>
          <a:bodyPr wrap="square" rtlCol="0">
            <a:spAutoFit/>
          </a:bodyPr>
          <a:lstStyle/>
          <a:p>
            <a:pPr algn="just"/>
            <a:r>
              <a:rPr lang="en-US" b="1" i="0" dirty="0">
                <a:solidFill>
                  <a:srgbClr val="EBE8E4"/>
                </a:solidFill>
                <a:effectLst/>
                <a:latin typeface="-apple-system"/>
              </a:rPr>
              <a:t>              CATEGORIAL FEATURES</a:t>
            </a:r>
          </a:p>
          <a:p>
            <a:pPr algn="just"/>
            <a:r>
              <a:rPr lang="en-US" b="0" i="0" dirty="0">
                <a:solidFill>
                  <a:srgbClr val="EBE8E4"/>
                </a:solidFill>
                <a:effectLst/>
                <a:latin typeface="-apple-system"/>
              </a:rPr>
              <a:t>Bivariate Analysis between the "Churn" variable and each of the categorical features in the dataset. Bivariate Analysis involves exploring the relationship between two variables to understand how they interact or influence each other. The goal of this Bivariate Analysis is to understand how the categorical features are related to the "Churn" variable and to identify any patterns or trends that may be useful for further analysis or predictive modeling related to customer churn.</a:t>
            </a:r>
            <a:endParaRPr lang="en-IN" dirty="0"/>
          </a:p>
        </p:txBody>
      </p:sp>
      <p:pic>
        <p:nvPicPr>
          <p:cNvPr id="4" name="Picture 3">
            <a:extLst>
              <a:ext uri="{FF2B5EF4-FFF2-40B4-BE49-F238E27FC236}">
                <a16:creationId xmlns:a16="http://schemas.microsoft.com/office/drawing/2014/main" id="{66BF24E3-3586-9347-408B-1F43BD607C54}"/>
              </a:ext>
            </a:extLst>
          </p:cNvPr>
          <p:cNvPicPr>
            <a:picLocks noChangeAspect="1"/>
          </p:cNvPicPr>
          <p:nvPr/>
        </p:nvPicPr>
        <p:blipFill>
          <a:blip r:embed="rId2"/>
          <a:stretch>
            <a:fillRect/>
          </a:stretch>
        </p:blipFill>
        <p:spPr>
          <a:xfrm>
            <a:off x="4684135" y="1309321"/>
            <a:ext cx="4116749" cy="2653989"/>
          </a:xfrm>
          <a:prstGeom prst="rect">
            <a:avLst/>
          </a:prstGeom>
        </p:spPr>
      </p:pic>
      <p:pic>
        <p:nvPicPr>
          <p:cNvPr id="7" name="Picture 6">
            <a:extLst>
              <a:ext uri="{FF2B5EF4-FFF2-40B4-BE49-F238E27FC236}">
                <a16:creationId xmlns:a16="http://schemas.microsoft.com/office/drawing/2014/main" id="{F5E6E019-30EA-50B1-8024-05286A96C265}"/>
              </a:ext>
            </a:extLst>
          </p:cNvPr>
          <p:cNvPicPr>
            <a:picLocks noChangeAspect="1"/>
          </p:cNvPicPr>
          <p:nvPr/>
        </p:nvPicPr>
        <p:blipFill>
          <a:blip r:embed="rId3"/>
          <a:stretch>
            <a:fillRect/>
          </a:stretch>
        </p:blipFill>
        <p:spPr>
          <a:xfrm>
            <a:off x="7276865" y="4092833"/>
            <a:ext cx="4272951" cy="2601486"/>
          </a:xfrm>
          <a:prstGeom prst="rect">
            <a:avLst/>
          </a:prstGeom>
        </p:spPr>
      </p:pic>
    </p:spTree>
    <p:extLst>
      <p:ext uri="{BB962C8B-B14F-4D97-AF65-F5344CB8AC3E}">
        <p14:creationId xmlns:p14="http://schemas.microsoft.com/office/powerpoint/2010/main" val="214402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BAA1395A-6BE6-B635-F96A-440F42674079}"/>
              </a:ext>
            </a:extLst>
          </p:cNvPr>
          <p:cNvSpPr txBox="1">
            <a:spLocks/>
          </p:cNvSpPr>
          <p:nvPr/>
        </p:nvSpPr>
        <p:spPr>
          <a:xfrm>
            <a:off x="223777" y="376177"/>
            <a:ext cx="11968223" cy="129950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endParaRPr lang="en-IN" sz="1600" dirty="0"/>
          </a:p>
        </p:txBody>
      </p:sp>
      <p:pic>
        <p:nvPicPr>
          <p:cNvPr id="24" name="Picture 23">
            <a:extLst>
              <a:ext uri="{FF2B5EF4-FFF2-40B4-BE49-F238E27FC236}">
                <a16:creationId xmlns:a16="http://schemas.microsoft.com/office/drawing/2014/main" id="{91D9A451-E637-2F8F-2ABD-7ED22B05BF7D}"/>
              </a:ext>
            </a:extLst>
          </p:cNvPr>
          <p:cNvPicPr>
            <a:picLocks noChangeAspect="1"/>
          </p:cNvPicPr>
          <p:nvPr/>
        </p:nvPicPr>
        <p:blipFill>
          <a:blip r:embed="rId2"/>
          <a:stretch>
            <a:fillRect/>
          </a:stretch>
        </p:blipFill>
        <p:spPr>
          <a:xfrm>
            <a:off x="6368028" y="701840"/>
            <a:ext cx="4794124" cy="2874737"/>
          </a:xfrm>
          <a:prstGeom prst="rect">
            <a:avLst/>
          </a:prstGeom>
        </p:spPr>
      </p:pic>
      <p:pic>
        <p:nvPicPr>
          <p:cNvPr id="26" name="Picture 25">
            <a:extLst>
              <a:ext uri="{FF2B5EF4-FFF2-40B4-BE49-F238E27FC236}">
                <a16:creationId xmlns:a16="http://schemas.microsoft.com/office/drawing/2014/main" id="{6C4CFB3B-B0D0-0C09-8817-70D41B434BC4}"/>
              </a:ext>
            </a:extLst>
          </p:cNvPr>
          <p:cNvPicPr>
            <a:picLocks noChangeAspect="1"/>
          </p:cNvPicPr>
          <p:nvPr/>
        </p:nvPicPr>
        <p:blipFill>
          <a:blip r:embed="rId3"/>
          <a:stretch>
            <a:fillRect/>
          </a:stretch>
        </p:blipFill>
        <p:spPr>
          <a:xfrm>
            <a:off x="6368028" y="3657600"/>
            <a:ext cx="4775505" cy="2824223"/>
          </a:xfrm>
          <a:prstGeom prst="rect">
            <a:avLst/>
          </a:prstGeom>
        </p:spPr>
      </p:pic>
      <p:sp>
        <p:nvSpPr>
          <p:cNvPr id="27" name="TextBox 26">
            <a:extLst>
              <a:ext uri="{FF2B5EF4-FFF2-40B4-BE49-F238E27FC236}">
                <a16:creationId xmlns:a16="http://schemas.microsoft.com/office/drawing/2014/main" id="{F71ACBE0-304A-3CCA-0698-077AA1D083F5}"/>
              </a:ext>
            </a:extLst>
          </p:cNvPr>
          <p:cNvSpPr txBox="1"/>
          <p:nvPr/>
        </p:nvSpPr>
        <p:spPr>
          <a:xfrm>
            <a:off x="821802" y="1551006"/>
            <a:ext cx="4775505" cy="5078313"/>
          </a:xfrm>
          <a:prstGeom prst="rect">
            <a:avLst/>
          </a:prstGeom>
          <a:noFill/>
        </p:spPr>
        <p:txBody>
          <a:bodyPr wrap="square" rtlCol="0">
            <a:spAutoFit/>
          </a:bodyPr>
          <a:lstStyle/>
          <a:p>
            <a:pPr algn="l"/>
            <a:r>
              <a:rPr lang="en-US" dirty="0">
                <a:solidFill>
                  <a:srgbClr val="EBE8E4"/>
                </a:solidFill>
                <a:latin typeface="-apple-system"/>
              </a:rPr>
              <a:t>           </a:t>
            </a:r>
            <a:r>
              <a:rPr lang="en-US" b="1" i="0" dirty="0">
                <a:solidFill>
                  <a:srgbClr val="EBE8E4"/>
                </a:solidFill>
                <a:effectLst/>
                <a:latin typeface="-apple-system"/>
              </a:rPr>
              <a:t>BIVARIATE ANALYSIS (COUNTPLOT)</a:t>
            </a:r>
          </a:p>
          <a:p>
            <a:pPr algn="l"/>
            <a:endParaRPr lang="en-US" b="1" i="0" dirty="0">
              <a:solidFill>
                <a:srgbClr val="EBE8E4"/>
              </a:solidFill>
              <a:effectLst/>
              <a:latin typeface="-apple-system"/>
            </a:endParaRPr>
          </a:p>
          <a:p>
            <a:pPr algn="l"/>
            <a:r>
              <a:rPr lang="en-US" b="0" i="0" dirty="0">
                <a:solidFill>
                  <a:srgbClr val="EBE8E4"/>
                </a:solidFill>
                <a:effectLst/>
                <a:latin typeface="-apple-system"/>
              </a:rPr>
              <a:t>Visualizing the distribution of each categorical feature (column) in the dataset with respect to the "Churn" prediction. This helps us understand how each categorical feature is related to the predicted churn outcome.</a:t>
            </a:r>
          </a:p>
          <a:p>
            <a:pPr algn="l"/>
            <a:endParaRPr lang="en-US" dirty="0">
              <a:solidFill>
                <a:srgbClr val="EBE8E4"/>
              </a:solidFill>
              <a:latin typeface="-apple-system"/>
            </a:endParaRPr>
          </a:p>
          <a:p>
            <a:pPr algn="l"/>
            <a:r>
              <a:rPr lang="en-US" b="0" i="0" dirty="0">
                <a:solidFill>
                  <a:srgbClr val="EBE8E4"/>
                </a:solidFill>
                <a:effectLst/>
                <a:latin typeface="-apple-system"/>
              </a:rPr>
              <a:t>This analysis helps in understanding which categorical features may have significant differences in their distributions between customers who are predicted to churn and those who are not predicted to churn. Such insights are valuable for identifying important predictors of churn and making data-driven decisions to reduce customer churn rates.</a:t>
            </a:r>
          </a:p>
          <a:p>
            <a:br>
              <a:rPr lang="en-US" dirty="0"/>
            </a:br>
            <a:endParaRPr lang="en-IN" dirty="0"/>
          </a:p>
        </p:txBody>
      </p:sp>
    </p:spTree>
    <p:extLst>
      <p:ext uri="{BB962C8B-B14F-4D97-AF65-F5344CB8AC3E}">
        <p14:creationId xmlns:p14="http://schemas.microsoft.com/office/powerpoint/2010/main" val="38296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1957643-0F53-ADFF-D9AA-A42D2CBC47DA}"/>
              </a:ext>
            </a:extLst>
          </p:cNvPr>
          <p:cNvSpPr>
            <a:spLocks noGrp="1"/>
          </p:cNvSpPr>
          <p:nvPr>
            <p:ph type="ctrTitle"/>
          </p:nvPr>
        </p:nvSpPr>
        <p:spPr>
          <a:xfrm>
            <a:off x="212237" y="248352"/>
            <a:ext cx="11593942" cy="649188"/>
          </a:xfrm>
        </p:spPr>
        <p:txBody>
          <a:bodyPr/>
          <a:lstStyle/>
          <a:p>
            <a:r>
              <a:rPr lang="en-US" sz="2500" u="sng" dirty="0"/>
              <a:t>FEATURE ENGINEERING</a:t>
            </a:r>
            <a:endParaRPr lang="en-IN" sz="2500" u="sng" dirty="0"/>
          </a:p>
        </p:txBody>
      </p:sp>
      <p:pic>
        <p:nvPicPr>
          <p:cNvPr id="3" name="Picture 2">
            <a:extLst>
              <a:ext uri="{FF2B5EF4-FFF2-40B4-BE49-F238E27FC236}">
                <a16:creationId xmlns:a16="http://schemas.microsoft.com/office/drawing/2014/main" id="{8C977CE1-1881-29AF-5E0E-F1642A067A54}"/>
              </a:ext>
            </a:extLst>
          </p:cNvPr>
          <p:cNvPicPr>
            <a:picLocks noChangeAspect="1"/>
          </p:cNvPicPr>
          <p:nvPr/>
        </p:nvPicPr>
        <p:blipFill>
          <a:blip r:embed="rId2"/>
          <a:stretch>
            <a:fillRect/>
          </a:stretch>
        </p:blipFill>
        <p:spPr>
          <a:xfrm>
            <a:off x="2313769" y="897540"/>
            <a:ext cx="7883528" cy="5644462"/>
          </a:xfrm>
          <a:prstGeom prst="rect">
            <a:avLst/>
          </a:prstGeom>
        </p:spPr>
      </p:pic>
    </p:spTree>
    <p:extLst>
      <p:ext uri="{BB962C8B-B14F-4D97-AF65-F5344CB8AC3E}">
        <p14:creationId xmlns:p14="http://schemas.microsoft.com/office/powerpoint/2010/main" val="15684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152C-E54B-A9A0-94A6-A412C01A437A}"/>
              </a:ext>
            </a:extLst>
          </p:cNvPr>
          <p:cNvSpPr>
            <a:spLocks noGrp="1"/>
          </p:cNvSpPr>
          <p:nvPr>
            <p:ph type="ctrTitle"/>
          </p:nvPr>
        </p:nvSpPr>
        <p:spPr>
          <a:xfrm>
            <a:off x="2214372" y="247683"/>
            <a:ext cx="7763256" cy="1600200"/>
          </a:xfrm>
        </p:spPr>
        <p:txBody>
          <a:bodyPr/>
          <a:lstStyle/>
          <a:p>
            <a:r>
              <a:rPr lang="en-US" sz="2400" dirty="0"/>
              <a:t>Transforming Existing Features to numerical </a:t>
            </a:r>
            <a:endParaRPr lang="en-IN" sz="2400" dirty="0"/>
          </a:p>
        </p:txBody>
      </p:sp>
      <p:pic>
        <p:nvPicPr>
          <p:cNvPr id="5" name="Picture 4">
            <a:extLst>
              <a:ext uri="{FF2B5EF4-FFF2-40B4-BE49-F238E27FC236}">
                <a16:creationId xmlns:a16="http://schemas.microsoft.com/office/drawing/2014/main" id="{30009FB4-81F7-C6DC-C22A-1BC372F6C4A5}"/>
              </a:ext>
            </a:extLst>
          </p:cNvPr>
          <p:cNvPicPr>
            <a:picLocks noChangeAspect="1"/>
          </p:cNvPicPr>
          <p:nvPr/>
        </p:nvPicPr>
        <p:blipFill>
          <a:blip r:embed="rId2"/>
          <a:stretch>
            <a:fillRect/>
          </a:stretch>
        </p:blipFill>
        <p:spPr>
          <a:xfrm>
            <a:off x="1838106" y="1442178"/>
            <a:ext cx="8975668" cy="4725444"/>
          </a:xfrm>
          <a:prstGeom prst="rect">
            <a:avLst/>
          </a:prstGeom>
        </p:spPr>
      </p:pic>
    </p:spTree>
    <p:extLst>
      <p:ext uri="{BB962C8B-B14F-4D97-AF65-F5344CB8AC3E}">
        <p14:creationId xmlns:p14="http://schemas.microsoft.com/office/powerpoint/2010/main" val="122560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BAA1395A-6BE6-B635-F96A-440F42674079}"/>
              </a:ext>
            </a:extLst>
          </p:cNvPr>
          <p:cNvSpPr txBox="1">
            <a:spLocks/>
          </p:cNvSpPr>
          <p:nvPr/>
        </p:nvSpPr>
        <p:spPr>
          <a:xfrm>
            <a:off x="223777" y="376177"/>
            <a:ext cx="11968223" cy="129950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endParaRPr lang="en-IN" sz="1600" dirty="0"/>
          </a:p>
        </p:txBody>
      </p:sp>
      <p:sp>
        <p:nvSpPr>
          <p:cNvPr id="27" name="TextBox 26">
            <a:extLst>
              <a:ext uri="{FF2B5EF4-FFF2-40B4-BE49-F238E27FC236}">
                <a16:creationId xmlns:a16="http://schemas.microsoft.com/office/drawing/2014/main" id="{F71ACBE0-304A-3CCA-0698-077AA1D083F5}"/>
              </a:ext>
            </a:extLst>
          </p:cNvPr>
          <p:cNvSpPr txBox="1"/>
          <p:nvPr/>
        </p:nvSpPr>
        <p:spPr>
          <a:xfrm>
            <a:off x="223777" y="39926"/>
            <a:ext cx="7489078" cy="1631216"/>
          </a:xfrm>
          <a:prstGeom prst="rect">
            <a:avLst/>
          </a:prstGeom>
          <a:noFill/>
        </p:spPr>
        <p:txBody>
          <a:bodyPr wrap="square" rtlCol="0">
            <a:spAutoFit/>
          </a:bodyPr>
          <a:lstStyle/>
          <a:p>
            <a:br>
              <a:rPr lang="en-US" sz="4000" dirty="0"/>
            </a:br>
            <a:r>
              <a:rPr lang="en-US" sz="4000" b="1" dirty="0">
                <a:solidFill>
                  <a:schemeClr val="bg1"/>
                </a:solidFill>
                <a:latin typeface="+mj-lt"/>
              </a:rPr>
              <a:t>FINAL DATASET </a:t>
            </a:r>
          </a:p>
          <a:p>
            <a:r>
              <a:rPr lang="en-US" sz="2000" b="1" dirty="0">
                <a:solidFill>
                  <a:schemeClr val="bg1"/>
                </a:solidFill>
                <a:latin typeface="+mj-lt"/>
              </a:rPr>
              <a:t>(AFTER DATA PREPROCESSING ,EDA,FEATURE ENGINEERING , etc.)</a:t>
            </a:r>
            <a:endParaRPr lang="en-IN" sz="2000" b="1" dirty="0">
              <a:solidFill>
                <a:schemeClr val="bg1"/>
              </a:solidFill>
              <a:latin typeface="+mj-lt"/>
            </a:endParaRPr>
          </a:p>
        </p:txBody>
      </p:sp>
      <p:pic>
        <p:nvPicPr>
          <p:cNvPr id="9" name="Picture 8">
            <a:extLst>
              <a:ext uri="{FF2B5EF4-FFF2-40B4-BE49-F238E27FC236}">
                <a16:creationId xmlns:a16="http://schemas.microsoft.com/office/drawing/2014/main" id="{FAC3E402-21BC-D584-61CA-5E60DA32282E}"/>
              </a:ext>
            </a:extLst>
          </p:cNvPr>
          <p:cNvPicPr>
            <a:picLocks noChangeAspect="1"/>
          </p:cNvPicPr>
          <p:nvPr/>
        </p:nvPicPr>
        <p:blipFill>
          <a:blip r:embed="rId3"/>
          <a:stretch>
            <a:fillRect/>
          </a:stretch>
        </p:blipFill>
        <p:spPr>
          <a:xfrm>
            <a:off x="308027" y="1848790"/>
            <a:ext cx="8345065" cy="4725059"/>
          </a:xfrm>
          <a:prstGeom prst="rect">
            <a:avLst/>
          </a:prstGeom>
        </p:spPr>
      </p:pic>
    </p:spTree>
    <p:extLst>
      <p:ext uri="{BB962C8B-B14F-4D97-AF65-F5344CB8AC3E}">
        <p14:creationId xmlns:p14="http://schemas.microsoft.com/office/powerpoint/2010/main" val="14447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BAA1395A-6BE6-B635-F96A-440F42674079}"/>
              </a:ext>
            </a:extLst>
          </p:cNvPr>
          <p:cNvSpPr txBox="1">
            <a:spLocks/>
          </p:cNvSpPr>
          <p:nvPr/>
        </p:nvSpPr>
        <p:spPr>
          <a:xfrm>
            <a:off x="223777" y="376177"/>
            <a:ext cx="11968223" cy="129950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endParaRPr lang="en-IN" sz="1600" dirty="0"/>
          </a:p>
        </p:txBody>
      </p:sp>
      <p:sp>
        <p:nvSpPr>
          <p:cNvPr id="27" name="TextBox 26">
            <a:extLst>
              <a:ext uri="{FF2B5EF4-FFF2-40B4-BE49-F238E27FC236}">
                <a16:creationId xmlns:a16="http://schemas.microsoft.com/office/drawing/2014/main" id="{F71ACBE0-304A-3CCA-0698-077AA1D083F5}"/>
              </a:ext>
            </a:extLst>
          </p:cNvPr>
          <p:cNvSpPr txBox="1"/>
          <p:nvPr/>
        </p:nvSpPr>
        <p:spPr>
          <a:xfrm>
            <a:off x="303642" y="204768"/>
            <a:ext cx="11807078" cy="1938992"/>
          </a:xfrm>
          <a:prstGeom prst="rect">
            <a:avLst/>
          </a:prstGeom>
          <a:noFill/>
        </p:spPr>
        <p:txBody>
          <a:bodyPr wrap="square" rtlCol="0">
            <a:spAutoFit/>
          </a:bodyPr>
          <a:lstStyle/>
          <a:p>
            <a:br>
              <a:rPr lang="en-US" sz="4000" dirty="0"/>
            </a:br>
            <a:r>
              <a:rPr lang="en-US" sz="4000" b="1" dirty="0">
                <a:solidFill>
                  <a:schemeClr val="bg1"/>
                </a:solidFill>
                <a:latin typeface="+mj-lt"/>
              </a:rPr>
              <a:t>IMPLEMENTATION OF MODEL USING MACHINE LEARNING </a:t>
            </a:r>
            <a:endParaRPr lang="en-IN" sz="4000" b="1" dirty="0">
              <a:solidFill>
                <a:schemeClr val="bg1"/>
              </a:solidFill>
              <a:latin typeface="+mj-lt"/>
            </a:endParaRPr>
          </a:p>
        </p:txBody>
      </p:sp>
      <p:pic>
        <p:nvPicPr>
          <p:cNvPr id="3" name="Picture 2">
            <a:extLst>
              <a:ext uri="{FF2B5EF4-FFF2-40B4-BE49-F238E27FC236}">
                <a16:creationId xmlns:a16="http://schemas.microsoft.com/office/drawing/2014/main" id="{944C1081-B7B5-2ECE-1D30-12968EE927F2}"/>
              </a:ext>
            </a:extLst>
          </p:cNvPr>
          <p:cNvPicPr>
            <a:picLocks noChangeAspect="1"/>
          </p:cNvPicPr>
          <p:nvPr/>
        </p:nvPicPr>
        <p:blipFill>
          <a:blip r:embed="rId3"/>
          <a:srcRect/>
          <a:stretch/>
        </p:blipFill>
        <p:spPr>
          <a:xfrm>
            <a:off x="222362" y="2315069"/>
            <a:ext cx="5736632" cy="3170119"/>
          </a:xfrm>
          <a:prstGeom prst="rect">
            <a:avLst/>
          </a:prstGeom>
        </p:spPr>
      </p:pic>
      <p:pic>
        <p:nvPicPr>
          <p:cNvPr id="6" name="Picture 5">
            <a:extLst>
              <a:ext uri="{FF2B5EF4-FFF2-40B4-BE49-F238E27FC236}">
                <a16:creationId xmlns:a16="http://schemas.microsoft.com/office/drawing/2014/main" id="{53B6DCDC-D43C-75B6-D571-E4745197AA06}"/>
              </a:ext>
            </a:extLst>
          </p:cNvPr>
          <p:cNvPicPr>
            <a:picLocks noChangeAspect="1"/>
          </p:cNvPicPr>
          <p:nvPr/>
        </p:nvPicPr>
        <p:blipFill>
          <a:blip r:embed="rId4"/>
          <a:srcRect/>
          <a:stretch/>
        </p:blipFill>
        <p:spPr>
          <a:xfrm>
            <a:off x="6735790" y="2223729"/>
            <a:ext cx="4541257" cy="3352800"/>
          </a:xfrm>
          <a:prstGeom prst="rect">
            <a:avLst/>
          </a:prstGeom>
        </p:spPr>
      </p:pic>
      <p:sp>
        <p:nvSpPr>
          <p:cNvPr id="7" name="TextBox 6">
            <a:extLst>
              <a:ext uri="{FF2B5EF4-FFF2-40B4-BE49-F238E27FC236}">
                <a16:creationId xmlns:a16="http://schemas.microsoft.com/office/drawing/2014/main" id="{E192A1B9-F997-CBC9-E526-1CB5E2D1FEE0}"/>
              </a:ext>
            </a:extLst>
          </p:cNvPr>
          <p:cNvSpPr txBox="1"/>
          <p:nvPr/>
        </p:nvSpPr>
        <p:spPr>
          <a:xfrm>
            <a:off x="540774" y="5219939"/>
            <a:ext cx="5341865" cy="1261884"/>
          </a:xfrm>
          <a:prstGeom prst="rect">
            <a:avLst/>
          </a:prstGeom>
          <a:noFill/>
        </p:spPr>
        <p:txBody>
          <a:bodyPr wrap="square" rtlCol="0">
            <a:spAutoFit/>
          </a:bodyPr>
          <a:lstStyle/>
          <a:p>
            <a:br>
              <a:rPr lang="en-US" sz="4000" dirty="0"/>
            </a:br>
            <a:r>
              <a:rPr lang="en-US" b="1" dirty="0">
                <a:solidFill>
                  <a:schemeClr val="bg1"/>
                </a:solidFill>
                <a:latin typeface="+mj-lt"/>
              </a:rPr>
              <a:t>PREDICTING  WHICH MODEL GIVES US THE BEST ACCURACY</a:t>
            </a:r>
            <a:endParaRPr lang="en-IN" b="1" dirty="0">
              <a:solidFill>
                <a:schemeClr val="bg1"/>
              </a:solidFill>
              <a:latin typeface="+mj-lt"/>
            </a:endParaRPr>
          </a:p>
        </p:txBody>
      </p:sp>
      <p:sp>
        <p:nvSpPr>
          <p:cNvPr id="8" name="TextBox 7">
            <a:extLst>
              <a:ext uri="{FF2B5EF4-FFF2-40B4-BE49-F238E27FC236}">
                <a16:creationId xmlns:a16="http://schemas.microsoft.com/office/drawing/2014/main" id="{99CB30F8-5F1C-6DEF-9732-D59750E12C80}"/>
              </a:ext>
            </a:extLst>
          </p:cNvPr>
          <p:cNvSpPr txBox="1"/>
          <p:nvPr/>
        </p:nvSpPr>
        <p:spPr>
          <a:xfrm>
            <a:off x="6573520" y="5850881"/>
            <a:ext cx="5341865" cy="400110"/>
          </a:xfrm>
          <a:prstGeom prst="rect">
            <a:avLst/>
          </a:prstGeom>
          <a:noFill/>
        </p:spPr>
        <p:txBody>
          <a:bodyPr wrap="square" rtlCol="0">
            <a:spAutoFit/>
          </a:bodyPr>
          <a:lstStyle/>
          <a:p>
            <a:r>
              <a:rPr lang="en-US" sz="2000" b="1" dirty="0">
                <a:solidFill>
                  <a:schemeClr val="bg1"/>
                </a:solidFill>
                <a:latin typeface="+mj-lt"/>
              </a:rPr>
              <a:t>Gradient boosting with accuracy – 0.75076</a:t>
            </a:r>
            <a:endParaRPr lang="en-IN" sz="2000" b="1" dirty="0">
              <a:solidFill>
                <a:schemeClr val="bg1"/>
              </a:solidFill>
              <a:latin typeface="+mj-lt"/>
            </a:endParaRPr>
          </a:p>
        </p:txBody>
      </p:sp>
    </p:spTree>
    <p:extLst>
      <p:ext uri="{BB962C8B-B14F-4D97-AF65-F5344CB8AC3E}">
        <p14:creationId xmlns:p14="http://schemas.microsoft.com/office/powerpoint/2010/main" val="6970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335F-9676-C22D-D90B-1EA0323E9CD9}"/>
              </a:ext>
            </a:extLst>
          </p:cNvPr>
          <p:cNvSpPr>
            <a:spLocks noGrp="1"/>
          </p:cNvSpPr>
          <p:nvPr>
            <p:ph type="ctrTitle"/>
          </p:nvPr>
        </p:nvSpPr>
        <p:spPr>
          <a:xfrm>
            <a:off x="955040" y="1106424"/>
            <a:ext cx="9022588" cy="732536"/>
          </a:xfrm>
        </p:spPr>
        <p:txBody>
          <a:bodyPr/>
          <a:lstStyle/>
          <a:p>
            <a:pPr algn="l"/>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			CONCLUSION</a:t>
            </a:r>
            <a:b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br>
            <a:br>
              <a:rPr lang="en-US" sz="2200" spc="600" dirty="0">
                <a:ln w="28575">
                  <a:noFill/>
                  <a:prstDash val="solid"/>
                </a:ln>
                <a:solidFill>
                  <a:schemeClr val="bg1"/>
                </a:solidFill>
                <a:ea typeface="Verdana" panose="020B0604030504040204" pitchFamily="34" charset="0"/>
                <a:cs typeface="Verdana" panose="020B0604030504040204" pitchFamily="34" charset="0"/>
              </a:rPr>
            </a:br>
            <a:endParaRPr lang="en-IN" dirty="0"/>
          </a:p>
        </p:txBody>
      </p:sp>
      <p:sp>
        <p:nvSpPr>
          <p:cNvPr id="4" name="Subtitle 2">
            <a:extLst>
              <a:ext uri="{FF2B5EF4-FFF2-40B4-BE49-F238E27FC236}">
                <a16:creationId xmlns:a16="http://schemas.microsoft.com/office/drawing/2014/main" id="{58DA2A84-8F87-6633-8ED1-3828AD3236C5}"/>
              </a:ext>
            </a:extLst>
          </p:cNvPr>
          <p:cNvSpPr>
            <a:spLocks noGrp="1"/>
          </p:cNvSpPr>
          <p:nvPr>
            <p:ph type="subTitle" idx="1"/>
          </p:nvPr>
        </p:nvSpPr>
        <p:spPr>
          <a:xfrm>
            <a:off x="1974088" y="2339984"/>
            <a:ext cx="7735824" cy="1545336"/>
          </a:xfrm>
        </p:spPr>
        <p:txBody>
          <a:bodyPr/>
          <a:lstStyle/>
          <a:p>
            <a:pPr algn="l">
              <a:buFont typeface="Arial" panose="020B0604020202020204" pitchFamily="34" charset="0"/>
              <a:buChar char="•"/>
            </a:pPr>
            <a:r>
              <a:rPr lang="en-US" b="0" i="0" dirty="0">
                <a:solidFill>
                  <a:srgbClr val="D1D5DB"/>
                </a:solidFill>
                <a:effectLst/>
                <a:latin typeface="Söhne"/>
              </a:rPr>
              <a:t>Customer Churn Prediction using Machine Learning enables telecommunication companies to retain valuable customers and reduce churn rates.</a:t>
            </a:r>
          </a:p>
          <a:p>
            <a:pPr algn="l">
              <a:buFont typeface="Arial" panose="020B0604020202020204" pitchFamily="34" charset="0"/>
              <a:buChar char="•"/>
            </a:pPr>
            <a:r>
              <a:rPr lang="en-US" b="0" i="0" dirty="0">
                <a:solidFill>
                  <a:srgbClr val="D1D5DB"/>
                </a:solidFill>
                <a:effectLst/>
                <a:latin typeface="Söhne"/>
              </a:rPr>
              <a:t>Targeted retention offers benefit both the company and society by fostering a sustainable and customer-centric approach.</a:t>
            </a:r>
          </a:p>
          <a:p>
            <a:pPr algn="l"/>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39951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a:xfrm>
            <a:off x="1656588" y="257048"/>
            <a:ext cx="8878824" cy="1069848"/>
          </a:xfrm>
        </p:spPr>
        <p:txBody>
          <a:bodyPr/>
          <a:lstStyle/>
          <a:p>
            <a:r>
              <a:rPr lang="en-US" dirty="0"/>
              <a:t>TEAM MEMBERS</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a:xfrm>
            <a:off x="1154834" y="3268980"/>
            <a:ext cx="2286000" cy="182880"/>
          </a:xfrm>
        </p:spPr>
        <p:txBody>
          <a:bodyPr/>
          <a:lstStyle/>
          <a:p>
            <a:r>
              <a:rPr lang="en-US" dirty="0"/>
              <a:t>CH. RABI NARAYAN PATRA</a:t>
            </a:r>
          </a:p>
        </p:txBody>
      </p:sp>
      <p:pic>
        <p:nvPicPr>
          <p:cNvPr id="17" name="Picture Placeholder 16">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a:blip r:embed="rId2"/>
          <a:srcRect t="1906" b="1906"/>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a:xfrm>
            <a:off x="3809255" y="3300984"/>
            <a:ext cx="2286000" cy="182880"/>
          </a:xfrm>
        </p:spPr>
        <p:txBody>
          <a:bodyPr/>
          <a:lstStyle/>
          <a:p>
            <a:r>
              <a:rPr lang="en-US" dirty="0"/>
              <a:t>MANISH KUMAR PRASHAN</a:t>
            </a:r>
          </a:p>
        </p:txBody>
      </p:sp>
      <p:pic>
        <p:nvPicPr>
          <p:cNvPr id="18" name="Picture Placeholder 17">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a:blip r:embed="rId3"/>
          <a:srcRect l="3281" r="3281"/>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SOURAV PAL</a:t>
            </a:r>
          </a:p>
        </p:txBody>
      </p:sp>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a:xfrm>
            <a:off x="6225402" y="5538216"/>
            <a:ext cx="2286000" cy="182880"/>
          </a:xfrm>
        </p:spPr>
        <p:txBody>
          <a:bodyPr/>
          <a:lstStyle/>
          <a:p>
            <a:r>
              <a:rPr lang="en-US" dirty="0"/>
              <a:t>SAMRIDHI PATTANAYAK</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a:xfrm>
            <a:off x="3680599" y="5440680"/>
            <a:ext cx="2286000" cy="265176"/>
          </a:xfrm>
        </p:spPr>
        <p:txBody>
          <a:bodyPr/>
          <a:lstStyle/>
          <a:p>
            <a:r>
              <a:rPr lang="en-US" b="1" dirty="0">
                <a:latin typeface="+mj-lt"/>
              </a:rPr>
              <a:t>PRAVIVEEK RAY</a:t>
            </a:r>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PRANAB NAYAK</a:t>
            </a:r>
          </a:p>
        </p:txBody>
      </p:sp>
      <p:pic>
        <p:nvPicPr>
          <p:cNvPr id="15" name="Picture Placeholder 14">
            <a:extLst>
              <a:ext uri="{FF2B5EF4-FFF2-40B4-BE49-F238E27FC236}">
                <a16:creationId xmlns:a16="http://schemas.microsoft.com/office/drawing/2014/main" id="{719BC7D5-16CA-D8D7-5DC6-96E8530880AE}"/>
              </a:ext>
            </a:extLst>
          </p:cNvPr>
          <p:cNvPicPr>
            <a:picLocks noGrp="1" noChangeAspect="1"/>
          </p:cNvPicPr>
          <p:nvPr>
            <p:ph type="pic" sz="quarter" idx="20"/>
          </p:nvPr>
        </p:nvPicPr>
        <p:blipFill>
          <a:blip r:embed="rId4"/>
          <a:srcRect t="11213" b="11213"/>
          <a:stretch>
            <a:fillRect/>
          </a:stretch>
        </p:blipFill>
        <p:spPr>
          <a:xfrm>
            <a:off x="1794074" y="1975104"/>
            <a:ext cx="1051560" cy="1012443"/>
          </a:xfrm>
        </p:spPr>
      </p:pic>
      <p:pic>
        <p:nvPicPr>
          <p:cNvPr id="40" name="Picture Placeholder 39">
            <a:extLst>
              <a:ext uri="{FF2B5EF4-FFF2-40B4-BE49-F238E27FC236}">
                <a16:creationId xmlns:a16="http://schemas.microsoft.com/office/drawing/2014/main" id="{94305E5C-4C61-4913-4D19-39D2BD1BC7B2}"/>
              </a:ext>
            </a:extLst>
          </p:cNvPr>
          <p:cNvPicPr>
            <a:picLocks noGrp="1" noChangeAspect="1"/>
          </p:cNvPicPr>
          <p:nvPr>
            <p:ph type="pic" sz="quarter" idx="26"/>
          </p:nvPr>
        </p:nvPicPr>
        <p:blipFill>
          <a:blip r:embed="rId5"/>
          <a:srcRect t="12490" b="12490"/>
          <a:stretch>
            <a:fillRect/>
          </a:stretch>
        </p:blipFill>
        <p:spPr/>
      </p:pic>
      <p:pic>
        <p:nvPicPr>
          <p:cNvPr id="46" name="Picture Placeholder 45">
            <a:extLst>
              <a:ext uri="{FF2B5EF4-FFF2-40B4-BE49-F238E27FC236}">
                <a16:creationId xmlns:a16="http://schemas.microsoft.com/office/drawing/2014/main" id="{AF662C85-8A84-D492-7872-350946E44D19}"/>
              </a:ext>
            </a:extLst>
          </p:cNvPr>
          <p:cNvPicPr>
            <a:picLocks noGrp="1" noChangeAspect="1"/>
          </p:cNvPicPr>
          <p:nvPr>
            <p:ph type="pic" sz="quarter" idx="23"/>
          </p:nvPr>
        </p:nvPicPr>
        <p:blipFill>
          <a:blip r:embed="rId6"/>
          <a:srcRect t="75" b="75"/>
          <a:stretch>
            <a:fillRect/>
          </a:stretch>
        </p:blipFill>
        <p:spPr>
          <a:xfrm>
            <a:off x="4318348" y="4145242"/>
            <a:ext cx="1051560" cy="1051560"/>
          </a:xfrm>
        </p:spPr>
      </p:pic>
      <p:sp>
        <p:nvSpPr>
          <p:cNvPr id="47" name="Oval 46">
            <a:extLst>
              <a:ext uri="{FF2B5EF4-FFF2-40B4-BE49-F238E27FC236}">
                <a16:creationId xmlns:a16="http://schemas.microsoft.com/office/drawing/2014/main" id="{29C36AE6-0035-5BE4-03DA-8C8B2F6417D5}"/>
              </a:ext>
            </a:extLst>
          </p:cNvPr>
          <p:cNvSpPr/>
          <p:nvPr/>
        </p:nvSpPr>
        <p:spPr>
          <a:xfrm>
            <a:off x="1539433" y="3946967"/>
            <a:ext cx="1632030" cy="1518604"/>
          </a:xfrm>
          <a:prstGeom prst="ellipse">
            <a:avLst/>
          </a:prstGeom>
          <a:solidFill>
            <a:schemeClr val="accent3">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A0B9F467-8441-407F-13A0-F3CC2B69BAE7}"/>
              </a:ext>
            </a:extLst>
          </p:cNvPr>
          <p:cNvSpPr/>
          <p:nvPr/>
        </p:nvSpPr>
        <p:spPr>
          <a:xfrm>
            <a:off x="8903382" y="3922740"/>
            <a:ext cx="1632030" cy="1518604"/>
          </a:xfrm>
          <a:prstGeom prst="ellipse">
            <a:avLst/>
          </a:prstGeom>
          <a:solidFill>
            <a:schemeClr val="accent3">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Placeholder 11">
            <a:extLst>
              <a:ext uri="{FF2B5EF4-FFF2-40B4-BE49-F238E27FC236}">
                <a16:creationId xmlns:a16="http://schemas.microsoft.com/office/drawing/2014/main" id="{ACA9223A-AD27-47E4-EDE6-6ADAD750C528}"/>
              </a:ext>
            </a:extLst>
          </p:cNvPr>
          <p:cNvPicPr>
            <a:picLocks noGrp="1" noChangeAspect="1"/>
          </p:cNvPicPr>
          <p:nvPr>
            <p:ph type="pic" sz="quarter" idx="25"/>
          </p:nvPr>
        </p:nvPicPr>
        <p:blipFill>
          <a:blip r:embed="rId7"/>
          <a:srcRect t="1761" b="1761"/>
          <a:stretch>
            <a:fillRect/>
          </a:stretch>
        </p:blipFill>
        <p:spPr>
          <a:xfrm>
            <a:off x="9366896" y="1955545"/>
            <a:ext cx="1051560" cy="1051560"/>
          </a:xfrm>
        </p:spPr>
      </p:pic>
    </p:spTree>
    <p:extLst>
      <p:ext uri="{BB962C8B-B14F-4D97-AF65-F5344CB8AC3E}">
        <p14:creationId xmlns:p14="http://schemas.microsoft.com/office/powerpoint/2010/main" val="8406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D40-4DEE-34FF-C2E4-F51459CA92D1}"/>
              </a:ext>
            </a:extLst>
          </p:cNvPr>
          <p:cNvSpPr>
            <a:spLocks noGrp="1"/>
          </p:cNvSpPr>
          <p:nvPr>
            <p:ph type="ctrTitle"/>
          </p:nvPr>
        </p:nvSpPr>
        <p:spPr>
          <a:xfrm>
            <a:off x="1091380" y="808734"/>
            <a:ext cx="9183329" cy="727587"/>
          </a:xfrm>
        </p:spPr>
        <p:txBody>
          <a:bodyPr/>
          <a:lstStyle/>
          <a:p>
            <a:r>
              <a:rPr lang="en-US" dirty="0"/>
              <a:t>INTRODUCTION</a:t>
            </a:r>
            <a:br>
              <a:rPr lang="en-US" dirty="0"/>
            </a:br>
            <a:br>
              <a:rPr lang="en-US" dirty="0"/>
            </a:br>
            <a:br>
              <a:rPr lang="en-US" dirty="0"/>
            </a:br>
            <a:br>
              <a:rPr lang="en-US" dirty="0"/>
            </a:br>
            <a:endParaRPr lang="en-IN" dirty="0"/>
          </a:p>
        </p:txBody>
      </p:sp>
      <p:sp>
        <p:nvSpPr>
          <p:cNvPr id="5" name="TextBox 4">
            <a:extLst>
              <a:ext uri="{FF2B5EF4-FFF2-40B4-BE49-F238E27FC236}">
                <a16:creationId xmlns:a16="http://schemas.microsoft.com/office/drawing/2014/main" id="{FE47A059-4FC8-E981-5651-230FA0E2AF05}"/>
              </a:ext>
            </a:extLst>
          </p:cNvPr>
          <p:cNvSpPr txBox="1"/>
          <p:nvPr/>
        </p:nvSpPr>
        <p:spPr>
          <a:xfrm>
            <a:off x="1765014" y="1652101"/>
            <a:ext cx="8661971" cy="5293757"/>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D1D5DB"/>
                </a:solidFill>
                <a:effectLst/>
                <a:latin typeface="Söhne"/>
              </a:rPr>
              <a:t>Welcome to our presentation on Customer Churn Prediction in the Telecommunication Industry.</a:t>
            </a:r>
          </a:p>
          <a:p>
            <a:pPr marL="285750" indent="-285750" algn="l">
              <a:buFont typeface="Arial" panose="020B0604020202020204" pitchFamily="34" charset="0"/>
              <a:buChar char="•"/>
            </a:pPr>
            <a:endParaRPr lang="en-US" sz="2000" b="0" i="0" dirty="0">
              <a:solidFill>
                <a:srgbClr val="D1D5DB"/>
              </a:solidFill>
              <a:effectLst/>
              <a:latin typeface="Söhne"/>
            </a:endParaRPr>
          </a:p>
          <a:p>
            <a:pPr marL="285750" indent="-285750" algn="l">
              <a:buFont typeface="Arial" panose="020B0604020202020204" pitchFamily="34" charset="0"/>
              <a:buChar char="•"/>
            </a:pPr>
            <a:r>
              <a:rPr lang="en-US" sz="2000" b="0" i="0" dirty="0">
                <a:solidFill>
                  <a:srgbClr val="D1D5DB"/>
                </a:solidFill>
                <a:effectLst/>
                <a:latin typeface="Söhne"/>
              </a:rPr>
              <a:t>The objective is to leverage Machine Learning to predict customer churn and enable targeted retention offers.</a:t>
            </a:r>
          </a:p>
          <a:p>
            <a:pPr marL="285750" indent="-285750" algn="l">
              <a:buFont typeface="Arial" panose="020B0604020202020204" pitchFamily="34" charset="0"/>
              <a:buChar char="•"/>
            </a:pPr>
            <a:endParaRPr lang="en-US" sz="2000" b="0" i="0" dirty="0">
              <a:solidFill>
                <a:srgbClr val="D1D5DB"/>
              </a:solidFill>
              <a:effectLst/>
              <a:latin typeface="Söhne"/>
            </a:endParaRPr>
          </a:p>
          <a:p>
            <a:pPr marL="285750" indent="-285750" algn="l">
              <a:buFont typeface="Arial" panose="020B0604020202020204" pitchFamily="34" charset="0"/>
              <a:buChar char="•"/>
            </a:pPr>
            <a:r>
              <a:rPr lang="en-US" sz="2000" b="0" i="0" dirty="0">
                <a:solidFill>
                  <a:srgbClr val="D1D5DB"/>
                </a:solidFill>
                <a:effectLst/>
                <a:latin typeface="Söhne"/>
              </a:rPr>
              <a:t>This will lead to increased customer satisfaction and reduced churn rates, benefiting both the company and society.</a:t>
            </a:r>
          </a:p>
          <a:p>
            <a:pPr marL="285750" indent="-285750" algn="l">
              <a:buFont typeface="Arial" panose="020B0604020202020204" pitchFamily="34" charset="0"/>
              <a:buChar char="•"/>
            </a:pPr>
            <a:endParaRPr lang="en-US" sz="2000" b="0" i="0" dirty="0">
              <a:solidFill>
                <a:srgbClr val="D1D5DB"/>
              </a:solidFill>
              <a:effectLst/>
              <a:latin typeface="Söhne"/>
            </a:endParaRPr>
          </a:p>
          <a:p>
            <a:pPr marL="285750" indent="-285750" algn="l">
              <a:buFont typeface="Arial" panose="020B0604020202020204" pitchFamily="34" charset="0"/>
              <a:buChar char="•"/>
            </a:pPr>
            <a:r>
              <a:rPr lang="en-US" sz="2000" b="0" i="0" dirty="0">
                <a:solidFill>
                  <a:srgbClr val="D1D5DB"/>
                </a:solidFill>
                <a:effectLst/>
                <a:latin typeface="Söhne"/>
              </a:rPr>
              <a:t>CHURN PREDICTION is one of the most popular Big Data use cases in business</a:t>
            </a:r>
            <a:r>
              <a:rPr lang="en-US" sz="2000" dirty="0">
                <a:solidFill>
                  <a:srgbClr val="D1D5DB"/>
                </a:solidFill>
                <a:latin typeface="Söhne"/>
              </a:rPr>
              <a:t>. It consists of detecting customers who are likely to cancel a subscription to a service.</a:t>
            </a:r>
          </a:p>
          <a:p>
            <a:pPr marL="285750" indent="-285750" algn="l">
              <a:buFont typeface="Arial" panose="020B0604020202020204" pitchFamily="34" charset="0"/>
              <a:buChar char="•"/>
            </a:pPr>
            <a:endParaRPr lang="en-US" sz="2000" b="0" i="0" dirty="0">
              <a:solidFill>
                <a:srgbClr val="D1D5DB"/>
              </a:solidFill>
              <a:effectLst/>
              <a:latin typeface="Söhne"/>
            </a:endParaRPr>
          </a:p>
          <a:p>
            <a:pPr marL="285750" indent="-285750" algn="l">
              <a:buFont typeface="Arial" panose="020B0604020202020204" pitchFamily="34" charset="0"/>
              <a:buChar char="•"/>
            </a:pPr>
            <a:r>
              <a:rPr lang="en-US" sz="2000" dirty="0">
                <a:solidFill>
                  <a:srgbClr val="D1D5DB"/>
                </a:solidFill>
                <a:latin typeface="Söhne"/>
              </a:rPr>
              <a:t>CHURN  is a problem for telecom companies because it is more expensive to acquire a new customer than to keep your existing one from leaving.</a:t>
            </a:r>
          </a:p>
          <a:p>
            <a:pPr algn="l"/>
            <a:endParaRPr lang="en-US" sz="2000" b="0" i="0" dirty="0">
              <a:solidFill>
                <a:srgbClr val="D1D5DB"/>
              </a:solidFill>
              <a:effectLst/>
              <a:latin typeface="Söhne"/>
            </a:endParaRPr>
          </a:p>
          <a:p>
            <a:endParaRPr lang="en-IN" dirty="0"/>
          </a:p>
        </p:txBody>
      </p:sp>
    </p:spTree>
    <p:extLst>
      <p:ext uri="{BB962C8B-B14F-4D97-AF65-F5344CB8AC3E}">
        <p14:creationId xmlns:p14="http://schemas.microsoft.com/office/powerpoint/2010/main" val="19107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1000"/>
                                        <p:tgtEl>
                                          <p:spTgt spid="5">
                                            <p:txEl>
                                              <p:pRg st="6" end="6"/>
                                            </p:txEl>
                                          </p:spTgt>
                                        </p:tgtEl>
                                      </p:cBhvr>
                                    </p:animEffect>
                                    <p:anim calcmode="lin" valueType="num">
                                      <p:cBhvr>
                                        <p:cTn id="3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1000"/>
                                        <p:tgtEl>
                                          <p:spTgt spid="5">
                                            <p:txEl>
                                              <p:pRg st="8" end="8"/>
                                            </p:txEl>
                                          </p:spTgt>
                                        </p:tgtEl>
                                      </p:cBhvr>
                                    </p:animEffect>
                                    <p:anim calcmode="lin" valueType="num">
                                      <p:cBhvr>
                                        <p:cTn id="4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D40-4DEE-34FF-C2E4-F51459CA92D1}"/>
              </a:ext>
            </a:extLst>
          </p:cNvPr>
          <p:cNvSpPr>
            <a:spLocks noGrp="1"/>
          </p:cNvSpPr>
          <p:nvPr>
            <p:ph type="ctrTitle"/>
          </p:nvPr>
        </p:nvSpPr>
        <p:spPr>
          <a:xfrm>
            <a:off x="1334448" y="692988"/>
            <a:ext cx="9557329" cy="727587"/>
          </a:xfrm>
        </p:spPr>
        <p:txBody>
          <a:bodyPr/>
          <a:lstStyle/>
          <a:p>
            <a:r>
              <a:rPr lang="en-US" dirty="0"/>
              <a:t>Dataset Description</a:t>
            </a:r>
            <a:br>
              <a:rPr lang="en-US" dirty="0"/>
            </a:br>
            <a:br>
              <a:rPr lang="en-US" dirty="0"/>
            </a:br>
            <a:br>
              <a:rPr lang="en-US" dirty="0"/>
            </a:br>
            <a:br>
              <a:rPr lang="en-US" dirty="0"/>
            </a:br>
            <a:endParaRPr lang="en-IN" dirty="0"/>
          </a:p>
        </p:txBody>
      </p:sp>
      <p:sp>
        <p:nvSpPr>
          <p:cNvPr id="3" name="TextBox 2">
            <a:extLst>
              <a:ext uri="{FF2B5EF4-FFF2-40B4-BE49-F238E27FC236}">
                <a16:creationId xmlns:a16="http://schemas.microsoft.com/office/drawing/2014/main" id="{7F4FEFE9-6E41-EAF3-7DAF-E5E87EFA44FE}"/>
              </a:ext>
            </a:extLst>
          </p:cNvPr>
          <p:cNvSpPr txBox="1"/>
          <p:nvPr/>
        </p:nvSpPr>
        <p:spPr>
          <a:xfrm>
            <a:off x="1789968" y="1420575"/>
            <a:ext cx="8072284" cy="1631216"/>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D1D5DB"/>
                </a:solidFill>
                <a:effectLst/>
                <a:latin typeface="Söhne"/>
              </a:rPr>
              <a:t>The Source dataset is in csv format</a:t>
            </a:r>
          </a:p>
          <a:p>
            <a:pPr marL="342900" indent="-342900" algn="l">
              <a:buFont typeface="Arial" panose="020B0604020202020204" pitchFamily="34" charset="0"/>
              <a:buChar char="•"/>
            </a:pPr>
            <a:r>
              <a:rPr lang="en-US" sz="2000" b="0" i="0" dirty="0">
                <a:solidFill>
                  <a:srgbClr val="D1D5DB"/>
                </a:solidFill>
                <a:effectLst/>
                <a:latin typeface="Söhne"/>
              </a:rPr>
              <a:t>Dataset contains 2 lakhs rows and 30 columns</a:t>
            </a:r>
          </a:p>
          <a:p>
            <a:pPr marL="342900" indent="-342900" algn="l">
              <a:buFont typeface="Arial" panose="020B0604020202020204" pitchFamily="34" charset="0"/>
              <a:buChar char="•"/>
            </a:pPr>
            <a:r>
              <a:rPr lang="en-US" sz="2000" dirty="0">
                <a:solidFill>
                  <a:srgbClr val="D1D5DB"/>
                </a:solidFill>
                <a:latin typeface="Söhne"/>
              </a:rPr>
              <a:t>There </a:t>
            </a:r>
            <a:r>
              <a:rPr lang="en-US" sz="2000">
                <a:solidFill>
                  <a:srgbClr val="D1D5DB"/>
                </a:solidFill>
                <a:latin typeface="Söhne"/>
              </a:rPr>
              <a:t>are some </a:t>
            </a:r>
            <a:r>
              <a:rPr lang="en-US" sz="2000" dirty="0">
                <a:solidFill>
                  <a:srgbClr val="D1D5DB"/>
                </a:solidFill>
                <a:latin typeface="Söhne"/>
              </a:rPr>
              <a:t>missing values for the provided input dataset</a:t>
            </a:r>
            <a:endParaRPr lang="en-US" sz="2000" b="0" i="0" dirty="0">
              <a:solidFill>
                <a:srgbClr val="D1D5DB"/>
              </a:solidFill>
              <a:effectLst/>
              <a:latin typeface="Söhne"/>
            </a:endParaRPr>
          </a:p>
          <a:p>
            <a:pPr marL="342900" indent="-342900" algn="l">
              <a:buFont typeface="Arial" panose="020B0604020202020204" pitchFamily="34" charset="0"/>
              <a:buChar char="•"/>
            </a:pPr>
            <a:r>
              <a:rPr lang="en-US" sz="2000" b="0" i="0" dirty="0">
                <a:solidFill>
                  <a:srgbClr val="D1D5DB"/>
                </a:solidFill>
                <a:effectLst/>
                <a:latin typeface="Söhne"/>
              </a:rPr>
              <a:t>The variable known as churn indicates whether a specific consumer gets churned or not, and we will be creating models to forecast it.</a:t>
            </a:r>
            <a:endParaRPr lang="en-IN" dirty="0"/>
          </a:p>
        </p:txBody>
      </p:sp>
      <p:sp>
        <p:nvSpPr>
          <p:cNvPr id="4" name="Title 1">
            <a:extLst>
              <a:ext uri="{FF2B5EF4-FFF2-40B4-BE49-F238E27FC236}">
                <a16:creationId xmlns:a16="http://schemas.microsoft.com/office/drawing/2014/main" id="{4F0AEC74-182C-DDB9-D085-DC457EE4D594}"/>
              </a:ext>
            </a:extLst>
          </p:cNvPr>
          <p:cNvSpPr txBox="1">
            <a:spLocks/>
          </p:cNvSpPr>
          <p:nvPr/>
        </p:nvSpPr>
        <p:spPr>
          <a:xfrm>
            <a:off x="1091378" y="3616036"/>
            <a:ext cx="10390707" cy="77076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i="0" dirty="0">
                <a:effectLst/>
              </a:rPr>
              <a:t>Challenge of Churn in Telecom</a:t>
            </a:r>
            <a:br>
              <a:rPr lang="en-US" dirty="0"/>
            </a:br>
            <a:br>
              <a:rPr lang="en-US" dirty="0"/>
            </a:br>
            <a:br>
              <a:rPr lang="en-US" dirty="0"/>
            </a:br>
            <a:br>
              <a:rPr lang="en-US" dirty="0"/>
            </a:br>
            <a:endParaRPr lang="en-IN" dirty="0"/>
          </a:p>
        </p:txBody>
      </p:sp>
      <p:sp>
        <p:nvSpPr>
          <p:cNvPr id="6" name="TextBox 5">
            <a:extLst>
              <a:ext uri="{FF2B5EF4-FFF2-40B4-BE49-F238E27FC236}">
                <a16:creationId xmlns:a16="http://schemas.microsoft.com/office/drawing/2014/main" id="{4FA04E46-59E8-158E-ED14-F78E467A463C}"/>
              </a:ext>
            </a:extLst>
          </p:cNvPr>
          <p:cNvSpPr txBox="1"/>
          <p:nvPr/>
        </p:nvSpPr>
        <p:spPr>
          <a:xfrm>
            <a:off x="1435259" y="4592236"/>
            <a:ext cx="10289895" cy="1015663"/>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D1D5DB"/>
                </a:solidFill>
                <a:effectLst/>
                <a:latin typeface="Söhne"/>
              </a:rPr>
              <a:t>   High customer churn rates are a significant challenge for  telecommunication companies.</a:t>
            </a:r>
          </a:p>
          <a:p>
            <a:pPr algn="l">
              <a:buFont typeface="Arial" panose="020B0604020202020204" pitchFamily="34" charset="0"/>
              <a:buChar char="•"/>
            </a:pPr>
            <a:r>
              <a:rPr lang="en-US" sz="2000" b="0" i="0" dirty="0">
                <a:solidFill>
                  <a:srgbClr val="D1D5DB"/>
                </a:solidFill>
                <a:effectLst/>
                <a:latin typeface="Söhne"/>
              </a:rPr>
              <a:t>   Losing customers leads to increased costs for acquiring new ones and impacts overall  revenue.</a:t>
            </a:r>
          </a:p>
          <a:p>
            <a:pPr algn="l">
              <a:buFont typeface="Arial" panose="020B0604020202020204" pitchFamily="34" charset="0"/>
              <a:buChar char="•"/>
            </a:pPr>
            <a:r>
              <a:rPr lang="en-US" sz="2000" b="0" i="0" dirty="0">
                <a:solidFill>
                  <a:srgbClr val="D1D5DB"/>
                </a:solidFill>
                <a:effectLst/>
                <a:latin typeface="Söhne"/>
              </a:rPr>
              <a:t>   Machine Learning offers a promising solution to tackle this issue.</a:t>
            </a:r>
          </a:p>
        </p:txBody>
      </p:sp>
    </p:spTree>
    <p:extLst>
      <p:ext uri="{BB962C8B-B14F-4D97-AF65-F5344CB8AC3E}">
        <p14:creationId xmlns:p14="http://schemas.microsoft.com/office/powerpoint/2010/main" val="1447209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fade">
                                      <p:cBhvr>
                                        <p:cTn id="49" dur="1000"/>
                                        <p:tgtEl>
                                          <p:spTgt spid="6">
                                            <p:txEl>
                                              <p:pRg st="0" end="0"/>
                                            </p:txEl>
                                          </p:spTgt>
                                        </p:tgtEl>
                                      </p:cBhvr>
                                    </p:animEffect>
                                    <p:anim calcmode="lin" valueType="num">
                                      <p:cBhvr>
                                        <p:cTn id="5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1000"/>
                                        <p:tgtEl>
                                          <p:spTgt spid="6">
                                            <p:txEl>
                                              <p:pRg st="1" end="1"/>
                                            </p:txEl>
                                          </p:spTgt>
                                        </p:tgtEl>
                                      </p:cBhvr>
                                    </p:animEffect>
                                    <p:anim calcmode="lin" valueType="num">
                                      <p:cBhvr>
                                        <p:cTn id="5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Effect transition="in" filter="fade">
                                      <p:cBhvr>
                                        <p:cTn id="63" dur="1000"/>
                                        <p:tgtEl>
                                          <p:spTgt spid="6">
                                            <p:txEl>
                                              <p:pRg st="2" end="2"/>
                                            </p:txEl>
                                          </p:spTgt>
                                        </p:tgtEl>
                                      </p:cBhvr>
                                    </p:animEffect>
                                    <p:anim calcmode="lin" valueType="num">
                                      <p:cBhvr>
                                        <p:cTn id="6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770925" y="-101914"/>
            <a:ext cx="8472669" cy="935291"/>
          </a:xfrm>
        </p:spPr>
        <p:txBody>
          <a:bodyPr/>
          <a:lstStyle/>
          <a:p>
            <a:r>
              <a:rPr lang="en-US" sz="4000" b="1" spc="600" dirty="0">
                <a:ln w="28575">
                  <a:noFill/>
                  <a:prstDash val="solid"/>
                </a:ln>
                <a:solidFill>
                  <a:schemeClr val="bg1"/>
                </a:solidFill>
                <a:latin typeface="Tw Cen MT" panose="020B0602020104020603" pitchFamily="34" charset="77"/>
              </a:rPr>
              <a:t>BUSINESS PROBLEM</a:t>
            </a:r>
          </a:p>
        </p:txBody>
      </p:sp>
      <p:pic>
        <p:nvPicPr>
          <p:cNvPr id="11" name="Content Placeholder 10">
            <a:extLst>
              <a:ext uri="{FF2B5EF4-FFF2-40B4-BE49-F238E27FC236}">
                <a16:creationId xmlns:a16="http://schemas.microsoft.com/office/drawing/2014/main" id="{EFA35BDC-28F3-FE7D-6241-7F3E8CC67D0B}"/>
              </a:ext>
            </a:extLst>
          </p:cNvPr>
          <p:cNvPicPr>
            <a:picLocks noGrp="1" noChangeAspect="1"/>
          </p:cNvPicPr>
          <p:nvPr>
            <p:ph idx="1"/>
          </p:nvPr>
        </p:nvPicPr>
        <p:blipFill>
          <a:blip r:embed="rId2"/>
          <a:stretch>
            <a:fillRect/>
          </a:stretch>
        </p:blipFill>
        <p:spPr>
          <a:xfrm>
            <a:off x="508606" y="975617"/>
            <a:ext cx="11174788" cy="5521123"/>
          </a:xfrm>
        </p:spPr>
      </p:pic>
    </p:spTree>
    <p:extLst>
      <p:ext uri="{BB962C8B-B14F-4D97-AF65-F5344CB8AC3E}">
        <p14:creationId xmlns:p14="http://schemas.microsoft.com/office/powerpoint/2010/main" val="12087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1957643-0F53-ADFF-D9AA-A42D2CBC47DA}"/>
              </a:ext>
            </a:extLst>
          </p:cNvPr>
          <p:cNvSpPr>
            <a:spLocks noGrp="1"/>
          </p:cNvSpPr>
          <p:nvPr>
            <p:ph type="ctrTitle"/>
          </p:nvPr>
        </p:nvSpPr>
        <p:spPr>
          <a:xfrm>
            <a:off x="212237" y="248352"/>
            <a:ext cx="11593942" cy="649188"/>
          </a:xfrm>
        </p:spPr>
        <p:txBody>
          <a:bodyPr/>
          <a:lstStyle/>
          <a:p>
            <a:r>
              <a:rPr lang="en-US" sz="2500" u="sng" dirty="0"/>
              <a:t>DATA EXPLORATION AND data MANIPULATION </a:t>
            </a:r>
            <a:endParaRPr lang="en-IN" sz="2500" u="sng" dirty="0"/>
          </a:p>
        </p:txBody>
      </p:sp>
      <p:pic>
        <p:nvPicPr>
          <p:cNvPr id="9" name="Picture 8">
            <a:extLst>
              <a:ext uri="{FF2B5EF4-FFF2-40B4-BE49-F238E27FC236}">
                <a16:creationId xmlns:a16="http://schemas.microsoft.com/office/drawing/2014/main" id="{CE8BAC4D-E388-D23C-3596-EDDDFC535168}"/>
              </a:ext>
            </a:extLst>
          </p:cNvPr>
          <p:cNvPicPr>
            <a:picLocks noChangeAspect="1"/>
          </p:cNvPicPr>
          <p:nvPr/>
        </p:nvPicPr>
        <p:blipFill>
          <a:blip r:embed="rId2"/>
          <a:stretch>
            <a:fillRect/>
          </a:stretch>
        </p:blipFill>
        <p:spPr>
          <a:xfrm>
            <a:off x="212237" y="921398"/>
            <a:ext cx="3410640" cy="2965250"/>
          </a:xfrm>
          <a:prstGeom prst="rect">
            <a:avLst/>
          </a:prstGeom>
        </p:spPr>
      </p:pic>
      <p:pic>
        <p:nvPicPr>
          <p:cNvPr id="12" name="Picture 11">
            <a:extLst>
              <a:ext uri="{FF2B5EF4-FFF2-40B4-BE49-F238E27FC236}">
                <a16:creationId xmlns:a16="http://schemas.microsoft.com/office/drawing/2014/main" id="{E2EB44A0-1070-8740-1C9A-88D72DD4314D}"/>
              </a:ext>
            </a:extLst>
          </p:cNvPr>
          <p:cNvPicPr>
            <a:picLocks noChangeAspect="1"/>
          </p:cNvPicPr>
          <p:nvPr/>
        </p:nvPicPr>
        <p:blipFill>
          <a:blip r:embed="rId3"/>
          <a:stretch>
            <a:fillRect/>
          </a:stretch>
        </p:blipFill>
        <p:spPr>
          <a:xfrm>
            <a:off x="3844743" y="2394891"/>
            <a:ext cx="3454202" cy="2965251"/>
          </a:xfrm>
          <a:prstGeom prst="rect">
            <a:avLst/>
          </a:prstGeom>
        </p:spPr>
      </p:pic>
      <p:pic>
        <p:nvPicPr>
          <p:cNvPr id="15" name="Picture 14">
            <a:extLst>
              <a:ext uri="{FF2B5EF4-FFF2-40B4-BE49-F238E27FC236}">
                <a16:creationId xmlns:a16="http://schemas.microsoft.com/office/drawing/2014/main" id="{B27494DA-47D4-1E22-7D23-5963A15739FD}"/>
              </a:ext>
            </a:extLst>
          </p:cNvPr>
          <p:cNvPicPr>
            <a:picLocks noChangeAspect="1"/>
          </p:cNvPicPr>
          <p:nvPr/>
        </p:nvPicPr>
        <p:blipFill>
          <a:blip r:embed="rId4"/>
          <a:stretch>
            <a:fillRect/>
          </a:stretch>
        </p:blipFill>
        <p:spPr>
          <a:xfrm>
            <a:off x="7542513" y="3429000"/>
            <a:ext cx="4370277" cy="3307466"/>
          </a:xfrm>
          <a:prstGeom prst="rect">
            <a:avLst/>
          </a:prstGeom>
        </p:spPr>
      </p:pic>
    </p:spTree>
    <p:extLst>
      <p:ext uri="{BB962C8B-B14F-4D97-AF65-F5344CB8AC3E}">
        <p14:creationId xmlns:p14="http://schemas.microsoft.com/office/powerpoint/2010/main" val="229103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1957643-0F53-ADFF-D9AA-A42D2CBC47DA}"/>
              </a:ext>
            </a:extLst>
          </p:cNvPr>
          <p:cNvSpPr>
            <a:spLocks noGrp="1"/>
          </p:cNvSpPr>
          <p:nvPr>
            <p:ph type="ctrTitle"/>
          </p:nvPr>
        </p:nvSpPr>
        <p:spPr>
          <a:xfrm>
            <a:off x="212237" y="248352"/>
            <a:ext cx="11593942" cy="649188"/>
          </a:xfrm>
        </p:spPr>
        <p:txBody>
          <a:bodyPr/>
          <a:lstStyle/>
          <a:p>
            <a:r>
              <a:rPr lang="en-US" sz="2500" u="sng" dirty="0"/>
              <a:t>DATA EXPLORATION AND data MANIPULATION </a:t>
            </a:r>
            <a:endParaRPr lang="en-IN" sz="2500" u="sng" dirty="0"/>
          </a:p>
        </p:txBody>
      </p:sp>
      <p:pic>
        <p:nvPicPr>
          <p:cNvPr id="3" name="Picture 2">
            <a:extLst>
              <a:ext uri="{FF2B5EF4-FFF2-40B4-BE49-F238E27FC236}">
                <a16:creationId xmlns:a16="http://schemas.microsoft.com/office/drawing/2014/main" id="{335AF9B4-064B-7271-C954-9CB886B5087C}"/>
              </a:ext>
            </a:extLst>
          </p:cNvPr>
          <p:cNvPicPr>
            <a:picLocks noChangeAspect="1"/>
          </p:cNvPicPr>
          <p:nvPr/>
        </p:nvPicPr>
        <p:blipFill>
          <a:blip r:embed="rId2"/>
          <a:stretch>
            <a:fillRect/>
          </a:stretch>
        </p:blipFill>
        <p:spPr>
          <a:xfrm>
            <a:off x="821803" y="915604"/>
            <a:ext cx="4861336" cy="3086970"/>
          </a:xfrm>
          <a:prstGeom prst="rect">
            <a:avLst/>
          </a:prstGeom>
        </p:spPr>
      </p:pic>
      <p:pic>
        <p:nvPicPr>
          <p:cNvPr id="5" name="Picture 4">
            <a:extLst>
              <a:ext uri="{FF2B5EF4-FFF2-40B4-BE49-F238E27FC236}">
                <a16:creationId xmlns:a16="http://schemas.microsoft.com/office/drawing/2014/main" id="{5F9E7834-C5EB-2590-7177-172C27A09199}"/>
              </a:ext>
            </a:extLst>
          </p:cNvPr>
          <p:cNvPicPr>
            <a:picLocks noChangeAspect="1"/>
          </p:cNvPicPr>
          <p:nvPr/>
        </p:nvPicPr>
        <p:blipFill>
          <a:blip r:embed="rId3"/>
          <a:stretch>
            <a:fillRect/>
          </a:stretch>
        </p:blipFill>
        <p:spPr>
          <a:xfrm>
            <a:off x="6630212" y="897540"/>
            <a:ext cx="4990736" cy="3086970"/>
          </a:xfrm>
          <a:prstGeom prst="rect">
            <a:avLst/>
          </a:prstGeom>
        </p:spPr>
      </p:pic>
      <p:pic>
        <p:nvPicPr>
          <p:cNvPr id="7" name="Picture 6">
            <a:extLst>
              <a:ext uri="{FF2B5EF4-FFF2-40B4-BE49-F238E27FC236}">
                <a16:creationId xmlns:a16="http://schemas.microsoft.com/office/drawing/2014/main" id="{1ADC2DFD-DFC3-7C73-B24A-3226AE113C1E}"/>
              </a:ext>
            </a:extLst>
          </p:cNvPr>
          <p:cNvPicPr>
            <a:picLocks noChangeAspect="1"/>
          </p:cNvPicPr>
          <p:nvPr/>
        </p:nvPicPr>
        <p:blipFill>
          <a:blip r:embed="rId4"/>
          <a:stretch>
            <a:fillRect/>
          </a:stretch>
        </p:blipFill>
        <p:spPr>
          <a:xfrm>
            <a:off x="821803" y="4064104"/>
            <a:ext cx="4861335" cy="2636752"/>
          </a:xfrm>
          <a:prstGeom prst="rect">
            <a:avLst/>
          </a:prstGeom>
        </p:spPr>
      </p:pic>
      <p:pic>
        <p:nvPicPr>
          <p:cNvPr id="10" name="Picture 9">
            <a:extLst>
              <a:ext uri="{FF2B5EF4-FFF2-40B4-BE49-F238E27FC236}">
                <a16:creationId xmlns:a16="http://schemas.microsoft.com/office/drawing/2014/main" id="{9C99E68E-3B8B-6A2B-EF74-8AB2963ED9C7}"/>
              </a:ext>
            </a:extLst>
          </p:cNvPr>
          <p:cNvPicPr>
            <a:picLocks noChangeAspect="1"/>
          </p:cNvPicPr>
          <p:nvPr/>
        </p:nvPicPr>
        <p:blipFill>
          <a:blip r:embed="rId5"/>
          <a:stretch>
            <a:fillRect/>
          </a:stretch>
        </p:blipFill>
        <p:spPr>
          <a:xfrm>
            <a:off x="6630212" y="4064104"/>
            <a:ext cx="4990736" cy="2636752"/>
          </a:xfrm>
          <a:prstGeom prst="rect">
            <a:avLst/>
          </a:prstGeom>
        </p:spPr>
      </p:pic>
    </p:spTree>
    <p:extLst>
      <p:ext uri="{BB962C8B-B14F-4D97-AF65-F5344CB8AC3E}">
        <p14:creationId xmlns:p14="http://schemas.microsoft.com/office/powerpoint/2010/main" val="29618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487C66D6-9881-C42E-DA19-824AF46D7032}"/>
              </a:ext>
            </a:extLst>
          </p:cNvPr>
          <p:cNvSpPr txBox="1">
            <a:spLocks/>
          </p:cNvSpPr>
          <p:nvPr/>
        </p:nvSpPr>
        <p:spPr>
          <a:xfrm>
            <a:off x="6620910" y="935591"/>
            <a:ext cx="6061241" cy="162674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endParaRPr lang="en-US" sz="1800" dirty="0"/>
          </a:p>
        </p:txBody>
      </p:sp>
      <p:pic>
        <p:nvPicPr>
          <p:cNvPr id="9" name="Picture 8">
            <a:extLst>
              <a:ext uri="{FF2B5EF4-FFF2-40B4-BE49-F238E27FC236}">
                <a16:creationId xmlns:a16="http://schemas.microsoft.com/office/drawing/2014/main" id="{212F450E-64B8-8AC4-2553-EBB96477ED25}"/>
              </a:ext>
            </a:extLst>
          </p:cNvPr>
          <p:cNvPicPr>
            <a:picLocks noChangeAspect="1"/>
          </p:cNvPicPr>
          <p:nvPr/>
        </p:nvPicPr>
        <p:blipFill>
          <a:blip r:embed="rId2"/>
          <a:srcRect/>
          <a:stretch/>
        </p:blipFill>
        <p:spPr>
          <a:xfrm>
            <a:off x="7522865" y="2206277"/>
            <a:ext cx="3989112" cy="4204462"/>
          </a:xfrm>
          <a:prstGeom prst="rect">
            <a:avLst/>
          </a:prstGeom>
        </p:spPr>
      </p:pic>
      <p:sp>
        <p:nvSpPr>
          <p:cNvPr id="12" name="Title 10">
            <a:extLst>
              <a:ext uri="{FF2B5EF4-FFF2-40B4-BE49-F238E27FC236}">
                <a16:creationId xmlns:a16="http://schemas.microsoft.com/office/drawing/2014/main" id="{2B0687D5-E625-7FD6-5F6E-074E384663C7}"/>
              </a:ext>
            </a:extLst>
          </p:cNvPr>
          <p:cNvSpPr txBox="1">
            <a:spLocks/>
          </p:cNvSpPr>
          <p:nvPr/>
        </p:nvSpPr>
        <p:spPr>
          <a:xfrm>
            <a:off x="6721926" y="1185477"/>
            <a:ext cx="5238281" cy="162674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sz="1800" dirty="0"/>
              <a:t>DISTRIBUTION OF CNTCHURN_FLAG COLUMN IN PIECHART</a:t>
            </a:r>
          </a:p>
        </p:txBody>
      </p:sp>
      <p:sp>
        <p:nvSpPr>
          <p:cNvPr id="16" name="TextBox 15">
            <a:extLst>
              <a:ext uri="{FF2B5EF4-FFF2-40B4-BE49-F238E27FC236}">
                <a16:creationId xmlns:a16="http://schemas.microsoft.com/office/drawing/2014/main" id="{CF6CD08C-F04E-C25C-B188-BC297A52B2AD}"/>
              </a:ext>
            </a:extLst>
          </p:cNvPr>
          <p:cNvSpPr txBox="1"/>
          <p:nvPr/>
        </p:nvSpPr>
        <p:spPr>
          <a:xfrm>
            <a:off x="281615" y="372470"/>
            <a:ext cx="11875626" cy="430887"/>
          </a:xfrm>
          <a:prstGeom prst="rect">
            <a:avLst/>
          </a:prstGeom>
          <a:noFill/>
        </p:spPr>
        <p:txBody>
          <a:bodyPr wrap="square" rtlCol="0">
            <a:spAutoFit/>
          </a:bodyPr>
          <a:lstStyle/>
          <a:p>
            <a:pPr algn="ctr"/>
            <a:r>
              <a:rPr lang="en-US" sz="2200" b="1" u="sng" dirty="0">
                <a:solidFill>
                  <a:schemeClr val="bg1"/>
                </a:solidFill>
                <a:latin typeface="Arial Black" panose="020B0A04020102020204" pitchFamily="34" charset="0"/>
              </a:rPr>
              <a:t>DATA PREPROCESSING</a:t>
            </a:r>
            <a:endParaRPr lang="en-IN" sz="2200" b="1" u="sng" dirty="0">
              <a:solidFill>
                <a:schemeClr val="bg1"/>
              </a:solidFill>
              <a:latin typeface="Arial Black" panose="020B0A04020102020204" pitchFamily="34" charset="0"/>
            </a:endParaRPr>
          </a:p>
        </p:txBody>
      </p:sp>
      <p:sp>
        <p:nvSpPr>
          <p:cNvPr id="19" name="Title 10">
            <a:extLst>
              <a:ext uri="{FF2B5EF4-FFF2-40B4-BE49-F238E27FC236}">
                <a16:creationId xmlns:a16="http://schemas.microsoft.com/office/drawing/2014/main" id="{6BE4907F-81A8-ED57-899A-2DD93DD87F07}"/>
              </a:ext>
            </a:extLst>
          </p:cNvPr>
          <p:cNvSpPr txBox="1">
            <a:spLocks/>
          </p:cNvSpPr>
          <p:nvPr/>
        </p:nvSpPr>
        <p:spPr>
          <a:xfrm>
            <a:off x="231793" y="1185477"/>
            <a:ext cx="6061241" cy="162674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sz="1800" dirty="0"/>
              <a:t>MISSING VALUES</a:t>
            </a:r>
          </a:p>
        </p:txBody>
      </p:sp>
      <p:pic>
        <p:nvPicPr>
          <p:cNvPr id="23" name="Picture 22">
            <a:extLst>
              <a:ext uri="{FF2B5EF4-FFF2-40B4-BE49-F238E27FC236}">
                <a16:creationId xmlns:a16="http://schemas.microsoft.com/office/drawing/2014/main" id="{D4220D21-51F5-8225-50E9-79A890A9F95B}"/>
              </a:ext>
            </a:extLst>
          </p:cNvPr>
          <p:cNvPicPr>
            <a:picLocks noChangeAspect="1"/>
          </p:cNvPicPr>
          <p:nvPr/>
        </p:nvPicPr>
        <p:blipFill>
          <a:blip r:embed="rId3"/>
          <a:stretch>
            <a:fillRect/>
          </a:stretch>
        </p:blipFill>
        <p:spPr>
          <a:xfrm>
            <a:off x="680023" y="2119257"/>
            <a:ext cx="4760226" cy="4373131"/>
          </a:xfrm>
          <a:prstGeom prst="rect">
            <a:avLst/>
          </a:prstGeom>
        </p:spPr>
      </p:pic>
    </p:spTree>
    <p:extLst>
      <p:ext uri="{BB962C8B-B14F-4D97-AF65-F5344CB8AC3E}">
        <p14:creationId xmlns:p14="http://schemas.microsoft.com/office/powerpoint/2010/main" val="30029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487C66D6-9881-C42E-DA19-824AF46D7032}"/>
              </a:ext>
            </a:extLst>
          </p:cNvPr>
          <p:cNvSpPr txBox="1">
            <a:spLocks/>
          </p:cNvSpPr>
          <p:nvPr/>
        </p:nvSpPr>
        <p:spPr>
          <a:xfrm>
            <a:off x="6620910" y="935591"/>
            <a:ext cx="6061241" cy="162674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endParaRPr lang="en-US" sz="1800" dirty="0"/>
          </a:p>
        </p:txBody>
      </p:sp>
      <p:sp>
        <p:nvSpPr>
          <p:cNvPr id="16" name="TextBox 15">
            <a:extLst>
              <a:ext uri="{FF2B5EF4-FFF2-40B4-BE49-F238E27FC236}">
                <a16:creationId xmlns:a16="http://schemas.microsoft.com/office/drawing/2014/main" id="{CF6CD08C-F04E-C25C-B188-BC297A52B2AD}"/>
              </a:ext>
            </a:extLst>
          </p:cNvPr>
          <p:cNvSpPr txBox="1"/>
          <p:nvPr/>
        </p:nvSpPr>
        <p:spPr>
          <a:xfrm>
            <a:off x="-92597" y="467650"/>
            <a:ext cx="11875626" cy="430887"/>
          </a:xfrm>
          <a:prstGeom prst="rect">
            <a:avLst/>
          </a:prstGeom>
          <a:noFill/>
        </p:spPr>
        <p:txBody>
          <a:bodyPr wrap="square" rtlCol="0">
            <a:spAutoFit/>
          </a:bodyPr>
          <a:lstStyle/>
          <a:p>
            <a:pPr algn="ctr"/>
            <a:r>
              <a:rPr lang="en-US" sz="2200" b="1" u="sng" dirty="0">
                <a:solidFill>
                  <a:schemeClr val="bg1"/>
                </a:solidFill>
                <a:latin typeface="Arial Black" panose="020B0A04020102020204" pitchFamily="34" charset="0"/>
              </a:rPr>
              <a:t>DATA PREPROCESSING</a:t>
            </a:r>
            <a:endParaRPr lang="en-IN" sz="2200" b="1" u="sng"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585C6C7C-BE18-95D5-91D5-FEECDDD97319}"/>
              </a:ext>
            </a:extLst>
          </p:cNvPr>
          <p:cNvSpPr txBox="1"/>
          <p:nvPr/>
        </p:nvSpPr>
        <p:spPr>
          <a:xfrm>
            <a:off x="7245751" y="1888631"/>
            <a:ext cx="4537277" cy="3693319"/>
          </a:xfrm>
          <a:prstGeom prst="rect">
            <a:avLst/>
          </a:prstGeom>
          <a:noFill/>
        </p:spPr>
        <p:txBody>
          <a:bodyPr wrap="square" rtlCol="0">
            <a:spAutoFit/>
          </a:bodyPr>
          <a:lstStyle/>
          <a:p>
            <a:r>
              <a:rPr lang="en-US" b="0" i="0" dirty="0">
                <a:solidFill>
                  <a:srgbClr val="EBE8E4"/>
                </a:solidFill>
                <a:effectLst/>
                <a:latin typeface="-apple-system"/>
              </a:rPr>
              <a:t>The correlation matrix heatmap is a powerful visualization that allows you to identify patterns and relationships between different numeric variables in the dataset. High positive values (close to 1) indicate strong positive correlations, meaning when one variable increases, the other tends to increase as well. High negative values (close to -1) indicate strong negative correlations, meaning when one variable increases, the other tends to decrease. A correlation coefficient close to 0 suggests little to no linear relationship between the variables.</a:t>
            </a:r>
            <a:endParaRPr lang="en-IN" dirty="0"/>
          </a:p>
        </p:txBody>
      </p:sp>
      <p:pic>
        <p:nvPicPr>
          <p:cNvPr id="13" name="Picture 12">
            <a:extLst>
              <a:ext uri="{FF2B5EF4-FFF2-40B4-BE49-F238E27FC236}">
                <a16:creationId xmlns:a16="http://schemas.microsoft.com/office/drawing/2014/main" id="{AB61B8A4-84B9-4EA9-D736-DFAB12A33146}"/>
              </a:ext>
            </a:extLst>
          </p:cNvPr>
          <p:cNvPicPr>
            <a:picLocks noChangeAspect="1"/>
          </p:cNvPicPr>
          <p:nvPr/>
        </p:nvPicPr>
        <p:blipFill>
          <a:blip r:embed="rId2"/>
          <a:stretch>
            <a:fillRect/>
          </a:stretch>
        </p:blipFill>
        <p:spPr>
          <a:xfrm>
            <a:off x="680691" y="1341120"/>
            <a:ext cx="5803135" cy="5293360"/>
          </a:xfrm>
          <a:prstGeom prst="rect">
            <a:avLst/>
          </a:prstGeom>
        </p:spPr>
      </p:pic>
    </p:spTree>
    <p:extLst>
      <p:ext uri="{BB962C8B-B14F-4D97-AF65-F5344CB8AC3E}">
        <p14:creationId xmlns:p14="http://schemas.microsoft.com/office/powerpoint/2010/main" val="15678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1957643-0F53-ADFF-D9AA-A42D2CBC47DA}"/>
              </a:ext>
            </a:extLst>
          </p:cNvPr>
          <p:cNvSpPr>
            <a:spLocks noGrp="1"/>
          </p:cNvSpPr>
          <p:nvPr>
            <p:ph type="ctrTitle"/>
          </p:nvPr>
        </p:nvSpPr>
        <p:spPr>
          <a:xfrm>
            <a:off x="159146" y="248351"/>
            <a:ext cx="11593942" cy="649188"/>
          </a:xfrm>
        </p:spPr>
        <p:txBody>
          <a:bodyPr/>
          <a:lstStyle/>
          <a:p>
            <a:r>
              <a:rPr lang="en-US" sz="2500" u="sng" dirty="0"/>
              <a:t>EXPLORATORY DATA ANALYSIS</a:t>
            </a:r>
            <a:endParaRPr lang="en-IN" sz="2500" u="sng" dirty="0"/>
          </a:p>
        </p:txBody>
      </p:sp>
      <p:sp>
        <p:nvSpPr>
          <p:cNvPr id="6" name="Title 10">
            <a:extLst>
              <a:ext uri="{FF2B5EF4-FFF2-40B4-BE49-F238E27FC236}">
                <a16:creationId xmlns:a16="http://schemas.microsoft.com/office/drawing/2014/main" id="{038A7AD0-3757-3E6F-7A9E-0EC23F38B4EB}"/>
              </a:ext>
            </a:extLst>
          </p:cNvPr>
          <p:cNvSpPr txBox="1">
            <a:spLocks/>
          </p:cNvSpPr>
          <p:nvPr/>
        </p:nvSpPr>
        <p:spPr>
          <a:xfrm>
            <a:off x="2246692" y="897539"/>
            <a:ext cx="7698616" cy="47984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sz="2000" dirty="0"/>
              <a:t>UNIVARIATE ANALYSIS</a:t>
            </a:r>
            <a:endParaRPr lang="en-IN" sz="2000" dirty="0"/>
          </a:p>
        </p:txBody>
      </p:sp>
      <p:sp>
        <p:nvSpPr>
          <p:cNvPr id="10" name="TextBox 9">
            <a:extLst>
              <a:ext uri="{FF2B5EF4-FFF2-40B4-BE49-F238E27FC236}">
                <a16:creationId xmlns:a16="http://schemas.microsoft.com/office/drawing/2014/main" id="{2A33A406-ECE7-7DEB-421D-30286E5E74C5}"/>
              </a:ext>
            </a:extLst>
          </p:cNvPr>
          <p:cNvSpPr txBox="1"/>
          <p:nvPr/>
        </p:nvSpPr>
        <p:spPr>
          <a:xfrm>
            <a:off x="277793" y="2419109"/>
            <a:ext cx="4132161" cy="3416320"/>
          </a:xfrm>
          <a:prstGeom prst="rect">
            <a:avLst/>
          </a:prstGeom>
          <a:noFill/>
        </p:spPr>
        <p:txBody>
          <a:bodyPr wrap="square" rtlCol="0">
            <a:spAutoFit/>
          </a:bodyPr>
          <a:lstStyle/>
          <a:p>
            <a:r>
              <a:rPr lang="en-US" dirty="0">
                <a:solidFill>
                  <a:srgbClr val="EBE8E4"/>
                </a:solidFill>
                <a:latin typeface="-apple-system"/>
              </a:rPr>
              <a:t>      	     </a:t>
            </a:r>
            <a:r>
              <a:rPr lang="en-US" b="1" dirty="0">
                <a:solidFill>
                  <a:srgbClr val="EBE8E4"/>
                </a:solidFill>
                <a:latin typeface="-apple-system"/>
              </a:rPr>
              <a:t>NUMERIC FEATURES</a:t>
            </a:r>
          </a:p>
          <a:p>
            <a:pPr algn="just"/>
            <a:r>
              <a:rPr lang="en-US" dirty="0">
                <a:solidFill>
                  <a:srgbClr val="EBE8E4"/>
                </a:solidFill>
                <a:latin typeface="-apple-system"/>
              </a:rPr>
              <a:t>T</a:t>
            </a:r>
            <a:r>
              <a:rPr lang="en-US" b="0" i="0" dirty="0">
                <a:solidFill>
                  <a:srgbClr val="EBE8E4"/>
                </a:solidFill>
                <a:effectLst/>
                <a:latin typeface="-apple-system"/>
              </a:rPr>
              <a:t>he univariate histogram gives us an idea of how the data in each numeric column is distributed. It helps us understand the central tendency, the spread of data, and any potential outliers in the dataset. By visualizing the data in this way we can quickly identify patterns or irregularities, make comparisons between different columns, and gain insights into the characteristics of each variable individually.</a:t>
            </a:r>
            <a:endParaRPr lang="en-IN" dirty="0"/>
          </a:p>
        </p:txBody>
      </p:sp>
      <p:pic>
        <p:nvPicPr>
          <p:cNvPr id="14" name="Picture 13">
            <a:extLst>
              <a:ext uri="{FF2B5EF4-FFF2-40B4-BE49-F238E27FC236}">
                <a16:creationId xmlns:a16="http://schemas.microsoft.com/office/drawing/2014/main" id="{6282FD28-E5C3-F77B-6A72-EFAA686410C5}"/>
              </a:ext>
            </a:extLst>
          </p:cNvPr>
          <p:cNvPicPr>
            <a:picLocks noChangeAspect="1"/>
          </p:cNvPicPr>
          <p:nvPr/>
        </p:nvPicPr>
        <p:blipFill>
          <a:blip r:embed="rId2"/>
          <a:stretch>
            <a:fillRect/>
          </a:stretch>
        </p:blipFill>
        <p:spPr>
          <a:xfrm>
            <a:off x="4896092" y="1377387"/>
            <a:ext cx="3829776" cy="2453833"/>
          </a:xfrm>
          <a:prstGeom prst="rect">
            <a:avLst/>
          </a:prstGeom>
        </p:spPr>
      </p:pic>
      <p:pic>
        <p:nvPicPr>
          <p:cNvPr id="16" name="Picture 15">
            <a:extLst>
              <a:ext uri="{FF2B5EF4-FFF2-40B4-BE49-F238E27FC236}">
                <a16:creationId xmlns:a16="http://schemas.microsoft.com/office/drawing/2014/main" id="{A3C7D5EF-BD0E-4672-3537-94820406F5F1}"/>
              </a:ext>
            </a:extLst>
          </p:cNvPr>
          <p:cNvPicPr>
            <a:picLocks noChangeAspect="1"/>
          </p:cNvPicPr>
          <p:nvPr/>
        </p:nvPicPr>
        <p:blipFill>
          <a:blip r:embed="rId3"/>
          <a:stretch>
            <a:fillRect/>
          </a:stretch>
        </p:blipFill>
        <p:spPr>
          <a:xfrm>
            <a:off x="7550554" y="4016414"/>
            <a:ext cx="4016093" cy="2706785"/>
          </a:xfrm>
          <a:prstGeom prst="rect">
            <a:avLst/>
          </a:prstGeom>
        </p:spPr>
      </p:pic>
    </p:spTree>
    <p:extLst>
      <p:ext uri="{BB962C8B-B14F-4D97-AF65-F5344CB8AC3E}">
        <p14:creationId xmlns:p14="http://schemas.microsoft.com/office/powerpoint/2010/main" val="6394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0" grpId="0"/>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725</Words>
  <Application>Microsoft Office PowerPoint</Application>
  <PresentationFormat>Widescreen</PresentationFormat>
  <Paragraphs>66</Paragraphs>
  <Slides>18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Arial</vt:lpstr>
      <vt:lpstr>Arial Black</vt:lpstr>
      <vt:lpstr>Calibri</vt:lpstr>
      <vt:lpstr>Candara</vt:lpstr>
      <vt:lpstr>Castellar</vt:lpstr>
      <vt:lpstr>Courier New</vt:lpstr>
      <vt:lpstr>Segoe UI Light</vt:lpstr>
      <vt:lpstr>Sitka Subheading</vt:lpstr>
      <vt:lpstr>Söhne</vt:lpstr>
      <vt:lpstr>Tw Cen MT</vt:lpstr>
      <vt:lpstr>Office Theme</vt:lpstr>
      <vt:lpstr>TELECOM CHURN PREDICTION</vt:lpstr>
      <vt:lpstr>INTRODUCTION    </vt:lpstr>
      <vt:lpstr>Dataset Description    </vt:lpstr>
      <vt:lpstr>BUSINESS PROBLEM</vt:lpstr>
      <vt:lpstr>DATA EXPLORATION AND data MANIPULATION </vt:lpstr>
      <vt:lpstr>DATA EXPLORATION AND data MANIPULATION </vt:lpstr>
      <vt:lpstr>PowerPoint Presentation</vt:lpstr>
      <vt:lpstr>PowerPoint Presentation</vt:lpstr>
      <vt:lpstr>EXPLORATORY DATA ANALYSIS</vt:lpstr>
      <vt:lpstr>EXPLORATORY DATA ANALYSIS</vt:lpstr>
      <vt:lpstr>PowerPoint Presentation</vt:lpstr>
      <vt:lpstr>FEATURE ENGINEERING</vt:lpstr>
      <vt:lpstr>Transforming Existing Features to numerical </vt:lpstr>
      <vt:lpstr>PowerPoint Presentation</vt:lpstr>
      <vt:lpstr>PowerPoint Presentation</vt:lpstr>
      <vt:lpstr>   CONCLUSION  </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2023-08-07T01:51:17Z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