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15"/>
  </p:notesMasterIdLst>
  <p:sldIdLst>
    <p:sldId id="261" r:id="rId2"/>
    <p:sldId id="260" r:id="rId3"/>
    <p:sldId id="257" r:id="rId4"/>
    <p:sldId id="258" r:id="rId5"/>
    <p:sldId id="272" r:id="rId6"/>
    <p:sldId id="262" r:id="rId7"/>
    <p:sldId id="271" r:id="rId8"/>
    <p:sldId id="263" r:id="rId9"/>
    <p:sldId id="264" r:id="rId10"/>
    <p:sldId id="267" r:id="rId11"/>
    <p:sldId id="268" r:id="rId12"/>
    <p:sldId id="269"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8" autoAdjust="0"/>
  </p:normalViewPr>
  <p:slideViewPr>
    <p:cSldViewPr>
      <p:cViewPr varScale="1">
        <p:scale>
          <a:sx n="80" d="100"/>
          <a:sy n="80" d="100"/>
        </p:scale>
        <p:origin x="152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99F1A-8060-4F6F-A5E3-80CE1CFAF7C9}" type="datetimeFigureOut">
              <a:rPr lang="en-IN" smtClean="0"/>
              <a:t>08-07-2024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2D0FF-91B2-4B52-A938-8E0C18BCC35F}" type="slidenum">
              <a:rPr lang="en-IN" smtClean="0"/>
              <a:t>‹#›</a:t>
            </a:fld>
            <a:endParaRPr lang="en-IN"/>
          </a:p>
        </p:txBody>
      </p:sp>
    </p:spTree>
    <p:extLst>
      <p:ext uri="{BB962C8B-B14F-4D97-AF65-F5344CB8AC3E}">
        <p14:creationId xmlns:p14="http://schemas.microsoft.com/office/powerpoint/2010/main" val="415714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B2D0FF-91B2-4B52-A938-8E0C18BCC35F}" type="slidenum">
              <a:rPr lang="en-IN" smtClean="0"/>
              <a:t>4</a:t>
            </a:fld>
            <a:endParaRPr lang="en-IN"/>
          </a:p>
        </p:txBody>
      </p:sp>
    </p:spTree>
    <p:extLst>
      <p:ext uri="{BB962C8B-B14F-4D97-AF65-F5344CB8AC3E}">
        <p14:creationId xmlns:p14="http://schemas.microsoft.com/office/powerpoint/2010/main" val="3182132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DF9C2AAD-49E6-4CB9-9D0F-D52C47748B18}" type="datetimeFigureOut">
              <a:rPr lang="en-US" smtClean="0"/>
              <a:pPr/>
              <a:t>7/8/2024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36200676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C2AAD-49E6-4CB9-9D0F-D52C47748B1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28490570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C2AAD-49E6-4CB9-9D0F-D52C47748B1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42425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C2AAD-49E6-4CB9-9D0F-D52C47748B1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8447E-2986-405F-A1B8-633B93E348E7}"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389812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C2AAD-49E6-4CB9-9D0F-D52C47748B1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3683022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9C2AAD-49E6-4CB9-9D0F-D52C47748B18}"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3489458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9C2AAD-49E6-4CB9-9D0F-D52C47748B18}" type="datetimeFigureOut">
              <a:rPr lang="en-US" smtClean="0"/>
              <a:pPr/>
              <a:t>7/8/2024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713298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C2AAD-49E6-4CB9-9D0F-D52C47748B18}"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749197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C2AAD-49E6-4CB9-9D0F-D52C47748B18}"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1556441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DF9C2AAD-49E6-4CB9-9D0F-D52C47748B18}" type="datetimeFigureOut">
              <a:rPr lang="en-US" smtClean="0"/>
              <a:pPr/>
              <a:t>7/8/2024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36768191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C2AAD-49E6-4CB9-9D0F-D52C47748B18}"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3658776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C2AAD-49E6-4CB9-9D0F-D52C47748B1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1246871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C2AAD-49E6-4CB9-9D0F-D52C47748B18}" type="datetimeFigureOut">
              <a:rPr lang="en-US" smtClean="0"/>
              <a:pPr/>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3261392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C2AAD-49E6-4CB9-9D0F-D52C47748B18}"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1549040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C2AAD-49E6-4CB9-9D0F-D52C47748B18}" type="datetimeFigureOut">
              <a:rPr lang="en-US" smtClean="0"/>
              <a:pPr/>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4113958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C2AAD-49E6-4CB9-9D0F-D52C47748B1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3032157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C2AAD-49E6-4CB9-9D0F-D52C47748B1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8447E-2986-405F-A1B8-633B93E348E7}" type="slidenum">
              <a:rPr lang="en-US" smtClean="0"/>
              <a:pPr/>
              <a:t>‹#›</a:t>
            </a:fld>
            <a:endParaRPr lang="en-US"/>
          </a:p>
        </p:txBody>
      </p:sp>
    </p:spTree>
    <p:extLst>
      <p:ext uri="{BB962C8B-B14F-4D97-AF65-F5344CB8AC3E}">
        <p14:creationId xmlns:p14="http://schemas.microsoft.com/office/powerpoint/2010/main" val="1317370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9C2AAD-49E6-4CB9-9D0F-D52C47748B18}" type="datetimeFigureOut">
              <a:rPr lang="en-US" smtClean="0"/>
              <a:pPr/>
              <a:t>7/8/2024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E8447E-2986-405F-A1B8-633B93E348E7}" type="slidenum">
              <a:rPr lang="en-US" smtClean="0"/>
              <a:pPr/>
              <a:t>‹#›</a:t>
            </a:fld>
            <a:endParaRPr lang="en-US"/>
          </a:p>
        </p:txBody>
      </p:sp>
    </p:spTree>
    <p:extLst>
      <p:ext uri="{BB962C8B-B14F-4D97-AF65-F5344CB8AC3E}">
        <p14:creationId xmlns:p14="http://schemas.microsoft.com/office/powerpoint/2010/main" val="56885967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1700808"/>
            <a:ext cx="8424936" cy="2304256"/>
          </a:xfrm>
        </p:spPr>
        <p:txBody>
          <a:bodyPr>
            <a:normAutofit/>
          </a:bodyPr>
          <a:lstStyle/>
          <a:p>
            <a:pPr algn="ctr"/>
            <a:r>
              <a:rPr lang="en-US" sz="4400" u="sng" dirty="0"/>
              <a:t>Cyber Security Portal for Effective Management of Servers and Firewalls</a:t>
            </a:r>
          </a:p>
        </p:txBody>
      </p:sp>
      <p:sp>
        <p:nvSpPr>
          <p:cNvPr id="6" name="Content Placeholder 5"/>
          <p:cNvSpPr>
            <a:spLocks noGrp="1"/>
          </p:cNvSpPr>
          <p:nvPr>
            <p:ph sz="half" idx="1"/>
          </p:nvPr>
        </p:nvSpPr>
        <p:spPr>
          <a:xfrm>
            <a:off x="357158" y="4233515"/>
            <a:ext cx="3500462" cy="2124443"/>
          </a:xfrm>
        </p:spPr>
        <p:txBody>
          <a:bodyPr>
            <a:normAutofit fontScale="77500" lnSpcReduction="20000"/>
          </a:bodyPr>
          <a:lstStyle/>
          <a:p>
            <a:pPr>
              <a:buNone/>
            </a:pPr>
            <a:r>
              <a:rPr lang="en-US" sz="2800" dirty="0"/>
              <a:t>Under the Guidance of:</a:t>
            </a:r>
          </a:p>
          <a:p>
            <a:pPr>
              <a:buNone/>
            </a:pPr>
            <a:r>
              <a:rPr lang="en-US" sz="2800" dirty="0"/>
              <a:t>   </a:t>
            </a:r>
            <a:r>
              <a:rPr lang="en-US" sz="2800" dirty="0" err="1"/>
              <a:t>Mr</a:t>
            </a:r>
            <a:r>
              <a:rPr lang="en-US" sz="2800" dirty="0"/>
              <a:t> </a:t>
            </a:r>
            <a:r>
              <a:rPr lang="en-US" sz="2800" dirty="0" err="1"/>
              <a:t>P.Siva</a:t>
            </a:r>
            <a:endParaRPr lang="en-US" sz="2800" dirty="0"/>
          </a:p>
          <a:p>
            <a:pPr>
              <a:buNone/>
            </a:pPr>
            <a:r>
              <a:rPr lang="en-US" sz="2800" dirty="0"/>
              <a:t>(Assistant Professor)</a:t>
            </a:r>
          </a:p>
        </p:txBody>
      </p:sp>
      <p:sp>
        <p:nvSpPr>
          <p:cNvPr id="4" name="Content Placeholder 3"/>
          <p:cNvSpPr>
            <a:spLocks noGrp="1"/>
          </p:cNvSpPr>
          <p:nvPr>
            <p:ph sz="half" idx="2"/>
          </p:nvPr>
        </p:nvSpPr>
        <p:spPr>
          <a:xfrm>
            <a:off x="4572000" y="4437111"/>
            <a:ext cx="4214842" cy="1656185"/>
          </a:xfrm>
        </p:spPr>
        <p:txBody>
          <a:bodyPr>
            <a:normAutofit fontScale="77500" lnSpcReduction="20000"/>
          </a:bodyPr>
          <a:lstStyle/>
          <a:p>
            <a:pPr>
              <a:buNone/>
            </a:pPr>
            <a:r>
              <a:rPr lang="en-US" dirty="0"/>
              <a:t>Team Members:</a:t>
            </a:r>
          </a:p>
          <a:p>
            <a:pPr>
              <a:buNone/>
            </a:pPr>
            <a:r>
              <a:rPr lang="en-US" dirty="0"/>
              <a:t>P. Sree Raag(1608-21-733-099)</a:t>
            </a:r>
          </a:p>
          <a:p>
            <a:pPr marL="514350" indent="-514350">
              <a:buNone/>
            </a:pPr>
            <a:r>
              <a:rPr lang="en-US" dirty="0"/>
              <a:t>M. </a:t>
            </a:r>
            <a:r>
              <a:rPr lang="en-US" dirty="0" err="1"/>
              <a:t>Regenald</a:t>
            </a:r>
            <a:r>
              <a:rPr lang="en-US" dirty="0"/>
              <a:t>(1608-21-733-120)</a:t>
            </a:r>
          </a:p>
          <a:p>
            <a:pPr>
              <a:buNone/>
            </a:pPr>
            <a:r>
              <a:rPr lang="en-US" dirty="0" err="1"/>
              <a:t>Sk.Shoyaib</a:t>
            </a:r>
            <a:r>
              <a:rPr lang="en-US" dirty="0"/>
              <a:t>(1608-21-733-129)</a:t>
            </a:r>
          </a:p>
          <a:p>
            <a:pPr marL="0" indent="0">
              <a:buNone/>
            </a:pPr>
            <a:endParaRPr lang="en-US" dirty="0"/>
          </a:p>
        </p:txBody>
      </p:sp>
      <p:pic>
        <p:nvPicPr>
          <p:cNvPr id="5" name="Picture 4" descr="WhatsApp Image 2024-07-01 at 22.33.49_ef3b2fa4.jpg"/>
          <p:cNvPicPr>
            <a:picLocks noChangeAspect="1"/>
          </p:cNvPicPr>
          <p:nvPr/>
        </p:nvPicPr>
        <p:blipFill>
          <a:blip r:embed="rId2"/>
          <a:stretch>
            <a:fillRect/>
          </a:stretch>
        </p:blipFill>
        <p:spPr>
          <a:xfrm>
            <a:off x="0" y="0"/>
            <a:ext cx="9144000" cy="14723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Conclusion</a:t>
            </a:r>
          </a:p>
        </p:txBody>
      </p:sp>
      <p:sp>
        <p:nvSpPr>
          <p:cNvPr id="3" name="Content Placeholder 2"/>
          <p:cNvSpPr>
            <a:spLocks noGrp="1"/>
          </p:cNvSpPr>
          <p:nvPr>
            <p:ph idx="1"/>
          </p:nvPr>
        </p:nvSpPr>
        <p:spPr>
          <a:xfrm>
            <a:off x="609599" y="1628800"/>
            <a:ext cx="7675960" cy="4412563"/>
          </a:xfrm>
        </p:spPr>
        <p:txBody>
          <a:bodyPr>
            <a:noAutofit/>
          </a:bodyPr>
          <a:lstStyle/>
          <a:p>
            <a:r>
              <a:rPr lang="en-US" sz="2400" dirty="0"/>
              <a:t>The project provides a centralized, secure management system for IT infrastructure. Key features include user authentication, server and firewall management, hardware inventory, and real-time monitoring, enhancing administrative efficiency and security. Planned enhancements include system integration, advanced monitoring, automated provisioning, and scalability, laying a robust foundation for ongoing improvements in IT infrastructure management and security.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References</a:t>
            </a:r>
          </a:p>
        </p:txBody>
      </p:sp>
      <p:sp>
        <p:nvSpPr>
          <p:cNvPr id="6" name="TextBox 5">
            <a:extLst>
              <a:ext uri="{FF2B5EF4-FFF2-40B4-BE49-F238E27FC236}">
                <a16:creationId xmlns:a16="http://schemas.microsoft.com/office/drawing/2014/main" id="{C1CA2593-938E-CE2E-57C3-E15980F679B9}"/>
              </a:ext>
            </a:extLst>
          </p:cNvPr>
          <p:cNvSpPr txBox="1"/>
          <p:nvPr/>
        </p:nvSpPr>
        <p:spPr>
          <a:xfrm>
            <a:off x="944538" y="2348880"/>
            <a:ext cx="7344816"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Google and ChatGPT</a:t>
            </a:r>
          </a:p>
          <a:p>
            <a:pPr marL="285750" indent="-285750">
              <a:buFont typeface="Arial" panose="020B0604020202020204" pitchFamily="34" charset="0"/>
              <a:buChar char="•"/>
            </a:pPr>
            <a:r>
              <a:rPr lang="en-US" sz="2400" dirty="0"/>
              <a:t>https://www.irjmets.com/uploadedfiles/paper//issue_4_april_2024/53779/final/fin_irjmets1713953959 (Fully Refereed International Journal)</a:t>
            </a:r>
          </a:p>
          <a:p>
            <a:pPr marL="285750" indent="-285750">
              <a:buFont typeface="Arial" panose="020B0604020202020204" pitchFamily="34" charset="0"/>
              <a:buChar char="•"/>
            </a:pPr>
            <a:r>
              <a:rPr lang="en-US" sz="2400" dirty="0"/>
              <a:t>From GitHub</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1285860"/>
            <a:ext cx="8229600" cy="4357718"/>
          </a:xfrm>
        </p:spPr>
        <p:txBody>
          <a:bodyPr>
            <a:normAutofit/>
          </a:bodyPr>
          <a:lstStyle/>
          <a:p>
            <a:br>
              <a:rPr lang="en-US" dirty="0"/>
            </a:br>
            <a:br>
              <a:rPr lang="en-US" dirty="0"/>
            </a:br>
            <a:br>
              <a:rPr lang="en-US" dirty="0"/>
            </a:br>
            <a:r>
              <a:rPr lang="en-US" dirty="0"/>
              <a:t>      </a:t>
            </a:r>
            <a:r>
              <a:rPr lang="en-US" sz="7200" u="sng" dirty="0">
                <a:solidFill>
                  <a:schemeClr val="tx1"/>
                </a:solidFill>
              </a:rPr>
              <a:t>Any Questions.</a:t>
            </a:r>
            <a:br>
              <a:rPr lang="en-US" sz="7200" dirty="0">
                <a:solidFill>
                  <a:schemeClr val="tx1"/>
                </a:solidFill>
              </a:rPr>
            </a:br>
            <a:endParaRPr lang="en-US" sz="7200" dirty="0">
              <a:solidFill>
                <a:schemeClr val="tx1"/>
              </a:solidFill>
            </a:endParaRPr>
          </a:p>
        </p:txBody>
      </p:sp>
      <p:sp>
        <p:nvSpPr>
          <p:cNvPr id="3" name="Content Placeholder 2"/>
          <p:cNvSpPr>
            <a:spLocks noGrp="1"/>
          </p:cNvSpPr>
          <p:nvPr>
            <p:ph idx="1"/>
          </p:nvPr>
        </p:nvSpPr>
        <p:spPr>
          <a:xfrm>
            <a:off x="107504" y="5857891"/>
            <a:ext cx="8229600" cy="392909"/>
          </a:xfrm>
        </p:spPr>
        <p:txBody>
          <a:bodyPr>
            <a:normAutofit fontScale="25000" lnSpcReduction="20000"/>
          </a:bodyPr>
          <a:lstStyle/>
          <a:p>
            <a:pPr>
              <a:buNone/>
            </a:pPr>
            <a:endParaRPr lang="en-US" sz="6200" dirty="0"/>
          </a:p>
          <a:p>
            <a:pPr>
              <a:buNone/>
            </a:pPr>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428728" y="1142984"/>
            <a:ext cx="5072098" cy="5286412"/>
          </a:xfrm>
        </p:spPr>
        <p:txBody>
          <a:bodyPr>
            <a:normAutofit/>
          </a:bodyPr>
          <a:lstStyle/>
          <a:p>
            <a:endParaRPr lang="en-US" dirty="0"/>
          </a:p>
          <a:p>
            <a:pPr marL="0" indent="0">
              <a:buNone/>
            </a:pPr>
            <a:endParaRPr lang="en-US" sz="5400" dirty="0">
              <a:latin typeface="Imprint MT Shadow" pitchFamily="82" charset="0"/>
            </a:endParaRPr>
          </a:p>
          <a:p>
            <a:pPr marL="0" indent="0">
              <a:buNone/>
            </a:pPr>
            <a:r>
              <a:rPr lang="en-US" sz="5400" dirty="0">
                <a:latin typeface="Imprint MT Shadow" pitchFamily="82" charset="0"/>
              </a:rPr>
              <a:t> </a:t>
            </a:r>
            <a:r>
              <a:rPr lang="en-US" sz="6600" b="1" u="sng" dirty="0">
                <a:latin typeface="Imprint MT Shadow" pitchFamily="82" charset="0"/>
              </a:rPr>
              <a:t>Thank  you</a:t>
            </a:r>
          </a:p>
          <a:p>
            <a:pPr>
              <a:buNone/>
            </a:pPr>
            <a:r>
              <a:rPr lang="en-US" dirty="0"/>
              <a:t> </a:t>
            </a:r>
          </a:p>
        </p:txBody>
      </p:sp>
      <p:sp>
        <p:nvSpPr>
          <p:cNvPr id="6" name="Content Placeholder 5"/>
          <p:cNvSpPr>
            <a:spLocks noGrp="1"/>
          </p:cNvSpPr>
          <p:nvPr>
            <p:ph sz="half" idx="2"/>
          </p:nvPr>
        </p:nvSpPr>
        <p:spPr>
          <a:xfrm>
            <a:off x="5429256" y="2071679"/>
            <a:ext cx="1445036" cy="785818"/>
          </a:xfrm>
        </p:spPr>
        <p:txBody>
          <a:bodyPr>
            <a:normAutofit/>
          </a:bodyPr>
          <a:lstStyle/>
          <a:p>
            <a:pPr marL="0" indent="0">
              <a:buNone/>
            </a:pPr>
            <a:r>
              <a:rPr lang="en-US" dirty="0"/>
              <a:t>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Content:</a:t>
            </a:r>
          </a:p>
        </p:txBody>
      </p:sp>
      <p:sp>
        <p:nvSpPr>
          <p:cNvPr id="2" name="Content Placeholder 1"/>
          <p:cNvSpPr>
            <a:spLocks noGrp="1"/>
          </p:cNvSpPr>
          <p:nvPr>
            <p:ph idx="1"/>
          </p:nvPr>
        </p:nvSpPr>
        <p:spPr/>
        <p:txBody>
          <a:bodyPr>
            <a:normAutofit fontScale="85000" lnSpcReduction="20000"/>
          </a:bodyPr>
          <a:lstStyle/>
          <a:p>
            <a:r>
              <a:rPr lang="en-US" sz="2400" dirty="0"/>
              <a:t>Abstract</a:t>
            </a:r>
          </a:p>
          <a:p>
            <a:r>
              <a:rPr lang="en-US" sz="2400" dirty="0"/>
              <a:t>Objective &amp; Problem Statement </a:t>
            </a:r>
          </a:p>
          <a:p>
            <a:r>
              <a:rPr lang="en-US" sz="2400" dirty="0"/>
              <a:t>System Requirement Specification </a:t>
            </a:r>
          </a:p>
          <a:p>
            <a:r>
              <a:rPr lang="en-US" sz="2400" dirty="0"/>
              <a:t>Existing System &amp; Proposed System </a:t>
            </a:r>
          </a:p>
          <a:p>
            <a:r>
              <a:rPr lang="en-US" sz="2400" dirty="0"/>
              <a:t>Architecture / System Design </a:t>
            </a:r>
          </a:p>
          <a:p>
            <a:r>
              <a:rPr lang="en-US" sz="2400" dirty="0"/>
              <a:t>Conclusion </a:t>
            </a:r>
          </a:p>
          <a:p>
            <a:r>
              <a:rPr lang="en-US" sz="2400" dirty="0"/>
              <a:t>References</a:t>
            </a:r>
          </a:p>
          <a:p>
            <a:r>
              <a:rPr lang="en-US" sz="2400" dirty="0"/>
              <a:t>Question and Answer </a:t>
            </a:r>
          </a:p>
          <a:p>
            <a:pPr>
              <a:buNone/>
            </a:pPr>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09599" y="332656"/>
            <a:ext cx="6347713" cy="1320800"/>
          </a:xfrm>
        </p:spPr>
        <p:txBody>
          <a:bodyPr>
            <a:normAutofit/>
          </a:bodyPr>
          <a:lstStyle/>
          <a:p>
            <a:r>
              <a:rPr lang="en-US" dirty="0"/>
              <a:t> </a:t>
            </a:r>
            <a:r>
              <a:rPr lang="en-US" u="sng" dirty="0"/>
              <a:t>Abstract</a:t>
            </a:r>
          </a:p>
        </p:txBody>
      </p:sp>
      <p:sp>
        <p:nvSpPr>
          <p:cNvPr id="2" name="Content Placeholder 1"/>
          <p:cNvSpPr>
            <a:spLocks noGrp="1"/>
          </p:cNvSpPr>
          <p:nvPr>
            <p:ph idx="1"/>
          </p:nvPr>
        </p:nvSpPr>
        <p:spPr>
          <a:xfrm>
            <a:off x="755576" y="1844824"/>
            <a:ext cx="7056784" cy="4248472"/>
          </a:xfrm>
        </p:spPr>
        <p:txBody>
          <a:bodyPr>
            <a:noAutofit/>
          </a:bodyPr>
          <a:lstStyle/>
          <a:p>
            <a:r>
              <a:rPr lang="en-US" sz="2000" dirty="0"/>
              <a:t>The project aims to develop a web-based management system for IT infrastructure. It includes features like user authentication, server administration, firewall rule management, hardware inventory, provisioning requests, monitoring, and load balancer management. Technologies used include Flask, Jinja2, and various databases. Future plans include real system integration, advanced monitoring, automated provisioning, and improved security measures.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Objectives: </a:t>
            </a:r>
          </a:p>
        </p:txBody>
      </p:sp>
      <p:sp>
        <p:nvSpPr>
          <p:cNvPr id="2" name="Content Placeholder 1"/>
          <p:cNvSpPr>
            <a:spLocks noGrp="1"/>
          </p:cNvSpPr>
          <p:nvPr>
            <p:ph idx="1"/>
          </p:nvPr>
        </p:nvSpPr>
        <p:spPr/>
        <p:txBody>
          <a:bodyPr>
            <a:normAutofit/>
          </a:bodyPr>
          <a:lstStyle/>
          <a:p>
            <a:r>
              <a:rPr lang="en-US" sz="2000" dirty="0"/>
              <a:t>Develop a secure web-based management system for server administration and IT infrastructure management.</a:t>
            </a:r>
          </a:p>
          <a:p>
            <a:r>
              <a:rPr lang="en-US" sz="2000" dirty="0"/>
              <a:t>Implement features for user authentication, server management, firewall rule management, and hardware inventory.</a:t>
            </a:r>
          </a:p>
          <a:p>
            <a:r>
              <a:rPr lang="en-US" sz="2000" dirty="0"/>
              <a:t>Provide real-time monitoring and reporting capabilities.</a:t>
            </a:r>
          </a:p>
          <a:p>
            <a:r>
              <a:rPr lang="en-US" sz="2000" dirty="0"/>
              <a:t>Administer provisioning requests and load balancer management.</a:t>
            </a:r>
          </a:p>
          <a:p>
            <a:r>
              <a:rPr lang="en-US" sz="2000" dirty="0"/>
              <a:t>Ensure the system is scalable and prepared for future enhancements.</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4115-ABCB-410F-AB50-2F7F0BB3E587}"/>
              </a:ext>
            </a:extLst>
          </p:cNvPr>
          <p:cNvSpPr>
            <a:spLocks noGrp="1"/>
          </p:cNvSpPr>
          <p:nvPr>
            <p:ph type="title"/>
          </p:nvPr>
        </p:nvSpPr>
        <p:spPr/>
        <p:txBody>
          <a:bodyPr/>
          <a:lstStyle/>
          <a:p>
            <a:r>
              <a:rPr lang="en-US" u="sng" dirty="0"/>
              <a:t>Problem Statements:</a:t>
            </a:r>
            <a:endParaRPr lang="en-IN" u="sng" dirty="0"/>
          </a:p>
        </p:txBody>
      </p:sp>
      <p:sp>
        <p:nvSpPr>
          <p:cNvPr id="3" name="Content Placeholder 2">
            <a:extLst>
              <a:ext uri="{FF2B5EF4-FFF2-40B4-BE49-F238E27FC236}">
                <a16:creationId xmlns:a16="http://schemas.microsoft.com/office/drawing/2014/main" id="{6CE4F089-5B81-4899-9B22-6101349B8CE0}"/>
              </a:ext>
            </a:extLst>
          </p:cNvPr>
          <p:cNvSpPr>
            <a:spLocks noGrp="1"/>
          </p:cNvSpPr>
          <p:nvPr>
            <p:ph idx="1"/>
          </p:nvPr>
        </p:nvSpPr>
        <p:spPr>
          <a:xfrm>
            <a:off x="856060" y="1844824"/>
            <a:ext cx="7429499" cy="4176464"/>
          </a:xfrm>
        </p:spPr>
        <p:txBody>
          <a:bodyPr>
            <a:normAutofit fontScale="92500" lnSpcReduction="10000"/>
          </a:bodyPr>
          <a:lstStyle/>
          <a:p>
            <a:r>
              <a:rPr lang="en-US" dirty="0"/>
              <a:t>The need for a centralized system to manage various aspects of IT infrastructure efficiently.</a:t>
            </a:r>
          </a:p>
          <a:p>
            <a:r>
              <a:rPr lang="en-US" dirty="0"/>
              <a:t>Ensuring secure user authentication and authorization to differentiate between admin and regular users.</a:t>
            </a:r>
          </a:p>
          <a:p>
            <a:r>
              <a:rPr lang="en-US" dirty="0"/>
              <a:t>Handling dynamic server management tasks, including adding, deleting, and displaying server details.</a:t>
            </a:r>
          </a:p>
          <a:p>
            <a:r>
              <a:rPr lang="en-US" dirty="0"/>
              <a:t>Managing firewall rules effectively and securely.</a:t>
            </a:r>
          </a:p>
          <a:p>
            <a:r>
              <a:rPr lang="en-US" dirty="0"/>
              <a:t>Addressing provisioning requests for new servers and hardware inventory management.</a:t>
            </a:r>
          </a:p>
          <a:p>
            <a:pPr marL="0" indent="0">
              <a:buNone/>
            </a:pPr>
            <a:endParaRPr lang="en-US" dirty="0"/>
          </a:p>
        </p:txBody>
      </p:sp>
    </p:spTree>
    <p:extLst>
      <p:ext uri="{BB962C8B-B14F-4D97-AF65-F5344CB8AC3E}">
        <p14:creationId xmlns:p14="http://schemas.microsoft.com/office/powerpoint/2010/main" val="1382764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System Requirements: </a:t>
            </a:r>
          </a:p>
        </p:txBody>
      </p:sp>
      <p:sp>
        <p:nvSpPr>
          <p:cNvPr id="3" name="Content Placeholder 2"/>
          <p:cNvSpPr>
            <a:spLocks noGrp="1"/>
          </p:cNvSpPr>
          <p:nvPr>
            <p:ph idx="1"/>
          </p:nvPr>
        </p:nvSpPr>
        <p:spPr>
          <a:xfrm>
            <a:off x="609599" y="1916832"/>
            <a:ext cx="4322441" cy="4024790"/>
          </a:xfrm>
        </p:spPr>
        <p:txBody>
          <a:bodyPr>
            <a:normAutofit fontScale="85000" lnSpcReduction="10000"/>
          </a:bodyPr>
          <a:lstStyle/>
          <a:p>
            <a:r>
              <a:rPr lang="en-US" sz="2800" dirty="0"/>
              <a:t>Hardware Requirements: Processor:</a:t>
            </a:r>
            <a:r>
              <a:rPr lang="en-US" sz="1900" dirty="0"/>
              <a:t> </a:t>
            </a:r>
          </a:p>
          <a:p>
            <a:r>
              <a:rPr lang="en-US" sz="1900" b="1" dirty="0">
                <a:latin typeface="+mj-lt"/>
              </a:rPr>
              <a:t>Intel Core i5 or AMD Ryzen 5 (Quad-Core)</a:t>
            </a:r>
          </a:p>
          <a:p>
            <a:r>
              <a:rPr lang="en-US" sz="1900" b="1" dirty="0">
                <a:latin typeface="+mj-lt"/>
              </a:rPr>
              <a:t>RAM: 8 GB minimum (16 GB recommended)</a:t>
            </a:r>
          </a:p>
          <a:p>
            <a:r>
              <a:rPr lang="en-US" sz="1900" b="1" dirty="0">
                <a:latin typeface="+mj-lt"/>
              </a:rPr>
              <a:t>Storage: 256 GB SSD</a:t>
            </a:r>
          </a:p>
          <a:p>
            <a:r>
              <a:rPr lang="en-US" sz="1900" b="1" dirty="0">
                <a:latin typeface="+mj-lt"/>
              </a:rPr>
              <a:t>Operating System: Windows 10/11, macOS, or Linux</a:t>
            </a:r>
          </a:p>
          <a:p>
            <a:r>
              <a:rPr lang="en-US" sz="1900" b="1" dirty="0">
                <a:latin typeface="+mj-lt"/>
              </a:rPr>
              <a:t>Graphics: Integrated or basic discrete GPU</a:t>
            </a:r>
          </a:p>
          <a:p>
            <a:r>
              <a:rPr lang="en-US" sz="1900" b="1" dirty="0">
                <a:latin typeface="+mj-lt"/>
              </a:rPr>
              <a:t>Network: High-speed internet connection</a:t>
            </a:r>
            <a:r>
              <a:rPr lang="en-US" sz="2000" dirty="0">
                <a:latin typeface="+mj-lt"/>
              </a:rPr>
              <a:t> </a:t>
            </a:r>
          </a:p>
        </p:txBody>
      </p:sp>
      <p:sp>
        <p:nvSpPr>
          <p:cNvPr id="4" name="TextBox 3">
            <a:extLst>
              <a:ext uri="{FF2B5EF4-FFF2-40B4-BE49-F238E27FC236}">
                <a16:creationId xmlns:a16="http://schemas.microsoft.com/office/drawing/2014/main" id="{A30BE4DD-E121-4D7B-9A9E-7C1F7D23CC47}"/>
              </a:ext>
            </a:extLst>
          </p:cNvPr>
          <p:cNvSpPr txBox="1"/>
          <p:nvPr/>
        </p:nvSpPr>
        <p:spPr>
          <a:xfrm>
            <a:off x="5004048" y="1916831"/>
            <a:ext cx="3960440" cy="3017749"/>
          </a:xfrm>
          <a:prstGeom prst="rect">
            <a:avLst/>
          </a:prstGeom>
          <a:noFill/>
        </p:spPr>
        <p:txBody>
          <a:bodyPr wrap="square" rtlCol="0">
            <a:spAutoFit/>
          </a:bodyPr>
          <a:lstStyle/>
          <a:p>
            <a:pPr marL="171450" lvl="0" indent="-171450" defTabSz="685800">
              <a:lnSpc>
                <a:spcPct val="90000"/>
              </a:lnSpc>
              <a:spcBef>
                <a:spcPts val="750"/>
              </a:spcBef>
              <a:buFont typeface="Arial" panose="020B0604020202020204" pitchFamily="34" charset="0"/>
              <a:buChar char="•"/>
            </a:pPr>
            <a:r>
              <a:rPr lang="en-US" sz="2800" dirty="0">
                <a:solidFill>
                  <a:prstClr val="black"/>
                </a:solidFill>
              </a:rPr>
              <a:t>Software Requirements: Processor:</a:t>
            </a:r>
            <a:r>
              <a:rPr lang="en-US" sz="1900" dirty="0">
                <a:solidFill>
                  <a:prstClr val="black"/>
                </a:solidFill>
              </a:rPr>
              <a:t> </a:t>
            </a:r>
          </a:p>
          <a:p>
            <a:pPr marL="171450" lvl="0" indent="-171450" defTabSz="685800">
              <a:lnSpc>
                <a:spcPct val="90000"/>
              </a:lnSpc>
              <a:spcBef>
                <a:spcPts val="750"/>
              </a:spcBef>
              <a:buFont typeface="Arial" panose="020B0604020202020204" pitchFamily="34" charset="0"/>
              <a:buChar char="•"/>
            </a:pPr>
            <a:r>
              <a:rPr lang="en-US" sz="1900" dirty="0">
                <a:solidFill>
                  <a:prstClr val="black"/>
                </a:solidFill>
              </a:rPr>
              <a:t>The front-end is built using HTML, CSS, with a responsive design for seamless access on various devices.</a:t>
            </a:r>
          </a:p>
          <a:p>
            <a:pPr marL="171450" lvl="0" indent="-171450" defTabSz="685800">
              <a:lnSpc>
                <a:spcPct val="90000"/>
              </a:lnSpc>
              <a:spcBef>
                <a:spcPts val="750"/>
              </a:spcBef>
              <a:buFont typeface="Arial" panose="020B0604020202020204" pitchFamily="34" charset="0"/>
              <a:buChar char="•"/>
            </a:pPr>
            <a:r>
              <a:rPr lang="en-US" sz="1900" dirty="0">
                <a:solidFill>
                  <a:prstClr val="black"/>
                </a:solidFill>
              </a:rPr>
              <a:t>For the back-end, we utilize Python and the Django framework, ensuring scalability and maintainability</a:t>
            </a:r>
          </a:p>
          <a:p>
            <a:pPr lvl="0" defTabSz="685800">
              <a:lnSpc>
                <a:spcPct val="90000"/>
              </a:lnSpc>
              <a:spcBef>
                <a:spcPts val="750"/>
              </a:spcBef>
            </a:pPr>
            <a:r>
              <a:rPr lang="en-US" sz="1900" dirty="0">
                <a:solidFill>
                  <a:prstClr val="black"/>
                </a:solidFill>
              </a:rPr>
              <a:t>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1BC2FF-0305-4DE4-9B57-96D6319CD3E2}"/>
              </a:ext>
            </a:extLst>
          </p:cNvPr>
          <p:cNvSpPr>
            <a:spLocks noGrp="1"/>
          </p:cNvSpPr>
          <p:nvPr>
            <p:ph type="title"/>
          </p:nvPr>
        </p:nvSpPr>
        <p:spPr/>
        <p:txBody>
          <a:bodyPr/>
          <a:lstStyle/>
          <a:p>
            <a:r>
              <a:rPr lang="en-US" u="sng" dirty="0"/>
              <a:t>Existing System</a:t>
            </a:r>
            <a:endParaRPr lang="en-IN" u="sng" dirty="0"/>
          </a:p>
        </p:txBody>
      </p:sp>
      <p:sp>
        <p:nvSpPr>
          <p:cNvPr id="3" name="Content Placeholder 2"/>
          <p:cNvSpPr>
            <a:spLocks noGrp="1"/>
          </p:cNvSpPr>
          <p:nvPr>
            <p:ph idx="1"/>
          </p:nvPr>
        </p:nvSpPr>
        <p:spPr/>
        <p:txBody>
          <a:bodyPr/>
          <a:lstStyle/>
          <a:p>
            <a:pPr lvl="0">
              <a:spcBef>
                <a:spcPts val="0"/>
              </a:spcBef>
              <a:buSzPts val="1920"/>
              <a:buChar char="●"/>
            </a:pPr>
            <a:r>
              <a:rPr lang="en-US" sz="2400" dirty="0"/>
              <a:t>A centralized dashboard providing real-time monitoring and management of server activities and firewall configurations. </a:t>
            </a:r>
          </a:p>
          <a:p>
            <a:pPr lvl="0">
              <a:buSzPts val="1920"/>
              <a:buChar char="●"/>
            </a:pPr>
            <a:r>
              <a:rPr lang="en-US" sz="2400" dirty="0"/>
              <a:t>Automated threat detection algorithms to identify and mitigate potential security breaches promptly. </a:t>
            </a:r>
          </a:p>
          <a:p>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5114528" cy="1368152"/>
          </a:xfrm>
        </p:spPr>
        <p:txBody>
          <a:bodyPr>
            <a:normAutofit/>
          </a:bodyPr>
          <a:lstStyle/>
          <a:p>
            <a:r>
              <a:rPr lang="en-US" u="sng" dirty="0"/>
              <a:t>Proposed System </a:t>
            </a:r>
          </a:p>
        </p:txBody>
      </p:sp>
      <p:sp>
        <p:nvSpPr>
          <p:cNvPr id="3" name="Content Placeholder 2"/>
          <p:cNvSpPr>
            <a:spLocks noGrp="1"/>
          </p:cNvSpPr>
          <p:nvPr>
            <p:ph idx="1"/>
          </p:nvPr>
        </p:nvSpPr>
        <p:spPr>
          <a:xfrm>
            <a:off x="609599" y="1488613"/>
            <a:ext cx="6347714" cy="4964723"/>
          </a:xfrm>
        </p:spPr>
        <p:txBody>
          <a:bodyPr>
            <a:noAutofit/>
          </a:bodyPr>
          <a:lstStyle/>
          <a:p>
            <a:pPr marL="0" lvl="0" indent="0">
              <a:buNone/>
            </a:pPr>
            <a:r>
              <a:rPr lang="en-US" sz="2000" dirty="0"/>
              <a:t>⮚ Server Management(Add , View , Delete)</a:t>
            </a:r>
          </a:p>
          <a:p>
            <a:pPr marL="0" lvl="0" indent="0">
              <a:buNone/>
            </a:pPr>
            <a:r>
              <a:rPr lang="en-US" sz="2000" dirty="0"/>
              <a:t>⮚ Firewall Rule Management(Add , View ,Delete)</a:t>
            </a:r>
          </a:p>
          <a:p>
            <a:pPr marL="0" lvl="0" indent="0">
              <a:buNone/>
            </a:pPr>
            <a:r>
              <a:rPr lang="en-US" sz="2000" dirty="0"/>
              <a:t>⮚ User Authentication And Authorization( User </a:t>
            </a:r>
          </a:p>
          <a:p>
            <a:pPr marL="0" lvl="0" indent="0">
              <a:buNone/>
            </a:pPr>
            <a:r>
              <a:rPr lang="en-US" sz="2000" dirty="0"/>
              <a:t>login, Admin login, User Registration)</a:t>
            </a:r>
          </a:p>
          <a:p>
            <a:pPr marL="0" lvl="0" indent="0">
              <a:buNone/>
            </a:pPr>
            <a:r>
              <a:rPr lang="en-US" sz="2000" dirty="0"/>
              <a:t>⮚ Security Management(Role Based Access </a:t>
            </a:r>
          </a:p>
          <a:p>
            <a:pPr marL="0" lvl="0" indent="0">
              <a:buNone/>
            </a:pPr>
            <a:r>
              <a:rPr lang="en-US" sz="2000" dirty="0"/>
              <a:t>Control, Password Hashing)</a:t>
            </a:r>
          </a:p>
          <a:p>
            <a:pPr marL="0" lvl="0" indent="0">
              <a:buNone/>
            </a:pPr>
            <a:r>
              <a:rPr lang="en-US" sz="2000" dirty="0"/>
              <a:t>⮚ User Interaction(User-Friendly Interface, </a:t>
            </a:r>
          </a:p>
          <a:p>
            <a:pPr marL="0" lvl="0" indent="0">
              <a:buNone/>
            </a:pPr>
            <a:r>
              <a:rPr lang="en-US" sz="2000" dirty="0"/>
              <a:t>Flash Messages)</a:t>
            </a:r>
          </a:p>
          <a:p>
            <a:pPr marL="0" lvl="0" indent="0">
              <a:buNone/>
            </a:pPr>
            <a:r>
              <a:rPr lang="en-US" sz="2000" dirty="0"/>
              <a:t>⮚ Logging And Tracking(Audit Trails)</a:t>
            </a:r>
          </a:p>
          <a:p>
            <a:pPr marL="0" lvl="0" indent="0">
              <a:buNone/>
            </a:pPr>
            <a:r>
              <a:rPr lang="en-US" sz="2000" dirty="0"/>
              <a:t>⮚ System Administration(System Maintenance)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166" y="-150408"/>
            <a:ext cx="8229600" cy="987100"/>
          </a:xfrm>
        </p:spPr>
        <p:txBody>
          <a:bodyPr>
            <a:normAutofit/>
          </a:bodyPr>
          <a:lstStyle/>
          <a:p>
            <a:r>
              <a:rPr lang="en-US" u="sng" dirty="0"/>
              <a:t>Architecture / System Design </a:t>
            </a:r>
          </a:p>
        </p:txBody>
      </p:sp>
      <p:pic>
        <p:nvPicPr>
          <p:cNvPr id="4" name="Content Placeholder 3">
            <a:extLst>
              <a:ext uri="{FF2B5EF4-FFF2-40B4-BE49-F238E27FC236}">
                <a16:creationId xmlns:a16="http://schemas.microsoft.com/office/drawing/2014/main" id="{03CC02C7-CC47-DDE7-E59E-FD0EBE5C9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980728"/>
            <a:ext cx="8064896" cy="5616624"/>
          </a:xfr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407</TotalTime>
  <Words>590</Words>
  <Application>Microsoft Office PowerPoint</Application>
  <PresentationFormat>On-screen Show (4:3)</PresentationFormat>
  <Paragraphs>71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Imprint MT Shadow</vt:lpstr>
      <vt:lpstr>Tw Cen MT</vt:lpstr>
      <vt:lpstr>Circuit</vt:lpstr>
      <vt:lpstr>Cyber Security Portal for Effective Management of Servers and Firewalls</vt:lpstr>
      <vt:lpstr>Content:</vt:lpstr>
      <vt:lpstr> Abstract</vt:lpstr>
      <vt:lpstr>Objectives: </vt:lpstr>
      <vt:lpstr>Problem Statements:</vt:lpstr>
      <vt:lpstr>System Requirements: </vt:lpstr>
      <vt:lpstr>Existing System</vt:lpstr>
      <vt:lpstr>Proposed System </vt:lpstr>
      <vt:lpstr>Architecture / System Design </vt:lpstr>
      <vt:lpstr>Conclusion</vt:lpstr>
      <vt:lpstr>References</vt:lpstr>
      <vt:lpstr>         Any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Portal for Effective Management of Servers and Firewalls</dc:title>
  <dc:creator>Sree Raag</dc:creator>
  <cp:lastModifiedBy>Sree Raag P</cp:lastModifiedBy>
  <cp:revision>68</cp:revision>
  <dcterms:created xsi:type="dcterms:W3CDTF">2024-05-16T07:17:18Z</dcterms:created>
  <dcterms:modified xsi:type="dcterms:W3CDTF">2024-07-08T12:22:45Z</dcterms:modified>
</cp:coreProperties>
</file>