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279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2453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7307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70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6677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835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0384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92430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85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673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700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820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149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984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016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9143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65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0751-A774-42C0-969B-EA734709003F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1476-5E99-4FC0-B7CF-D20BAD1C28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72991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B1FC0-C39A-7208-2EBB-80E4C7B3E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Синтез звуку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F44A26-BB3C-BE9E-C8E1-54E02DC7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5120" y="6045200"/>
            <a:ext cx="3474720" cy="670560"/>
          </a:xfrm>
        </p:spPr>
        <p:txBody>
          <a:bodyPr>
            <a:normAutofit/>
          </a:bodyPr>
          <a:lstStyle/>
          <a:p>
            <a:r>
              <a:rPr lang="uk-UA" dirty="0" err="1"/>
              <a:t>Треповський</a:t>
            </a:r>
            <a:r>
              <a:rPr lang="uk-UA" dirty="0"/>
              <a:t> Павло КМ-11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9130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62534-63CD-2A07-2D5E-3181ADFD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Субтрактивний</a:t>
            </a:r>
            <a:r>
              <a:rPr lang="uk-UA" dirty="0"/>
              <a:t> синтез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CA684-3D3A-126A-1B36-896A58A5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ea typeface="Times New Roman" panose="02020603050405020304" pitchFamily="18" charset="0"/>
              </a:rPr>
              <a:t>П</a:t>
            </a:r>
            <a:r>
              <a:rPr lang="uk-UA" dirty="0">
                <a:effectLst/>
                <a:ea typeface="Times New Roman" panose="02020603050405020304" pitchFamily="18" charset="0"/>
              </a:rPr>
              <a:t>рацює навпаки відносно адитивного синтезу, його основний принцип – видалення певних </a:t>
            </a:r>
            <a:r>
              <a:rPr lang="uk-UA" dirty="0" err="1">
                <a:effectLst/>
                <a:ea typeface="Times New Roman" panose="02020603050405020304" pitchFamily="18" charset="0"/>
              </a:rPr>
              <a:t>гармонік</a:t>
            </a:r>
            <a:r>
              <a:rPr lang="uk-UA" dirty="0">
                <a:effectLst/>
                <a:ea typeface="Times New Roman" panose="02020603050405020304" pitchFamily="18" charset="0"/>
              </a:rPr>
              <a:t> із загального звуку за допомогою фільтрів.</a:t>
            </a:r>
            <a:endParaRPr lang="ru-UA" dirty="0">
              <a:effectLst/>
              <a:ea typeface="Times New Roman" panose="02020603050405020304" pitchFamily="18" charset="0"/>
            </a:endParaRPr>
          </a:p>
          <a:p>
            <a:r>
              <a:rPr lang="uk-UA" dirty="0">
                <a:effectLst/>
                <a:ea typeface="Times New Roman" panose="02020603050405020304" pitchFamily="18" charset="0"/>
              </a:rPr>
              <a:t>Фільтри – це апаратні засоби, які буквально видаляють певні частоти зі звуку. Часто використовується для, наприклад, білого шуму – за допомогою фільтрів з нього видаляють усі частоти, крім потрібних.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4895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00AF2-DFDF-6415-0409-0BD50BB4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Таблично</a:t>
            </a:r>
            <a:r>
              <a:rPr lang="uk-UA" dirty="0"/>
              <a:t>-хвильовий Синтез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11979-9F6B-7B7B-7C99-8B7FB4C6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effectLst/>
                <a:ea typeface="Times New Roman" panose="02020603050405020304" pitchFamily="18" charset="0"/>
              </a:rPr>
              <a:t>Метод синтезу, за якого під час відтворення одного і того самого тону форма хвилі змінюється поступово і циклічно від першої до другої.</a:t>
            </a:r>
            <a:r>
              <a:rPr lang="uk-UA" dirty="0">
                <a:ea typeface="Times New Roman" panose="02020603050405020304" pitchFamily="18" charset="0"/>
              </a:rPr>
              <a:t> </a:t>
            </a:r>
            <a:r>
              <a:rPr lang="uk-UA" dirty="0">
                <a:effectLst/>
                <a:ea typeface="Times New Roman" panose="02020603050405020304" pitchFamily="18" charset="0"/>
              </a:rPr>
              <a:t>У цьому методі основна робоча зона зветься "</a:t>
            </a:r>
            <a:r>
              <a:rPr lang="en-US" dirty="0">
                <a:effectLst/>
                <a:ea typeface="Times New Roman" panose="02020603050405020304" pitchFamily="18" charset="0"/>
              </a:rPr>
              <a:t>table"</a:t>
            </a:r>
            <a:r>
              <a:rPr lang="uk-UA" dirty="0">
                <a:effectLst/>
                <a:ea typeface="Times New Roman" panose="02020603050405020304" pitchFamily="18" charset="0"/>
              </a:rPr>
              <a:t>, тобто таблиця, і за її допомогою моделюватись може майже будь-який параметр синтезатора.</a:t>
            </a:r>
            <a:endParaRPr lang="ru-UA" dirty="0">
              <a:effectLst/>
              <a:ea typeface="Times New Roman" panose="02020603050405020304" pitchFamily="18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2488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A1008-25E9-D0AE-B2BA-C9540788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FM/AM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3EA46-F0D0-BCB5-98AB-9399B7B2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7200"/>
            <a:ext cx="9905999" cy="4958079"/>
          </a:xfrm>
        </p:spPr>
        <p:txBody>
          <a:bodyPr>
            <a:normAutofit fontScale="92500"/>
          </a:bodyPr>
          <a:lstStyle/>
          <a:p>
            <a:r>
              <a:rPr lang="uk-UA" dirty="0"/>
              <a:t>ЦІ 2 методи потребують 2 генераторів частоти – один із них зветься носієм, інший модулятором. Модулятор управляє зміною певного параметра носія.</a:t>
            </a:r>
          </a:p>
          <a:p>
            <a:r>
              <a:rPr lang="en-US" dirty="0"/>
              <a:t>AM</a:t>
            </a:r>
            <a:r>
              <a:rPr lang="uk-UA" dirty="0"/>
              <a:t> – метод модуляції амплітуди, тобто тут модулятор управляє гучністю носія. За високої частоти модулятора, звук носія теж починає спотворюватись і з’являються гармоніки до його частот, але тут виникають інші залежності між характеристиками носія і модулятора.</a:t>
            </a:r>
          </a:p>
          <a:p>
            <a:r>
              <a:rPr lang="en-US" dirty="0"/>
              <a:t>FM – </a:t>
            </a:r>
            <a:r>
              <a:rPr lang="uk-UA" dirty="0"/>
              <a:t>метод модуляції частоти, виникає у випадку, коли модулятор управляє частотою носія. При низькій частоті модулятора це зветься </a:t>
            </a:r>
            <a:r>
              <a:rPr lang="en-US" dirty="0"/>
              <a:t>LFO</a:t>
            </a:r>
            <a:r>
              <a:rPr lang="uk-UA" dirty="0"/>
              <a:t>, але при її збільшенні в якийсь момент модулятор починає спотворювати звук носія, і у цьому звуці таким чиною додаються гармоніки до кожної чистої частоти носія.</a:t>
            </a:r>
            <a:endParaRPr lang="en-US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0207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63861-2DCC-EADB-373A-E62F288B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Гранулярний синтез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A2EAF-798C-C2B5-6995-AB5BD36D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Працює з семплами, а не генерує звук сам. Оригінальний семпл розбирається на дуже маленькі частини - гранули. Гранули можуть редагуватись, мінятись місцями, накладатись одна на одну, змінювати гучність і </a:t>
            </a:r>
            <a:r>
              <a:rPr lang="uk-UA" dirty="0" err="1"/>
              <a:t>тд</a:t>
            </a:r>
            <a:r>
              <a:rPr lang="en-US" dirty="0"/>
              <a:t>, </a:t>
            </a:r>
            <a:r>
              <a:rPr lang="uk-UA" dirty="0"/>
              <a:t>після чого вони збираються в результат.</a:t>
            </a:r>
          </a:p>
          <a:p>
            <a:r>
              <a:rPr lang="uk-UA" dirty="0"/>
              <a:t>Варто відмітити</a:t>
            </a:r>
            <a:r>
              <a:rPr lang="en-US" dirty="0"/>
              <a:t>, </a:t>
            </a:r>
            <a:r>
              <a:rPr lang="uk-UA" dirty="0"/>
              <a:t>що фактично гранулярний синтез є окремим видом </a:t>
            </a:r>
            <a:r>
              <a:rPr lang="uk-UA" dirty="0" err="1"/>
              <a:t>семплінгу</a:t>
            </a:r>
            <a:r>
              <a:rPr lang="uk-UA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6020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3297F3-A5C3-309F-722B-0A33080C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/>
          </a:bodyPr>
          <a:lstStyle/>
          <a:p>
            <a:r>
              <a:rPr lang="uk-UA" sz="3200" dirty="0" err="1"/>
              <a:t>Семплінг</a:t>
            </a:r>
            <a:r>
              <a:rPr lang="uk-UA" sz="3200" dirty="0"/>
              <a:t> – використання заздалегідь записаних аудіо-фрагментів для створення нової музикальної композиції. Сам аудіо-фрагмент називається семплом.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260438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104A06-A57F-786E-168C-7F80750C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2"/>
            <a:ext cx="9905999" cy="4356577"/>
          </a:xfrm>
        </p:spPr>
        <p:txBody>
          <a:bodyPr>
            <a:normAutofit/>
          </a:bodyPr>
          <a:lstStyle/>
          <a:p>
            <a:r>
              <a:rPr lang="uk-UA" sz="3200" dirty="0" err="1"/>
              <a:t>Семлпер</a:t>
            </a:r>
            <a:r>
              <a:rPr lang="uk-UA" sz="3200" dirty="0"/>
              <a:t> – електронний або цифровий пристрій</a:t>
            </a:r>
            <a:r>
              <a:rPr lang="en-US" sz="3200" dirty="0"/>
              <a:t>, </a:t>
            </a:r>
            <a:r>
              <a:rPr lang="uk-UA" sz="3200" dirty="0"/>
              <a:t>що дозволяє використовувати техніку </a:t>
            </a:r>
            <a:r>
              <a:rPr lang="uk-UA" sz="3200" dirty="0" err="1"/>
              <a:t>семплінга</a:t>
            </a:r>
            <a:r>
              <a:rPr lang="uk-UA" sz="3200" dirty="0"/>
              <a:t> та маніпулювати самими семплами в різні способи (змінення висоти</a:t>
            </a:r>
            <a:r>
              <a:rPr lang="en-US" sz="3200" dirty="0"/>
              <a:t>, </a:t>
            </a:r>
            <a:r>
              <a:rPr lang="uk-UA" sz="3200" dirty="0"/>
              <a:t>довжини</a:t>
            </a:r>
            <a:r>
              <a:rPr lang="en-US" sz="3200" dirty="0"/>
              <a:t>, </a:t>
            </a:r>
            <a:r>
              <a:rPr lang="uk-UA" sz="3200" dirty="0"/>
              <a:t>гучності семплу і </a:t>
            </a:r>
            <a:r>
              <a:rPr lang="uk-UA" sz="3200" dirty="0" err="1"/>
              <a:t>т.д</a:t>
            </a:r>
            <a:r>
              <a:rPr lang="uk-UA" sz="3200" dirty="0"/>
              <a:t>.)</a:t>
            </a:r>
          </a:p>
          <a:p>
            <a:r>
              <a:rPr lang="uk-UA" sz="3200" dirty="0"/>
              <a:t>На відміну від синтезатора</a:t>
            </a:r>
            <a:r>
              <a:rPr lang="en-US" sz="3200" dirty="0"/>
              <a:t>, </a:t>
            </a:r>
            <a:r>
              <a:rPr lang="uk-UA" sz="3200" dirty="0"/>
              <a:t>ніякої генерації звуку </a:t>
            </a:r>
            <a:r>
              <a:rPr lang="uk-UA" sz="3200" dirty="0" err="1"/>
              <a:t>семплер</a:t>
            </a:r>
            <a:r>
              <a:rPr lang="uk-UA" sz="3200" dirty="0"/>
              <a:t> не має.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407910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A156F-7512-B43E-69CD-28499297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Тембр звуку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422E8-5101-C5C4-AFB7-29BAE48B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b="0" dirty="0"/>
              <a:t>Тембр (</a:t>
            </a:r>
            <a:r>
              <a:rPr lang="uk-UA" sz="2400" b="0" dirty="0" err="1"/>
              <a:t>фр</a:t>
            </a:r>
            <a:r>
              <a:rPr lang="uk-UA" sz="2400" b="0" dirty="0"/>
              <a:t>. </a:t>
            </a:r>
            <a:r>
              <a:rPr lang="uk-UA" sz="2400" b="0" dirty="0" err="1"/>
              <a:t>timbre</a:t>
            </a:r>
            <a:r>
              <a:rPr lang="uk-UA" sz="2400" b="0" dirty="0"/>
              <a:t>) — «забарвлення» звуку; одна з ознак музичного звуку, поряд з висотою, силою і тривалістю. За тембром можна розрізняти звуки однакової висоти і сили, виконані на різних інструментах або видобуті різними способами чи штрихами. За тембром же ми розрізняємо голоси різних людей.</a:t>
            </a:r>
          </a:p>
        </p:txBody>
      </p:sp>
    </p:spTree>
    <p:extLst>
      <p:ext uri="{BB962C8B-B14F-4D97-AF65-F5344CB8AC3E}">
        <p14:creationId xmlns:p14="http://schemas.microsoft.com/office/powerpoint/2010/main" val="227096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631F1-A253-7BF2-D4BB-2F4F0A7D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Акустичні властивості тембру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B162F-6390-063C-9784-C600CB1D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b="0" dirty="0"/>
              <a:t>З точки зору акустики, тембр звуку визначається формою акустичного сигналу, а отже, його спектром. Спектр звуку визначається як сукупність простих гармонічних коливань, на які може бути розкладений будь-який акустичний сигнал за допомогою перетворень Фур'є. Тембральна відмінність голосів визначається розподілом енергії звуку по частотам спектру. </a:t>
            </a:r>
            <a:endParaRPr lang="ru-RU" sz="2400" b="0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212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94CD9-E7FA-4137-2B79-97F7FF93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Обертони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D977B-8725-71FC-850C-D2FF1CC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/>
              <a:t>Найнижча частота, яка зустрічається у конкретному звуці, називається </a:t>
            </a:r>
            <a:r>
              <a:rPr lang="uk-UA" sz="2400" b="1" i="1" dirty="0"/>
              <a:t>основною</a:t>
            </a:r>
            <a:r>
              <a:rPr lang="uk-UA" sz="2400" dirty="0"/>
              <a:t>. Усі інші частоти, які можна виявити за допомогою перетворення Фур’є цієї звукової хвилі, називаються </a:t>
            </a:r>
            <a:r>
              <a:rPr lang="uk-UA" sz="2400" b="1" i="1" dirty="0"/>
              <a:t>обертонами</a:t>
            </a:r>
            <a:r>
              <a:rPr lang="uk-UA" sz="2400" i="1" dirty="0"/>
              <a:t>.</a:t>
            </a:r>
          </a:p>
          <a:p>
            <a:r>
              <a:rPr lang="uk-UA" sz="2400" dirty="0"/>
              <a:t>Гармонічні обертони м</a:t>
            </a:r>
            <a:r>
              <a:rPr lang="uk-UA" dirty="0"/>
              <a:t>ають частоти, приблизно</a:t>
            </a:r>
            <a:r>
              <a:rPr lang="uk-UA" baseline="0" dirty="0"/>
              <a:t> </a:t>
            </a:r>
            <a:r>
              <a:rPr lang="uk-UA" dirty="0"/>
              <a:t>кратні основній частоті у цілу кількість разів. Вони утворюють</a:t>
            </a:r>
            <a:r>
              <a:rPr lang="uk-UA" baseline="0" dirty="0"/>
              <a:t> гармонічний ряд</a:t>
            </a:r>
            <a:r>
              <a:rPr lang="uk-UA" b="1" i="1" baseline="0" dirty="0"/>
              <a:t>. </a:t>
            </a:r>
            <a:r>
              <a:rPr lang="uk-UA" dirty="0"/>
              <a:t>Всі інші обертони називаються негармонічними.</a:t>
            </a:r>
          </a:p>
          <a:p>
            <a:endParaRPr lang="en-US" sz="2400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325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3E565-54FB-E35B-2E70-E635AFCF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2838"/>
            <a:ext cx="9905998" cy="1478570"/>
          </a:xfrm>
        </p:spPr>
        <p:txBody>
          <a:bodyPr/>
          <a:lstStyle/>
          <a:p>
            <a:r>
              <a:rPr lang="uk-UA" dirty="0"/>
              <a:t>Синтезатор – пристрій</a:t>
            </a:r>
            <a:r>
              <a:rPr lang="en-US" dirty="0"/>
              <a:t>, </a:t>
            </a:r>
            <a:r>
              <a:rPr lang="uk-UA" dirty="0"/>
              <a:t>що генерує певний звук</a:t>
            </a:r>
            <a:r>
              <a:rPr lang="en-US" dirty="0"/>
              <a:t>, </a:t>
            </a:r>
            <a:r>
              <a:rPr lang="uk-UA" dirty="0"/>
              <a:t>використовуючи мікросхеми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3217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D60995-BCFB-FF95-FC25-93CCE3DE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Класичний синтезатор</a:t>
            </a:r>
            <a:r>
              <a:rPr lang="en-US" sz="3200" dirty="0"/>
              <a:t>, </a:t>
            </a:r>
            <a:r>
              <a:rPr lang="uk-UA" sz="3200" dirty="0"/>
              <a:t>тобто той</a:t>
            </a:r>
            <a:r>
              <a:rPr lang="en-US" sz="3200" dirty="0"/>
              <a:t>, </a:t>
            </a:r>
            <a:r>
              <a:rPr lang="uk-UA" sz="3200" dirty="0"/>
              <a:t>що використовує </a:t>
            </a:r>
            <a:r>
              <a:rPr lang="uk-UA" sz="3200" dirty="0" err="1"/>
              <a:t>субтрактивний</a:t>
            </a:r>
            <a:r>
              <a:rPr lang="uk-UA" sz="3200" dirty="0"/>
              <a:t> синтез</a:t>
            </a:r>
            <a:r>
              <a:rPr lang="en-US" sz="3200" dirty="0"/>
              <a:t>, </a:t>
            </a:r>
            <a:r>
              <a:rPr lang="uk-UA" sz="3200" dirty="0"/>
              <a:t>має 4 основні види хвилі</a:t>
            </a:r>
            <a:r>
              <a:rPr lang="en-US" sz="3200" dirty="0"/>
              <a:t>: </a:t>
            </a:r>
            <a:r>
              <a:rPr lang="uk-UA" sz="3200" dirty="0"/>
              <a:t>синусоїдна</a:t>
            </a:r>
            <a:r>
              <a:rPr lang="en-US" sz="3200" dirty="0"/>
              <a:t>, </a:t>
            </a:r>
            <a:r>
              <a:rPr lang="uk-UA" sz="3200" dirty="0"/>
              <a:t>трикутна</a:t>
            </a:r>
            <a:r>
              <a:rPr lang="en-US" sz="3200" dirty="0"/>
              <a:t>, </a:t>
            </a:r>
            <a:r>
              <a:rPr lang="uk-UA" sz="3200" dirty="0"/>
              <a:t>пилоподібна та квадратна.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354498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2FB849-8D71-04FE-F522-8427FE86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494" y="650240"/>
            <a:ext cx="10133011" cy="5557520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Також кожен синтезатор має на борту </a:t>
            </a:r>
            <a:r>
              <a:rPr lang="uk-UA" dirty="0" err="1"/>
              <a:t>огинаючу</a:t>
            </a:r>
            <a:r>
              <a:rPr lang="uk-UA" dirty="0"/>
              <a:t> гучності (</a:t>
            </a:r>
            <a:r>
              <a:rPr lang="en-US" dirty="0"/>
              <a:t>ADSR)</a:t>
            </a:r>
          </a:p>
          <a:p>
            <a:pPr marL="0" indent="0">
              <a:buNone/>
            </a:pPr>
            <a:r>
              <a:rPr lang="en-US" dirty="0"/>
              <a:t>ADSR </a:t>
            </a:r>
            <a:r>
              <a:rPr lang="uk-UA" dirty="0"/>
              <a:t>означає </a:t>
            </a:r>
            <a:r>
              <a:rPr lang="en-US" dirty="0"/>
              <a:t>“attack, decay, sustain, release”</a:t>
            </a:r>
            <a:r>
              <a:rPr lang="uk-UA" dirty="0"/>
              <a:t>:</a:t>
            </a:r>
          </a:p>
          <a:p>
            <a:r>
              <a:rPr lang="uk-UA" dirty="0"/>
              <a:t>Атака (</a:t>
            </a:r>
            <a:r>
              <a:rPr lang="en-US" dirty="0"/>
              <a:t>Attack</a:t>
            </a:r>
            <a:r>
              <a:rPr lang="uk-UA" dirty="0"/>
              <a:t>) – визначає час, потрібний для того, щоб гучність ноти досягла свого максимального рівня.</a:t>
            </a:r>
            <a:endParaRPr lang="ru-RU" dirty="0"/>
          </a:p>
          <a:p>
            <a:r>
              <a:rPr lang="uk-UA" dirty="0"/>
              <a:t>Спадання</a:t>
            </a:r>
            <a:r>
              <a:rPr lang="en-US" dirty="0"/>
              <a:t> (Decay)</a:t>
            </a:r>
            <a:r>
              <a:rPr lang="uk-UA" dirty="0"/>
              <a:t> – час, за який нота спадає зі своєї максимальної гучності до рівня підтримки.</a:t>
            </a:r>
            <a:endParaRPr lang="ru-RU" dirty="0"/>
          </a:p>
          <a:p>
            <a:r>
              <a:rPr lang="uk-UA" dirty="0"/>
              <a:t>Підтримка </a:t>
            </a:r>
            <a:r>
              <a:rPr lang="en-US" dirty="0"/>
              <a:t>(Sustain) </a:t>
            </a:r>
            <a:r>
              <a:rPr lang="uk-UA" dirty="0"/>
              <a:t>– рівень, на якому утримується звук після спадання і до того моменту, як відпустять клавішу.</a:t>
            </a:r>
            <a:endParaRPr lang="ru-RU" dirty="0"/>
          </a:p>
          <a:p>
            <a:r>
              <a:rPr lang="uk-UA" dirty="0"/>
              <a:t>Згасання </a:t>
            </a:r>
            <a:r>
              <a:rPr lang="en-US" dirty="0"/>
              <a:t>(Release) </a:t>
            </a:r>
            <a:r>
              <a:rPr lang="uk-UA" dirty="0"/>
              <a:t>– час, потрібний для того, щоб нота згасла з рівня підтримки і до нульового рівня.</a:t>
            </a:r>
            <a:endParaRPr lang="en-US" dirty="0"/>
          </a:p>
          <a:p>
            <a:endParaRPr lang="en-US" dirty="0"/>
          </a:p>
          <a:p>
            <a:r>
              <a:rPr lang="uk-UA" dirty="0"/>
              <a:t>Деякі синтезатори також мають параметр </a:t>
            </a:r>
            <a:r>
              <a:rPr lang="en-US" dirty="0"/>
              <a:t>Hold, </a:t>
            </a:r>
            <a:r>
              <a:rPr lang="uk-UA" dirty="0"/>
              <a:t>який визначає час</a:t>
            </a:r>
            <a:r>
              <a:rPr lang="en-US" dirty="0"/>
              <a:t>, </a:t>
            </a:r>
            <a:r>
              <a:rPr lang="uk-UA" dirty="0"/>
              <a:t>протягом якого звук буде триматись на максимальній гучності</a:t>
            </a:r>
            <a:r>
              <a:rPr lang="en-US" dirty="0"/>
              <a:t>. </a:t>
            </a:r>
            <a:r>
              <a:rPr lang="uk-UA" dirty="0"/>
              <a:t>Фактично</a:t>
            </a:r>
            <a:r>
              <a:rPr lang="en-US" dirty="0"/>
              <a:t>, </a:t>
            </a:r>
            <a:r>
              <a:rPr lang="uk-UA" dirty="0"/>
              <a:t>це час між атакою та спаданням</a:t>
            </a:r>
            <a:endParaRPr lang="ru-RU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5517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A6714-77C5-DEC2-20C3-50660FE3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53" y="2689715"/>
            <a:ext cx="9905998" cy="1478570"/>
          </a:xfrm>
        </p:spPr>
        <p:txBody>
          <a:bodyPr/>
          <a:lstStyle/>
          <a:p>
            <a:r>
              <a:rPr lang="uk-UA" dirty="0"/>
              <a:t>Види синтезу звуку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6634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3CE3F-1D7E-0B49-CFE7-E78BFE27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Адитивний синтез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BCDC9-3341-4BFB-30CF-A427E05D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Використовує тільки </a:t>
            </a:r>
            <a:r>
              <a:rPr lang="uk-UA" dirty="0" err="1"/>
              <a:t>суносоїдну</a:t>
            </a:r>
            <a:r>
              <a:rPr lang="uk-UA" dirty="0"/>
              <a:t> форму хвилі. До основної синусоїди додаються гармонічні в необхідній кількості </a:t>
            </a:r>
            <a:r>
              <a:rPr lang="uk-UA" sz="2400" dirty="0"/>
              <a:t>для створення потрібного тембру звуку. Чим більше </a:t>
            </a:r>
            <a:r>
              <a:rPr lang="uk-UA" sz="2400" dirty="0" err="1"/>
              <a:t>гармонік</a:t>
            </a:r>
            <a:r>
              <a:rPr lang="uk-UA" sz="2400" dirty="0"/>
              <a:t>, тим багатшим і водночас різким буде звук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4606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63</TotalTime>
  <Words>725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Контур</vt:lpstr>
      <vt:lpstr>Синтез звуку</vt:lpstr>
      <vt:lpstr>Тембр звуку</vt:lpstr>
      <vt:lpstr>Акустичні властивості тембру</vt:lpstr>
      <vt:lpstr>Обертони</vt:lpstr>
      <vt:lpstr>Синтезатор – пристрій, що генерує певний звук, використовуючи мікросхеми</vt:lpstr>
      <vt:lpstr>Презентация PowerPoint</vt:lpstr>
      <vt:lpstr>Презентация PowerPoint</vt:lpstr>
      <vt:lpstr>Види синтезу звуку</vt:lpstr>
      <vt:lpstr>Адитивний синтез</vt:lpstr>
      <vt:lpstr>Субтрактивний синтез</vt:lpstr>
      <vt:lpstr>Таблично-хвильовий Синтез</vt:lpstr>
      <vt:lpstr>FM/AM</vt:lpstr>
      <vt:lpstr>Гранулярний синтез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звуку</dc:title>
  <dc:creator>sand man</dc:creator>
  <cp:lastModifiedBy>sand man</cp:lastModifiedBy>
  <cp:revision>1</cp:revision>
  <dcterms:created xsi:type="dcterms:W3CDTF">2024-01-24T19:08:57Z</dcterms:created>
  <dcterms:modified xsi:type="dcterms:W3CDTF">2024-01-24T20:12:57Z</dcterms:modified>
</cp:coreProperties>
</file>