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notesSlides/notesSlide10.xml" ContentType="application/vnd.openxmlformats-officedocument.presentationml.notesSlide+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notesSlides/notesSlide12.xml" ContentType="application/vnd.openxmlformats-officedocument.presentationml.notesSlide+xml"/>
  <Override PartName="/ppt/tags/tag47.xml" ContentType="application/vnd.openxmlformats-officedocument.presentationml.tags+xml"/>
  <Override PartName="/ppt/notesSlides/notesSlide1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4.xml" ContentType="application/vnd.openxmlformats-officedocument.presentationml.notesSlide+xml"/>
  <Override PartName="/ppt/tags/tag52.xml" ContentType="application/vnd.openxmlformats-officedocument.presentationml.tags+xml"/>
  <Override PartName="/ppt/notesSlides/notesSlide1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tags/tag73.xml" ContentType="application/vnd.openxmlformats-officedocument.presentationml.tags+xml"/>
  <Override PartName="/ppt/notesSlides/notesSlide18.xml" ContentType="application/vnd.openxmlformats-officedocument.presentationml.notesSlide+xml"/>
  <Override PartName="/ppt/tags/tag74.xml" ContentType="application/vnd.openxmlformats-officedocument.presentationml.tags+xml"/>
  <Override PartName="/ppt/notesSlides/notesSlide19.xml" ContentType="application/vnd.openxmlformats-officedocument.presentationml.notesSlide+xml"/>
  <Override PartName="/ppt/tags/tag75.xml" ContentType="application/vnd.openxmlformats-officedocument.presentationml.tags+xml"/>
  <Override PartName="/ppt/notesSlides/notesSlide20.xml" ContentType="application/vnd.openxmlformats-officedocument.presentationml.notesSlide+xml"/>
  <Override PartName="/ppt/tags/tag76.xml" ContentType="application/vnd.openxmlformats-officedocument.presentationml.tags+xml"/>
  <Override PartName="/ppt/notesSlides/notesSlide21.xml" ContentType="application/vnd.openxmlformats-officedocument.presentationml.notesSlide+xml"/>
  <Override PartName="/ppt/tags/tag77.xml" ContentType="application/vnd.openxmlformats-officedocument.presentationml.tags+xml"/>
  <Override PartName="/ppt/notesSlides/notesSlide2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2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2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12" r:id="rId2"/>
  </p:sldMasterIdLst>
  <p:notesMasterIdLst>
    <p:notesMasterId r:id="rId107"/>
  </p:notesMasterIdLst>
  <p:sldIdLst>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288" r:id="rId27"/>
    <p:sldId id="289" r:id="rId28"/>
    <p:sldId id="290" r:id="rId29"/>
    <p:sldId id="328" r:id="rId30"/>
    <p:sldId id="329" r:id="rId31"/>
    <p:sldId id="291" r:id="rId32"/>
    <p:sldId id="292" r:id="rId33"/>
    <p:sldId id="293" r:id="rId34"/>
    <p:sldId id="294" r:id="rId35"/>
    <p:sldId id="295" r:id="rId36"/>
    <p:sldId id="296" r:id="rId37"/>
    <p:sldId id="297" r:id="rId38"/>
    <p:sldId id="298" r:id="rId39"/>
    <p:sldId id="299" r:id="rId40"/>
    <p:sldId id="330" r:id="rId41"/>
    <p:sldId id="300" r:id="rId42"/>
    <p:sldId id="301" r:id="rId43"/>
    <p:sldId id="277" r:id="rId44"/>
    <p:sldId id="350" r:id="rId45"/>
    <p:sldId id="351" r:id="rId46"/>
    <p:sldId id="352" r:id="rId47"/>
    <p:sldId id="353" r:id="rId48"/>
    <p:sldId id="354" r:id="rId49"/>
    <p:sldId id="355" r:id="rId50"/>
    <p:sldId id="358" r:id="rId51"/>
    <p:sldId id="357" r:id="rId52"/>
    <p:sldId id="278" r:id="rId53"/>
    <p:sldId id="279" r:id="rId54"/>
    <p:sldId id="326" r:id="rId55"/>
    <p:sldId id="327" r:id="rId56"/>
    <p:sldId id="280" r:id="rId57"/>
    <p:sldId id="281" r:id="rId58"/>
    <p:sldId id="282" r:id="rId59"/>
    <p:sldId id="283" r:id="rId60"/>
    <p:sldId id="284" r:id="rId61"/>
    <p:sldId id="285" r:id="rId62"/>
    <p:sldId id="287" r:id="rId63"/>
    <p:sldId id="271" r:id="rId64"/>
    <p:sldId id="359" r:id="rId65"/>
    <p:sldId id="272" r:id="rId66"/>
    <p:sldId id="273" r:id="rId67"/>
    <p:sldId id="274" r:id="rId68"/>
    <p:sldId id="360" r:id="rId69"/>
    <p:sldId id="361" r:id="rId70"/>
    <p:sldId id="275" r:id="rId71"/>
    <p:sldId id="276" r:id="rId72"/>
    <p:sldId id="267" r:id="rId73"/>
    <p:sldId id="268" r:id="rId74"/>
    <p:sldId id="340" r:id="rId75"/>
    <p:sldId id="342" r:id="rId76"/>
    <p:sldId id="341" r:id="rId77"/>
    <p:sldId id="343" r:id="rId78"/>
    <p:sldId id="269" r:id="rId79"/>
    <p:sldId id="344" r:id="rId80"/>
    <p:sldId id="270" r:id="rId81"/>
    <p:sldId id="263" r:id="rId82"/>
    <p:sldId id="264" r:id="rId83"/>
    <p:sldId id="265" r:id="rId84"/>
    <p:sldId id="266" r:id="rId85"/>
    <p:sldId id="261" r:id="rId86"/>
    <p:sldId id="262" r:id="rId87"/>
    <p:sldId id="331" r:id="rId88"/>
    <p:sldId id="337" r:id="rId89"/>
    <p:sldId id="338" r:id="rId90"/>
    <p:sldId id="339" r:id="rId91"/>
    <p:sldId id="345" r:id="rId92"/>
    <p:sldId id="346" r:id="rId93"/>
    <p:sldId id="348" r:id="rId94"/>
    <p:sldId id="347" r:id="rId95"/>
    <p:sldId id="349" r:id="rId96"/>
    <p:sldId id="256" r:id="rId97"/>
    <p:sldId id="257" r:id="rId98"/>
    <p:sldId id="258" r:id="rId99"/>
    <p:sldId id="332" r:id="rId100"/>
    <p:sldId id="333" r:id="rId101"/>
    <p:sldId id="334" r:id="rId102"/>
    <p:sldId id="335" r:id="rId103"/>
    <p:sldId id="336" r:id="rId104"/>
    <p:sldId id="259" r:id="rId105"/>
    <p:sldId id="260" r:id="rId106"/>
  </p:sldIdLst>
  <p:sldSz cx="12192000" cy="6858000"/>
  <p:notesSz cx="6858000" cy="3209925"/>
  <p:custDataLst>
    <p:tags r:id="rId10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5.00 Test Review &amp; Reteach" id="{CEDF2697-2F74-424E-A5B7-637A9E96FE66}">
          <p14:sldIdLst>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Lst>
        </p14:section>
        <p14:section name="5.01 Object-Oriented Programming" id="{5375D513-C0CD-482A-BEDA-E823C0D44CA7}">
          <p14:sldIdLst>
            <p14:sldId id="288"/>
            <p14:sldId id="289"/>
            <p14:sldId id="290"/>
            <p14:sldId id="328"/>
            <p14:sldId id="329"/>
            <p14:sldId id="291"/>
            <p14:sldId id="292"/>
            <p14:sldId id="293"/>
            <p14:sldId id="294"/>
            <p14:sldId id="295"/>
            <p14:sldId id="296"/>
            <p14:sldId id="297"/>
            <p14:sldId id="298"/>
            <p14:sldId id="299"/>
            <p14:sldId id="330"/>
            <p14:sldId id="300"/>
            <p14:sldId id="301"/>
          </p14:sldIdLst>
        </p14:section>
        <p14:section name="5.02 Object State &amp; Behavior" id="{FDB53486-18B3-492F-A48E-70414ED1A9C8}">
          <p14:sldIdLst>
            <p14:sldId id="277"/>
            <p14:sldId id="350"/>
            <p14:sldId id="351"/>
            <p14:sldId id="352"/>
            <p14:sldId id="353"/>
            <p14:sldId id="354"/>
            <p14:sldId id="355"/>
            <p14:sldId id="358"/>
            <p14:sldId id="357"/>
            <p14:sldId id="278"/>
            <p14:sldId id="279"/>
            <p14:sldId id="326"/>
            <p14:sldId id="327"/>
            <p14:sldId id="280"/>
            <p14:sldId id="281"/>
            <p14:sldId id="282"/>
            <p14:sldId id="283"/>
            <p14:sldId id="284"/>
            <p14:sldId id="285"/>
            <p14:sldId id="287"/>
          </p14:sldIdLst>
        </p14:section>
        <p14:section name="5.03 Object Initialization: Constructors" id="{C4126779-0878-4DD2-8782-7C8FEDA936CF}">
          <p14:sldIdLst>
            <p14:sldId id="271"/>
            <p14:sldId id="359"/>
            <p14:sldId id="272"/>
            <p14:sldId id="273"/>
            <p14:sldId id="274"/>
            <p14:sldId id="360"/>
            <p14:sldId id="361"/>
            <p14:sldId id="275"/>
            <p14:sldId id="276"/>
          </p14:sldIdLst>
        </p14:section>
        <p14:section name="5.04 Encapsulation" id="{EF5C1C64-2041-4E14-8A31-22A28BF3A950}">
          <p14:sldIdLst>
            <p14:sldId id="267"/>
            <p14:sldId id="268"/>
            <p14:sldId id="340"/>
            <p14:sldId id="342"/>
            <p14:sldId id="341"/>
            <p14:sldId id="343"/>
            <p14:sldId id="269"/>
            <p14:sldId id="344"/>
            <p14:sldId id="270"/>
          </p14:sldIdLst>
        </p14:section>
        <p14:section name="5.05 Finding and Fixing Errors" id="{5508456A-BAB4-48A8-AE8A-4C994BD63D0B}">
          <p14:sldIdLst>
            <p14:sldId id="263"/>
            <p14:sldId id="264"/>
            <p14:sldId id="265"/>
            <p14:sldId id="266"/>
          </p14:sldIdLst>
        </p14:section>
        <p14:section name="5.06 Picture Lab" id="{745A8BBD-70BF-46A4-B737-7C0E893995DD}">
          <p14:sldIdLst>
            <p14:sldId id="261"/>
            <p14:sldId id="262"/>
            <p14:sldId id="331"/>
            <p14:sldId id="337"/>
            <p14:sldId id="338"/>
            <p14:sldId id="339"/>
            <p14:sldId id="345"/>
            <p14:sldId id="346"/>
            <p14:sldId id="348"/>
            <p14:sldId id="347"/>
            <p14:sldId id="349"/>
          </p14:sldIdLst>
        </p14:section>
        <p14:section name="5.07 Review" id="{57EF57DF-4B1D-440D-9722-E57AAD036308}">
          <p14:sldIdLst>
            <p14:sldId id="256"/>
            <p14:sldId id="257"/>
            <p14:sldId id="258"/>
            <p14:sldId id="332"/>
            <p14:sldId id="333"/>
            <p14:sldId id="334"/>
            <p14:sldId id="335"/>
            <p14:sldId id="336"/>
            <p14:sldId id="259"/>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8FD11-5A79-4D67-8842-0F38AF6C66B1}" v="4" dt="2020-08-21T00:46:15.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40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microsoft.com/office/2015/10/relationships/revisionInfo" Target="revisionInfo.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ags" Target="tags/tag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A2578B-43FF-4EF9-8351-46547EB0E313}"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395AAD79-77F0-4E14-B96F-6053C53C55D9}">
      <dgm:prSet/>
      <dgm:spPr/>
      <dgm:t>
        <a:bodyPr/>
        <a:lstStyle/>
        <a:p>
          <a:r>
            <a:rPr lang="en-US"/>
            <a:t>Completeness</a:t>
          </a:r>
        </a:p>
      </dgm:t>
    </dgm:pt>
    <dgm:pt modelId="{ED5E1293-CD06-4045-8242-021363C0F001}" type="parTrans" cxnId="{B61EB154-42A8-4217-90FC-FE00BADFF616}">
      <dgm:prSet/>
      <dgm:spPr/>
      <dgm:t>
        <a:bodyPr/>
        <a:lstStyle/>
        <a:p>
          <a:endParaRPr lang="en-US"/>
        </a:p>
      </dgm:t>
    </dgm:pt>
    <dgm:pt modelId="{F62D290E-6372-4336-BD96-544354418431}" type="sibTrans" cxnId="{B61EB154-42A8-4217-90FC-FE00BADFF616}">
      <dgm:prSet/>
      <dgm:spPr/>
      <dgm:t>
        <a:bodyPr/>
        <a:lstStyle/>
        <a:p>
          <a:endParaRPr lang="en-US"/>
        </a:p>
      </dgm:t>
    </dgm:pt>
    <dgm:pt modelId="{0B250E0B-A13E-4784-9D33-4EFD177077EE}">
      <dgm:prSet/>
      <dgm:spPr/>
      <dgm:t>
        <a:bodyPr/>
        <a:lstStyle/>
        <a:p>
          <a:r>
            <a:rPr lang="en-US"/>
            <a:t>Robustness</a:t>
          </a:r>
        </a:p>
      </dgm:t>
    </dgm:pt>
    <dgm:pt modelId="{6ACA48AD-48A0-49CE-B3A9-812CBC8A7D9C}" type="parTrans" cxnId="{C1BADA77-3583-45AA-877B-E70F4DF5B0CB}">
      <dgm:prSet/>
      <dgm:spPr/>
      <dgm:t>
        <a:bodyPr/>
        <a:lstStyle/>
        <a:p>
          <a:endParaRPr lang="en-US"/>
        </a:p>
      </dgm:t>
    </dgm:pt>
    <dgm:pt modelId="{9E83E13A-D5C5-4933-8A9D-3271B4400D3C}" type="sibTrans" cxnId="{C1BADA77-3583-45AA-877B-E70F4DF5B0CB}">
      <dgm:prSet/>
      <dgm:spPr/>
      <dgm:t>
        <a:bodyPr/>
        <a:lstStyle/>
        <a:p>
          <a:endParaRPr lang="en-US"/>
        </a:p>
      </dgm:t>
    </dgm:pt>
    <dgm:pt modelId="{0D728C36-4FBC-47AB-AE9B-359787E6290A}">
      <dgm:prSet/>
      <dgm:spPr/>
      <dgm:t>
        <a:bodyPr/>
        <a:lstStyle/>
        <a:p>
          <a:r>
            <a:rPr lang="en-US"/>
            <a:t>Simplicity</a:t>
          </a:r>
        </a:p>
      </dgm:t>
    </dgm:pt>
    <dgm:pt modelId="{1A7F778A-0E6A-4AFC-8F3E-AD1E1C2B56F4}" type="parTrans" cxnId="{8CBB7B54-82B5-496A-80FE-1E159D5A4EE7}">
      <dgm:prSet/>
      <dgm:spPr/>
      <dgm:t>
        <a:bodyPr/>
        <a:lstStyle/>
        <a:p>
          <a:endParaRPr lang="en-US"/>
        </a:p>
      </dgm:t>
    </dgm:pt>
    <dgm:pt modelId="{1C477A36-742E-435B-A288-418FCC4BD428}" type="sibTrans" cxnId="{8CBB7B54-82B5-496A-80FE-1E159D5A4EE7}">
      <dgm:prSet/>
      <dgm:spPr/>
      <dgm:t>
        <a:bodyPr/>
        <a:lstStyle/>
        <a:p>
          <a:endParaRPr lang="en-US"/>
        </a:p>
      </dgm:t>
    </dgm:pt>
    <dgm:pt modelId="{A4B46933-7E96-49A5-8B2D-2ACDBD54B087}" type="pres">
      <dgm:prSet presAssocID="{47A2578B-43FF-4EF9-8351-46547EB0E313}" presName="linear" presStyleCnt="0">
        <dgm:presLayoutVars>
          <dgm:animLvl val="lvl"/>
          <dgm:resizeHandles val="exact"/>
        </dgm:presLayoutVars>
      </dgm:prSet>
      <dgm:spPr/>
    </dgm:pt>
    <dgm:pt modelId="{90BA5627-7369-48E5-A81B-73434EB0D3D8}" type="pres">
      <dgm:prSet presAssocID="{395AAD79-77F0-4E14-B96F-6053C53C55D9}" presName="parentText" presStyleLbl="node1" presStyleIdx="0" presStyleCnt="3">
        <dgm:presLayoutVars>
          <dgm:chMax val="0"/>
          <dgm:bulletEnabled val="1"/>
        </dgm:presLayoutVars>
      </dgm:prSet>
      <dgm:spPr/>
    </dgm:pt>
    <dgm:pt modelId="{527629E1-B265-43EE-A265-12E418FFE40D}" type="pres">
      <dgm:prSet presAssocID="{F62D290E-6372-4336-BD96-544354418431}" presName="spacer" presStyleCnt="0"/>
      <dgm:spPr/>
    </dgm:pt>
    <dgm:pt modelId="{BC54103D-E92A-4D16-A5AA-3F4A5A93958E}" type="pres">
      <dgm:prSet presAssocID="{0B250E0B-A13E-4784-9D33-4EFD177077EE}" presName="parentText" presStyleLbl="node1" presStyleIdx="1" presStyleCnt="3">
        <dgm:presLayoutVars>
          <dgm:chMax val="0"/>
          <dgm:bulletEnabled val="1"/>
        </dgm:presLayoutVars>
      </dgm:prSet>
      <dgm:spPr/>
    </dgm:pt>
    <dgm:pt modelId="{8ECB0DFD-4E3B-477A-B7CF-5F0D18D07EC9}" type="pres">
      <dgm:prSet presAssocID="{9E83E13A-D5C5-4933-8A9D-3271B4400D3C}" presName="spacer" presStyleCnt="0"/>
      <dgm:spPr/>
    </dgm:pt>
    <dgm:pt modelId="{4A27A427-95CA-4291-BEA5-41BF5467D93D}" type="pres">
      <dgm:prSet presAssocID="{0D728C36-4FBC-47AB-AE9B-359787E6290A}" presName="parentText" presStyleLbl="node1" presStyleIdx="2" presStyleCnt="3">
        <dgm:presLayoutVars>
          <dgm:chMax val="0"/>
          <dgm:bulletEnabled val="1"/>
        </dgm:presLayoutVars>
      </dgm:prSet>
      <dgm:spPr/>
    </dgm:pt>
  </dgm:ptLst>
  <dgm:cxnLst>
    <dgm:cxn modelId="{2A30E608-E7D0-4D88-A0FA-11F075BE83FC}" type="presOf" srcId="{0B250E0B-A13E-4784-9D33-4EFD177077EE}" destId="{BC54103D-E92A-4D16-A5AA-3F4A5A93958E}" srcOrd="0" destOrd="0" presId="urn:microsoft.com/office/officeart/2005/8/layout/vList2"/>
    <dgm:cxn modelId="{9DFA6136-7EBD-4888-B42D-B5A4867D9104}" type="presOf" srcId="{395AAD79-77F0-4E14-B96F-6053C53C55D9}" destId="{90BA5627-7369-48E5-A81B-73434EB0D3D8}" srcOrd="0" destOrd="0" presId="urn:microsoft.com/office/officeart/2005/8/layout/vList2"/>
    <dgm:cxn modelId="{8CBB7B54-82B5-496A-80FE-1E159D5A4EE7}" srcId="{47A2578B-43FF-4EF9-8351-46547EB0E313}" destId="{0D728C36-4FBC-47AB-AE9B-359787E6290A}" srcOrd="2" destOrd="0" parTransId="{1A7F778A-0E6A-4AFC-8F3E-AD1E1C2B56F4}" sibTransId="{1C477A36-742E-435B-A288-418FCC4BD428}"/>
    <dgm:cxn modelId="{B61EB154-42A8-4217-90FC-FE00BADFF616}" srcId="{47A2578B-43FF-4EF9-8351-46547EB0E313}" destId="{395AAD79-77F0-4E14-B96F-6053C53C55D9}" srcOrd="0" destOrd="0" parTransId="{ED5E1293-CD06-4045-8242-021363C0F001}" sibTransId="{F62D290E-6372-4336-BD96-544354418431}"/>
    <dgm:cxn modelId="{C1BADA77-3583-45AA-877B-E70F4DF5B0CB}" srcId="{47A2578B-43FF-4EF9-8351-46547EB0E313}" destId="{0B250E0B-A13E-4784-9D33-4EFD177077EE}" srcOrd="1" destOrd="0" parTransId="{6ACA48AD-48A0-49CE-B3A9-812CBC8A7D9C}" sibTransId="{9E83E13A-D5C5-4933-8A9D-3271B4400D3C}"/>
    <dgm:cxn modelId="{4260AC83-66F9-4349-BD57-9CD93459CE04}" type="presOf" srcId="{0D728C36-4FBC-47AB-AE9B-359787E6290A}" destId="{4A27A427-95CA-4291-BEA5-41BF5467D93D}" srcOrd="0" destOrd="0" presId="urn:microsoft.com/office/officeart/2005/8/layout/vList2"/>
    <dgm:cxn modelId="{21972E8B-93B3-4A18-97DA-454E676A8781}" type="presOf" srcId="{47A2578B-43FF-4EF9-8351-46547EB0E313}" destId="{A4B46933-7E96-49A5-8B2D-2ACDBD54B087}" srcOrd="0" destOrd="0" presId="urn:microsoft.com/office/officeart/2005/8/layout/vList2"/>
    <dgm:cxn modelId="{44EF89B7-0813-4C8B-8067-DA54CCD899B9}" type="presParOf" srcId="{A4B46933-7E96-49A5-8B2D-2ACDBD54B087}" destId="{90BA5627-7369-48E5-A81B-73434EB0D3D8}" srcOrd="0" destOrd="0" presId="urn:microsoft.com/office/officeart/2005/8/layout/vList2"/>
    <dgm:cxn modelId="{CD8E793B-D5F8-40AC-A91C-32C372B963E5}" type="presParOf" srcId="{A4B46933-7E96-49A5-8B2D-2ACDBD54B087}" destId="{527629E1-B265-43EE-A265-12E418FFE40D}" srcOrd="1" destOrd="0" presId="urn:microsoft.com/office/officeart/2005/8/layout/vList2"/>
    <dgm:cxn modelId="{B4418B66-DC22-4D4B-A183-8E64C24C4095}" type="presParOf" srcId="{A4B46933-7E96-49A5-8B2D-2ACDBD54B087}" destId="{BC54103D-E92A-4D16-A5AA-3F4A5A93958E}" srcOrd="2" destOrd="0" presId="urn:microsoft.com/office/officeart/2005/8/layout/vList2"/>
    <dgm:cxn modelId="{12012412-C7A0-4BE2-BEF3-EE6367E295F6}" type="presParOf" srcId="{A4B46933-7E96-49A5-8B2D-2ACDBD54B087}" destId="{8ECB0DFD-4E3B-477A-B7CF-5F0D18D07EC9}" srcOrd="3" destOrd="0" presId="urn:microsoft.com/office/officeart/2005/8/layout/vList2"/>
    <dgm:cxn modelId="{963C4FD9-D23C-43C1-BBE6-E38AF6C58FF1}" type="presParOf" srcId="{A4B46933-7E96-49A5-8B2D-2ACDBD54B087}" destId="{4A27A427-95CA-4291-BEA5-41BF5467D93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3E056D-F2EC-426B-B7DD-C4C414265EF6}"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EDE93BB1-A657-48CB-BB64-6C3730E5CD09}">
      <dgm:prSet/>
      <dgm:spPr/>
      <dgm:t>
        <a:bodyPr/>
        <a:lstStyle/>
        <a:p>
          <a:r>
            <a:rPr lang="en-US" b="1"/>
            <a:t>Fields</a:t>
          </a:r>
          <a:r>
            <a:rPr lang="en-US"/>
            <a:t>: outline what data (state) the object will hold.</a:t>
          </a:r>
        </a:p>
      </dgm:t>
    </dgm:pt>
    <dgm:pt modelId="{9F0C5165-7162-4653-A93E-E68A723EF338}" type="parTrans" cxnId="{CA7C22F3-1152-4E21-9F58-0E85F6CA0158}">
      <dgm:prSet/>
      <dgm:spPr/>
      <dgm:t>
        <a:bodyPr/>
        <a:lstStyle/>
        <a:p>
          <a:endParaRPr lang="en-US"/>
        </a:p>
      </dgm:t>
    </dgm:pt>
    <dgm:pt modelId="{1D232FA2-3A87-4ECE-B3FC-1DDC9A25FDAE}" type="sibTrans" cxnId="{CA7C22F3-1152-4E21-9F58-0E85F6CA0158}">
      <dgm:prSet/>
      <dgm:spPr/>
      <dgm:t>
        <a:bodyPr/>
        <a:lstStyle/>
        <a:p>
          <a:endParaRPr lang="en-US"/>
        </a:p>
      </dgm:t>
    </dgm:pt>
    <dgm:pt modelId="{A68A2237-C7CC-45E0-A123-2182429CB396}">
      <dgm:prSet/>
      <dgm:spPr/>
      <dgm:t>
        <a:bodyPr/>
        <a:lstStyle/>
        <a:p>
          <a:r>
            <a:rPr lang="en-US" b="1"/>
            <a:t>Methods</a:t>
          </a:r>
          <a:r>
            <a:rPr lang="en-US"/>
            <a:t>: outlines the behavior of each object.</a:t>
          </a:r>
        </a:p>
      </dgm:t>
    </dgm:pt>
    <dgm:pt modelId="{AA8FBAF8-D226-4474-96DC-68B4631AE9B1}" type="parTrans" cxnId="{1CC11320-B788-428E-9185-0B628DCAE60C}">
      <dgm:prSet/>
      <dgm:spPr/>
      <dgm:t>
        <a:bodyPr/>
        <a:lstStyle/>
        <a:p>
          <a:endParaRPr lang="en-US"/>
        </a:p>
      </dgm:t>
    </dgm:pt>
    <dgm:pt modelId="{671FF0CD-FD92-47DA-94E5-5A045EE5E39B}" type="sibTrans" cxnId="{1CC11320-B788-428E-9185-0B628DCAE60C}">
      <dgm:prSet/>
      <dgm:spPr/>
      <dgm:t>
        <a:bodyPr/>
        <a:lstStyle/>
        <a:p>
          <a:endParaRPr lang="en-US"/>
        </a:p>
      </dgm:t>
    </dgm:pt>
    <dgm:pt modelId="{3BD5FC90-8B0A-4A6B-8B6A-0727B6CD30A7}">
      <dgm:prSet/>
      <dgm:spPr/>
      <dgm:t>
        <a:bodyPr/>
        <a:lstStyle/>
        <a:p>
          <a:r>
            <a:rPr lang="en-US" b="1"/>
            <a:t>Constructor</a:t>
          </a:r>
          <a:r>
            <a:rPr lang="en-US"/>
            <a:t>: code that initializes the object being constructed.</a:t>
          </a:r>
        </a:p>
      </dgm:t>
    </dgm:pt>
    <dgm:pt modelId="{2390D5A9-360C-4D05-A5A8-0FB5146F393D}" type="parTrans" cxnId="{4EC6F060-5A46-405D-A614-45C98E854FBA}">
      <dgm:prSet/>
      <dgm:spPr/>
      <dgm:t>
        <a:bodyPr/>
        <a:lstStyle/>
        <a:p>
          <a:endParaRPr lang="en-US"/>
        </a:p>
      </dgm:t>
    </dgm:pt>
    <dgm:pt modelId="{7BBEC09E-F345-498A-AD3E-1C5942ABCF0F}" type="sibTrans" cxnId="{4EC6F060-5A46-405D-A614-45C98E854FBA}">
      <dgm:prSet/>
      <dgm:spPr/>
      <dgm:t>
        <a:bodyPr/>
        <a:lstStyle/>
        <a:p>
          <a:endParaRPr lang="en-US"/>
        </a:p>
      </dgm:t>
    </dgm:pt>
    <dgm:pt modelId="{A65FB4DE-D0F5-40E4-9FC3-C6A4ACCF882C}" type="pres">
      <dgm:prSet presAssocID="{8D3E056D-F2EC-426B-B7DD-C4C414265EF6}" presName="vert0" presStyleCnt="0">
        <dgm:presLayoutVars>
          <dgm:dir/>
          <dgm:animOne val="branch"/>
          <dgm:animLvl val="lvl"/>
        </dgm:presLayoutVars>
      </dgm:prSet>
      <dgm:spPr/>
    </dgm:pt>
    <dgm:pt modelId="{8E5F71F1-1C32-4264-8CD5-371B711DCE71}" type="pres">
      <dgm:prSet presAssocID="{EDE93BB1-A657-48CB-BB64-6C3730E5CD09}" presName="thickLine" presStyleLbl="alignNode1" presStyleIdx="0" presStyleCnt="3"/>
      <dgm:spPr/>
    </dgm:pt>
    <dgm:pt modelId="{662BEFD6-E447-403C-AA21-A34FC271B945}" type="pres">
      <dgm:prSet presAssocID="{EDE93BB1-A657-48CB-BB64-6C3730E5CD09}" presName="horz1" presStyleCnt="0"/>
      <dgm:spPr/>
    </dgm:pt>
    <dgm:pt modelId="{2B90004F-F8D8-407C-837F-49D2706A8AD8}" type="pres">
      <dgm:prSet presAssocID="{EDE93BB1-A657-48CB-BB64-6C3730E5CD09}" presName="tx1" presStyleLbl="revTx" presStyleIdx="0" presStyleCnt="3"/>
      <dgm:spPr/>
    </dgm:pt>
    <dgm:pt modelId="{6E2E6ECD-CDF8-4511-8F1C-B95DBAF29FE2}" type="pres">
      <dgm:prSet presAssocID="{EDE93BB1-A657-48CB-BB64-6C3730E5CD09}" presName="vert1" presStyleCnt="0"/>
      <dgm:spPr/>
    </dgm:pt>
    <dgm:pt modelId="{5AA92BD9-595B-4AD4-94BD-180F326674F3}" type="pres">
      <dgm:prSet presAssocID="{A68A2237-C7CC-45E0-A123-2182429CB396}" presName="thickLine" presStyleLbl="alignNode1" presStyleIdx="1" presStyleCnt="3"/>
      <dgm:spPr/>
    </dgm:pt>
    <dgm:pt modelId="{4157B612-2F54-41F9-8194-C2D06973B2F0}" type="pres">
      <dgm:prSet presAssocID="{A68A2237-C7CC-45E0-A123-2182429CB396}" presName="horz1" presStyleCnt="0"/>
      <dgm:spPr/>
    </dgm:pt>
    <dgm:pt modelId="{84A5577D-19C5-46CC-A801-68B8611588CF}" type="pres">
      <dgm:prSet presAssocID="{A68A2237-C7CC-45E0-A123-2182429CB396}" presName="tx1" presStyleLbl="revTx" presStyleIdx="1" presStyleCnt="3"/>
      <dgm:spPr/>
    </dgm:pt>
    <dgm:pt modelId="{0F40CC4E-B0A8-4462-9A1C-BE269BF5ECB7}" type="pres">
      <dgm:prSet presAssocID="{A68A2237-C7CC-45E0-A123-2182429CB396}" presName="vert1" presStyleCnt="0"/>
      <dgm:spPr/>
    </dgm:pt>
    <dgm:pt modelId="{2CEE302B-2200-46F9-8FA0-D1558D886799}" type="pres">
      <dgm:prSet presAssocID="{3BD5FC90-8B0A-4A6B-8B6A-0727B6CD30A7}" presName="thickLine" presStyleLbl="alignNode1" presStyleIdx="2" presStyleCnt="3"/>
      <dgm:spPr/>
    </dgm:pt>
    <dgm:pt modelId="{5E2DB625-EAA0-40C7-B585-849C1BF99F21}" type="pres">
      <dgm:prSet presAssocID="{3BD5FC90-8B0A-4A6B-8B6A-0727B6CD30A7}" presName="horz1" presStyleCnt="0"/>
      <dgm:spPr/>
    </dgm:pt>
    <dgm:pt modelId="{CE82D3AD-54C0-44BE-8A63-91F55C64F266}" type="pres">
      <dgm:prSet presAssocID="{3BD5FC90-8B0A-4A6B-8B6A-0727B6CD30A7}" presName="tx1" presStyleLbl="revTx" presStyleIdx="2" presStyleCnt="3"/>
      <dgm:spPr/>
    </dgm:pt>
    <dgm:pt modelId="{8740261D-682B-4072-816E-C393C0D075D9}" type="pres">
      <dgm:prSet presAssocID="{3BD5FC90-8B0A-4A6B-8B6A-0727B6CD30A7}" presName="vert1" presStyleCnt="0"/>
      <dgm:spPr/>
    </dgm:pt>
  </dgm:ptLst>
  <dgm:cxnLst>
    <dgm:cxn modelId="{1CC11320-B788-428E-9185-0B628DCAE60C}" srcId="{8D3E056D-F2EC-426B-B7DD-C4C414265EF6}" destId="{A68A2237-C7CC-45E0-A123-2182429CB396}" srcOrd="1" destOrd="0" parTransId="{AA8FBAF8-D226-4474-96DC-68B4631AE9B1}" sibTransId="{671FF0CD-FD92-47DA-94E5-5A045EE5E39B}"/>
    <dgm:cxn modelId="{C18DDB31-4DFE-43BD-A631-4782A8A98342}" type="presOf" srcId="{3BD5FC90-8B0A-4A6B-8B6A-0727B6CD30A7}" destId="{CE82D3AD-54C0-44BE-8A63-91F55C64F266}" srcOrd="0" destOrd="0" presId="urn:microsoft.com/office/officeart/2008/layout/LinedList"/>
    <dgm:cxn modelId="{4EC6F060-5A46-405D-A614-45C98E854FBA}" srcId="{8D3E056D-F2EC-426B-B7DD-C4C414265EF6}" destId="{3BD5FC90-8B0A-4A6B-8B6A-0727B6CD30A7}" srcOrd="2" destOrd="0" parTransId="{2390D5A9-360C-4D05-A5A8-0FB5146F393D}" sibTransId="{7BBEC09E-F345-498A-AD3E-1C5942ABCF0F}"/>
    <dgm:cxn modelId="{52020B6C-1BAC-4090-B436-39D24036F467}" type="presOf" srcId="{8D3E056D-F2EC-426B-B7DD-C4C414265EF6}" destId="{A65FB4DE-D0F5-40E4-9FC3-C6A4ACCF882C}" srcOrd="0" destOrd="0" presId="urn:microsoft.com/office/officeart/2008/layout/LinedList"/>
    <dgm:cxn modelId="{0AB3677E-EB9F-487A-8A95-3AE237D09209}" type="presOf" srcId="{A68A2237-C7CC-45E0-A123-2182429CB396}" destId="{84A5577D-19C5-46CC-A801-68B8611588CF}" srcOrd="0" destOrd="0" presId="urn:microsoft.com/office/officeart/2008/layout/LinedList"/>
    <dgm:cxn modelId="{CC346CC8-C297-42E4-B944-AF065D504190}" type="presOf" srcId="{EDE93BB1-A657-48CB-BB64-6C3730E5CD09}" destId="{2B90004F-F8D8-407C-837F-49D2706A8AD8}" srcOrd="0" destOrd="0" presId="urn:microsoft.com/office/officeart/2008/layout/LinedList"/>
    <dgm:cxn modelId="{CA7C22F3-1152-4E21-9F58-0E85F6CA0158}" srcId="{8D3E056D-F2EC-426B-B7DD-C4C414265EF6}" destId="{EDE93BB1-A657-48CB-BB64-6C3730E5CD09}" srcOrd="0" destOrd="0" parTransId="{9F0C5165-7162-4653-A93E-E68A723EF338}" sibTransId="{1D232FA2-3A87-4ECE-B3FC-1DDC9A25FDAE}"/>
    <dgm:cxn modelId="{6F972456-8B12-4818-A678-BEBE73A874E5}" type="presParOf" srcId="{A65FB4DE-D0F5-40E4-9FC3-C6A4ACCF882C}" destId="{8E5F71F1-1C32-4264-8CD5-371B711DCE71}" srcOrd="0" destOrd="0" presId="urn:microsoft.com/office/officeart/2008/layout/LinedList"/>
    <dgm:cxn modelId="{CD79178C-F1CD-4B8E-9A78-6B36971C9227}" type="presParOf" srcId="{A65FB4DE-D0F5-40E4-9FC3-C6A4ACCF882C}" destId="{662BEFD6-E447-403C-AA21-A34FC271B945}" srcOrd="1" destOrd="0" presId="urn:microsoft.com/office/officeart/2008/layout/LinedList"/>
    <dgm:cxn modelId="{7746E600-9C9D-4514-9CE4-3C248F8D3701}" type="presParOf" srcId="{662BEFD6-E447-403C-AA21-A34FC271B945}" destId="{2B90004F-F8D8-407C-837F-49D2706A8AD8}" srcOrd="0" destOrd="0" presId="urn:microsoft.com/office/officeart/2008/layout/LinedList"/>
    <dgm:cxn modelId="{C1EA4959-6F7F-437F-8A97-519BA097DFAD}" type="presParOf" srcId="{662BEFD6-E447-403C-AA21-A34FC271B945}" destId="{6E2E6ECD-CDF8-4511-8F1C-B95DBAF29FE2}" srcOrd="1" destOrd="0" presId="urn:microsoft.com/office/officeart/2008/layout/LinedList"/>
    <dgm:cxn modelId="{FBA56134-D9E5-4F8D-9A8E-9BBA09EEEF66}" type="presParOf" srcId="{A65FB4DE-D0F5-40E4-9FC3-C6A4ACCF882C}" destId="{5AA92BD9-595B-4AD4-94BD-180F326674F3}" srcOrd="2" destOrd="0" presId="urn:microsoft.com/office/officeart/2008/layout/LinedList"/>
    <dgm:cxn modelId="{E8E6CDCB-4A07-4EB7-90B7-F6801E057729}" type="presParOf" srcId="{A65FB4DE-D0F5-40E4-9FC3-C6A4ACCF882C}" destId="{4157B612-2F54-41F9-8194-C2D06973B2F0}" srcOrd="3" destOrd="0" presId="urn:microsoft.com/office/officeart/2008/layout/LinedList"/>
    <dgm:cxn modelId="{14D74BA5-1AD6-431A-8877-EEC6A84853AD}" type="presParOf" srcId="{4157B612-2F54-41F9-8194-C2D06973B2F0}" destId="{84A5577D-19C5-46CC-A801-68B8611588CF}" srcOrd="0" destOrd="0" presId="urn:microsoft.com/office/officeart/2008/layout/LinedList"/>
    <dgm:cxn modelId="{EB6CD87E-11FC-401D-A134-6778759AE9AA}" type="presParOf" srcId="{4157B612-2F54-41F9-8194-C2D06973B2F0}" destId="{0F40CC4E-B0A8-4462-9A1C-BE269BF5ECB7}" srcOrd="1" destOrd="0" presId="urn:microsoft.com/office/officeart/2008/layout/LinedList"/>
    <dgm:cxn modelId="{C5CFE716-3976-4B25-8835-0B7328849DF3}" type="presParOf" srcId="{A65FB4DE-D0F5-40E4-9FC3-C6A4ACCF882C}" destId="{2CEE302B-2200-46F9-8FA0-D1558D886799}" srcOrd="4" destOrd="0" presId="urn:microsoft.com/office/officeart/2008/layout/LinedList"/>
    <dgm:cxn modelId="{35C2B290-D8DF-45E2-A68E-079AEDA0E1C6}" type="presParOf" srcId="{A65FB4DE-D0F5-40E4-9FC3-C6A4ACCF882C}" destId="{5E2DB625-EAA0-40C7-B585-849C1BF99F21}" srcOrd="5" destOrd="0" presId="urn:microsoft.com/office/officeart/2008/layout/LinedList"/>
    <dgm:cxn modelId="{AEA17CD6-3446-4569-A310-B8B53E3803D9}" type="presParOf" srcId="{5E2DB625-EAA0-40C7-B585-849C1BF99F21}" destId="{CE82D3AD-54C0-44BE-8A63-91F55C64F266}" srcOrd="0" destOrd="0" presId="urn:microsoft.com/office/officeart/2008/layout/LinedList"/>
    <dgm:cxn modelId="{AA288171-89B5-4585-B549-020751A43874}" type="presParOf" srcId="{5E2DB625-EAA0-40C7-B585-849C1BF99F21}" destId="{8740261D-682B-4072-816E-C393C0D075D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5627-7369-48E5-A81B-73434EB0D3D8}">
      <dsp:nvSpPr>
        <dsp:cNvPr id="0" name=""/>
        <dsp:cNvSpPr/>
      </dsp:nvSpPr>
      <dsp:spPr>
        <a:xfrm>
          <a:off x="0" y="52039"/>
          <a:ext cx="5219700" cy="1467179"/>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a:t>Completeness</a:t>
          </a:r>
        </a:p>
      </dsp:txBody>
      <dsp:txXfrm>
        <a:off x="71622" y="123661"/>
        <a:ext cx="5076456" cy="1323935"/>
      </dsp:txXfrm>
    </dsp:sp>
    <dsp:sp modelId="{BC54103D-E92A-4D16-A5AA-3F4A5A93958E}">
      <dsp:nvSpPr>
        <dsp:cNvPr id="0" name=""/>
        <dsp:cNvSpPr/>
      </dsp:nvSpPr>
      <dsp:spPr>
        <a:xfrm>
          <a:off x="0" y="1683379"/>
          <a:ext cx="5219700" cy="1467179"/>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a:t>Robustness</a:t>
          </a:r>
        </a:p>
      </dsp:txBody>
      <dsp:txXfrm>
        <a:off x="71622" y="1755001"/>
        <a:ext cx="5076456" cy="1323935"/>
      </dsp:txXfrm>
    </dsp:sp>
    <dsp:sp modelId="{4A27A427-95CA-4291-BEA5-41BF5467D93D}">
      <dsp:nvSpPr>
        <dsp:cNvPr id="0" name=""/>
        <dsp:cNvSpPr/>
      </dsp:nvSpPr>
      <dsp:spPr>
        <a:xfrm>
          <a:off x="0" y="3314719"/>
          <a:ext cx="5219700" cy="1467179"/>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a:t>Simplicity</a:t>
          </a:r>
        </a:p>
      </dsp:txBody>
      <dsp:txXfrm>
        <a:off x="71622" y="3386341"/>
        <a:ext cx="5076456" cy="1323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F71F1-1C32-4264-8CD5-371B711DCE71}">
      <dsp:nvSpPr>
        <dsp:cNvPr id="0" name=""/>
        <dsp:cNvSpPr/>
      </dsp:nvSpPr>
      <dsp:spPr>
        <a:xfrm>
          <a:off x="0" y="2360"/>
          <a:ext cx="11018837" cy="0"/>
        </a:xfrm>
        <a:prstGeom prst="line">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90004F-F8D8-407C-837F-49D2706A8AD8}">
      <dsp:nvSpPr>
        <dsp:cNvPr id="0" name=""/>
        <dsp:cNvSpPr/>
      </dsp:nvSpPr>
      <dsp:spPr>
        <a:xfrm>
          <a:off x="0" y="2360"/>
          <a:ext cx="11018837" cy="160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Fields</a:t>
          </a:r>
          <a:r>
            <a:rPr lang="en-US" sz="4200" kern="1200"/>
            <a:t>: outline what data (state) the object will hold.</a:t>
          </a:r>
        </a:p>
      </dsp:txBody>
      <dsp:txXfrm>
        <a:off x="0" y="2360"/>
        <a:ext cx="11018837" cy="1609739"/>
      </dsp:txXfrm>
    </dsp:sp>
    <dsp:sp modelId="{5AA92BD9-595B-4AD4-94BD-180F326674F3}">
      <dsp:nvSpPr>
        <dsp:cNvPr id="0" name=""/>
        <dsp:cNvSpPr/>
      </dsp:nvSpPr>
      <dsp:spPr>
        <a:xfrm>
          <a:off x="0" y="1612099"/>
          <a:ext cx="11018837" cy="0"/>
        </a:xfrm>
        <a:prstGeom prst="line">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5577D-19C5-46CC-A801-68B8611588CF}">
      <dsp:nvSpPr>
        <dsp:cNvPr id="0" name=""/>
        <dsp:cNvSpPr/>
      </dsp:nvSpPr>
      <dsp:spPr>
        <a:xfrm>
          <a:off x="0" y="1612099"/>
          <a:ext cx="11018837" cy="160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Methods</a:t>
          </a:r>
          <a:r>
            <a:rPr lang="en-US" sz="4200" kern="1200"/>
            <a:t>: outlines the behavior of each object.</a:t>
          </a:r>
        </a:p>
      </dsp:txBody>
      <dsp:txXfrm>
        <a:off x="0" y="1612099"/>
        <a:ext cx="11018837" cy="1609739"/>
      </dsp:txXfrm>
    </dsp:sp>
    <dsp:sp modelId="{2CEE302B-2200-46F9-8FA0-D1558D886799}">
      <dsp:nvSpPr>
        <dsp:cNvPr id="0" name=""/>
        <dsp:cNvSpPr/>
      </dsp:nvSpPr>
      <dsp:spPr>
        <a:xfrm>
          <a:off x="0" y="3221838"/>
          <a:ext cx="11018837" cy="0"/>
        </a:xfrm>
        <a:prstGeom prst="line">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2D3AD-54C0-44BE-8A63-91F55C64F266}">
      <dsp:nvSpPr>
        <dsp:cNvPr id="0" name=""/>
        <dsp:cNvSpPr/>
      </dsp:nvSpPr>
      <dsp:spPr>
        <a:xfrm>
          <a:off x="0" y="3221838"/>
          <a:ext cx="11018837" cy="160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Constructor</a:t>
          </a:r>
          <a:r>
            <a:rPr lang="en-US" sz="4200" kern="1200"/>
            <a:t>: code that initializes the object being constructed.</a:t>
          </a:r>
        </a:p>
      </dsp:txBody>
      <dsp:txXfrm>
        <a:off x="0" y="3221838"/>
        <a:ext cx="11018837" cy="16097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2D4D3-AF7F-407D-A91C-28A05E3AAF0B}"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52B2C-5689-4C32-B28A-0B45C54A2D1C}" type="slidenum">
              <a:rPr lang="en-US" smtClean="0"/>
              <a:t>‹#›</a:t>
            </a:fld>
            <a:endParaRPr lang="en-US"/>
          </a:p>
        </p:txBody>
      </p:sp>
    </p:spTree>
    <p:extLst>
      <p:ext uri="{BB962C8B-B14F-4D97-AF65-F5344CB8AC3E}">
        <p14:creationId xmlns:p14="http://schemas.microsoft.com/office/powerpoint/2010/main" val="269454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1647198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2"/>
                </a:solidFill>
              </a:rPr>
              <a:t>Field:  </a:t>
            </a:r>
            <a:r>
              <a:rPr lang="en-US" sz="1200">
                <a:solidFill>
                  <a:schemeClr val="accent2"/>
                </a:solidFill>
              </a:rPr>
              <a:t>A variable inside an object that makes up part of its internal state.</a:t>
            </a:r>
            <a:endParaRPr lang="en-US" sz="1200" b="1">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2"/>
                </a:solidFill>
              </a:rPr>
              <a:t>Instance Method:  </a:t>
            </a:r>
            <a:r>
              <a:rPr lang="en-US" sz="1200">
                <a:solidFill>
                  <a:schemeClr val="accent2"/>
                </a:solidFill>
              </a:rPr>
              <a:t>A method inside an object that operates on that object.</a:t>
            </a:r>
            <a:endParaRPr lang="en-US"/>
          </a:p>
          <a:p>
            <a:endParaRPr lang="en-US"/>
          </a:p>
          <a:p>
            <a:r>
              <a:rPr lang="en-US"/>
              <a:t>One used the implicit parameter, </a:t>
            </a:r>
            <a:r>
              <a:rPr lang="en-US">
                <a:latin typeface="Consolas" panose="020B0609020204030204" pitchFamily="49" charset="0"/>
                <a:cs typeface="Consolas" panose="020B0609020204030204" pitchFamily="49" charset="0"/>
              </a:rPr>
              <a:t>this</a:t>
            </a:r>
            <a:r>
              <a:rPr lang="en-US"/>
              <a:t>;</a:t>
            </a:r>
            <a:r>
              <a:rPr lang="en-US" baseline="0"/>
              <a:t> the other did not.  Neither is more correct.</a:t>
            </a:r>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43</a:t>
            </a:fld>
            <a:endParaRPr lang="en-US"/>
          </a:p>
        </p:txBody>
      </p:sp>
    </p:spTree>
    <p:extLst>
      <p:ext uri="{BB962C8B-B14F-4D97-AF65-F5344CB8AC3E}">
        <p14:creationId xmlns:p14="http://schemas.microsoft.com/office/powerpoint/2010/main" val="300376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Reminder:</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2"/>
                </a:solidFill>
              </a:rPr>
              <a:t>Instance Method:  </a:t>
            </a:r>
            <a:r>
              <a:rPr lang="en-US" sz="1200">
                <a:solidFill>
                  <a:schemeClr val="accent2"/>
                </a:solidFill>
              </a:rPr>
              <a:t>A method inside an object that operates on that object.</a:t>
            </a:r>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44</a:t>
            </a:fld>
            <a:endParaRPr lang="en-US"/>
          </a:p>
        </p:txBody>
      </p:sp>
    </p:spTree>
    <p:extLst>
      <p:ext uri="{BB962C8B-B14F-4D97-AF65-F5344CB8AC3E}">
        <p14:creationId xmlns:p14="http://schemas.microsoft.com/office/powerpoint/2010/main" val="2947888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a:solidFill>
                  <a:schemeClr val="accent2"/>
                </a:solidFill>
              </a:rPr>
              <a:t>void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2"/>
                </a:solidFill>
              </a:rPr>
              <a:t>Formal parameter:  </a:t>
            </a:r>
            <a:r>
              <a:rPr lang="en-US" sz="1200">
                <a:solidFill>
                  <a:schemeClr val="accent2"/>
                </a:solidFill>
              </a:rPr>
              <a:t>A variable that appears inside parentheses in the header of a method that is used to generalize the method’s behavior.</a:t>
            </a:r>
          </a:p>
        </p:txBody>
      </p:sp>
      <p:sp>
        <p:nvSpPr>
          <p:cNvPr id="4" name="Slide Number Placeholder 3"/>
          <p:cNvSpPr>
            <a:spLocks noGrp="1"/>
          </p:cNvSpPr>
          <p:nvPr>
            <p:ph type="sldNum" sz="quarter" idx="10"/>
          </p:nvPr>
        </p:nvSpPr>
        <p:spPr/>
        <p:txBody>
          <a:bodyPr/>
          <a:lstStyle/>
          <a:p>
            <a:fld id="{AC273458-26B3-4A62-B0B0-F4D3FDA41F1A}" type="slidenum">
              <a:rPr lang="en-US" smtClean="0"/>
              <a:t>45</a:t>
            </a:fld>
            <a:endParaRPr lang="en-US"/>
          </a:p>
        </p:txBody>
      </p:sp>
    </p:spTree>
    <p:extLst>
      <p:ext uri="{BB962C8B-B14F-4D97-AF65-F5344CB8AC3E}">
        <p14:creationId xmlns:p14="http://schemas.microsoft.com/office/powerpoint/2010/main" val="3921386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length and substring on String</a:t>
            </a:r>
          </a:p>
          <a:p>
            <a:r>
              <a:rPr lang="en-US"/>
              <a:t>exists method on </a:t>
            </a:r>
            <a:r>
              <a:rPr lang="en-US" err="1"/>
              <a:t>FIle</a:t>
            </a:r>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46</a:t>
            </a:fld>
            <a:endParaRPr lang="en-US"/>
          </a:p>
        </p:txBody>
      </p:sp>
    </p:spTree>
    <p:extLst>
      <p:ext uri="{BB962C8B-B14F-4D97-AF65-F5344CB8AC3E}">
        <p14:creationId xmlns:p14="http://schemas.microsoft.com/office/powerpoint/2010/main" val="240169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50</a:t>
            </a:fld>
            <a:endParaRPr lang="en-US"/>
          </a:p>
        </p:txBody>
      </p:sp>
    </p:spTree>
    <p:extLst>
      <p:ext uri="{BB962C8B-B14F-4D97-AF65-F5344CB8AC3E}">
        <p14:creationId xmlns:p14="http://schemas.microsoft.com/office/powerpoint/2010/main" val="216384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begins the slides that go along with Option #2 - Pokemon</a:t>
            </a:r>
          </a:p>
        </p:txBody>
      </p:sp>
      <p:sp>
        <p:nvSpPr>
          <p:cNvPr id="4" name="Slide Number Placeholder 3"/>
          <p:cNvSpPr>
            <a:spLocks noGrp="1"/>
          </p:cNvSpPr>
          <p:nvPr>
            <p:ph type="sldNum" sz="quarter" idx="5"/>
          </p:nvPr>
        </p:nvSpPr>
        <p:spPr/>
        <p:txBody>
          <a:bodyPr/>
          <a:lstStyle/>
          <a:p>
            <a:fld id="{D6E52B2C-5689-4C32-B28A-0B45C54A2D1C}" type="slidenum">
              <a:rPr lang="en-US" smtClean="0"/>
              <a:t>51</a:t>
            </a:fld>
            <a:endParaRPr lang="en-US"/>
          </a:p>
        </p:txBody>
      </p:sp>
    </p:spTree>
    <p:extLst>
      <p:ext uri="{BB962C8B-B14F-4D97-AF65-F5344CB8AC3E}">
        <p14:creationId xmlns:p14="http://schemas.microsoft.com/office/powerpoint/2010/main" val="614716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62</a:t>
            </a:fld>
            <a:endParaRPr lang="en-US"/>
          </a:p>
        </p:txBody>
      </p:sp>
    </p:spTree>
    <p:extLst>
      <p:ext uri="{BB962C8B-B14F-4D97-AF65-F5344CB8AC3E}">
        <p14:creationId xmlns:p14="http://schemas.microsoft.com/office/powerpoint/2010/main" val="136138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71</a:t>
            </a:fld>
            <a:endParaRPr lang="en-US"/>
          </a:p>
        </p:txBody>
      </p:sp>
    </p:spTree>
    <p:extLst>
      <p:ext uri="{BB962C8B-B14F-4D97-AF65-F5344CB8AC3E}">
        <p14:creationId xmlns:p14="http://schemas.microsoft.com/office/powerpoint/2010/main" val="4135569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 your students to also give you quiz questions for the next lesson!</a:t>
            </a:r>
          </a:p>
        </p:txBody>
      </p:sp>
      <p:sp>
        <p:nvSpPr>
          <p:cNvPr id="4" name="Slide Number Placeholder 3"/>
          <p:cNvSpPr>
            <a:spLocks noGrp="1"/>
          </p:cNvSpPr>
          <p:nvPr>
            <p:ph type="sldNum" sz="quarter" idx="10"/>
          </p:nvPr>
        </p:nvSpPr>
        <p:spPr/>
        <p:txBody>
          <a:bodyPr/>
          <a:lstStyle/>
          <a:p>
            <a:fld id="{C56969A0-B3EA-45A4-A390-44554200A62E}" type="slidenum">
              <a:rPr lang="en-US" smtClean="0"/>
              <a:t>72</a:t>
            </a:fld>
            <a:endParaRPr lang="en-US"/>
          </a:p>
        </p:txBody>
      </p:sp>
    </p:spTree>
    <p:extLst>
      <p:ext uri="{BB962C8B-B14F-4D97-AF65-F5344CB8AC3E}">
        <p14:creationId xmlns:p14="http://schemas.microsoft.com/office/powerpoint/2010/main" val="2407044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 your students to also give you quiz questions for the next lesson!</a:t>
            </a:r>
          </a:p>
        </p:txBody>
      </p:sp>
      <p:sp>
        <p:nvSpPr>
          <p:cNvPr id="4" name="Slide Number Placeholder 3"/>
          <p:cNvSpPr>
            <a:spLocks noGrp="1"/>
          </p:cNvSpPr>
          <p:nvPr>
            <p:ph type="sldNum" sz="quarter" idx="10"/>
          </p:nvPr>
        </p:nvSpPr>
        <p:spPr/>
        <p:txBody>
          <a:bodyPr/>
          <a:lstStyle/>
          <a:p>
            <a:fld id="{C56969A0-B3EA-45A4-A390-44554200A62E}" type="slidenum">
              <a:rPr lang="en-US" smtClean="0"/>
              <a:t>73</a:t>
            </a:fld>
            <a:endParaRPr lang="en-US"/>
          </a:p>
        </p:txBody>
      </p:sp>
    </p:spTree>
    <p:extLst>
      <p:ext uri="{BB962C8B-B14F-4D97-AF65-F5344CB8AC3E}">
        <p14:creationId xmlns:p14="http://schemas.microsoft.com/office/powerpoint/2010/main" val="174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25</a:t>
            </a:fld>
            <a:endParaRPr lang="en-US"/>
          </a:p>
        </p:txBody>
      </p:sp>
    </p:spTree>
    <p:extLst>
      <p:ext uri="{BB962C8B-B14F-4D97-AF65-F5344CB8AC3E}">
        <p14:creationId xmlns:p14="http://schemas.microsoft.com/office/powerpoint/2010/main" val="3995445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 your students to also give you quiz questions for the next lesson!</a:t>
            </a:r>
          </a:p>
        </p:txBody>
      </p:sp>
      <p:sp>
        <p:nvSpPr>
          <p:cNvPr id="4" name="Slide Number Placeholder 3"/>
          <p:cNvSpPr>
            <a:spLocks noGrp="1"/>
          </p:cNvSpPr>
          <p:nvPr>
            <p:ph type="sldNum" sz="quarter" idx="10"/>
          </p:nvPr>
        </p:nvSpPr>
        <p:spPr/>
        <p:txBody>
          <a:bodyPr/>
          <a:lstStyle/>
          <a:p>
            <a:fld id="{C56969A0-B3EA-45A4-A390-44554200A62E}" type="slidenum">
              <a:rPr lang="en-US" smtClean="0"/>
              <a:t>74</a:t>
            </a:fld>
            <a:endParaRPr lang="en-US"/>
          </a:p>
        </p:txBody>
      </p:sp>
    </p:spTree>
    <p:extLst>
      <p:ext uri="{BB962C8B-B14F-4D97-AF65-F5344CB8AC3E}">
        <p14:creationId xmlns:p14="http://schemas.microsoft.com/office/powerpoint/2010/main" val="1655991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 your students to also give you quiz questions for the next lesson!</a:t>
            </a:r>
          </a:p>
        </p:txBody>
      </p:sp>
      <p:sp>
        <p:nvSpPr>
          <p:cNvPr id="4" name="Slide Number Placeholder 3"/>
          <p:cNvSpPr>
            <a:spLocks noGrp="1"/>
          </p:cNvSpPr>
          <p:nvPr>
            <p:ph type="sldNum" sz="quarter" idx="10"/>
          </p:nvPr>
        </p:nvSpPr>
        <p:spPr/>
        <p:txBody>
          <a:bodyPr/>
          <a:lstStyle/>
          <a:p>
            <a:fld id="{C56969A0-B3EA-45A4-A390-44554200A62E}" type="slidenum">
              <a:rPr lang="en-US" smtClean="0"/>
              <a:t>75</a:t>
            </a:fld>
            <a:endParaRPr lang="en-US"/>
          </a:p>
        </p:txBody>
      </p:sp>
    </p:spTree>
    <p:extLst>
      <p:ext uri="{BB962C8B-B14F-4D97-AF65-F5344CB8AC3E}">
        <p14:creationId xmlns:p14="http://schemas.microsoft.com/office/powerpoint/2010/main" val="41093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 your students to also give you quiz questions for the next lesson!</a:t>
            </a:r>
          </a:p>
        </p:txBody>
      </p:sp>
      <p:sp>
        <p:nvSpPr>
          <p:cNvPr id="4" name="Slide Number Placeholder 3"/>
          <p:cNvSpPr>
            <a:spLocks noGrp="1"/>
          </p:cNvSpPr>
          <p:nvPr>
            <p:ph type="sldNum" sz="quarter" idx="10"/>
          </p:nvPr>
        </p:nvSpPr>
        <p:spPr/>
        <p:txBody>
          <a:bodyPr/>
          <a:lstStyle/>
          <a:p>
            <a:fld id="{C56969A0-B3EA-45A4-A390-44554200A62E}" type="slidenum">
              <a:rPr lang="en-US" smtClean="0"/>
              <a:t>76</a:t>
            </a:fld>
            <a:endParaRPr lang="en-US"/>
          </a:p>
        </p:txBody>
      </p:sp>
    </p:spTree>
    <p:extLst>
      <p:ext uri="{BB962C8B-B14F-4D97-AF65-F5344CB8AC3E}">
        <p14:creationId xmlns:p14="http://schemas.microsoft.com/office/powerpoint/2010/main" val="2271645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 on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80</a:t>
            </a:fld>
            <a:endParaRPr lang="en-US"/>
          </a:p>
        </p:txBody>
      </p:sp>
    </p:spTree>
    <p:extLst>
      <p:ext uri="{BB962C8B-B14F-4D97-AF65-F5344CB8AC3E}">
        <p14:creationId xmlns:p14="http://schemas.microsoft.com/office/powerpoint/2010/main" val="3285216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unit is mostly done on the board. Feel free to edit this slide deck as you see fit!</a:t>
            </a:r>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84</a:t>
            </a:fld>
            <a:endParaRPr lang="en-US"/>
          </a:p>
        </p:txBody>
      </p:sp>
    </p:spTree>
    <p:extLst>
      <p:ext uri="{BB962C8B-B14F-4D97-AF65-F5344CB8AC3E}">
        <p14:creationId xmlns:p14="http://schemas.microsoft.com/office/powerpoint/2010/main" val="453106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Pacing slide for each day of the project please adjust for your class as needed.</a:t>
            </a:r>
          </a:p>
        </p:txBody>
      </p:sp>
      <p:sp>
        <p:nvSpPr>
          <p:cNvPr id="4" name="Slide Number Placeholder 3"/>
          <p:cNvSpPr>
            <a:spLocks noGrp="1"/>
          </p:cNvSpPr>
          <p:nvPr>
            <p:ph type="sldNum" sz="quarter" idx="5"/>
          </p:nvPr>
        </p:nvSpPr>
        <p:spPr/>
        <p:txBody>
          <a:bodyPr/>
          <a:lstStyle/>
          <a:p>
            <a:fld id="{D6E52B2C-5689-4C32-B28A-0B45C54A2D1C}" type="slidenum">
              <a:rPr lang="en-US" smtClean="0"/>
              <a:t>86</a:t>
            </a:fld>
            <a:endParaRPr lang="en-US"/>
          </a:p>
        </p:txBody>
      </p:sp>
    </p:spTree>
    <p:extLst>
      <p:ext uri="{BB962C8B-B14F-4D97-AF65-F5344CB8AC3E}">
        <p14:creationId xmlns:p14="http://schemas.microsoft.com/office/powerpoint/2010/main" val="2296178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95</a:t>
            </a:fld>
            <a:endParaRPr lang="en-US"/>
          </a:p>
        </p:txBody>
      </p:sp>
    </p:spTree>
    <p:extLst>
      <p:ext uri="{BB962C8B-B14F-4D97-AF65-F5344CB8AC3E}">
        <p14:creationId xmlns:p14="http://schemas.microsoft.com/office/powerpoint/2010/main" val="111573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do we mean by making “design </a:t>
            </a:r>
            <a:r>
              <a:rPr lang="en-US" err="1"/>
              <a:t>decisions?”To</a:t>
            </a:r>
            <a:r>
              <a:rPr lang="en-US"/>
              <a:t> model something in a program, you need to make decisions about what data and actions are important to your model. </a:t>
            </a:r>
          </a:p>
          <a:p>
            <a:endParaRPr lang="en-US"/>
          </a:p>
          <a:p>
            <a:r>
              <a:rPr lang="en-US"/>
              <a:t>Ask students to offer some design decisions for the following classes (each on its own slide):</a:t>
            </a:r>
            <a:endParaRPr lang="en-US">
              <a:cs typeface="Calibri" panose="020F0502020204030204"/>
            </a:endParaRPr>
          </a:p>
          <a:p>
            <a:endParaRPr lang="en-US">
              <a:cs typeface="Calibri" panose="020F0502020204030204"/>
            </a:endParaRPr>
          </a:p>
          <a:p>
            <a:r>
              <a:rPr lang="en-US"/>
              <a:t>a forecast, student, or dog</a:t>
            </a:r>
            <a:endParaRPr lang="en-US">
              <a:cs typeface="Calibri" panose="020F0502020204030204"/>
            </a:endParaRPr>
          </a:p>
          <a:p>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D6E52B2C-5689-4C32-B28A-0B45C54A2D1C}" type="slidenum">
              <a:rPr lang="en-US" smtClean="0"/>
              <a:t>26</a:t>
            </a:fld>
            <a:endParaRPr lang="en-US"/>
          </a:p>
        </p:txBody>
      </p:sp>
    </p:spTree>
    <p:extLst>
      <p:ext uri="{BB962C8B-B14F-4D97-AF65-F5344CB8AC3E}">
        <p14:creationId xmlns:p14="http://schemas.microsoft.com/office/powerpoint/2010/main" val="1054231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Discussion points to bring up/guide students to:</a:t>
            </a:r>
          </a:p>
          <a:p>
            <a:pPr marL="285750" indent="-285750">
              <a:buFont typeface="Arial,Sans-Serif"/>
              <a:buChar char="•"/>
            </a:pPr>
            <a:r>
              <a:rPr lang="en-US"/>
              <a:t>If you’re interested in forecasting a tornado, you might choose to model the weather with finer granularity than you might opt for if predicting rainfall or cloud cover.</a:t>
            </a:r>
            <a:endParaRPr lang="en-US">
              <a:cs typeface="Calibri"/>
            </a:endParaRPr>
          </a:p>
          <a:p>
            <a:pPr marL="285750" indent="-285750">
              <a:buFont typeface="Arial,Sans-Serif"/>
              <a:buChar char="•"/>
            </a:pPr>
            <a:r>
              <a:rPr lang="en-US"/>
              <a:t>Different model components will be appropriate in different situations.</a:t>
            </a:r>
            <a:endParaRPr lang="en-US">
              <a:cs typeface="Calibri"/>
            </a:endParaRPr>
          </a:p>
          <a:p>
            <a:pPr marL="285750" indent="-285750">
              <a:buFont typeface="Arial,Sans-Serif"/>
              <a:buChar char="•"/>
            </a:pPr>
            <a:r>
              <a:rPr lang="en-US"/>
              <a:t>Does a forecast written by a student in Arizona need the same inputs and methods as a forecast in Oklahoma? What might be different? The same?</a:t>
            </a:r>
          </a:p>
        </p:txBody>
      </p:sp>
      <p:sp>
        <p:nvSpPr>
          <p:cNvPr id="4" name="Slide Number Placeholder 3"/>
          <p:cNvSpPr>
            <a:spLocks noGrp="1"/>
          </p:cNvSpPr>
          <p:nvPr>
            <p:ph type="sldNum" sz="quarter" idx="5"/>
          </p:nvPr>
        </p:nvSpPr>
        <p:spPr/>
        <p:txBody>
          <a:bodyPr/>
          <a:lstStyle/>
          <a:p>
            <a:fld id="{D6E52B2C-5689-4C32-B28A-0B45C54A2D1C}" type="slidenum">
              <a:rPr lang="en-US" smtClean="0"/>
              <a:t>27</a:t>
            </a:fld>
            <a:endParaRPr lang="en-US"/>
          </a:p>
        </p:txBody>
      </p:sp>
    </p:spTree>
    <p:extLst>
      <p:ext uri="{BB962C8B-B14F-4D97-AF65-F5344CB8AC3E}">
        <p14:creationId xmlns:p14="http://schemas.microsoft.com/office/powerpoint/2010/main" val="112773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a:cs typeface="Calibri"/>
              </a:rPr>
              <a:t>Schools often use Learning Management Systems that keep track of attendance, grades, student information, etc. How could this information be stored? What methods would you design to manipulate this data? </a:t>
            </a:r>
          </a:p>
          <a:p>
            <a:pPr>
              <a:spcBef>
                <a:spcPct val="20000"/>
              </a:spcBef>
            </a:pPr>
            <a:endParaRPr lang="en-US">
              <a:cs typeface="Calibri"/>
            </a:endParaRPr>
          </a:p>
          <a:p>
            <a:pPr marL="171450" indent="-171450">
              <a:buFont typeface="Arial"/>
              <a:buChar char="•"/>
            </a:pPr>
            <a:r>
              <a:rPr lang="en-US"/>
              <a:t>If students are suggesting overly-complex models of student1 or </a:t>
            </a:r>
            <a:r>
              <a:rPr lang="en-US" err="1"/>
              <a:t>myDog</a:t>
            </a:r>
            <a:r>
              <a:rPr lang="en-US"/>
              <a:t>, use it as an opportunity to discuss </a:t>
            </a:r>
            <a:r>
              <a:rPr lang="en-US" b="1"/>
              <a:t>complexity</a:t>
            </a:r>
            <a:r>
              <a:rPr lang="en-US"/>
              <a:t>. Is it always a good idea to add states and behaviors (data and methods)? When is it appropriate to make a model more complex? When do you want to keep it simple?</a:t>
            </a:r>
            <a:endParaRPr lang="en-US">
              <a:cs typeface="Calibri"/>
            </a:endParaRPr>
          </a:p>
          <a:p>
            <a:pPr marL="171450" indent="-171450">
              <a:buFont typeface="Arial"/>
              <a:buChar char="•"/>
            </a:pPr>
            <a:endParaRPr lang="en-US"/>
          </a:p>
          <a:p>
            <a:pPr marL="171450" indent="-171450">
              <a:buFont typeface="Arial"/>
              <a:buChar char="•"/>
            </a:pPr>
            <a:r>
              <a:rPr lang="en-US"/>
              <a:t>The rule of thumb is to only include the complexity you need. If this language works for your class, tell them to always design around principles of completeness, robustness, and simplicity.</a:t>
            </a:r>
            <a:endParaRPr lang="en-US">
              <a:cs typeface="Calibri" panose="020F0502020204030204"/>
            </a:endParaRPr>
          </a:p>
          <a:p>
            <a:pPr marL="628650" lvl="1" indent="-171450">
              <a:buFont typeface="Arial"/>
              <a:buChar char="•"/>
            </a:pPr>
            <a:r>
              <a:rPr lang="en-US"/>
              <a:t>Completeness: Does this model do everything I need it to do? Does it contain all the data I need it to contain?</a:t>
            </a:r>
            <a:endParaRPr lang="en-US">
              <a:cs typeface="Calibri" panose="020F0502020204030204"/>
            </a:endParaRPr>
          </a:p>
          <a:p>
            <a:pPr marL="628650" lvl="1" indent="-171450">
              <a:buFont typeface="Arial"/>
              <a:buChar char="•"/>
            </a:pPr>
            <a:r>
              <a:rPr lang="en-US"/>
              <a:t>Robustness: Is this model sufficiently flexible for everything I need it to do? Can I use it in different contexts (this isn’t important in this unit, but will become important later.)</a:t>
            </a:r>
            <a:endParaRPr lang="en-US">
              <a:cs typeface="Calibri" panose="020F0502020204030204"/>
            </a:endParaRPr>
          </a:p>
          <a:p>
            <a:pPr marL="628650" lvl="1" indent="-171450">
              <a:buFont typeface="Arial"/>
              <a:buChar char="•"/>
            </a:pPr>
            <a:r>
              <a:rPr lang="en-US"/>
              <a:t>Simplicity: Can my model be simpler? Extra complexity can lead to coding mistakes or errors down the road. I want my code to be easy for other programmers to read/interpret.</a:t>
            </a:r>
            <a:endParaRPr lang="en-US">
              <a:cs typeface="Calibri"/>
            </a:endParaRPr>
          </a:p>
          <a:p>
            <a:pPr>
              <a:spcBef>
                <a:spcPct val="20000"/>
              </a:spcBef>
            </a:pPr>
            <a:endParaRPr lang="en-US">
              <a:cs typeface="Calibri"/>
            </a:endParaRPr>
          </a:p>
        </p:txBody>
      </p:sp>
      <p:sp>
        <p:nvSpPr>
          <p:cNvPr id="4" name="Slide Number Placeholder 3"/>
          <p:cNvSpPr>
            <a:spLocks noGrp="1"/>
          </p:cNvSpPr>
          <p:nvPr>
            <p:ph type="sldNum" sz="quarter" idx="5"/>
          </p:nvPr>
        </p:nvSpPr>
        <p:spPr/>
        <p:txBody>
          <a:bodyPr/>
          <a:lstStyle/>
          <a:p>
            <a:fld id="{D6E52B2C-5689-4C32-B28A-0B45C54A2D1C}" type="slidenum">
              <a:rPr lang="en-US" smtClean="0"/>
              <a:t>28</a:t>
            </a:fld>
            <a:endParaRPr lang="en-US"/>
          </a:p>
        </p:txBody>
      </p:sp>
    </p:spTree>
    <p:extLst>
      <p:ext uri="{BB962C8B-B14F-4D97-AF65-F5344CB8AC3E}">
        <p14:creationId xmlns:p14="http://schemas.microsoft.com/office/powerpoint/2010/main" val="3099987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1" indent="-285750">
              <a:spcBef>
                <a:spcPct val="20000"/>
              </a:spcBef>
              <a:buFont typeface="Arial,Sans-Serif"/>
              <a:buChar char="•"/>
            </a:pPr>
            <a:r>
              <a:rPr lang="en-US"/>
              <a:t>Completeness: Does this model do everything I need it to do? Does it contain all the data I need it to contain?</a:t>
            </a:r>
          </a:p>
          <a:p>
            <a:pPr marL="514350" lvl="1" indent="-285750">
              <a:spcBef>
                <a:spcPct val="20000"/>
              </a:spcBef>
              <a:buFont typeface="Arial,Sans-Serif"/>
              <a:buChar char="•"/>
            </a:pPr>
            <a:r>
              <a:rPr lang="en-US"/>
              <a:t>Robustness: Is this model sufficiently flexible for everything I need it to do? Can I use it in different contexts (this isn’t important in this unit, but will become important later.)</a:t>
            </a:r>
            <a:endParaRPr lang="en-US">
              <a:cs typeface="Calibri"/>
            </a:endParaRPr>
          </a:p>
          <a:p>
            <a:pPr marL="514350" lvl="1" indent="-285750">
              <a:spcBef>
                <a:spcPct val="20000"/>
              </a:spcBef>
              <a:buFont typeface="Arial,Sans-Serif"/>
              <a:buChar char="•"/>
            </a:pPr>
            <a:r>
              <a:rPr lang="en-US"/>
              <a:t>Simplicity: Can my model be simpler? Extra complexity can lead to coding mistakes or errors down the road. I want my code to be easy for other programmers to read/interpret.</a:t>
            </a:r>
            <a:endParaRPr lang="en-US">
              <a:cs typeface="Calibri"/>
            </a:endParaRPr>
          </a:p>
        </p:txBody>
      </p:sp>
      <p:sp>
        <p:nvSpPr>
          <p:cNvPr id="4" name="Slide Number Placeholder 3"/>
          <p:cNvSpPr>
            <a:spLocks noGrp="1"/>
          </p:cNvSpPr>
          <p:nvPr>
            <p:ph type="sldNum" sz="quarter" idx="5"/>
          </p:nvPr>
        </p:nvSpPr>
        <p:spPr/>
        <p:txBody>
          <a:bodyPr/>
          <a:lstStyle/>
          <a:p>
            <a:fld id="{D6E52B2C-5689-4C32-B28A-0B45C54A2D1C}" type="slidenum">
              <a:rPr lang="en-US" smtClean="0"/>
              <a:t>29</a:t>
            </a:fld>
            <a:endParaRPr lang="en-US"/>
          </a:p>
        </p:txBody>
      </p:sp>
    </p:spTree>
    <p:extLst>
      <p:ext uri="{BB962C8B-B14F-4D97-AF65-F5344CB8AC3E}">
        <p14:creationId xmlns:p14="http://schemas.microsoft.com/office/powerpoint/2010/main" val="4156746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endParaRPr lang="en-US"/>
          </a:p>
          <a:p>
            <a:pPr>
              <a:spcBef>
                <a:spcPct val="20000"/>
              </a:spcBef>
            </a:pPr>
            <a:r>
              <a:rPr lang="en-US"/>
              <a:t>Completeness, Robustness, and Simplicity</a:t>
            </a:r>
          </a:p>
        </p:txBody>
      </p:sp>
      <p:sp>
        <p:nvSpPr>
          <p:cNvPr id="4" name="Slide Number Placeholder 3"/>
          <p:cNvSpPr>
            <a:spLocks noGrp="1"/>
          </p:cNvSpPr>
          <p:nvPr>
            <p:ph type="sldNum" sz="quarter" idx="5"/>
          </p:nvPr>
        </p:nvSpPr>
        <p:spPr/>
        <p:txBody>
          <a:bodyPr/>
          <a:lstStyle/>
          <a:p>
            <a:fld id="{D6E52B2C-5689-4C32-B28A-0B45C54A2D1C}" type="slidenum">
              <a:rPr lang="en-US" smtClean="0"/>
              <a:t>30</a:t>
            </a:fld>
            <a:endParaRPr lang="en-US"/>
          </a:p>
        </p:txBody>
      </p:sp>
    </p:spTree>
    <p:extLst>
      <p:ext uri="{BB962C8B-B14F-4D97-AF65-F5344CB8AC3E}">
        <p14:creationId xmlns:p14="http://schemas.microsoft.com/office/powerpoint/2010/main" val="3750896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6E52B2C-5689-4C32-B28A-0B45C54A2D1C}" type="slidenum">
              <a:rPr lang="en-US" smtClean="0"/>
              <a:t>31</a:t>
            </a:fld>
            <a:endParaRPr lang="en-US"/>
          </a:p>
        </p:txBody>
      </p:sp>
    </p:spTree>
    <p:extLst>
      <p:ext uri="{BB962C8B-B14F-4D97-AF65-F5344CB8AC3E}">
        <p14:creationId xmlns:p14="http://schemas.microsoft.com/office/powerpoint/2010/main" val="71056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42</a:t>
            </a:fld>
            <a:endParaRPr lang="en-US"/>
          </a:p>
        </p:txBody>
      </p:sp>
    </p:spTree>
    <p:extLst>
      <p:ext uri="{BB962C8B-B14F-4D97-AF65-F5344CB8AC3E}">
        <p14:creationId xmlns:p14="http://schemas.microsoft.com/office/powerpoint/2010/main" val="927523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604235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9055623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5998516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0472973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5567502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19226608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12848888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42588429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20251242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14926397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93608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4201831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1066196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768211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030301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54040272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6521918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94660269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1732737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5637677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34846197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05910645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80828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0106803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5784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4102300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41746170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85043333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303333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343856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6715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577930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22029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549629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3087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561703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7663296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7606658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4836520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1455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50714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263311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743828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249193903"/>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52370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2FBFEA-012E-42C0-88EC-181B3441BE0C}"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09582-BBFE-480C-8965-97AA2077C5C0}" type="slidenum">
              <a:rPr lang="en-US" smtClean="0"/>
              <a:t>‹#›</a:t>
            </a:fld>
            <a:endParaRPr lang="en-US"/>
          </a:p>
        </p:txBody>
      </p:sp>
    </p:spTree>
    <p:extLst>
      <p:ext uri="{BB962C8B-B14F-4D97-AF65-F5344CB8AC3E}">
        <p14:creationId xmlns:p14="http://schemas.microsoft.com/office/powerpoint/2010/main" val="5088861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FBFEA-012E-42C0-88EC-181B3441BE0C}"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09582-BBFE-480C-8965-97AA2077C5C0}" type="slidenum">
              <a:rPr lang="en-US" smtClean="0"/>
              <a:t>‹#›</a:t>
            </a:fld>
            <a:endParaRPr lang="en-US"/>
          </a:p>
        </p:txBody>
      </p:sp>
    </p:spTree>
    <p:extLst>
      <p:ext uri="{BB962C8B-B14F-4D97-AF65-F5344CB8AC3E}">
        <p14:creationId xmlns:p14="http://schemas.microsoft.com/office/powerpoint/2010/main" val="31288461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51140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97569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90897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6269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5586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3202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86790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452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1006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384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31657423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16868678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9608719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68789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1143533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37321339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2307221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8136987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39765285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23987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1583811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532227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813634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265636140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3268803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37758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411181298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76680967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57564052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8149092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988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84933511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71544228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64363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5997371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85033763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8576403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97458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760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69734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893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68792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9903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0480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17141001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028987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2833902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4950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52629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5393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365330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15378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905046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8.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9.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00.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0.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4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40.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0.xml"/><Relationship Id="rId1" Type="http://schemas.openxmlformats.org/officeDocument/2006/relationships/tags" Target="../tags/tag15.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0.xml"/><Relationship Id="rId1" Type="http://schemas.openxmlformats.org/officeDocument/2006/relationships/tags" Target="../tags/tag16.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0.xml"/><Relationship Id="rId1" Type="http://schemas.openxmlformats.org/officeDocument/2006/relationships/tags" Target="../tags/tag1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40.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0.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40.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0.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40.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4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40.xml"/><Relationship Id="rId1" Type="http://schemas.openxmlformats.org/officeDocument/2006/relationships/tags" Target="../tags/tag23.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40.xml"/><Relationship Id="rId1" Type="http://schemas.openxmlformats.org/officeDocument/2006/relationships/tags" Target="../tags/tag24.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0.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28.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29.xml"/><Relationship Id="rId4" Type="http://schemas.openxmlformats.org/officeDocument/2006/relationships/image" Target="../media/image47.jpeg"/></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0.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3.xml"/><Relationship Id="rId1" Type="http://schemas.openxmlformats.org/officeDocument/2006/relationships/tags" Target="../tags/tag3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slideLayout" Target="../slideLayouts/slideLayout51.xml"/><Relationship Id="rId1" Type="http://schemas.openxmlformats.org/officeDocument/2006/relationships/tags" Target="../tags/tag35.xml"/><Relationship Id="rId4" Type="http://schemas.openxmlformats.org/officeDocument/2006/relationships/image" Target="../media/image53.jpeg"/></Relationships>
</file>

<file path=ppt/slides/_rels/slide3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51.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5.xml"/><Relationship Id="rId1" Type="http://schemas.openxmlformats.org/officeDocument/2006/relationships/tags" Target="../tags/tag3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slideLayout" Target="../slideLayouts/slideLayout16.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hyperlink" Target="http://www.pokemon.com/us/parents-guide/" TargetMode="External"/><Relationship Id="rId7" Type="http://schemas.openxmlformats.org/officeDocument/2006/relationships/hyperlink" Target="http://en.wikipedia.org/wiki/Gameplay_of_Pok%C3%A9mon" TargetMode="External"/><Relationship Id="rId2" Type="http://schemas.openxmlformats.org/officeDocument/2006/relationships/slideLayout" Target="../slideLayouts/slideLayout32.xml"/><Relationship Id="rId1" Type="http://schemas.openxmlformats.org/officeDocument/2006/relationships/tags" Target="../tags/tag41.xml"/><Relationship Id="rId6" Type="http://schemas.openxmlformats.org/officeDocument/2006/relationships/hyperlink" Target="http://tinyurl.com/no4mzic" TargetMode="External"/><Relationship Id="rId5" Type="http://schemas.openxmlformats.org/officeDocument/2006/relationships/hyperlink" Target="http://www.pokemon.com/us/pokedex/" TargetMode="External"/><Relationship Id="rId4" Type="http://schemas.openxmlformats.org/officeDocument/2006/relationships/hyperlink" Target="https://youtu.be/DlEbXH8eUTk?t=1m26s"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0.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1.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tags" Target="../tags/tag45.xml"/><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1.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1.xml"/><Relationship Id="rId1" Type="http://schemas.openxmlformats.org/officeDocument/2006/relationships/tags" Target="../tags/tag47.xml"/><Relationship Id="rId4" Type="http://schemas.openxmlformats.org/officeDocument/2006/relationships/image" Target="../media/image56.w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0.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1.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1.xml"/><Relationship Id="rId1" Type="http://schemas.openxmlformats.org/officeDocument/2006/relationships/tags" Target="../tags/tag52.xml"/><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0.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0.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0.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1.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1.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1.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1.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1.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0.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0.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0.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1.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0.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0.xml"/><Relationship Id="rId1" Type="http://schemas.openxmlformats.org/officeDocument/2006/relationships/tags" Target="../tags/tag9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93.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9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 Review &amp; Reteach</a:t>
            </a:r>
          </a:p>
        </p:txBody>
      </p:sp>
      <p:sp>
        <p:nvSpPr>
          <p:cNvPr id="3" name="Subtitle 2"/>
          <p:cNvSpPr>
            <a:spLocks noGrp="1"/>
          </p:cNvSpPr>
          <p:nvPr>
            <p:ph type="subTitle" idx="1"/>
          </p:nvPr>
        </p:nvSpPr>
        <p:spPr/>
        <p:txBody>
          <a:bodyPr/>
          <a:lstStyle/>
          <a:p>
            <a:r>
              <a:rPr lang="en-US"/>
              <a:t>[ 5.00 ] [ Today’s Date ] [ Instructor Name ]</a:t>
            </a:r>
          </a:p>
        </p:txBody>
      </p:sp>
    </p:spTree>
    <p:custDataLst>
      <p:tags r:id="rId1"/>
    </p:custDataLst>
    <p:extLst>
      <p:ext uri="{BB962C8B-B14F-4D97-AF65-F5344CB8AC3E}">
        <p14:creationId xmlns:p14="http://schemas.microsoft.com/office/powerpoint/2010/main" val="42625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387" y="324009"/>
            <a:ext cx="10091226" cy="6209982"/>
          </a:xfrm>
          <a:prstGeom prst="rect">
            <a:avLst/>
          </a:prstGeom>
        </p:spPr>
      </p:pic>
    </p:spTree>
    <p:custDataLst>
      <p:tags r:id="rId1"/>
    </p:custDataLst>
    <p:extLst>
      <p:ext uri="{BB962C8B-B14F-4D97-AF65-F5344CB8AC3E}">
        <p14:creationId xmlns:p14="http://schemas.microsoft.com/office/powerpoint/2010/main" val="1587906655"/>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Review Practice test questions</a:t>
            </a:r>
            <a:endParaRPr lang="en-US"/>
          </a:p>
        </p:txBody>
      </p:sp>
      <p:sp>
        <p:nvSpPr>
          <p:cNvPr id="3" name="Content Placeholder 2"/>
          <p:cNvSpPr>
            <a:spLocks noGrp="1"/>
          </p:cNvSpPr>
          <p:nvPr>
            <p:ph type="body" sz="quarter" idx="10"/>
          </p:nvPr>
        </p:nvSpPr>
        <p:spPr>
          <a:xfrm>
            <a:off x="439057" y="1314148"/>
            <a:ext cx="5212080" cy="4585871"/>
          </a:xfrm>
        </p:spPr>
        <p:txBody>
          <a:bodyPr vert="horz" wrap="square" lIns="0" tIns="0" rIns="0" bIns="0" rtlCol="0" anchor="t">
            <a:spAutoFit/>
          </a:bodyPr>
          <a:lstStyle/>
          <a:p>
            <a:br>
              <a:rPr lang="en-US" sz="1600">
                <a:latin typeface="Segoe UI"/>
                <a:ea typeface="+mn-lt"/>
                <a:cs typeface="+mn-lt"/>
              </a:rPr>
            </a:br>
            <a:r>
              <a:rPr lang="en-US" sz="1600">
                <a:latin typeface="Segoe UI"/>
                <a:ea typeface="+mn-lt"/>
                <a:cs typeface="+mn-lt"/>
              </a:rPr>
              <a:t>  </a:t>
            </a:r>
          </a:p>
          <a:p>
            <a:r>
              <a:rPr lang="en-US" sz="1600">
                <a:latin typeface="Segoe UI"/>
                <a:ea typeface="+mn-lt"/>
                <a:cs typeface="+mn-lt"/>
              </a:rPr>
              <a:t>If the following code is in a method in the Picture class, what will the value of count be after the following code executes? </a:t>
            </a:r>
          </a:p>
          <a:p>
            <a:r>
              <a:rPr lang="en-US" sz="1600">
                <a:latin typeface="Segoe UI"/>
                <a:ea typeface="+mn-lt"/>
                <a:cs typeface="+mn-lt"/>
              </a:rPr>
              <a:t>  </a:t>
            </a:r>
          </a:p>
          <a:p>
            <a:r>
              <a:rPr lang="en-US" sz="1600">
                <a:latin typeface="Segoe UI"/>
                <a:ea typeface="+mn-lt"/>
                <a:cs typeface="+mn-lt"/>
              </a:rPr>
              <a:t>int count = 0; </a:t>
            </a:r>
          </a:p>
          <a:p>
            <a:r>
              <a:rPr lang="en-US" sz="1600">
                <a:latin typeface="Segoe UI"/>
                <a:ea typeface="+mn-lt"/>
                <a:cs typeface="+mn-lt"/>
              </a:rPr>
              <a:t>for (int row = 5; row &lt; 12; row++){ </a:t>
            </a:r>
          </a:p>
          <a:p>
            <a:r>
              <a:rPr lang="en-US" sz="1600">
                <a:latin typeface="Segoe UI"/>
                <a:ea typeface="+mn-lt"/>
                <a:cs typeface="+mn-lt"/>
              </a:rPr>
              <a:t>            for (int col = 8; col &lt; 13; col++){ </a:t>
            </a:r>
          </a:p>
          <a:p>
            <a:r>
              <a:rPr lang="en-US" sz="1600">
                <a:latin typeface="Segoe UI"/>
                <a:ea typeface="+mn-lt"/>
                <a:cs typeface="+mn-lt"/>
              </a:rPr>
              <a:t>                        count++; </a:t>
            </a:r>
          </a:p>
          <a:p>
            <a:r>
              <a:rPr lang="en-US" sz="1600">
                <a:latin typeface="Segoe UI"/>
                <a:ea typeface="+mn-lt"/>
                <a:cs typeface="+mn-lt"/>
              </a:rPr>
              <a:t>            } </a:t>
            </a:r>
          </a:p>
          <a:p>
            <a:r>
              <a:rPr lang="en-US" sz="1600">
                <a:latin typeface="Segoe UI"/>
                <a:ea typeface="+mn-lt"/>
                <a:cs typeface="+mn-lt"/>
              </a:rPr>
              <a:t>} </a:t>
            </a:r>
          </a:p>
          <a:p>
            <a:r>
              <a:rPr lang="en-US" sz="1600">
                <a:latin typeface="Segoe UI"/>
                <a:ea typeface="+mn-lt"/>
                <a:cs typeface="+mn-lt"/>
              </a:rPr>
              <a:t>              </a:t>
            </a:r>
            <a:endParaRPr lang="en-US">
              <a:latin typeface="Segoe UI"/>
            </a:endParaRPr>
          </a:p>
        </p:txBody>
      </p:sp>
      <p:sp>
        <p:nvSpPr>
          <p:cNvPr id="7" name="Text Placeholder 6">
            <a:extLst>
              <a:ext uri="{FF2B5EF4-FFF2-40B4-BE49-F238E27FC236}">
                <a16:creationId xmlns:a16="http://schemas.microsoft.com/office/drawing/2014/main" id="{0582F49C-B5C2-443A-9D5A-28B4A6455573}"/>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488212092"/>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Review Practice test questions</a:t>
            </a:r>
            <a:endParaRPr lang="en-US"/>
          </a:p>
        </p:txBody>
      </p:sp>
      <p:sp>
        <p:nvSpPr>
          <p:cNvPr id="3" name="Content Placeholder 2"/>
          <p:cNvSpPr>
            <a:spLocks noGrp="1"/>
          </p:cNvSpPr>
          <p:nvPr>
            <p:ph sz="quarter" idx="10"/>
          </p:nvPr>
        </p:nvSpPr>
        <p:spPr>
          <a:xfrm>
            <a:off x="584200" y="1435100"/>
            <a:ext cx="11018838" cy="2166747"/>
          </a:xfrm>
        </p:spPr>
        <p:txBody>
          <a:bodyPr vert="horz" wrap="square" lIns="0" tIns="0" rIns="0" bIns="0" rtlCol="0" anchor="t">
            <a:spAutoFit/>
          </a:bodyPr>
          <a:lstStyle/>
          <a:p>
            <a:pPr marL="0" indent="0">
              <a:buNone/>
            </a:pPr>
            <a:br>
              <a:rPr lang="en-US" sz="1600">
                <a:latin typeface="Segoe UI"/>
                <a:ea typeface="+mn-lt"/>
                <a:cs typeface="+mn-lt"/>
              </a:rPr>
            </a:br>
            <a:r>
              <a:rPr lang="en-US" sz="1600">
                <a:latin typeface="Segoe UI"/>
                <a:ea typeface="+mn-lt"/>
                <a:cs typeface="+mn-lt"/>
              </a:rPr>
              <a:t>  </a:t>
            </a:r>
            <a:endParaRPr lang="en-US"/>
          </a:p>
          <a:p>
            <a:pPr marL="0" indent="0">
              <a:buNone/>
            </a:pPr>
            <a:r>
              <a:rPr lang="en-US" sz="1600">
                <a:latin typeface="Segoe UI"/>
                <a:ea typeface="+mn-lt"/>
                <a:cs typeface="+mn-lt"/>
              </a:rPr>
              <a:t>Write</a:t>
            </a:r>
            <a:r>
              <a:rPr lang="en-US" sz="1600">
                <a:ea typeface="+mn-lt"/>
                <a:cs typeface="+mn-lt"/>
              </a:rPr>
              <a:t> two unrelated methods for the Picture class.</a:t>
            </a:r>
          </a:p>
          <a:p>
            <a:pPr marL="571500" lvl="1" indent="-342900">
              <a:buAutoNum type="alphaUcPeriod"/>
            </a:pPr>
            <a:r>
              <a:rPr lang="en-US" sz="1600">
                <a:ea typeface="+mn-lt"/>
                <a:cs typeface="+mn-lt"/>
              </a:rPr>
              <a:t>Write a method int </a:t>
            </a:r>
            <a:r>
              <a:rPr lang="en-US" sz="1600" err="1">
                <a:ea typeface="+mn-lt"/>
                <a:cs typeface="+mn-lt"/>
              </a:rPr>
              <a:t>getCountRedOverValue</a:t>
            </a:r>
            <a:r>
              <a:rPr lang="en-US" sz="1600">
                <a:ea typeface="+mn-lt"/>
                <a:cs typeface="+mn-lt"/>
              </a:rPr>
              <a:t> (int value) that returns a count of the number of </a:t>
            </a:r>
            <a:r>
              <a:rPr lang="en-US" sz="1600" err="1">
                <a:ea typeface="+mn-lt"/>
                <a:cs typeface="+mn-lt"/>
              </a:rPr>
              <a:t>piexels</a:t>
            </a:r>
            <a:r>
              <a:rPr lang="en-US" sz="1600">
                <a:ea typeface="+mn-lt"/>
                <a:cs typeface="+mn-lt"/>
              </a:rPr>
              <a:t> in the current picture that have a red value more than the parameter value. </a:t>
            </a:r>
            <a:endParaRPr lang="en-US">
              <a:ea typeface="+mn-lt"/>
              <a:cs typeface="+mn-lt"/>
            </a:endParaRPr>
          </a:p>
          <a:p>
            <a:pPr marL="571500" lvl="1" indent="-342900">
              <a:buAutoNum type="alphaUcPeriod"/>
            </a:pPr>
            <a:r>
              <a:rPr lang="en-US" sz="1600">
                <a:ea typeface="+mn-lt"/>
                <a:cs typeface="+mn-lt"/>
              </a:rPr>
              <a:t>Write a method </a:t>
            </a:r>
            <a:r>
              <a:rPr lang="en-US" sz="1600" err="1">
                <a:ea typeface="+mn-lt"/>
                <a:cs typeface="+mn-lt"/>
              </a:rPr>
              <a:t>setRedToHalfValueInTopHalf</a:t>
            </a:r>
            <a:r>
              <a:rPr lang="en-US" sz="1600">
                <a:ea typeface="+mn-lt"/>
                <a:cs typeface="+mn-lt"/>
              </a:rPr>
              <a:t>() that sets the red value for all </a:t>
            </a:r>
            <a:r>
              <a:rPr lang="en-US" sz="1600" err="1">
                <a:ea typeface="+mn-lt"/>
                <a:cs typeface="+mn-lt"/>
              </a:rPr>
              <a:t>piexels</a:t>
            </a:r>
            <a:r>
              <a:rPr lang="en-US" sz="1600">
                <a:ea typeface="+mn-lt"/>
                <a:cs typeface="+mn-lt"/>
              </a:rPr>
              <a:t> in the top half of the picture to half the current red value.</a:t>
            </a:r>
            <a:endParaRPr lang="en-US">
              <a:cs typeface="Segoe UI"/>
            </a:endParaRPr>
          </a:p>
          <a:p>
            <a:pPr marL="0" indent="0">
              <a:buNone/>
            </a:pPr>
            <a:endParaRPr lang="en-US" sz="1600"/>
          </a:p>
        </p:txBody>
      </p:sp>
    </p:spTree>
    <p:custDataLst>
      <p:tags r:id="rId1"/>
    </p:custDataLst>
    <p:extLst>
      <p:ext uri="{BB962C8B-B14F-4D97-AF65-F5344CB8AC3E}">
        <p14:creationId xmlns:p14="http://schemas.microsoft.com/office/powerpoint/2010/main" val="1576105002"/>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Review Practice test questions</a:t>
            </a:r>
            <a:endParaRPr lang="en-US"/>
          </a:p>
        </p:txBody>
      </p:sp>
      <p:sp>
        <p:nvSpPr>
          <p:cNvPr id="3" name="Content Placeholder 2"/>
          <p:cNvSpPr>
            <a:spLocks noGrp="1"/>
          </p:cNvSpPr>
          <p:nvPr>
            <p:ph type="body" sz="quarter" idx="10"/>
          </p:nvPr>
        </p:nvSpPr>
        <p:spPr>
          <a:xfrm>
            <a:off x="586390" y="1434370"/>
            <a:ext cx="11018520" cy="1871282"/>
          </a:xfrm>
        </p:spPr>
        <p:txBody>
          <a:bodyPr vert="horz" wrap="square" lIns="0" tIns="0" rIns="0" bIns="0" rtlCol="0" anchor="t">
            <a:spAutoFit/>
          </a:bodyPr>
          <a:lstStyle/>
          <a:p>
            <a:r>
              <a:rPr lang="en-US" sz="1600">
                <a:ea typeface="+mn-lt"/>
                <a:cs typeface="+mn-lt"/>
              </a:rPr>
              <a:t>Write two unrelated methods for the Picture class. </a:t>
            </a:r>
            <a:endParaRPr lang="en-US"/>
          </a:p>
          <a:p>
            <a:pPr marL="571500" lvl="1" indent="-342900">
              <a:buAutoNum type="alphaUcPeriod"/>
            </a:pPr>
            <a:r>
              <a:rPr lang="en-US" sz="1600">
                <a:ea typeface="+mn-lt"/>
                <a:cs typeface="+mn-lt"/>
              </a:rPr>
              <a:t>Write a method </a:t>
            </a:r>
            <a:r>
              <a:rPr lang="en-US" sz="1600" err="1">
                <a:ea typeface="+mn-lt"/>
                <a:cs typeface="+mn-lt"/>
              </a:rPr>
              <a:t>clearBlueOverValue</a:t>
            </a:r>
            <a:r>
              <a:rPr lang="en-US" sz="1600">
                <a:ea typeface="+mn-lt"/>
                <a:cs typeface="+mn-lt"/>
              </a:rPr>
              <a:t>(int value) that sets the blue value to 0 for every pixel that has a current blue value greater than the parameter value. </a:t>
            </a:r>
            <a:endParaRPr lang="en-US">
              <a:cs typeface="Segoe UI"/>
            </a:endParaRPr>
          </a:p>
          <a:p>
            <a:pPr marL="571500" lvl="1" indent="-342900">
              <a:buAutoNum type="alphaUcPeriod"/>
            </a:pPr>
            <a:r>
              <a:rPr lang="en-US" sz="1600">
                <a:ea typeface="+mn-lt"/>
                <a:cs typeface="+mn-lt"/>
              </a:rPr>
              <a:t>Write a method int[] </a:t>
            </a:r>
            <a:r>
              <a:rPr lang="en-US" sz="1600" err="1">
                <a:ea typeface="+mn-lt"/>
                <a:cs typeface="+mn-lt"/>
              </a:rPr>
              <a:t>getAverageForColumn</a:t>
            </a:r>
            <a:r>
              <a:rPr lang="en-US" sz="1600">
                <a:ea typeface="+mn-lt"/>
                <a:cs typeface="+mn-lt"/>
              </a:rPr>
              <a:t>(int col) that creates and returns an array of integers the size of the number of elements in the column with index col. Each item in the array should contain the average of the red, green, and blue values for each pixel in the column. </a:t>
            </a:r>
            <a:endParaRPr lang="en-US">
              <a:cs typeface="Segoe UI"/>
            </a:endParaRPr>
          </a:p>
          <a:p>
            <a:r>
              <a:rPr lang="en-US" sz="1600">
                <a:ea typeface="+mn-lt"/>
                <a:cs typeface="+mn-lt"/>
              </a:rPr>
              <a:t>  </a:t>
            </a:r>
            <a:endParaRPr lang="en-US"/>
          </a:p>
        </p:txBody>
      </p:sp>
    </p:spTree>
    <p:custDataLst>
      <p:tags r:id="rId1"/>
    </p:custDataLst>
    <p:extLst>
      <p:ext uri="{BB962C8B-B14F-4D97-AF65-F5344CB8AC3E}">
        <p14:creationId xmlns:p14="http://schemas.microsoft.com/office/powerpoint/2010/main" val="2805167152"/>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Topics</a:t>
            </a:r>
          </a:p>
        </p:txBody>
      </p:sp>
      <p:sp>
        <p:nvSpPr>
          <p:cNvPr id="3" name="Content Placeholder 2"/>
          <p:cNvSpPr>
            <a:spLocks noGrp="1"/>
          </p:cNvSpPr>
          <p:nvPr>
            <p:ph idx="1"/>
          </p:nvPr>
        </p:nvSpPr>
        <p:spPr/>
        <p:txBody>
          <a:bodyPr/>
          <a:lstStyle/>
          <a:p>
            <a:pPr marL="0" indent="0">
              <a:buNone/>
            </a:pPr>
            <a:r>
              <a:rPr lang="en-US"/>
              <a:t>Make a list of review topics that you feel you need to go over for the test tomorrow.</a:t>
            </a:r>
          </a:p>
          <a:p>
            <a:pPr marL="0" indent="0">
              <a:buNone/>
            </a:pPr>
            <a:endParaRPr lang="en-US"/>
          </a:p>
          <a:p>
            <a:pPr marL="0" indent="0">
              <a:buNone/>
            </a:pPr>
            <a:r>
              <a:rPr lang="en-US"/>
              <a:t>For each topic, follow up by reviewing the textbook, self-check problems, and the appropriate Practice problems.</a:t>
            </a:r>
          </a:p>
        </p:txBody>
      </p:sp>
    </p:spTree>
    <p:custDataLst>
      <p:tags r:id="rId1"/>
    </p:custDataLst>
    <p:extLst>
      <p:ext uri="{BB962C8B-B14F-4D97-AF65-F5344CB8AC3E}">
        <p14:creationId xmlns:p14="http://schemas.microsoft.com/office/powerpoint/2010/main" val="11414217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a:t>Good Luck!</a:t>
            </a:r>
          </a:p>
        </p:txBody>
      </p:sp>
    </p:spTree>
    <p:custDataLst>
      <p:tags r:id="rId1"/>
    </p:custDataLst>
    <p:extLst>
      <p:ext uri="{BB962C8B-B14F-4D97-AF65-F5344CB8AC3E}">
        <p14:creationId xmlns:p14="http://schemas.microsoft.com/office/powerpoint/2010/main" val="311897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886" y="198467"/>
            <a:ext cx="7390228" cy="6714290"/>
          </a:xfrm>
          <a:prstGeom prst="rect">
            <a:avLst/>
          </a:prstGeom>
        </p:spPr>
      </p:pic>
    </p:spTree>
    <p:custDataLst>
      <p:tags r:id="rId1"/>
    </p:custDataLst>
    <p:extLst>
      <p:ext uri="{BB962C8B-B14F-4D97-AF65-F5344CB8AC3E}">
        <p14:creationId xmlns:p14="http://schemas.microsoft.com/office/powerpoint/2010/main" val="38277648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756" y="200481"/>
            <a:ext cx="9106488" cy="6457038"/>
          </a:xfrm>
          <a:prstGeom prst="rect">
            <a:avLst/>
          </a:prstGeom>
        </p:spPr>
      </p:pic>
    </p:spTree>
    <p:custDataLst>
      <p:tags r:id="rId1"/>
    </p:custDataLst>
    <p:extLst>
      <p:ext uri="{BB962C8B-B14F-4D97-AF65-F5344CB8AC3E}">
        <p14:creationId xmlns:p14="http://schemas.microsoft.com/office/powerpoint/2010/main" val="639500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781" y="157792"/>
            <a:ext cx="6602438" cy="6542416"/>
          </a:xfrm>
          <a:prstGeom prst="rect">
            <a:avLst/>
          </a:prstGeom>
        </p:spPr>
      </p:pic>
    </p:spTree>
    <p:custDataLst>
      <p:tags r:id="rId1"/>
    </p:custDataLst>
    <p:extLst>
      <p:ext uri="{BB962C8B-B14F-4D97-AF65-F5344CB8AC3E}">
        <p14:creationId xmlns:p14="http://schemas.microsoft.com/office/powerpoint/2010/main" val="38668710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854" y="2288257"/>
            <a:ext cx="8234292" cy="41665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384" y="218053"/>
            <a:ext cx="6175232" cy="1779564"/>
          </a:xfrm>
          <a:prstGeom prst="rect">
            <a:avLst/>
          </a:prstGeom>
        </p:spPr>
      </p:pic>
    </p:spTree>
    <p:custDataLst>
      <p:tags r:id="rId1"/>
    </p:custDataLst>
    <p:extLst>
      <p:ext uri="{BB962C8B-B14F-4D97-AF65-F5344CB8AC3E}">
        <p14:creationId xmlns:p14="http://schemas.microsoft.com/office/powerpoint/2010/main" val="13717913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384" y="218053"/>
            <a:ext cx="6175232" cy="177956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2806" y="2236763"/>
            <a:ext cx="8306388" cy="4185140"/>
          </a:xfrm>
          <a:prstGeom prst="rect">
            <a:avLst/>
          </a:prstGeom>
        </p:spPr>
      </p:pic>
    </p:spTree>
    <p:custDataLst>
      <p:tags r:id="rId1"/>
    </p:custDataLst>
    <p:extLst>
      <p:ext uri="{BB962C8B-B14F-4D97-AF65-F5344CB8AC3E}">
        <p14:creationId xmlns:p14="http://schemas.microsoft.com/office/powerpoint/2010/main" val="4093680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384" y="218053"/>
            <a:ext cx="6175232" cy="17795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502" y="2305159"/>
            <a:ext cx="8796996" cy="4020210"/>
          </a:xfrm>
          <a:prstGeom prst="rect">
            <a:avLst/>
          </a:prstGeom>
        </p:spPr>
      </p:pic>
    </p:spTree>
    <p:custDataLst>
      <p:tags r:id="rId1"/>
    </p:custDataLst>
    <p:extLst>
      <p:ext uri="{BB962C8B-B14F-4D97-AF65-F5344CB8AC3E}">
        <p14:creationId xmlns:p14="http://schemas.microsoft.com/office/powerpoint/2010/main" val="14276575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095" y="276959"/>
            <a:ext cx="8965810" cy="6304082"/>
          </a:xfrm>
          <a:prstGeom prst="rect">
            <a:avLst/>
          </a:prstGeom>
        </p:spPr>
      </p:pic>
    </p:spTree>
    <p:custDataLst>
      <p:tags r:id="rId1"/>
    </p:custDataLst>
    <p:extLst>
      <p:ext uri="{BB962C8B-B14F-4D97-AF65-F5344CB8AC3E}">
        <p14:creationId xmlns:p14="http://schemas.microsoft.com/office/powerpoint/2010/main" val="14936567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187" y="116828"/>
            <a:ext cx="6433626" cy="6624344"/>
          </a:xfrm>
          <a:prstGeom prst="rect">
            <a:avLst/>
          </a:prstGeom>
        </p:spPr>
      </p:pic>
    </p:spTree>
    <p:custDataLst>
      <p:tags r:id="rId1"/>
    </p:custDataLst>
    <p:extLst>
      <p:ext uri="{BB962C8B-B14F-4D97-AF65-F5344CB8AC3E}">
        <p14:creationId xmlns:p14="http://schemas.microsoft.com/office/powerpoint/2010/main" val="28533728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20" y="844062"/>
            <a:ext cx="10289560" cy="5169876"/>
          </a:xfrm>
          <a:prstGeom prst="rect">
            <a:avLst/>
          </a:prstGeom>
        </p:spPr>
      </p:pic>
    </p:spTree>
    <p:custDataLst>
      <p:tags r:id="rId1"/>
    </p:custDataLst>
    <p:extLst>
      <p:ext uri="{BB962C8B-B14F-4D97-AF65-F5344CB8AC3E}">
        <p14:creationId xmlns:p14="http://schemas.microsoft.com/office/powerpoint/2010/main" val="1001923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746" y="1280160"/>
            <a:ext cx="10324508" cy="4297680"/>
          </a:xfrm>
          <a:prstGeom prst="rect">
            <a:avLst/>
          </a:prstGeom>
        </p:spPr>
      </p:pic>
    </p:spTree>
    <p:custDataLst>
      <p:tags r:id="rId1"/>
    </p:custDataLst>
    <p:extLst>
      <p:ext uri="{BB962C8B-B14F-4D97-AF65-F5344CB8AC3E}">
        <p14:creationId xmlns:p14="http://schemas.microsoft.com/office/powerpoint/2010/main" val="36893193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467" y="1012875"/>
            <a:ext cx="10367066" cy="4832250"/>
          </a:xfrm>
          <a:prstGeom prst="rect">
            <a:avLst/>
          </a:prstGeom>
        </p:spPr>
      </p:pic>
    </p:spTree>
    <p:custDataLst>
      <p:tags r:id="rId1"/>
    </p:custDataLst>
    <p:extLst>
      <p:ext uri="{BB962C8B-B14F-4D97-AF65-F5344CB8AC3E}">
        <p14:creationId xmlns:p14="http://schemas.microsoft.com/office/powerpoint/2010/main" val="2494507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604" y="1125415"/>
            <a:ext cx="10378792" cy="4607170"/>
          </a:xfrm>
          <a:prstGeom prst="rect">
            <a:avLst/>
          </a:prstGeom>
        </p:spPr>
      </p:pic>
    </p:spTree>
    <p:custDataLst>
      <p:tags r:id="rId1"/>
    </p:custDataLst>
    <p:extLst>
      <p:ext uri="{BB962C8B-B14F-4D97-AF65-F5344CB8AC3E}">
        <p14:creationId xmlns:p14="http://schemas.microsoft.com/office/powerpoint/2010/main" val="11220355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63" y="1497631"/>
            <a:ext cx="5720906" cy="386273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97631"/>
            <a:ext cx="6096167" cy="1808277"/>
          </a:xfrm>
          <a:prstGeom prst="rect">
            <a:avLst/>
          </a:prstGeom>
        </p:spPr>
      </p:pic>
    </p:spTree>
    <p:custDataLst>
      <p:tags r:id="rId1"/>
    </p:custDataLst>
    <p:extLst>
      <p:ext uri="{BB962C8B-B14F-4D97-AF65-F5344CB8AC3E}">
        <p14:creationId xmlns:p14="http://schemas.microsoft.com/office/powerpoint/2010/main" val="38008555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63" y="1497631"/>
            <a:ext cx="5720906" cy="386273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97631"/>
            <a:ext cx="6096000" cy="1930235"/>
          </a:xfrm>
          <a:prstGeom prst="rect">
            <a:avLst/>
          </a:prstGeom>
        </p:spPr>
      </p:pic>
    </p:spTree>
    <p:custDataLst>
      <p:tags r:id="rId1"/>
    </p:custDataLst>
    <p:extLst>
      <p:ext uri="{BB962C8B-B14F-4D97-AF65-F5344CB8AC3E}">
        <p14:creationId xmlns:p14="http://schemas.microsoft.com/office/powerpoint/2010/main" val="5266244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2412968"/>
          </a:xfrm>
        </p:spPr>
        <p:txBody>
          <a:bodyPr/>
          <a:lstStyle/>
          <a:p>
            <a:pPr marL="0" indent="0">
              <a:buNone/>
            </a:pPr>
            <a:endParaRPr lang="en-US"/>
          </a:p>
          <a:p>
            <a:pPr marL="0" indent="0">
              <a:buNone/>
            </a:pPr>
            <a:r>
              <a:rPr lang="en-US"/>
              <a:t>Correct any incorrect test answers by re-answering on a separate sheet of paper:</a:t>
            </a:r>
          </a:p>
          <a:p>
            <a:pPr marL="0" indent="0">
              <a:buNone/>
            </a:pPr>
            <a:r>
              <a:rPr lang="en-US"/>
              <a:t>	To get back credit, you must justify your new answers.</a:t>
            </a:r>
          </a:p>
          <a:p>
            <a:pPr marL="0" indent="0">
              <a:buNone/>
            </a:pPr>
            <a:r>
              <a:rPr lang="en-US"/>
              <a:t>	Staple new answer sheet to the old test and return it tomorrow.</a:t>
            </a:r>
          </a:p>
        </p:txBody>
      </p:sp>
    </p:spTree>
    <p:custDataLst>
      <p:tags r:id="rId1"/>
    </p:custDataLst>
    <p:extLst>
      <p:ext uri="{BB962C8B-B14F-4D97-AF65-F5344CB8AC3E}">
        <p14:creationId xmlns:p14="http://schemas.microsoft.com/office/powerpoint/2010/main" val="1802160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538" y="1122363"/>
            <a:ext cx="9612924" cy="2387600"/>
          </a:xfrm>
        </p:spPr>
        <p:txBody>
          <a:bodyPr/>
          <a:lstStyle/>
          <a:p>
            <a:r>
              <a:rPr lang="en-US"/>
              <a:t>Object-Oriented Programming</a:t>
            </a:r>
          </a:p>
        </p:txBody>
      </p:sp>
      <p:sp>
        <p:nvSpPr>
          <p:cNvPr id="3" name="Subtitle 2"/>
          <p:cNvSpPr>
            <a:spLocks noGrp="1"/>
          </p:cNvSpPr>
          <p:nvPr>
            <p:ph type="subTitle" idx="1"/>
          </p:nvPr>
        </p:nvSpPr>
        <p:spPr/>
        <p:txBody>
          <a:bodyPr/>
          <a:lstStyle/>
          <a:p>
            <a:r>
              <a:rPr lang="en-US"/>
              <a:t>[ 5.01 ] [ Today’s Date ] [ Instructor Name ]</a:t>
            </a:r>
          </a:p>
        </p:txBody>
      </p:sp>
    </p:spTree>
    <p:custDataLst>
      <p:tags r:id="rId1"/>
    </p:custDataLst>
    <p:extLst>
      <p:ext uri="{BB962C8B-B14F-4D97-AF65-F5344CB8AC3E}">
        <p14:creationId xmlns:p14="http://schemas.microsoft.com/office/powerpoint/2010/main" val="3438169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63531"/>
            <a:ext cx="9144000" cy="2769989"/>
          </a:xfrm>
        </p:spPr>
        <p:txBody>
          <a:bodyPr/>
          <a:lstStyle/>
          <a:p>
            <a:r>
              <a:rPr lang="en-US">
                <a:cs typeface="Segoe UI"/>
              </a:rPr>
              <a:t>Modeling and Design in Object-Oriented Programming</a:t>
            </a:r>
            <a:endParaRPr lang="en-US"/>
          </a:p>
        </p:txBody>
      </p:sp>
    </p:spTree>
    <p:custDataLst>
      <p:tags r:id="rId1"/>
    </p:custDataLst>
    <p:extLst>
      <p:ext uri="{BB962C8B-B14F-4D97-AF65-F5344CB8AC3E}">
        <p14:creationId xmlns:p14="http://schemas.microsoft.com/office/powerpoint/2010/main" val="428843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94E4D244-451C-4738-96CC-CA7120840089}"/>
              </a:ext>
            </a:extLst>
          </p:cNvPr>
          <p:cNvSpPr>
            <a:spLocks noGrp="1"/>
          </p:cNvSpPr>
          <p:nvPr>
            <p:ph type="body" sz="quarter" idx="11"/>
          </p:nvPr>
        </p:nvSpPr>
        <p:spPr>
          <a:xfrm>
            <a:off x="4332805" y="4456402"/>
            <a:ext cx="3525838" cy="338554"/>
          </a:xfrm>
        </p:spPr>
        <p:txBody>
          <a:bodyPr vert="horz" wrap="square" lIns="0" tIns="0" rIns="0" bIns="0" rtlCol="0" anchor="t">
            <a:spAutoFit/>
          </a:bodyPr>
          <a:lstStyle/>
          <a:p>
            <a:pPr algn="ctr"/>
            <a:r>
              <a:rPr lang="en-US" err="1">
                <a:cs typeface="Segoe UI"/>
              </a:rPr>
              <a:t>forecastAZ</a:t>
            </a:r>
            <a:endParaRPr lang="en-US" err="1"/>
          </a:p>
        </p:txBody>
      </p:sp>
      <p:sp>
        <p:nvSpPr>
          <p:cNvPr id="13" name="Text Placeholder 3">
            <a:extLst>
              <a:ext uri="{FF2B5EF4-FFF2-40B4-BE49-F238E27FC236}">
                <a16:creationId xmlns:a16="http://schemas.microsoft.com/office/drawing/2014/main" id="{5635002B-11BA-469F-A45D-8F51249F1862}"/>
              </a:ext>
            </a:extLst>
          </p:cNvPr>
          <p:cNvSpPr>
            <a:spLocks noGrp="1"/>
          </p:cNvSpPr>
          <p:nvPr>
            <p:ph type="body" sz="quarter" idx="12"/>
          </p:nvPr>
        </p:nvSpPr>
        <p:spPr>
          <a:xfrm>
            <a:off x="8081411" y="4456402"/>
            <a:ext cx="3525838" cy="338554"/>
          </a:xfrm>
        </p:spPr>
        <p:txBody>
          <a:bodyPr vert="horz" wrap="square" lIns="0" tIns="0" rIns="0" bIns="0" rtlCol="0" anchor="t">
            <a:spAutoFit/>
          </a:bodyPr>
          <a:lstStyle/>
          <a:p>
            <a:pPr algn="ctr"/>
            <a:r>
              <a:rPr lang="en-US" err="1">
                <a:cs typeface="Segoe UI"/>
              </a:rPr>
              <a:t>forecastAK</a:t>
            </a:r>
            <a:endParaRPr lang="en-US" err="1"/>
          </a:p>
        </p:txBody>
      </p:sp>
      <p:sp>
        <p:nvSpPr>
          <p:cNvPr id="2" name="Title 1"/>
          <p:cNvSpPr>
            <a:spLocks noGrp="1"/>
          </p:cNvSpPr>
          <p:nvPr>
            <p:ph type="title"/>
          </p:nvPr>
        </p:nvSpPr>
        <p:spPr>
          <a:xfrm>
            <a:off x="588263" y="457200"/>
            <a:ext cx="11018520" cy="553998"/>
          </a:xfrm>
        </p:spPr>
        <p:txBody>
          <a:bodyPr wrap="square" anchor="t">
            <a:normAutofit/>
          </a:bodyPr>
          <a:lstStyle/>
          <a:p>
            <a:r>
              <a:rPr lang="en-US"/>
              <a:t>What if you were to design a Forecast class? </a:t>
            </a:r>
          </a:p>
        </p:txBody>
      </p:sp>
      <p:pic>
        <p:nvPicPr>
          <p:cNvPr id="4" name="Picture 4" descr="A picture containing nature, rain&#10;&#10;Description automatically generated">
            <a:extLst>
              <a:ext uri="{FF2B5EF4-FFF2-40B4-BE49-F238E27FC236}">
                <a16:creationId xmlns:a16="http://schemas.microsoft.com/office/drawing/2014/main" id="{2ACA4D4A-B4D4-4767-8D3B-674ABE76B7D2}"/>
              </a:ext>
            </a:extLst>
          </p:cNvPr>
          <p:cNvPicPr>
            <a:picLocks noChangeAspect="1"/>
          </p:cNvPicPr>
          <p:nvPr/>
        </p:nvPicPr>
        <p:blipFill rotWithShape="1">
          <a:blip r:embed="rId4"/>
          <a:srcRect l="11553" r="21694" b="-4"/>
          <a:stretch/>
        </p:blipFill>
        <p:spPr>
          <a:xfrm>
            <a:off x="1249605" y="1559560"/>
            <a:ext cx="2194560" cy="2194560"/>
          </a:xfrm>
          <a:prstGeom prst="ellipse">
            <a:avLst/>
          </a:prstGeom>
          <a:noFill/>
        </p:spPr>
      </p:pic>
      <p:pic>
        <p:nvPicPr>
          <p:cNvPr id="6" name="Picture 6" descr="A field with a mountain in the background&#10;&#10;Description automatically generated">
            <a:extLst>
              <a:ext uri="{FF2B5EF4-FFF2-40B4-BE49-F238E27FC236}">
                <a16:creationId xmlns:a16="http://schemas.microsoft.com/office/drawing/2014/main" id="{B9AF5826-6878-494A-855D-55CBDCDEEE0C}"/>
              </a:ext>
            </a:extLst>
          </p:cNvPr>
          <p:cNvPicPr>
            <a:picLocks noChangeAspect="1"/>
          </p:cNvPicPr>
          <p:nvPr/>
        </p:nvPicPr>
        <p:blipFill rotWithShape="1">
          <a:blip r:embed="rId5"/>
          <a:srcRect l="11038" r="22209" b="-4"/>
          <a:stretch/>
        </p:blipFill>
        <p:spPr>
          <a:xfrm>
            <a:off x="4998211" y="1559560"/>
            <a:ext cx="2194560" cy="2194560"/>
          </a:xfrm>
          <a:prstGeom prst="ellipse">
            <a:avLst/>
          </a:prstGeom>
          <a:noFill/>
        </p:spPr>
      </p:pic>
      <p:pic>
        <p:nvPicPr>
          <p:cNvPr id="5" name="Picture 5" descr="A snow covered slope&#10;&#10;Description automatically generated">
            <a:extLst>
              <a:ext uri="{FF2B5EF4-FFF2-40B4-BE49-F238E27FC236}">
                <a16:creationId xmlns:a16="http://schemas.microsoft.com/office/drawing/2014/main" id="{257A3256-EF1E-475A-9C53-FEAC0CA1409B}"/>
              </a:ext>
            </a:extLst>
          </p:cNvPr>
          <p:cNvPicPr>
            <a:picLocks noChangeAspect="1"/>
          </p:cNvPicPr>
          <p:nvPr/>
        </p:nvPicPr>
        <p:blipFill rotWithShape="1">
          <a:blip r:embed="rId6"/>
          <a:srcRect l="22989" r="10259" b="-4"/>
          <a:stretch/>
        </p:blipFill>
        <p:spPr>
          <a:xfrm>
            <a:off x="8746817" y="1559560"/>
            <a:ext cx="2194560" cy="2194560"/>
          </a:xfrm>
          <a:prstGeom prst="ellipse">
            <a:avLst/>
          </a:prstGeom>
          <a:noFill/>
        </p:spPr>
      </p:pic>
      <p:sp>
        <p:nvSpPr>
          <p:cNvPr id="8" name="Text Placeholder 7">
            <a:extLst>
              <a:ext uri="{FF2B5EF4-FFF2-40B4-BE49-F238E27FC236}">
                <a16:creationId xmlns:a16="http://schemas.microsoft.com/office/drawing/2014/main" id="{F77D38AA-2F9D-4EE6-99CA-866DFFD3FE03}"/>
              </a:ext>
            </a:extLst>
          </p:cNvPr>
          <p:cNvSpPr>
            <a:spLocks noGrp="1"/>
          </p:cNvSpPr>
          <p:nvPr>
            <p:ph type="body" sz="quarter" idx="10"/>
          </p:nvPr>
        </p:nvSpPr>
        <p:spPr>
          <a:xfrm>
            <a:off x="584200" y="4456402"/>
            <a:ext cx="3525838" cy="338554"/>
          </a:xfrm>
        </p:spPr>
        <p:txBody>
          <a:bodyPr vert="horz" wrap="square" lIns="0" tIns="0" rIns="0" bIns="0" rtlCol="0" anchor="t">
            <a:spAutoFit/>
          </a:bodyPr>
          <a:lstStyle/>
          <a:p>
            <a:r>
              <a:rPr lang="en-US" err="1">
                <a:ea typeface="+mn-lt"/>
                <a:cs typeface="+mn-lt"/>
              </a:rPr>
              <a:t>forecastOK</a:t>
            </a:r>
            <a:endParaRPr lang="en-US" err="1"/>
          </a:p>
        </p:txBody>
      </p:sp>
    </p:spTree>
    <p:custDataLst>
      <p:tags r:id="rId1"/>
    </p:custDataLst>
    <p:extLst>
      <p:ext uri="{BB962C8B-B14F-4D97-AF65-F5344CB8AC3E}">
        <p14:creationId xmlns:p14="http://schemas.microsoft.com/office/powerpoint/2010/main" val="345462292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4200" y="3535540"/>
            <a:ext cx="4162425" cy="2733497"/>
          </a:xfrm>
        </p:spPr>
        <p:txBody>
          <a:bodyPr vert="horz" wrap="square" lIns="0" tIns="0" rIns="0" bIns="0" rtlCol="0">
            <a:normAutofit/>
          </a:bodyPr>
          <a:lstStyle/>
          <a:p>
            <a:pPr marL="0" indent="0">
              <a:buNone/>
            </a:pPr>
            <a:r>
              <a:rPr lang="en-US"/>
              <a:t>What might be an application of a Student class? </a:t>
            </a:r>
          </a:p>
          <a:p>
            <a:pPr marL="0" indent="0">
              <a:buNone/>
            </a:pPr>
            <a:endParaRPr lang="en-US"/>
          </a:p>
          <a:p>
            <a:pPr marL="0" indent="0">
              <a:buNone/>
            </a:pPr>
            <a:r>
              <a:rPr lang="en-US"/>
              <a:t>What behaviors (methods) and data (states) does a student have?</a:t>
            </a:r>
          </a:p>
          <a:p>
            <a:pPr marL="0" indent="0">
              <a:buNone/>
            </a:pPr>
            <a:endParaRPr lang="en-US"/>
          </a:p>
        </p:txBody>
      </p:sp>
      <p:pic>
        <p:nvPicPr>
          <p:cNvPr id="5" name="Picture 8" descr="A picture containing person, text, indoor, holding&#10;&#10;Description automatically generated">
            <a:extLst>
              <a:ext uri="{FF2B5EF4-FFF2-40B4-BE49-F238E27FC236}">
                <a16:creationId xmlns:a16="http://schemas.microsoft.com/office/drawing/2014/main" id="{BDDD6503-B570-4B4E-93B7-E9046BCBDE1D}"/>
              </a:ext>
            </a:extLst>
          </p:cNvPr>
          <p:cNvPicPr>
            <a:picLocks noChangeAspect="1"/>
          </p:cNvPicPr>
          <p:nvPr/>
        </p:nvPicPr>
        <p:blipFill rotWithShape="1">
          <a:blip r:embed="rId4"/>
          <a:srcRect l="2125" r="31376"/>
          <a:stretch/>
        </p:blipFill>
        <p:spPr>
          <a:xfrm>
            <a:off x="5334000" y="10"/>
            <a:ext cx="6858000" cy="6857990"/>
          </a:xfrm>
          <a:prstGeom prst="rect">
            <a:avLst/>
          </a:prstGeom>
          <a:noFill/>
        </p:spPr>
      </p:pic>
      <p:sp>
        <p:nvSpPr>
          <p:cNvPr id="2" name="Title 1"/>
          <p:cNvSpPr>
            <a:spLocks noGrp="1"/>
          </p:cNvSpPr>
          <p:nvPr>
            <p:ph type="title"/>
          </p:nvPr>
        </p:nvSpPr>
        <p:spPr>
          <a:xfrm>
            <a:off x="588263" y="588963"/>
            <a:ext cx="4158362" cy="2535236"/>
          </a:xfrm>
        </p:spPr>
        <p:txBody>
          <a:bodyPr wrap="square" anchor="b">
            <a:normAutofit/>
          </a:bodyPr>
          <a:lstStyle/>
          <a:p>
            <a:r>
              <a:rPr lang="en-US"/>
              <a:t>Design the Student class</a:t>
            </a:r>
          </a:p>
        </p:txBody>
      </p:sp>
    </p:spTree>
    <p:custDataLst>
      <p:tags r:id="rId1"/>
    </p:custDataLst>
    <p:extLst>
      <p:ext uri="{BB962C8B-B14F-4D97-AF65-F5344CB8AC3E}">
        <p14:creationId xmlns:p14="http://schemas.microsoft.com/office/powerpoint/2010/main" val="42722920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5B533D-FAFA-42B8-8A01-3EC8135B33A9}"/>
              </a:ext>
            </a:extLst>
          </p:cNvPr>
          <p:cNvSpPr>
            <a:spLocks noGrp="1"/>
          </p:cNvSpPr>
          <p:nvPr>
            <p:ph type="title"/>
          </p:nvPr>
        </p:nvSpPr>
        <p:spPr>
          <a:xfrm>
            <a:off x="588263" y="457200"/>
            <a:ext cx="11018520" cy="553998"/>
          </a:xfrm>
        </p:spPr>
        <p:txBody>
          <a:bodyPr wrap="square" anchor="t">
            <a:normAutofit/>
          </a:bodyPr>
          <a:lstStyle/>
          <a:p>
            <a:r>
              <a:rPr lang="en-US">
                <a:cs typeface="Segoe UI"/>
              </a:rPr>
              <a:t>Considerations for effective modeling </a:t>
            </a:r>
            <a:endParaRPr lang="en-US"/>
          </a:p>
        </p:txBody>
      </p:sp>
      <p:sp>
        <p:nvSpPr>
          <p:cNvPr id="10" name="Content Placeholder 2">
            <a:extLst>
              <a:ext uri="{FF2B5EF4-FFF2-40B4-BE49-F238E27FC236}">
                <a16:creationId xmlns:a16="http://schemas.microsoft.com/office/drawing/2014/main" id="{8C619399-8C05-4133-8938-A6988A55D57C}"/>
              </a:ext>
            </a:extLst>
          </p:cNvPr>
          <p:cNvSpPr>
            <a:spLocks noGrp="1"/>
          </p:cNvSpPr>
          <p:nvPr>
            <p:ph sz="quarter" idx="12"/>
          </p:nvPr>
        </p:nvSpPr>
        <p:spPr>
          <a:xfrm>
            <a:off x="584200" y="1435100"/>
            <a:ext cx="5211763" cy="4833938"/>
          </a:xfrm>
        </p:spPr>
        <p:txBody>
          <a:bodyPr/>
          <a:lstStyle/>
          <a:p>
            <a:endParaRPr lang="en-US"/>
          </a:p>
        </p:txBody>
      </p:sp>
      <p:graphicFrame>
        <p:nvGraphicFramePr>
          <p:cNvPr id="6" name="Text Placeholder 3">
            <a:extLst>
              <a:ext uri="{FF2B5EF4-FFF2-40B4-BE49-F238E27FC236}">
                <a16:creationId xmlns:a16="http://schemas.microsoft.com/office/drawing/2014/main" id="{2F53346A-ADF4-44A8-883D-9B447F392AD9}"/>
              </a:ext>
            </a:extLst>
          </p:cNvPr>
          <p:cNvGraphicFramePr/>
          <p:nvPr>
            <p:extLst>
              <p:ext uri="{D42A27DB-BD31-4B8C-83A1-F6EECF244321}">
                <p14:modId xmlns:p14="http://schemas.microsoft.com/office/powerpoint/2010/main" val="1708657191"/>
              </p:ext>
            </p:extLst>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1684083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04" y="1308296"/>
            <a:ext cx="10232192" cy="4241408"/>
          </a:xfrm>
          <a:prstGeom prst="rect">
            <a:avLst/>
          </a:prstGeom>
        </p:spPr>
      </p:pic>
    </p:spTree>
    <p:custDataLst>
      <p:tags r:id="rId1"/>
    </p:custDataLst>
    <p:extLst>
      <p:ext uri="{BB962C8B-B14F-4D97-AF65-F5344CB8AC3E}">
        <p14:creationId xmlns:p14="http://schemas.microsoft.com/office/powerpoint/2010/main" val="24072842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Design the Dog class</a:t>
            </a:r>
          </a:p>
        </p:txBody>
      </p:sp>
      <p:sp>
        <p:nvSpPr>
          <p:cNvPr id="3" name="Content Placeholder 2"/>
          <p:cNvSpPr>
            <a:spLocks noGrp="1"/>
          </p:cNvSpPr>
          <p:nvPr>
            <p:ph sz="quarter" idx="12"/>
          </p:nvPr>
        </p:nvSpPr>
        <p:spPr>
          <a:xfrm>
            <a:off x="584200" y="1435100"/>
            <a:ext cx="5211763" cy="1449762"/>
          </a:xfrm>
        </p:spPr>
        <p:txBody>
          <a:bodyPr vert="horz" wrap="square" lIns="0" tIns="0" rIns="0" bIns="0" rtlCol="0">
            <a:normAutofit/>
          </a:bodyPr>
          <a:lstStyle/>
          <a:p>
            <a:pPr marL="0" indent="0">
              <a:buNone/>
            </a:pPr>
            <a:r>
              <a:rPr lang="en-US"/>
              <a:t>What behaviors (methods) and data (states) does a common dog have?</a:t>
            </a:r>
          </a:p>
          <a:p>
            <a:pPr marL="0" indent="0">
              <a:buNone/>
            </a:pPr>
            <a:endParaRPr lang="en-US"/>
          </a:p>
        </p:txBody>
      </p:sp>
      <p:pic>
        <p:nvPicPr>
          <p:cNvPr id="6" name="Picture 6" descr="A dog looking at the camera&#10;&#10;Description automatically generated">
            <a:extLst>
              <a:ext uri="{FF2B5EF4-FFF2-40B4-BE49-F238E27FC236}">
                <a16:creationId xmlns:a16="http://schemas.microsoft.com/office/drawing/2014/main" id="{9D713E22-FBB2-47AF-B075-9EDE164C5D33}"/>
              </a:ext>
            </a:extLst>
          </p:cNvPr>
          <p:cNvPicPr>
            <a:picLocks noChangeAspect="1"/>
          </p:cNvPicPr>
          <p:nvPr/>
        </p:nvPicPr>
        <p:blipFill>
          <a:blip r:embed="rId4"/>
          <a:stretch>
            <a:fillRect/>
          </a:stretch>
        </p:blipFill>
        <p:spPr>
          <a:xfrm>
            <a:off x="4578724" y="3466389"/>
            <a:ext cx="3225052" cy="1807809"/>
          </a:xfrm>
          <a:prstGeom prst="rect">
            <a:avLst/>
          </a:prstGeom>
        </p:spPr>
      </p:pic>
      <p:pic>
        <p:nvPicPr>
          <p:cNvPr id="7" name="Picture 7" descr="A close up of a dog&#10;&#10;Description automatically generated">
            <a:extLst>
              <a:ext uri="{FF2B5EF4-FFF2-40B4-BE49-F238E27FC236}">
                <a16:creationId xmlns:a16="http://schemas.microsoft.com/office/drawing/2014/main" id="{47A494AF-7571-4837-944D-EF84813CB683}"/>
              </a:ext>
            </a:extLst>
          </p:cNvPr>
          <p:cNvPicPr>
            <a:picLocks noChangeAspect="1"/>
          </p:cNvPicPr>
          <p:nvPr/>
        </p:nvPicPr>
        <p:blipFill>
          <a:blip r:embed="rId5"/>
          <a:stretch>
            <a:fillRect/>
          </a:stretch>
        </p:blipFill>
        <p:spPr>
          <a:xfrm>
            <a:off x="7790890" y="3513325"/>
            <a:ext cx="2571750" cy="1781175"/>
          </a:xfrm>
          <a:prstGeom prst="rect">
            <a:avLst/>
          </a:prstGeom>
        </p:spPr>
      </p:pic>
      <p:pic>
        <p:nvPicPr>
          <p:cNvPr id="8" name="Picture 9" descr="A dog looking at the camera&#10;&#10;Description automatically generated">
            <a:extLst>
              <a:ext uri="{FF2B5EF4-FFF2-40B4-BE49-F238E27FC236}">
                <a16:creationId xmlns:a16="http://schemas.microsoft.com/office/drawing/2014/main" id="{885424A3-16C1-4A51-A755-23EBFCF8F04C}"/>
              </a:ext>
            </a:extLst>
          </p:cNvPr>
          <p:cNvPicPr>
            <a:picLocks noChangeAspect="1"/>
          </p:cNvPicPr>
          <p:nvPr/>
        </p:nvPicPr>
        <p:blipFill>
          <a:blip r:embed="rId6"/>
          <a:stretch>
            <a:fillRect/>
          </a:stretch>
        </p:blipFill>
        <p:spPr>
          <a:xfrm>
            <a:off x="1676399" y="3254188"/>
            <a:ext cx="1488142" cy="2232212"/>
          </a:xfrm>
          <a:prstGeom prst="rect">
            <a:avLst/>
          </a:prstGeom>
        </p:spPr>
      </p:pic>
      <p:sp>
        <p:nvSpPr>
          <p:cNvPr id="10" name="TextBox 9">
            <a:extLst>
              <a:ext uri="{FF2B5EF4-FFF2-40B4-BE49-F238E27FC236}">
                <a16:creationId xmlns:a16="http://schemas.microsoft.com/office/drawing/2014/main" id="{EA7FCCAA-8696-4125-8932-FC1599CA2CF1}"/>
              </a:ext>
            </a:extLst>
          </p:cNvPr>
          <p:cNvSpPr txBox="1"/>
          <p:nvPr/>
        </p:nvSpPr>
        <p:spPr>
          <a:xfrm>
            <a:off x="1945341" y="5284694"/>
            <a:ext cx="1622612" cy="2716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t>myDog</a:t>
            </a:r>
          </a:p>
        </p:txBody>
      </p:sp>
      <p:sp>
        <p:nvSpPr>
          <p:cNvPr id="12" name="TextBox 11">
            <a:extLst>
              <a:ext uri="{FF2B5EF4-FFF2-40B4-BE49-F238E27FC236}">
                <a16:creationId xmlns:a16="http://schemas.microsoft.com/office/drawing/2014/main" id="{A1BC9535-003C-49C8-B7F3-48A64E0113DA}"/>
              </a:ext>
            </a:extLst>
          </p:cNvPr>
          <p:cNvSpPr txBox="1"/>
          <p:nvPr/>
        </p:nvSpPr>
        <p:spPr>
          <a:xfrm>
            <a:off x="5105400" y="5284694"/>
            <a:ext cx="1331259" cy="2716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750" err="1"/>
              <a:t>sistersDog</a:t>
            </a:r>
            <a:endParaRPr lang="en-US" sz="1750" err="1">
              <a:cs typeface="Segoe UI"/>
            </a:endParaRPr>
          </a:p>
        </p:txBody>
      </p:sp>
      <p:sp>
        <p:nvSpPr>
          <p:cNvPr id="18" name="TextBox 17">
            <a:extLst>
              <a:ext uri="{FF2B5EF4-FFF2-40B4-BE49-F238E27FC236}">
                <a16:creationId xmlns:a16="http://schemas.microsoft.com/office/drawing/2014/main" id="{214D4D99-AFA1-4203-827B-693B5A8D1D61}"/>
              </a:ext>
            </a:extLst>
          </p:cNvPr>
          <p:cNvSpPr txBox="1"/>
          <p:nvPr/>
        </p:nvSpPr>
        <p:spPr>
          <a:xfrm>
            <a:off x="8332694" y="5273488"/>
            <a:ext cx="1331259" cy="2716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t>teachersDog</a:t>
            </a:r>
          </a:p>
        </p:txBody>
      </p:sp>
    </p:spTree>
    <p:custDataLst>
      <p:tags r:id="rId1"/>
    </p:custDataLst>
    <p:extLst>
      <p:ext uri="{BB962C8B-B14F-4D97-AF65-F5344CB8AC3E}">
        <p14:creationId xmlns:p14="http://schemas.microsoft.com/office/powerpoint/2010/main" val="20112670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sz="quarter" idx="10"/>
          </p:nvPr>
        </p:nvPicPr>
        <p:blipFill rotWithShape="1">
          <a:blip r:embed="rId4">
            <a:extLst>
              <a:ext uri="{28A0092B-C50C-407E-A947-70E740481C1C}">
                <a14:useLocalDpi xmlns:a14="http://schemas.microsoft.com/office/drawing/2010/main" val="0"/>
              </a:ext>
            </a:extLst>
          </a:blip>
          <a:stretch/>
        </p:blipFill>
        <p:spPr>
          <a:xfrm>
            <a:off x="4267200" y="952501"/>
            <a:ext cx="7924799" cy="4952998"/>
          </a:xfrm>
          <a:noFill/>
        </p:spPr>
      </p:pic>
      <p:sp>
        <p:nvSpPr>
          <p:cNvPr id="2" name="Title 1"/>
          <p:cNvSpPr>
            <a:spLocks noGrp="1"/>
          </p:cNvSpPr>
          <p:nvPr>
            <p:ph type="body" sz="quarter" idx="11"/>
          </p:nvPr>
        </p:nvSpPr>
        <p:spPr>
          <a:xfrm>
            <a:off x="0" y="2438401"/>
            <a:ext cx="3985846" cy="2157045"/>
          </a:xfrm>
        </p:spPr>
        <p:txBody>
          <a:bodyPr wrap="square" anchor="ctr">
            <a:normAutofit/>
          </a:bodyPr>
          <a:lstStyle/>
          <a:p>
            <a:pPr>
              <a:spcAft>
                <a:spcPts val="600"/>
              </a:spcAft>
            </a:pPr>
            <a:r>
              <a:rPr lang="en-US" sz="4800">
                <a:solidFill>
                  <a:srgbClr val="FFFFFF"/>
                </a:solidFill>
              </a:rPr>
              <a:t>Graphic Organizer</a:t>
            </a:r>
          </a:p>
        </p:txBody>
      </p:sp>
    </p:spTree>
    <p:custDataLst>
      <p:tags r:id="rId1"/>
    </p:custDataLst>
    <p:extLst>
      <p:ext uri="{BB962C8B-B14F-4D97-AF65-F5344CB8AC3E}">
        <p14:creationId xmlns:p14="http://schemas.microsoft.com/office/powerpoint/2010/main" val="349750549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Objects = State (Data) + Behavior (Methods)</a:t>
            </a:r>
          </a:p>
        </p:txBody>
      </p:sp>
      <p:sp>
        <p:nvSpPr>
          <p:cNvPr id="3" name="Content Placeholder 2"/>
          <p:cNvSpPr>
            <a:spLocks noGrp="1"/>
          </p:cNvSpPr>
          <p:nvPr>
            <p:ph idx="1"/>
          </p:nvPr>
        </p:nvSpPr>
        <p:spPr/>
        <p:txBody>
          <a:bodyPr/>
          <a:lstStyle/>
          <a:p>
            <a:pPr marL="0" indent="0">
              <a:buNone/>
            </a:pPr>
            <a:endParaRPr lang="en-US" b="1">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 Data is stored in an array.</a:t>
            </a:r>
          </a:p>
          <a:p>
            <a:pPr marL="0" indent="0">
              <a:buNone/>
            </a:pP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digits = {1, 2, 3, 4, 5, 6, 7, 8 , 9, 10};</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b="1">
                <a:latin typeface="Courier New" panose="02070309020205020404" pitchFamily="49" charset="0"/>
                <a:cs typeface="Courier New" panose="02070309020205020404" pitchFamily="49" charset="0"/>
              </a:rPr>
              <a:t>// Method dictates actions.</a:t>
            </a:r>
          </a:p>
          <a:p>
            <a:pPr marL="0" indent="0">
              <a:buNone/>
            </a:pP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Arrays.toString</a:t>
            </a:r>
            <a:r>
              <a:rPr lang="en-US">
                <a:latin typeface="Courier New" panose="02070309020205020404" pitchFamily="49" charset="0"/>
                <a:cs typeface="Courier New" panose="02070309020205020404" pitchFamily="49" charset="0"/>
              </a:rPr>
              <a:t>(digits));</a:t>
            </a:r>
          </a:p>
        </p:txBody>
      </p:sp>
    </p:spTree>
    <p:custDataLst>
      <p:tags r:id="rId1"/>
    </p:custDataLst>
    <p:extLst>
      <p:ext uri="{BB962C8B-B14F-4D97-AF65-F5344CB8AC3E}">
        <p14:creationId xmlns:p14="http://schemas.microsoft.com/office/powerpoint/2010/main" val="936065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Why isn’t this an object or model?</a:t>
            </a:r>
          </a:p>
        </p:txBody>
      </p:sp>
      <p:sp>
        <p:nvSpPr>
          <p:cNvPr id="3" name="Content Placeholder 2"/>
          <p:cNvSpPr>
            <a:spLocks noGrp="1"/>
          </p:cNvSpPr>
          <p:nvPr>
            <p:ph idx="1"/>
          </p:nvPr>
        </p:nvSpPr>
        <p:spPr/>
        <p:txBody>
          <a:bodyPr/>
          <a:lstStyle/>
          <a:p>
            <a:pPr marL="0" indent="0">
              <a:buNone/>
            </a:pPr>
            <a:r>
              <a:rPr lang="en-US">
                <a:latin typeface="Courier New" panose="02070309020205020404" pitchFamily="49" charset="0"/>
                <a:cs typeface="Courier New" panose="02070309020205020404" pitchFamily="49" charset="0"/>
              </a:rPr>
              <a:t>while (guess != number) {</a:t>
            </a:r>
          </a:p>
          <a:p>
            <a:pPr marL="0" indent="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(“Incorrect.”);</a:t>
            </a:r>
          </a:p>
          <a:p>
            <a:pPr marL="0" indent="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(“Your guess? “);</a:t>
            </a:r>
          </a:p>
          <a:p>
            <a:pPr marL="0" indent="0">
              <a:buNone/>
            </a:pPr>
            <a:r>
              <a:rPr lang="en-US">
                <a:latin typeface="Courier New" panose="02070309020205020404" pitchFamily="49" charset="0"/>
                <a:cs typeface="Courier New" panose="02070309020205020404" pitchFamily="49" charset="0"/>
              </a:rPr>
              <a:t>	guess = </a:t>
            </a:r>
            <a:r>
              <a:rPr lang="en-US" err="1">
                <a:latin typeface="Courier New" panose="02070309020205020404" pitchFamily="49" charset="0"/>
                <a:cs typeface="Courier New" panose="02070309020205020404" pitchFamily="49" charset="0"/>
              </a:rPr>
              <a:t>console.nextInt</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numGuesses</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20897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 Code</a:t>
            </a:r>
          </a:p>
        </p:txBody>
      </p:sp>
      <p:sp>
        <p:nvSpPr>
          <p:cNvPr id="3" name="Content Placeholder 2"/>
          <p:cNvSpPr>
            <a:spLocks noGrp="1"/>
          </p:cNvSpPr>
          <p:nvPr>
            <p:ph idx="1"/>
          </p:nvPr>
        </p:nvSpPr>
        <p:spPr/>
        <p:txBody>
          <a:bodyPr/>
          <a:lstStyle/>
          <a:p>
            <a:pPr marL="0" indent="0">
              <a:buNone/>
            </a:pPr>
            <a:r>
              <a:rPr lang="en-US"/>
              <a:t>Code that uses the object.</a:t>
            </a:r>
          </a:p>
          <a:p>
            <a:pPr marL="0" indent="0">
              <a:buNone/>
            </a:pPr>
            <a:endParaRPr lang="en-US"/>
          </a:p>
          <a:p>
            <a:pPr marL="0" indent="0">
              <a:buNone/>
            </a:pPr>
            <a:r>
              <a:rPr lang="en-US"/>
              <a:t>What program (client code) might need to access the data and methods stored in:</a:t>
            </a:r>
          </a:p>
          <a:p>
            <a:pPr marL="0" indent="0">
              <a:buNone/>
            </a:pPr>
            <a:endParaRPr lang="en-US"/>
          </a:p>
          <a:p>
            <a:pPr marL="0" indent="0">
              <a:buNone/>
            </a:pPr>
            <a:r>
              <a:rPr lang="en-US"/>
              <a:t>	student1</a:t>
            </a:r>
          </a:p>
          <a:p>
            <a:pPr marL="0" indent="0">
              <a:buNone/>
            </a:pPr>
            <a:r>
              <a:rPr lang="en-US"/>
              <a:t>	</a:t>
            </a:r>
            <a:r>
              <a:rPr lang="en-US" err="1"/>
              <a:t>myDog</a:t>
            </a:r>
            <a:endParaRPr lang="en-US"/>
          </a:p>
        </p:txBody>
      </p:sp>
      <p:pic>
        <p:nvPicPr>
          <p:cNvPr id="4" name="Picture 3" descr="Top 20 Gifts To Buy For Dog Lovers | Dog Refer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424" y="4176712"/>
            <a:ext cx="3571875" cy="2000250"/>
          </a:xfrm>
          <a:prstGeom prst="rect">
            <a:avLst/>
          </a:prstGeom>
        </p:spPr>
      </p:pic>
      <p:pic>
        <p:nvPicPr>
          <p:cNvPr id="5" name="Picture 4" descr="Plus School Letter Grade Picture | Free Photograph | Photos Public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9959" y="4176712"/>
            <a:ext cx="3001107" cy="2000738"/>
          </a:xfrm>
          <a:prstGeom prst="rect">
            <a:avLst/>
          </a:prstGeom>
        </p:spPr>
      </p:pic>
    </p:spTree>
    <p:custDataLst>
      <p:tags r:id="rId1"/>
    </p:custDataLst>
    <p:extLst>
      <p:ext uri="{BB962C8B-B14F-4D97-AF65-F5344CB8AC3E}">
        <p14:creationId xmlns:p14="http://schemas.microsoft.com/office/powerpoint/2010/main" val="1762505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Think-Pair-Share</a:t>
            </a:r>
          </a:p>
        </p:txBody>
      </p:sp>
      <p:sp>
        <p:nvSpPr>
          <p:cNvPr id="3" name="Content Placeholder 2"/>
          <p:cNvSpPr>
            <a:spLocks noGrp="1"/>
          </p:cNvSpPr>
          <p:nvPr>
            <p:ph idx="1"/>
          </p:nvPr>
        </p:nvSpPr>
        <p:spPr/>
        <p:txBody>
          <a:bodyPr/>
          <a:lstStyle/>
          <a:p>
            <a:pPr marL="0" indent="0">
              <a:buNone/>
            </a:pPr>
            <a:r>
              <a:rPr lang="en-US"/>
              <a:t>Create these objects:</a:t>
            </a:r>
          </a:p>
          <a:p>
            <a:pPr marL="0" indent="0">
              <a:buNone/>
            </a:pPr>
            <a:endParaRPr lang="en-US"/>
          </a:p>
          <a:p>
            <a:pPr marL="0" indent="0">
              <a:buNone/>
            </a:pPr>
            <a:r>
              <a:rPr lang="en-US"/>
              <a:t>	1. </a:t>
            </a:r>
            <a:r>
              <a:rPr lang="en-US" err="1"/>
              <a:t>myDog</a:t>
            </a:r>
            <a:r>
              <a:rPr lang="en-US"/>
              <a:t>, </a:t>
            </a:r>
            <a:r>
              <a:rPr lang="en-US" err="1"/>
              <a:t>teachersDog</a:t>
            </a:r>
            <a:r>
              <a:rPr lang="en-US"/>
              <a:t>, </a:t>
            </a:r>
            <a:r>
              <a:rPr lang="en-US" err="1"/>
              <a:t>sistersDog</a:t>
            </a:r>
            <a:endParaRPr lang="en-US"/>
          </a:p>
          <a:p>
            <a:pPr marL="0" indent="0">
              <a:buNone/>
            </a:pPr>
            <a:endParaRPr lang="en-US"/>
          </a:p>
          <a:p>
            <a:pPr marL="0" indent="0">
              <a:buNone/>
            </a:pPr>
            <a:r>
              <a:rPr lang="en-US"/>
              <a:t>	2. student1, student2, student3</a:t>
            </a:r>
          </a:p>
          <a:p>
            <a:pPr marL="0" indent="0">
              <a:buNone/>
            </a:pPr>
            <a:endParaRPr lang="en-US"/>
          </a:p>
          <a:p>
            <a:pPr marL="0" indent="0">
              <a:buNone/>
            </a:pPr>
            <a:r>
              <a:rPr lang="en-US"/>
              <a:t>	3. </a:t>
            </a:r>
            <a:r>
              <a:rPr lang="en-US" err="1"/>
              <a:t>forecastNY</a:t>
            </a:r>
            <a:r>
              <a:rPr lang="en-US"/>
              <a:t>, </a:t>
            </a:r>
            <a:r>
              <a:rPr lang="en-US" err="1"/>
              <a:t>forecastAZ</a:t>
            </a:r>
            <a:r>
              <a:rPr lang="en-US"/>
              <a:t>, </a:t>
            </a:r>
            <a:r>
              <a:rPr lang="en-US" err="1"/>
              <a:t>forecastOK</a:t>
            </a:r>
            <a:endParaRPr lang="en-US"/>
          </a:p>
        </p:txBody>
      </p:sp>
      <p:pic>
        <p:nvPicPr>
          <p:cNvPr id="4" name="Picture 3" descr="Newborn Bulldog puppy live webcam – Boing Bo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8869" y="2664691"/>
            <a:ext cx="3873304" cy="2904978"/>
          </a:xfrm>
          <a:prstGeom prst="rect">
            <a:avLst/>
          </a:prstGeom>
        </p:spPr>
      </p:pic>
    </p:spTree>
    <p:custDataLst>
      <p:tags r:id="rId1"/>
    </p:custDataLst>
    <p:extLst>
      <p:ext uri="{BB962C8B-B14F-4D97-AF65-F5344CB8AC3E}">
        <p14:creationId xmlns:p14="http://schemas.microsoft.com/office/powerpoint/2010/main" val="3461128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a:t>
            </a:r>
            <a:r>
              <a:rPr lang="en-US">
                <a:latin typeface="Courier New" panose="02070309020205020404" pitchFamily="49" charset="0"/>
                <a:cs typeface="Courier New" panose="02070309020205020404" pitchFamily="49" charset="0"/>
              </a:rPr>
              <a:t>class</a:t>
            </a:r>
            <a:endParaRPr lang="en-US"/>
          </a:p>
        </p:txBody>
      </p:sp>
      <p:sp>
        <p:nvSpPr>
          <p:cNvPr id="3" name="Content Placeholder 2"/>
          <p:cNvSpPr>
            <a:spLocks noGrp="1"/>
          </p:cNvSpPr>
          <p:nvPr>
            <p:ph idx="1"/>
          </p:nvPr>
        </p:nvSpPr>
        <p:spPr/>
        <p:txBody>
          <a:bodyPr/>
          <a:lstStyle/>
          <a:p>
            <a:pPr marL="0" indent="0">
              <a:buNone/>
            </a:pPr>
            <a:r>
              <a:rPr lang="en-US"/>
              <a:t>A blueprint or outline for a particular set of objects.</a:t>
            </a:r>
          </a:p>
          <a:p>
            <a:pPr marL="0" indent="0">
              <a:buNone/>
            </a:pPr>
            <a:endParaRPr lang="en-US"/>
          </a:p>
          <a:p>
            <a:pPr marL="0" indent="0">
              <a:buNone/>
            </a:pPr>
            <a:r>
              <a:rPr lang="en-US"/>
              <a:t>Class:				Instances:</a:t>
            </a:r>
          </a:p>
          <a:p>
            <a:pPr marL="0" indent="0">
              <a:buNone/>
            </a:pPr>
            <a:r>
              <a:rPr lang="en-US"/>
              <a:t>Dog				</a:t>
            </a:r>
            <a:r>
              <a:rPr lang="en-US" err="1"/>
              <a:t>myDog</a:t>
            </a:r>
            <a:r>
              <a:rPr lang="en-US"/>
              <a:t>, </a:t>
            </a:r>
            <a:r>
              <a:rPr lang="en-US" err="1"/>
              <a:t>sistersDog</a:t>
            </a:r>
            <a:r>
              <a:rPr lang="en-US"/>
              <a:t>, </a:t>
            </a:r>
            <a:r>
              <a:rPr lang="en-US" err="1"/>
              <a:t>teachersDog</a:t>
            </a:r>
            <a:r>
              <a:rPr lang="en-US"/>
              <a:t>, …</a:t>
            </a:r>
          </a:p>
          <a:p>
            <a:pPr marL="0" indent="0">
              <a:buNone/>
            </a:pPr>
            <a:endParaRPr lang="en-US"/>
          </a:p>
          <a:p>
            <a:pPr marL="0" indent="0">
              <a:buNone/>
            </a:pPr>
            <a:endParaRPr lang="en-US"/>
          </a:p>
          <a:p>
            <a:pPr marL="0" indent="0">
              <a:buNone/>
            </a:pPr>
            <a:r>
              <a:rPr lang="en-US"/>
              <a:t>What are some other examples?</a:t>
            </a:r>
          </a:p>
        </p:txBody>
      </p:sp>
    </p:spTree>
    <p:custDataLst>
      <p:tags r:id="rId1"/>
    </p:custDataLst>
    <p:extLst>
      <p:ext uri="{BB962C8B-B14F-4D97-AF65-F5344CB8AC3E}">
        <p14:creationId xmlns:p14="http://schemas.microsoft.com/office/powerpoint/2010/main" val="2506507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a:t>Key Components of a Class</a:t>
            </a:r>
          </a:p>
        </p:txBody>
      </p:sp>
      <p:graphicFrame>
        <p:nvGraphicFramePr>
          <p:cNvPr id="7" name="Content Placeholder 2">
            <a:extLst>
              <a:ext uri="{FF2B5EF4-FFF2-40B4-BE49-F238E27FC236}">
                <a16:creationId xmlns:a16="http://schemas.microsoft.com/office/drawing/2014/main" id="{0D691C09-8810-42B0-BD8D-49EC8C32413E}"/>
              </a:ext>
            </a:extLst>
          </p:cNvPr>
          <p:cNvGraphicFramePr>
            <a:graphicFrameLocks noGrp="1"/>
          </p:cNvGraphicFramePr>
          <p:nvPr>
            <p:ph sz="quarter" idx="10"/>
            <p:extLst>
              <p:ext uri="{D42A27DB-BD31-4B8C-83A1-F6EECF244321}">
                <p14:modId xmlns:p14="http://schemas.microsoft.com/office/powerpoint/2010/main" val="324793476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8540628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Read through the Point Class and complete the following Practice problems:</a:t>
            </a:r>
          </a:p>
        </p:txBody>
      </p:sp>
      <p:sp>
        <p:nvSpPr>
          <p:cNvPr id="3" name="Content Placeholder 2"/>
          <p:cNvSpPr>
            <a:spLocks noGrp="1"/>
          </p:cNvSpPr>
          <p:nvPr>
            <p:ph idx="1"/>
          </p:nvPr>
        </p:nvSpPr>
        <p:spPr/>
        <p:txBody>
          <a:bodyPr/>
          <a:lstStyle/>
          <a:p>
            <a:pPr marL="514350" indent="-514350">
              <a:buAutoNum type="alphaLcPeriod"/>
            </a:pPr>
            <a:endParaRPr lang="en-US"/>
          </a:p>
          <a:p>
            <a:pPr marL="514350" indent="-514350">
              <a:buAutoNum type="alphaLcPeriod"/>
            </a:pPr>
            <a:r>
              <a:rPr lang="en-US"/>
              <a:t>Self-Check 8.1: </a:t>
            </a:r>
            <a:r>
              <a:rPr lang="en-US" err="1"/>
              <a:t>whatIsOOP</a:t>
            </a:r>
            <a:endParaRPr lang="en-US"/>
          </a:p>
          <a:p>
            <a:pPr marL="514350" indent="-514350">
              <a:buAutoNum type="alphaLcPeriod"/>
            </a:pPr>
            <a:r>
              <a:rPr lang="en-US"/>
              <a:t>Self-Check 8.2: </a:t>
            </a:r>
            <a:r>
              <a:rPr lang="en-US" err="1"/>
              <a:t>whatIsAnObject</a:t>
            </a:r>
            <a:endParaRPr lang="en-US"/>
          </a:p>
          <a:p>
            <a:pPr marL="514350" indent="-514350">
              <a:buAutoNum type="alphaLcPeriod"/>
            </a:pPr>
            <a:r>
              <a:rPr lang="en-US"/>
              <a:t>Self-Check 8.3: </a:t>
            </a:r>
            <a:r>
              <a:rPr lang="en-US" err="1"/>
              <a:t>StringObject</a:t>
            </a:r>
            <a:endParaRPr lang="en-US"/>
          </a:p>
          <a:p>
            <a:pPr marL="514350" indent="-514350">
              <a:buAutoNum type="alphaLcPeriod"/>
            </a:pPr>
            <a:r>
              <a:rPr lang="en-US"/>
              <a:t>Self-Check 8.4: ReferenceMystery3</a:t>
            </a:r>
          </a:p>
          <a:p>
            <a:pPr marL="514350" indent="-514350">
              <a:buAutoNum type="alphaLcPeriod"/>
            </a:pPr>
            <a:r>
              <a:rPr lang="en-US"/>
              <a:t>Self-Check 8.5: </a:t>
            </a:r>
            <a:r>
              <a:rPr lang="en-US" err="1"/>
              <a:t>CalculatorObject</a:t>
            </a:r>
            <a:endParaRPr lang="en-US"/>
          </a:p>
        </p:txBody>
      </p:sp>
    </p:spTree>
    <p:custDataLst>
      <p:tags r:id="rId1"/>
    </p:custDataLst>
    <p:extLst>
      <p:ext uri="{BB962C8B-B14F-4D97-AF65-F5344CB8AC3E}">
        <p14:creationId xmlns:p14="http://schemas.microsoft.com/office/powerpoint/2010/main" val="2074065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microphone&#10;&#10;Description automatically generated">
            <a:extLst>
              <a:ext uri="{FF2B5EF4-FFF2-40B4-BE49-F238E27FC236}">
                <a16:creationId xmlns:a16="http://schemas.microsoft.com/office/drawing/2014/main" id="{4ACA17FB-FF8C-45C8-9AB4-4E152818DEA4}"/>
              </a:ext>
            </a:extLst>
          </p:cNvPr>
          <p:cNvPicPr>
            <a:picLocks noGrp="1" noChangeAspect="1"/>
          </p:cNvPicPr>
          <p:nvPr>
            <p:ph type="pic" sz="quarter" idx="12"/>
          </p:nvPr>
        </p:nvPicPr>
        <p:blipFill rotWithShape="1">
          <a:blip r:embed="rId3"/>
          <a:srcRect l="26194" r="26194"/>
          <a:stretch/>
        </p:blipFill>
        <p:spPr/>
      </p:pic>
      <p:sp>
        <p:nvSpPr>
          <p:cNvPr id="3" name="Title 2">
            <a:extLst>
              <a:ext uri="{FF2B5EF4-FFF2-40B4-BE49-F238E27FC236}">
                <a16:creationId xmlns:a16="http://schemas.microsoft.com/office/drawing/2014/main" id="{06D20DBD-B160-4911-A954-7DBADA3BBF43}"/>
              </a:ext>
            </a:extLst>
          </p:cNvPr>
          <p:cNvSpPr>
            <a:spLocks noGrp="1"/>
          </p:cNvSpPr>
          <p:nvPr>
            <p:ph type="title"/>
          </p:nvPr>
        </p:nvSpPr>
        <p:spPr/>
        <p:txBody>
          <a:bodyPr wrap="square" anchor="ctr">
            <a:normAutofit/>
          </a:bodyPr>
          <a:lstStyle/>
          <a:p>
            <a:r>
              <a:rPr lang="en-US"/>
              <a:t>Encapsulation</a:t>
            </a:r>
          </a:p>
        </p:txBody>
      </p:sp>
      <p:sp>
        <p:nvSpPr>
          <p:cNvPr id="4" name="Text Placeholder 3">
            <a:extLst>
              <a:ext uri="{FF2B5EF4-FFF2-40B4-BE49-F238E27FC236}">
                <a16:creationId xmlns:a16="http://schemas.microsoft.com/office/drawing/2014/main" id="{82E37530-6585-49C1-B648-D8400484A47C}"/>
              </a:ext>
            </a:extLst>
          </p:cNvPr>
          <p:cNvSpPr>
            <a:spLocks noGrp="1"/>
          </p:cNvSpPr>
          <p:nvPr>
            <p:ph type="body" sz="quarter" idx="10"/>
          </p:nvPr>
        </p:nvSpPr>
        <p:spPr/>
        <p:txBody>
          <a:bodyPr vert="horz" wrap="square" lIns="0" tIns="0" rIns="0" bIns="0" rtlCol="0" anchor="ctr">
            <a:normAutofit/>
          </a:bodyPr>
          <a:lstStyle/>
          <a:p>
            <a:r>
              <a:rPr lang="en-US"/>
              <a:t>A class uses encapsulation to protect the object’s data from outside access (by the client code). You do this by making each field private.</a:t>
            </a:r>
          </a:p>
        </p:txBody>
      </p:sp>
    </p:spTree>
    <p:custDataLst>
      <p:tags r:id="rId1"/>
    </p:custDataLst>
    <p:extLst>
      <p:ext uri="{BB962C8B-B14F-4D97-AF65-F5344CB8AC3E}">
        <p14:creationId xmlns:p14="http://schemas.microsoft.com/office/powerpoint/2010/main" val="38793326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54" y="1297410"/>
            <a:ext cx="10063092" cy="4263180"/>
          </a:xfrm>
          <a:prstGeom prst="rect">
            <a:avLst/>
          </a:prstGeom>
        </p:spPr>
      </p:pic>
    </p:spTree>
    <p:custDataLst>
      <p:tags r:id="rId1"/>
    </p:custDataLst>
    <p:extLst>
      <p:ext uri="{BB962C8B-B14F-4D97-AF65-F5344CB8AC3E}">
        <p14:creationId xmlns:p14="http://schemas.microsoft.com/office/powerpoint/2010/main" val="352546897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938315" y="585788"/>
            <a:ext cx="6669658" cy="5683250"/>
          </a:xfrm>
        </p:spPr>
        <p:txBody>
          <a:bodyPr wrap="square" anchor="ctr">
            <a:normAutofit/>
          </a:bodyPr>
          <a:lstStyle/>
          <a:p>
            <a:pPr>
              <a:lnSpc>
                <a:spcPct val="90000"/>
              </a:lnSpc>
            </a:pPr>
            <a:r>
              <a:rPr lang="en-US" sz="2200" err="1"/>
              <a:t>i</a:t>
            </a:r>
            <a:r>
              <a:rPr lang="en-US" sz="2200"/>
              <a:t>. </a:t>
            </a:r>
            <a:r>
              <a:rPr lang="en-US" sz="2200">
                <a:hlinkClick r:id="rId3"/>
              </a:rPr>
              <a:t>http://www.pokemon.com/us/parents-guide/</a:t>
            </a:r>
            <a:r>
              <a:rPr lang="en-US" sz="2200"/>
              <a:t> </a:t>
            </a:r>
          </a:p>
          <a:p>
            <a:pPr marL="0" indent="0">
              <a:lnSpc>
                <a:spcPct val="90000"/>
              </a:lnSpc>
              <a:buNone/>
            </a:pPr>
            <a:r>
              <a:rPr lang="en-US" sz="2200"/>
              <a:t>	(Basic overview of the game) </a:t>
            </a:r>
          </a:p>
          <a:p>
            <a:pPr>
              <a:lnSpc>
                <a:spcPct val="90000"/>
              </a:lnSpc>
            </a:pPr>
            <a:r>
              <a:rPr lang="en-US" sz="2200"/>
              <a:t>ii. </a:t>
            </a:r>
            <a:r>
              <a:rPr lang="en-US" sz="2200">
                <a:hlinkClick r:id="rId4"/>
              </a:rPr>
              <a:t>https://youtu.be/DlEbXH8eUTk?t=1m26s</a:t>
            </a:r>
            <a:r>
              <a:rPr lang="en-US" sz="2200"/>
              <a:t> </a:t>
            </a:r>
          </a:p>
          <a:p>
            <a:pPr marL="0" indent="0">
              <a:lnSpc>
                <a:spcPct val="90000"/>
              </a:lnSpc>
              <a:buNone/>
            </a:pPr>
            <a:r>
              <a:rPr lang="en-US" sz="2200"/>
              <a:t>	(this is a 30 minute YouTube video of gameplay)</a:t>
            </a:r>
          </a:p>
          <a:p>
            <a:pPr>
              <a:lnSpc>
                <a:spcPct val="90000"/>
              </a:lnSpc>
            </a:pPr>
            <a:r>
              <a:rPr lang="en-US" sz="2200"/>
              <a:t>iii. </a:t>
            </a:r>
            <a:r>
              <a:rPr lang="en-US" sz="2200">
                <a:hlinkClick r:id="rId5"/>
              </a:rPr>
              <a:t>http://www.pokemon.com/us/pokedex/</a:t>
            </a:r>
            <a:r>
              <a:rPr lang="en-US" sz="2200"/>
              <a:t> (types of </a:t>
            </a:r>
            <a:r>
              <a:rPr lang="en-US" sz="2200" err="1"/>
              <a:t>Pokemon</a:t>
            </a:r>
            <a:r>
              <a:rPr lang="en-US" sz="2200"/>
              <a:t>) </a:t>
            </a:r>
          </a:p>
          <a:p>
            <a:pPr>
              <a:lnSpc>
                <a:spcPct val="90000"/>
              </a:lnSpc>
            </a:pPr>
            <a:r>
              <a:rPr lang="en-US" sz="2200"/>
              <a:t>iv. </a:t>
            </a:r>
            <a:r>
              <a:rPr lang="en-US" sz="2200">
                <a:hlinkClick r:id="rId6"/>
              </a:rPr>
              <a:t>http://tinyurl.com/no4mzic</a:t>
            </a:r>
            <a:r>
              <a:rPr lang="en-US" sz="2200"/>
              <a:t> (</a:t>
            </a:r>
            <a:r>
              <a:rPr lang="en-US" sz="2200" err="1"/>
              <a:t>Pokemon</a:t>
            </a:r>
            <a:r>
              <a:rPr lang="en-US" sz="2200"/>
              <a:t> with stats) </a:t>
            </a:r>
          </a:p>
          <a:p>
            <a:pPr>
              <a:lnSpc>
                <a:spcPct val="90000"/>
              </a:lnSpc>
            </a:pPr>
            <a:r>
              <a:rPr lang="en-US" sz="2200"/>
              <a:t>v. </a:t>
            </a:r>
            <a:r>
              <a:rPr lang="en-US" sz="2200">
                <a:hlinkClick r:id="rId7"/>
              </a:rPr>
              <a:t>http://en.wikipedia.org/wiki/</a:t>
            </a:r>
            <a:r>
              <a:rPr lang="en-US" sz="2200" err="1">
                <a:hlinkClick r:id="rId7"/>
              </a:rPr>
              <a:t>Gameplay_of_Pokémon</a:t>
            </a:r>
            <a:r>
              <a:rPr lang="en-US" sz="2200"/>
              <a:t> </a:t>
            </a:r>
          </a:p>
          <a:p>
            <a:pPr marL="0" indent="0">
              <a:lnSpc>
                <a:spcPct val="90000"/>
              </a:lnSpc>
              <a:buNone/>
            </a:pPr>
            <a:r>
              <a:rPr lang="en-US" sz="2200"/>
              <a:t>	(Wikipedia entry)</a:t>
            </a:r>
          </a:p>
          <a:p>
            <a:pPr>
              <a:lnSpc>
                <a:spcPct val="90000"/>
              </a:lnSpc>
            </a:pPr>
            <a:endParaRPr lang="en-US" sz="2200"/>
          </a:p>
        </p:txBody>
      </p:sp>
      <p:sp>
        <p:nvSpPr>
          <p:cNvPr id="2" name="Title 1"/>
          <p:cNvSpPr>
            <a:spLocks noGrp="1"/>
          </p:cNvSpPr>
          <p:nvPr>
            <p:ph type="title"/>
          </p:nvPr>
        </p:nvSpPr>
        <p:spPr>
          <a:xfrm>
            <a:off x="588263" y="585788"/>
            <a:ext cx="3183637" cy="5683250"/>
          </a:xfrm>
        </p:spPr>
        <p:txBody>
          <a:bodyPr wrap="square" anchor="ctr">
            <a:normAutofit/>
          </a:bodyPr>
          <a:lstStyle/>
          <a:p>
            <a:r>
              <a:rPr lang="en-US"/>
              <a:t>Research a Custom </a:t>
            </a:r>
            <a:r>
              <a:rPr lang="en-US" err="1"/>
              <a:t>Pokemon</a:t>
            </a:r>
            <a:r>
              <a:rPr lang="en-US"/>
              <a:t> Class:</a:t>
            </a:r>
          </a:p>
        </p:txBody>
      </p:sp>
    </p:spTree>
    <p:custDataLst>
      <p:tags r:id="rId1"/>
    </p:custDataLst>
    <p:extLst>
      <p:ext uri="{BB962C8B-B14F-4D97-AF65-F5344CB8AC3E}">
        <p14:creationId xmlns:p14="http://schemas.microsoft.com/office/powerpoint/2010/main" val="406884673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a:xfrm>
            <a:off x="4941888" y="585788"/>
            <a:ext cx="6667500" cy="5683249"/>
          </a:xfrm>
        </p:spPr>
        <p:txBody>
          <a:bodyPr wrap="square" anchor="ctr">
            <a:normAutofit/>
          </a:bodyPr>
          <a:lstStyle/>
          <a:p>
            <a:r>
              <a:rPr lang="en-US"/>
              <a:t>Read HW 8.1 </a:t>
            </a:r>
          </a:p>
          <a:p>
            <a:endParaRPr lang="en-US">
              <a:cs typeface="Segoe UI"/>
            </a:endParaRPr>
          </a:p>
          <a:p>
            <a:pPr marL="0" indent="0">
              <a:buNone/>
            </a:pPr>
            <a:endParaRPr lang="en-US"/>
          </a:p>
        </p:txBody>
      </p:sp>
      <p:sp>
        <p:nvSpPr>
          <p:cNvPr id="2" name="Title 1"/>
          <p:cNvSpPr>
            <a:spLocks noGrp="1"/>
          </p:cNvSpPr>
          <p:nvPr>
            <p:ph type="title"/>
          </p:nvPr>
        </p:nvSpPr>
        <p:spPr>
          <a:xfrm>
            <a:off x="588263" y="585788"/>
            <a:ext cx="3182027" cy="5683250"/>
          </a:xfrm>
        </p:spPr>
        <p:txBody>
          <a:bodyPr wrap="square" anchor="ctr">
            <a:normAutofit/>
          </a:bodyPr>
          <a:lstStyle/>
          <a:p>
            <a:r>
              <a:rPr lang="en-US"/>
              <a:t>Homework</a:t>
            </a:r>
          </a:p>
        </p:txBody>
      </p:sp>
    </p:spTree>
    <p:custDataLst>
      <p:tags r:id="rId1"/>
    </p:custDataLst>
    <p:extLst>
      <p:ext uri="{BB962C8B-B14F-4D97-AF65-F5344CB8AC3E}">
        <p14:creationId xmlns:p14="http://schemas.microsoft.com/office/powerpoint/2010/main" val="345450200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538" y="1122363"/>
            <a:ext cx="9612924" cy="2387600"/>
          </a:xfrm>
        </p:spPr>
        <p:txBody>
          <a:bodyPr/>
          <a:lstStyle/>
          <a:p>
            <a:r>
              <a:rPr lang="en-US"/>
              <a:t>Object State &amp; Behavior</a:t>
            </a:r>
          </a:p>
        </p:txBody>
      </p:sp>
      <p:sp>
        <p:nvSpPr>
          <p:cNvPr id="3" name="Subtitle 2"/>
          <p:cNvSpPr>
            <a:spLocks noGrp="1"/>
          </p:cNvSpPr>
          <p:nvPr>
            <p:ph type="subTitle" idx="1"/>
          </p:nvPr>
        </p:nvSpPr>
        <p:spPr/>
        <p:txBody>
          <a:bodyPr/>
          <a:lstStyle/>
          <a:p>
            <a:r>
              <a:rPr lang="en-US"/>
              <a:t>[ 5.02 ] [ Today’s Date ] [ Instructor Name ]</a:t>
            </a:r>
          </a:p>
        </p:txBody>
      </p:sp>
    </p:spTree>
    <p:custDataLst>
      <p:tags r:id="rId1"/>
    </p:custDataLst>
    <p:extLst>
      <p:ext uri="{BB962C8B-B14F-4D97-AF65-F5344CB8AC3E}">
        <p14:creationId xmlns:p14="http://schemas.microsoft.com/office/powerpoint/2010/main" val="3311494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a:t>
            </a:r>
          </a:p>
        </p:txBody>
      </p:sp>
      <p:sp>
        <p:nvSpPr>
          <p:cNvPr id="3" name="Content Placeholder 2"/>
          <p:cNvSpPr>
            <a:spLocks noGrp="1"/>
          </p:cNvSpPr>
          <p:nvPr>
            <p:ph idx="1"/>
          </p:nvPr>
        </p:nvSpPr>
        <p:spPr>
          <a:xfrm>
            <a:off x="584200" y="1435503"/>
            <a:ext cx="11018520" cy="1895904"/>
          </a:xfrm>
        </p:spPr>
        <p:txBody>
          <a:bodyPr/>
          <a:lstStyle/>
          <a:p>
            <a:r>
              <a:rPr lang="en-US"/>
              <a:t>What is a field?</a:t>
            </a:r>
          </a:p>
          <a:p>
            <a:r>
              <a:rPr lang="en-US"/>
              <a:t>What is an instance method?</a:t>
            </a:r>
          </a:p>
          <a:p>
            <a:r>
              <a:rPr lang="en-US"/>
              <a:t>What were the two ways that we write a </a:t>
            </a:r>
            <a:r>
              <a:rPr lang="en-US">
                <a:latin typeface="Consolas" panose="020B0609020204030204" pitchFamily="49" charset="0"/>
                <a:cs typeface="Consolas" panose="020B0609020204030204" pitchFamily="49" charset="0"/>
              </a:rPr>
              <a:t>translate</a:t>
            </a:r>
            <a:r>
              <a:rPr lang="en-US"/>
              <a:t> instance method?</a:t>
            </a:r>
          </a:p>
        </p:txBody>
      </p:sp>
      <p:sp>
        <p:nvSpPr>
          <p:cNvPr id="4" name="TextBox 3"/>
          <p:cNvSpPr txBox="1"/>
          <p:nvPr/>
        </p:nvSpPr>
        <p:spPr>
          <a:xfrm>
            <a:off x="838200" y="3982880"/>
            <a:ext cx="4651073" cy="1077218"/>
          </a:xfrm>
          <a:prstGeom prst="rect">
            <a:avLst/>
          </a:prstGeom>
          <a:solidFill>
            <a:schemeClr val="accent6">
              <a:lumMod val="20000"/>
              <a:lumOff val="80000"/>
            </a:schemeClr>
          </a:solidFill>
        </p:spPr>
        <p:txBody>
          <a:bodyPr wrap="square" rtlCol="0">
            <a:spAutoFit/>
          </a:bodyPr>
          <a:lstStyle/>
          <a:p>
            <a:r>
              <a:rPr lang="en-US" sz="1600">
                <a:solidFill>
                  <a:schemeClr val="accent6">
                    <a:lumMod val="75000"/>
                  </a:schemeClr>
                </a:solidFill>
                <a:latin typeface="Consolas" panose="020B0609020204030204" pitchFamily="49" charset="0"/>
                <a:cs typeface="Consolas" panose="020B0609020204030204" pitchFamily="49" charset="0"/>
              </a:rPr>
              <a:t>public void translate(</a:t>
            </a:r>
            <a:r>
              <a:rPr lang="en-US" sz="1600" err="1">
                <a:solidFill>
                  <a:schemeClr val="accent6">
                    <a:lumMod val="75000"/>
                  </a:schemeClr>
                </a:solidFill>
                <a:latin typeface="Consolas" panose="020B0609020204030204" pitchFamily="49" charset="0"/>
                <a:cs typeface="Consolas" panose="020B0609020204030204" pitchFamily="49" charset="0"/>
              </a:rPr>
              <a:t>int</a:t>
            </a:r>
            <a:r>
              <a:rPr lang="en-US" sz="1600">
                <a:solidFill>
                  <a:schemeClr val="accent6">
                    <a:lumMod val="75000"/>
                  </a:schemeClr>
                </a:solidFill>
                <a:latin typeface="Consolas" panose="020B0609020204030204" pitchFamily="49" charset="0"/>
                <a:cs typeface="Consolas" panose="020B0609020204030204" pitchFamily="49" charset="0"/>
              </a:rPr>
              <a:t> dx, </a:t>
            </a:r>
            <a:r>
              <a:rPr lang="en-US" sz="1600" err="1">
                <a:solidFill>
                  <a:schemeClr val="accent6">
                    <a:lumMod val="75000"/>
                  </a:schemeClr>
                </a:solidFill>
                <a:latin typeface="Consolas" panose="020B0609020204030204" pitchFamily="49" charset="0"/>
                <a:cs typeface="Consolas" panose="020B0609020204030204" pitchFamily="49" charset="0"/>
              </a:rPr>
              <a:t>int</a:t>
            </a:r>
            <a:r>
              <a:rPr lang="en-US" sz="1600">
                <a:solidFill>
                  <a:schemeClr val="accent6">
                    <a:lumMod val="75000"/>
                  </a:schemeClr>
                </a:solidFill>
                <a:latin typeface="Consolas" panose="020B0609020204030204" pitchFamily="49" charset="0"/>
                <a:cs typeface="Consolas" panose="020B0609020204030204" pitchFamily="49" charset="0"/>
              </a:rPr>
              <a:t> </a:t>
            </a:r>
            <a:r>
              <a:rPr lang="en-US" sz="1600" err="1">
                <a:solidFill>
                  <a:schemeClr val="accent6">
                    <a:lumMod val="75000"/>
                  </a:schemeClr>
                </a:solidFill>
                <a:latin typeface="Consolas" panose="020B0609020204030204" pitchFamily="49" charset="0"/>
                <a:cs typeface="Consolas" panose="020B0609020204030204" pitchFamily="49" charset="0"/>
              </a:rPr>
              <a:t>dy</a:t>
            </a:r>
            <a:r>
              <a:rPr lang="en-US" sz="1600">
                <a:solidFill>
                  <a:schemeClr val="accent6">
                    <a:lumMod val="75000"/>
                  </a:schemeClr>
                </a:solidFill>
                <a:latin typeface="Consolas" panose="020B0609020204030204" pitchFamily="49" charset="0"/>
                <a:cs typeface="Consolas" panose="020B0609020204030204" pitchFamily="49" charset="0"/>
              </a:rPr>
              <a:t>) {</a:t>
            </a:r>
          </a:p>
          <a:p>
            <a:r>
              <a:rPr lang="en-US" sz="1600">
                <a:solidFill>
                  <a:schemeClr val="accent6">
                    <a:lumMod val="75000"/>
                  </a:schemeClr>
                </a:solidFill>
                <a:latin typeface="Consolas" panose="020B0609020204030204" pitchFamily="49" charset="0"/>
                <a:cs typeface="Consolas" panose="020B0609020204030204" pitchFamily="49" charset="0"/>
              </a:rPr>
              <a:t>    x += dx;</a:t>
            </a:r>
          </a:p>
          <a:p>
            <a:r>
              <a:rPr lang="en-US" sz="1600">
                <a:solidFill>
                  <a:schemeClr val="accent6">
                    <a:lumMod val="75000"/>
                  </a:schemeClr>
                </a:solidFill>
                <a:latin typeface="Consolas" panose="020B0609020204030204" pitchFamily="49" charset="0"/>
                <a:cs typeface="Consolas" panose="020B0609020204030204" pitchFamily="49" charset="0"/>
              </a:rPr>
              <a:t>    y += </a:t>
            </a:r>
            <a:r>
              <a:rPr lang="en-US" sz="1600" err="1">
                <a:solidFill>
                  <a:schemeClr val="accent6">
                    <a:lumMod val="75000"/>
                  </a:schemeClr>
                </a:solidFill>
                <a:latin typeface="Consolas" panose="020B0609020204030204" pitchFamily="49" charset="0"/>
                <a:cs typeface="Consolas" panose="020B0609020204030204" pitchFamily="49" charset="0"/>
              </a:rPr>
              <a:t>dy</a:t>
            </a:r>
            <a:r>
              <a:rPr lang="en-US" sz="1600">
                <a:solidFill>
                  <a:schemeClr val="accent6">
                    <a:lumMod val="75000"/>
                  </a:schemeClr>
                </a:solidFill>
                <a:latin typeface="Consolas" panose="020B0609020204030204" pitchFamily="49" charset="0"/>
                <a:cs typeface="Consolas" panose="020B0609020204030204" pitchFamily="49" charset="0"/>
              </a:rPr>
              <a:t>;</a:t>
            </a:r>
          </a:p>
          <a:p>
            <a:r>
              <a:rPr lang="en-US" sz="1600">
                <a:solidFill>
                  <a:schemeClr val="accent6">
                    <a:lumMod val="75000"/>
                  </a:schemeClr>
                </a:solidFill>
                <a:latin typeface="Consolas" panose="020B0609020204030204" pitchFamily="49" charset="0"/>
                <a:cs typeface="Consolas" panose="020B0609020204030204" pitchFamily="49" charset="0"/>
              </a:rPr>
              <a:t>}</a:t>
            </a:r>
          </a:p>
        </p:txBody>
      </p:sp>
      <p:sp>
        <p:nvSpPr>
          <p:cNvPr id="5" name="TextBox 4"/>
          <p:cNvSpPr txBox="1"/>
          <p:nvPr/>
        </p:nvSpPr>
        <p:spPr>
          <a:xfrm>
            <a:off x="6853382" y="4027095"/>
            <a:ext cx="4651073" cy="1077218"/>
          </a:xfrm>
          <a:prstGeom prst="rect">
            <a:avLst/>
          </a:prstGeom>
          <a:solidFill>
            <a:schemeClr val="accent6">
              <a:lumMod val="20000"/>
              <a:lumOff val="80000"/>
            </a:schemeClr>
          </a:solidFill>
        </p:spPr>
        <p:txBody>
          <a:bodyPr wrap="square" rtlCol="0">
            <a:spAutoFit/>
          </a:bodyPr>
          <a:lstStyle/>
          <a:p>
            <a:r>
              <a:rPr lang="en-US" sz="1600">
                <a:solidFill>
                  <a:schemeClr val="accent6">
                    <a:lumMod val="75000"/>
                  </a:schemeClr>
                </a:solidFill>
                <a:latin typeface="Consolas" panose="020B0609020204030204" pitchFamily="49" charset="0"/>
                <a:cs typeface="Consolas" panose="020B0609020204030204" pitchFamily="49" charset="0"/>
              </a:rPr>
              <a:t>public void translate(</a:t>
            </a:r>
            <a:r>
              <a:rPr lang="en-US" sz="1600" err="1">
                <a:solidFill>
                  <a:schemeClr val="accent6">
                    <a:lumMod val="75000"/>
                  </a:schemeClr>
                </a:solidFill>
                <a:latin typeface="Consolas" panose="020B0609020204030204" pitchFamily="49" charset="0"/>
                <a:cs typeface="Consolas" panose="020B0609020204030204" pitchFamily="49" charset="0"/>
              </a:rPr>
              <a:t>int</a:t>
            </a:r>
            <a:r>
              <a:rPr lang="en-US" sz="1600">
                <a:solidFill>
                  <a:schemeClr val="accent6">
                    <a:lumMod val="75000"/>
                  </a:schemeClr>
                </a:solidFill>
                <a:latin typeface="Consolas" panose="020B0609020204030204" pitchFamily="49" charset="0"/>
                <a:cs typeface="Consolas" panose="020B0609020204030204" pitchFamily="49" charset="0"/>
              </a:rPr>
              <a:t> dx, </a:t>
            </a:r>
            <a:r>
              <a:rPr lang="en-US" sz="1600" err="1">
                <a:solidFill>
                  <a:schemeClr val="accent6">
                    <a:lumMod val="75000"/>
                  </a:schemeClr>
                </a:solidFill>
                <a:latin typeface="Consolas" panose="020B0609020204030204" pitchFamily="49" charset="0"/>
                <a:cs typeface="Consolas" panose="020B0609020204030204" pitchFamily="49" charset="0"/>
              </a:rPr>
              <a:t>int</a:t>
            </a:r>
            <a:r>
              <a:rPr lang="en-US" sz="1600">
                <a:solidFill>
                  <a:schemeClr val="accent6">
                    <a:lumMod val="75000"/>
                  </a:schemeClr>
                </a:solidFill>
                <a:latin typeface="Consolas" panose="020B0609020204030204" pitchFamily="49" charset="0"/>
                <a:cs typeface="Consolas" panose="020B0609020204030204" pitchFamily="49" charset="0"/>
              </a:rPr>
              <a:t> </a:t>
            </a:r>
            <a:r>
              <a:rPr lang="en-US" sz="1600" err="1">
                <a:solidFill>
                  <a:schemeClr val="accent6">
                    <a:lumMod val="75000"/>
                  </a:schemeClr>
                </a:solidFill>
                <a:latin typeface="Consolas" panose="020B0609020204030204" pitchFamily="49" charset="0"/>
                <a:cs typeface="Consolas" panose="020B0609020204030204" pitchFamily="49" charset="0"/>
              </a:rPr>
              <a:t>dy</a:t>
            </a:r>
            <a:r>
              <a:rPr lang="en-US" sz="1600">
                <a:solidFill>
                  <a:schemeClr val="accent6">
                    <a:lumMod val="75000"/>
                  </a:schemeClr>
                </a:solidFill>
                <a:latin typeface="Consolas" panose="020B0609020204030204" pitchFamily="49" charset="0"/>
                <a:cs typeface="Consolas" panose="020B0609020204030204" pitchFamily="49" charset="0"/>
              </a:rPr>
              <a:t>) {</a:t>
            </a:r>
          </a:p>
          <a:p>
            <a:r>
              <a:rPr lang="en-US" sz="1600">
                <a:solidFill>
                  <a:schemeClr val="accent6">
                    <a:lumMod val="75000"/>
                  </a:schemeClr>
                </a:solidFill>
                <a:latin typeface="Consolas" panose="020B0609020204030204" pitchFamily="49" charset="0"/>
                <a:cs typeface="Consolas" panose="020B0609020204030204" pitchFamily="49" charset="0"/>
              </a:rPr>
              <a:t>    </a:t>
            </a:r>
            <a:r>
              <a:rPr lang="en-US" sz="1600" err="1">
                <a:solidFill>
                  <a:schemeClr val="accent6">
                    <a:lumMod val="75000"/>
                  </a:schemeClr>
                </a:solidFill>
                <a:latin typeface="Consolas" panose="020B0609020204030204" pitchFamily="49" charset="0"/>
                <a:cs typeface="Consolas" panose="020B0609020204030204" pitchFamily="49" charset="0"/>
              </a:rPr>
              <a:t>this.x</a:t>
            </a:r>
            <a:r>
              <a:rPr lang="en-US" sz="1600">
                <a:solidFill>
                  <a:schemeClr val="accent6">
                    <a:lumMod val="75000"/>
                  </a:schemeClr>
                </a:solidFill>
                <a:latin typeface="Consolas" panose="020B0609020204030204" pitchFamily="49" charset="0"/>
                <a:cs typeface="Consolas" panose="020B0609020204030204" pitchFamily="49" charset="0"/>
              </a:rPr>
              <a:t> += dx;</a:t>
            </a:r>
          </a:p>
          <a:p>
            <a:r>
              <a:rPr lang="en-US" sz="1600">
                <a:solidFill>
                  <a:schemeClr val="accent6">
                    <a:lumMod val="75000"/>
                  </a:schemeClr>
                </a:solidFill>
                <a:latin typeface="Consolas" panose="020B0609020204030204" pitchFamily="49" charset="0"/>
                <a:cs typeface="Consolas" panose="020B0609020204030204" pitchFamily="49" charset="0"/>
              </a:rPr>
              <a:t>    </a:t>
            </a:r>
            <a:r>
              <a:rPr lang="en-US" sz="1600" err="1">
                <a:solidFill>
                  <a:schemeClr val="accent6">
                    <a:lumMod val="75000"/>
                  </a:schemeClr>
                </a:solidFill>
                <a:latin typeface="Consolas" panose="020B0609020204030204" pitchFamily="49" charset="0"/>
                <a:cs typeface="Consolas" panose="020B0609020204030204" pitchFamily="49" charset="0"/>
              </a:rPr>
              <a:t>this.y</a:t>
            </a:r>
            <a:r>
              <a:rPr lang="en-US" sz="1600">
                <a:solidFill>
                  <a:schemeClr val="accent6">
                    <a:lumMod val="75000"/>
                  </a:schemeClr>
                </a:solidFill>
                <a:latin typeface="Consolas" panose="020B0609020204030204" pitchFamily="49" charset="0"/>
                <a:cs typeface="Consolas" panose="020B0609020204030204" pitchFamily="49" charset="0"/>
              </a:rPr>
              <a:t> += </a:t>
            </a:r>
            <a:r>
              <a:rPr lang="en-US" sz="1600" err="1">
                <a:solidFill>
                  <a:schemeClr val="accent6">
                    <a:lumMod val="75000"/>
                  </a:schemeClr>
                </a:solidFill>
                <a:latin typeface="Consolas" panose="020B0609020204030204" pitchFamily="49" charset="0"/>
                <a:cs typeface="Consolas" panose="020B0609020204030204" pitchFamily="49" charset="0"/>
              </a:rPr>
              <a:t>dy</a:t>
            </a:r>
            <a:r>
              <a:rPr lang="en-US" sz="1600">
                <a:solidFill>
                  <a:schemeClr val="accent6">
                    <a:lumMod val="75000"/>
                  </a:schemeClr>
                </a:solidFill>
                <a:latin typeface="Consolas" panose="020B0609020204030204" pitchFamily="49" charset="0"/>
                <a:cs typeface="Consolas" panose="020B0609020204030204" pitchFamily="49" charset="0"/>
              </a:rPr>
              <a:t>;</a:t>
            </a:r>
          </a:p>
          <a:p>
            <a:r>
              <a:rPr lang="en-US" sz="1600">
                <a:solidFill>
                  <a:schemeClr val="accent6">
                    <a:lumMod val="75000"/>
                  </a:schemeClr>
                </a:solidFill>
                <a:latin typeface="Consolas" panose="020B0609020204030204" pitchFamily="49" charset="0"/>
                <a:cs typeface="Consolas" panose="020B0609020204030204" pitchFamily="49" charset="0"/>
              </a:rPr>
              <a:t>}</a:t>
            </a:r>
          </a:p>
        </p:txBody>
      </p:sp>
      <p:sp>
        <p:nvSpPr>
          <p:cNvPr id="6" name="Right Arrow 5"/>
          <p:cNvSpPr/>
          <p:nvPr/>
        </p:nvSpPr>
        <p:spPr>
          <a:xfrm>
            <a:off x="5347855" y="4248731"/>
            <a:ext cx="1505527" cy="554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Tree>
    <p:custDataLst>
      <p:tags r:id="rId1"/>
    </p:custDataLst>
    <p:extLst>
      <p:ext uri="{BB962C8B-B14F-4D97-AF65-F5344CB8AC3E}">
        <p14:creationId xmlns:p14="http://schemas.microsoft.com/office/powerpoint/2010/main" val="1186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Mutators</a:t>
            </a:r>
          </a:p>
        </p:txBody>
      </p:sp>
      <p:sp>
        <p:nvSpPr>
          <p:cNvPr id="3" name="Content Placeholder 2"/>
          <p:cNvSpPr>
            <a:spLocks noGrp="1"/>
          </p:cNvSpPr>
          <p:nvPr>
            <p:ph idx="1"/>
          </p:nvPr>
        </p:nvSpPr>
        <p:spPr/>
        <p:txBody>
          <a:bodyPr/>
          <a:lstStyle/>
          <a:p>
            <a:r>
              <a:rPr lang="en-US"/>
              <a:t>The </a:t>
            </a:r>
            <a:r>
              <a:rPr lang="en-US">
                <a:latin typeface="Consolas" panose="020B0609020204030204" pitchFamily="49" charset="0"/>
                <a:cs typeface="Consolas" panose="020B0609020204030204" pitchFamily="49" charset="0"/>
              </a:rPr>
              <a:t>translate</a:t>
            </a:r>
            <a:r>
              <a:rPr lang="en-US"/>
              <a:t> method is an example of a mutator</a:t>
            </a:r>
          </a:p>
          <a:p>
            <a:endParaRPr lang="en-US"/>
          </a:p>
          <a:p>
            <a:r>
              <a:rPr lang="en-US"/>
              <a:t>Generally, a mutator assigns a new value to one of the object’s fields</a:t>
            </a:r>
          </a:p>
          <a:p>
            <a:r>
              <a:rPr lang="en-US"/>
              <a:t>In a radio, the mutators would be things like:</a:t>
            </a:r>
          </a:p>
          <a:p>
            <a:pPr lvl="1"/>
            <a:r>
              <a:rPr lang="en-US"/>
              <a:t>On/off switch</a:t>
            </a:r>
          </a:p>
          <a:p>
            <a:pPr lvl="1"/>
            <a:r>
              <a:rPr lang="en-US"/>
              <a:t>Volume knob</a:t>
            </a:r>
          </a:p>
          <a:p>
            <a:pPr lvl="1"/>
            <a:r>
              <a:rPr lang="en-US"/>
              <a:t>Tuning dial</a:t>
            </a:r>
          </a:p>
          <a:p>
            <a:pPr lvl="1"/>
            <a:r>
              <a:rPr lang="en-US"/>
              <a:t>Preset station selection switches</a:t>
            </a:r>
          </a:p>
        </p:txBody>
      </p:sp>
      <p:sp>
        <p:nvSpPr>
          <p:cNvPr id="4" name="TextBox 3"/>
          <p:cNvSpPr txBox="1"/>
          <p:nvPr/>
        </p:nvSpPr>
        <p:spPr>
          <a:xfrm>
            <a:off x="718832" y="1936603"/>
            <a:ext cx="10515600" cy="461665"/>
          </a:xfrm>
          <a:prstGeom prst="rect">
            <a:avLst/>
          </a:prstGeom>
          <a:solidFill>
            <a:schemeClr val="bg2"/>
          </a:solidFill>
        </p:spPr>
        <p:txBody>
          <a:bodyPr wrap="square" rtlCol="0">
            <a:spAutoFit/>
          </a:bodyPr>
          <a:lstStyle/>
          <a:p>
            <a:r>
              <a:rPr lang="en-US" sz="2400" b="1">
                <a:solidFill>
                  <a:schemeClr val="accent2"/>
                </a:solidFill>
              </a:rPr>
              <a:t>Mutator:  </a:t>
            </a:r>
            <a:r>
              <a:rPr lang="en-US" sz="2400">
                <a:solidFill>
                  <a:schemeClr val="accent2"/>
                </a:solidFill>
              </a:rPr>
              <a:t>An method that modifies the object’s internal state.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072" y="4572869"/>
            <a:ext cx="2225507" cy="2023997"/>
          </a:xfrm>
          <a:prstGeom prst="rect">
            <a:avLst/>
          </a:prstGeom>
        </p:spPr>
      </p:pic>
    </p:spTree>
    <p:custDataLst>
      <p:tags r:id="rId1"/>
    </p:custDataLst>
    <p:extLst>
      <p:ext uri="{BB962C8B-B14F-4D97-AF65-F5344CB8AC3E}">
        <p14:creationId xmlns:p14="http://schemas.microsoft.com/office/powerpoint/2010/main" val="2424074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Mutator conventions</a:t>
            </a:r>
          </a:p>
        </p:txBody>
      </p:sp>
      <p:sp>
        <p:nvSpPr>
          <p:cNvPr id="3" name="Content Placeholder 2"/>
          <p:cNvSpPr>
            <a:spLocks noGrp="1"/>
          </p:cNvSpPr>
          <p:nvPr>
            <p:ph idx="1"/>
          </p:nvPr>
        </p:nvSpPr>
        <p:spPr>
          <a:xfrm>
            <a:off x="584200" y="1435503"/>
            <a:ext cx="11018520" cy="4290594"/>
          </a:xfrm>
        </p:spPr>
        <p:txBody>
          <a:bodyPr/>
          <a:lstStyle/>
          <a:p>
            <a:r>
              <a:rPr lang="en-US"/>
              <a:t>It is common for a mutator method’s name to begin with “set”, e.g.</a:t>
            </a:r>
          </a:p>
          <a:p>
            <a:pPr lvl="1"/>
            <a:r>
              <a:rPr lang="en-US" err="1">
                <a:latin typeface="Consolas" panose="020B0609020204030204" pitchFamily="49" charset="0"/>
                <a:cs typeface="Consolas" panose="020B0609020204030204" pitchFamily="49" charset="0"/>
              </a:rPr>
              <a:t>setVolume</a:t>
            </a:r>
            <a:endParaRPr lang="en-US">
              <a:latin typeface="Consolas" panose="020B0609020204030204" pitchFamily="49" charset="0"/>
              <a:cs typeface="Consolas" panose="020B0609020204030204" pitchFamily="49" charset="0"/>
            </a:endParaRPr>
          </a:p>
          <a:p>
            <a:pPr lvl="1"/>
            <a:r>
              <a:rPr lang="en-US" err="1">
                <a:latin typeface="Consolas" panose="020B0609020204030204" pitchFamily="49" charset="0"/>
                <a:cs typeface="Consolas" panose="020B0609020204030204" pitchFamily="49" charset="0"/>
              </a:rPr>
              <a:t>setStation</a:t>
            </a:r>
            <a:endParaRPr lang="en-US">
              <a:latin typeface="Consolas" panose="020B0609020204030204" pitchFamily="49" charset="0"/>
              <a:cs typeface="Consolas" panose="020B0609020204030204" pitchFamily="49" charset="0"/>
            </a:endParaRPr>
          </a:p>
          <a:p>
            <a:r>
              <a:rPr lang="en-US"/>
              <a:t>What was the return type of our </a:t>
            </a:r>
            <a:r>
              <a:rPr lang="en-US">
                <a:latin typeface="Consolas" panose="020B0609020204030204" pitchFamily="49" charset="0"/>
                <a:cs typeface="Consolas" panose="020B0609020204030204" pitchFamily="49" charset="0"/>
              </a:rPr>
              <a:t>translate</a:t>
            </a:r>
            <a:r>
              <a:rPr lang="en-US"/>
              <a:t> instance method?</a:t>
            </a:r>
          </a:p>
          <a:p>
            <a:pPr lvl="1"/>
            <a:r>
              <a:rPr lang="en-US"/>
              <a:t>Usually mutators methods have a </a:t>
            </a:r>
            <a:r>
              <a:rPr lang="en-US">
                <a:latin typeface="Consolas" panose="020B0609020204030204" pitchFamily="49" charset="0"/>
                <a:cs typeface="Consolas" panose="020B0609020204030204" pitchFamily="49" charset="0"/>
              </a:rPr>
              <a:t>void</a:t>
            </a:r>
            <a:r>
              <a:rPr lang="en-US"/>
              <a:t> return type; they change the state of the object but have nothing to return</a:t>
            </a:r>
          </a:p>
          <a:p>
            <a:r>
              <a:rPr lang="en-US"/>
              <a:t>What were the formal parameters of our </a:t>
            </a:r>
            <a:r>
              <a:rPr lang="en-US">
                <a:latin typeface="Consolas" panose="020B0609020204030204" pitchFamily="49" charset="0"/>
                <a:cs typeface="Consolas" panose="020B0609020204030204" pitchFamily="49" charset="0"/>
              </a:rPr>
              <a:t>translate</a:t>
            </a:r>
            <a:r>
              <a:rPr lang="en-US"/>
              <a:t> instance method?</a:t>
            </a:r>
          </a:p>
          <a:p>
            <a:pPr lvl="1"/>
            <a:r>
              <a:rPr lang="en-US"/>
              <a:t>Mutator methods often accept parameters that specify the new state of the object, or how to modify the object’s current state</a:t>
            </a:r>
          </a:p>
        </p:txBody>
      </p:sp>
    </p:spTree>
    <p:custDataLst>
      <p:tags r:id="rId1"/>
    </p:custDataLst>
    <p:extLst>
      <p:ext uri="{BB962C8B-B14F-4D97-AF65-F5344CB8AC3E}">
        <p14:creationId xmlns:p14="http://schemas.microsoft.com/office/powerpoint/2010/main" val="66907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2348" y="197718"/>
            <a:ext cx="1308272" cy="1189814"/>
          </a:xfrm>
          <a:prstGeom prst="rect">
            <a:avLst/>
          </a:prstGeom>
        </p:spPr>
      </p:pic>
      <p:sp>
        <p:nvSpPr>
          <p:cNvPr id="2" name="Title 1"/>
          <p:cNvSpPr>
            <a:spLocks noGrp="1"/>
          </p:cNvSpPr>
          <p:nvPr>
            <p:ph type="title"/>
          </p:nvPr>
        </p:nvSpPr>
        <p:spPr/>
        <p:txBody>
          <a:bodyPr/>
          <a:lstStyle/>
          <a:p>
            <a:r>
              <a:rPr lang="en-US"/>
              <a:t>Accessors</a:t>
            </a:r>
          </a:p>
        </p:txBody>
      </p:sp>
      <p:sp>
        <p:nvSpPr>
          <p:cNvPr id="3" name="Content Placeholder 2"/>
          <p:cNvSpPr>
            <a:spLocks noGrp="1"/>
          </p:cNvSpPr>
          <p:nvPr>
            <p:ph idx="1"/>
          </p:nvPr>
        </p:nvSpPr>
        <p:spPr>
          <a:xfrm>
            <a:off x="396094" y="1426625"/>
            <a:ext cx="11018520" cy="5178361"/>
          </a:xfrm>
        </p:spPr>
        <p:txBody>
          <a:bodyPr/>
          <a:lstStyle/>
          <a:p>
            <a:r>
              <a:rPr lang="en-US" i="1"/>
              <a:t>Accessors</a:t>
            </a:r>
            <a:r>
              <a:rPr lang="en-US"/>
              <a:t> form a second important category of instance methods</a:t>
            </a:r>
          </a:p>
          <a:p>
            <a:endParaRPr lang="en-US"/>
          </a:p>
          <a:p>
            <a:endParaRPr lang="en-US"/>
          </a:p>
          <a:p>
            <a:r>
              <a:rPr lang="en-US"/>
              <a:t>Generally, an accessor returns the value of one of the objects fields</a:t>
            </a:r>
          </a:p>
          <a:p>
            <a:r>
              <a:rPr lang="en-US"/>
              <a:t>In a radio, the accessors might:</a:t>
            </a:r>
          </a:p>
          <a:p>
            <a:pPr lvl="1"/>
            <a:r>
              <a:rPr lang="en-US"/>
              <a:t>Tell us the current station</a:t>
            </a:r>
          </a:p>
          <a:p>
            <a:pPr lvl="1"/>
            <a:r>
              <a:rPr lang="en-US"/>
              <a:t>Tell us the current volume</a:t>
            </a:r>
          </a:p>
          <a:p>
            <a:pPr lvl="1"/>
            <a:r>
              <a:rPr lang="en-US"/>
              <a:t>Tell us whether the radio is turned on</a:t>
            </a:r>
          </a:p>
          <a:p>
            <a:r>
              <a:rPr lang="en-US"/>
              <a:t>What are some accessor methods you have used on other classes?</a:t>
            </a:r>
          </a:p>
        </p:txBody>
      </p:sp>
      <p:sp>
        <p:nvSpPr>
          <p:cNvPr id="4" name="TextBox 3"/>
          <p:cNvSpPr txBox="1"/>
          <p:nvPr/>
        </p:nvSpPr>
        <p:spPr>
          <a:xfrm>
            <a:off x="584200" y="1908346"/>
            <a:ext cx="10515600" cy="954107"/>
          </a:xfrm>
          <a:prstGeom prst="rect">
            <a:avLst/>
          </a:prstGeom>
          <a:solidFill>
            <a:schemeClr val="bg2"/>
          </a:solidFill>
        </p:spPr>
        <p:txBody>
          <a:bodyPr wrap="square" rtlCol="0">
            <a:spAutoFit/>
          </a:bodyPr>
          <a:lstStyle/>
          <a:p>
            <a:r>
              <a:rPr lang="en-US" sz="2800" b="1">
                <a:solidFill>
                  <a:schemeClr val="accent2"/>
                </a:solidFill>
              </a:rPr>
              <a:t>Accessor:  </a:t>
            </a:r>
            <a:r>
              <a:rPr lang="en-US" sz="2800">
                <a:solidFill>
                  <a:schemeClr val="accent2"/>
                </a:solidFill>
              </a:rPr>
              <a:t>An instance method that provides information about the state of an object without modifying it.</a:t>
            </a:r>
          </a:p>
        </p:txBody>
      </p:sp>
    </p:spTree>
    <p:custDataLst>
      <p:tags r:id="rId1"/>
    </p:custDataLst>
    <p:extLst>
      <p:ext uri="{BB962C8B-B14F-4D97-AF65-F5344CB8AC3E}">
        <p14:creationId xmlns:p14="http://schemas.microsoft.com/office/powerpoint/2010/main" val="2199353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Accessor conventions</a:t>
            </a:r>
          </a:p>
        </p:txBody>
      </p:sp>
      <p:sp>
        <p:nvSpPr>
          <p:cNvPr id="3" name="Content Placeholder 2"/>
          <p:cNvSpPr>
            <a:spLocks noGrp="1"/>
          </p:cNvSpPr>
          <p:nvPr>
            <p:ph idx="1"/>
          </p:nvPr>
        </p:nvSpPr>
        <p:spPr/>
        <p:txBody>
          <a:bodyPr/>
          <a:lstStyle/>
          <a:p>
            <a:r>
              <a:rPr lang="en-US"/>
              <a:t>It is common for an accessor method’s name to begin with “get” or “is”, e.g.</a:t>
            </a:r>
          </a:p>
          <a:p>
            <a:pPr lvl="1"/>
            <a:r>
              <a:rPr lang="en-US" err="1">
                <a:latin typeface="Consolas" panose="020B0609020204030204" pitchFamily="49" charset="0"/>
                <a:cs typeface="Consolas" panose="020B0609020204030204" pitchFamily="49" charset="0"/>
              </a:rPr>
              <a:t>getVolume</a:t>
            </a:r>
            <a:endParaRPr lang="en-US">
              <a:latin typeface="Consolas" panose="020B0609020204030204" pitchFamily="49" charset="0"/>
              <a:cs typeface="Consolas" panose="020B0609020204030204" pitchFamily="49" charset="0"/>
            </a:endParaRPr>
          </a:p>
          <a:p>
            <a:pPr lvl="1"/>
            <a:r>
              <a:rPr lang="en-US" err="1">
                <a:latin typeface="Consolas" panose="020B0609020204030204" pitchFamily="49" charset="0"/>
                <a:cs typeface="Consolas" panose="020B0609020204030204" pitchFamily="49" charset="0"/>
              </a:rPr>
              <a:t>getStation</a:t>
            </a:r>
            <a:endParaRPr lang="en-US">
              <a:latin typeface="Consolas" panose="020B0609020204030204" pitchFamily="49" charset="0"/>
              <a:cs typeface="Consolas" panose="020B0609020204030204" pitchFamily="49" charset="0"/>
            </a:endParaRPr>
          </a:p>
          <a:p>
            <a:pPr lvl="1"/>
            <a:r>
              <a:rPr lang="en-US" err="1">
                <a:latin typeface="Consolas" panose="020B0609020204030204" pitchFamily="49" charset="0"/>
                <a:cs typeface="Consolas" panose="020B0609020204030204" pitchFamily="49" charset="0"/>
              </a:rPr>
              <a:t>isTurnedOn</a:t>
            </a:r>
            <a:endParaRPr lang="en-US">
              <a:latin typeface="Consolas" panose="020B0609020204030204" pitchFamily="49" charset="0"/>
              <a:cs typeface="Consolas" panose="020B0609020204030204" pitchFamily="49" charset="0"/>
            </a:endParaRPr>
          </a:p>
          <a:p>
            <a:r>
              <a:rPr lang="en-US"/>
              <a:t>Accessor methods usually </a:t>
            </a:r>
            <a:r>
              <a:rPr lang="en-US" i="1"/>
              <a:t>do not </a:t>
            </a:r>
            <a:r>
              <a:rPr lang="en-US"/>
              <a:t>have a </a:t>
            </a:r>
            <a:r>
              <a:rPr lang="en-US">
                <a:latin typeface="Consolas" panose="020B0609020204030204" pitchFamily="49" charset="0"/>
                <a:cs typeface="Consolas" panose="020B0609020204030204" pitchFamily="49" charset="0"/>
              </a:rPr>
              <a:t>void</a:t>
            </a:r>
            <a:r>
              <a:rPr lang="en-US"/>
              <a:t> return type</a:t>
            </a:r>
          </a:p>
          <a:p>
            <a:pPr lvl="1"/>
            <a:r>
              <a:rPr lang="en-US"/>
              <a:t>What might the return type be for each of the above three methods?</a:t>
            </a:r>
          </a:p>
          <a:p>
            <a:r>
              <a:rPr lang="en-US"/>
              <a:t>Accessor methods don’t usually have any formal parameters</a:t>
            </a:r>
            <a:endParaRPr lang="en-US">
              <a:latin typeface="+mj-lt"/>
              <a:cs typeface="Consolas" panose="020B0609020204030204" pitchFamily="49" charset="0"/>
            </a:endParaRPr>
          </a:p>
        </p:txBody>
      </p:sp>
    </p:spTree>
    <p:custDataLst>
      <p:tags r:id="rId1"/>
    </p:custDataLst>
    <p:extLst>
      <p:ext uri="{BB962C8B-B14F-4D97-AF65-F5344CB8AC3E}">
        <p14:creationId xmlns:p14="http://schemas.microsoft.com/office/powerpoint/2010/main" val="3022381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Any questions about mutators and accessors?</a:t>
            </a:r>
          </a:p>
        </p:txBody>
      </p:sp>
      <p:sp>
        <p:nvSpPr>
          <p:cNvPr id="3" name="Content Placeholder 2"/>
          <p:cNvSpPr>
            <a:spLocks noGrp="1"/>
          </p:cNvSpPr>
          <p:nvPr>
            <p:ph idx="1"/>
          </p:nvPr>
        </p:nvSpPr>
        <p:spPr/>
        <p:txBody>
          <a:bodyPr/>
          <a:lstStyle/>
          <a:p>
            <a:endParaRPr lang="en-US"/>
          </a:p>
        </p:txBody>
      </p:sp>
    </p:spTree>
    <p:custDataLst>
      <p:tags r:id="rId1"/>
    </p:custDataLst>
    <p:extLst>
      <p:ext uri="{BB962C8B-B14F-4D97-AF65-F5344CB8AC3E}">
        <p14:creationId xmlns:p14="http://schemas.microsoft.com/office/powerpoint/2010/main" val="3293876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3710-55F0-4C81-B8BE-51055DCADAB9}"/>
              </a:ext>
            </a:extLst>
          </p:cNvPr>
          <p:cNvSpPr>
            <a:spLocks noGrp="1"/>
          </p:cNvSpPr>
          <p:nvPr>
            <p:ph type="title"/>
          </p:nvPr>
        </p:nvSpPr>
        <p:spPr/>
        <p:txBody>
          <a:bodyPr/>
          <a:lstStyle/>
          <a:p>
            <a:r>
              <a:rPr lang="en-US"/>
              <a:t>Remind Students from yesterday’s class.</a:t>
            </a:r>
          </a:p>
        </p:txBody>
      </p:sp>
      <p:sp>
        <p:nvSpPr>
          <p:cNvPr id="3" name="Content Placeholder 2">
            <a:extLst>
              <a:ext uri="{FF2B5EF4-FFF2-40B4-BE49-F238E27FC236}">
                <a16:creationId xmlns:a16="http://schemas.microsoft.com/office/drawing/2014/main" id="{63B1EEEA-CEE7-446C-B303-671015B3CB48}"/>
              </a:ext>
            </a:extLst>
          </p:cNvPr>
          <p:cNvSpPr>
            <a:spLocks noGrp="1"/>
          </p:cNvSpPr>
          <p:nvPr>
            <p:ph idx="1"/>
          </p:nvPr>
        </p:nvSpPr>
        <p:spPr>
          <a:xfrm>
            <a:off x="584200" y="1435503"/>
            <a:ext cx="11018520" cy="2486835"/>
          </a:xfrm>
        </p:spPr>
        <p:txBody>
          <a:bodyPr/>
          <a:lstStyle/>
          <a:p>
            <a:r>
              <a:rPr lang="en-US"/>
              <a:t>So far, we’ve created fields in our classes that state what data will be stored in all instance objects.</a:t>
            </a:r>
          </a:p>
          <a:p>
            <a:pPr lvl="1"/>
            <a:r>
              <a:rPr lang="en-US"/>
              <a:t>What would be a good method to include in all instances of the Student class?</a:t>
            </a:r>
          </a:p>
          <a:p>
            <a:pPr lvl="1"/>
            <a:r>
              <a:rPr lang="en-US"/>
              <a:t>What would be a good method for all instances of the Dog class to have?</a:t>
            </a:r>
          </a:p>
          <a:p>
            <a:pPr lvl="1"/>
            <a:r>
              <a:rPr lang="en-US"/>
              <a:t>What method should all forecasts have, no matter what area you’re forecasting for?</a:t>
            </a:r>
          </a:p>
          <a:p>
            <a:endParaRPr lang="en-US"/>
          </a:p>
        </p:txBody>
      </p:sp>
    </p:spTree>
    <p:custDataLst>
      <p:tags r:id="rId1"/>
    </p:custDataLst>
    <p:extLst>
      <p:ext uri="{BB962C8B-B14F-4D97-AF65-F5344CB8AC3E}">
        <p14:creationId xmlns:p14="http://schemas.microsoft.com/office/powerpoint/2010/main" val="4214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61" y="1294229"/>
            <a:ext cx="10171078" cy="4269542"/>
          </a:xfrm>
          <a:prstGeom prst="rect">
            <a:avLst/>
          </a:prstGeom>
        </p:spPr>
      </p:pic>
    </p:spTree>
    <p:custDataLst>
      <p:tags r:id="rId1"/>
    </p:custDataLst>
    <p:extLst>
      <p:ext uri="{BB962C8B-B14F-4D97-AF65-F5344CB8AC3E}">
        <p14:creationId xmlns:p14="http://schemas.microsoft.com/office/powerpoint/2010/main" val="75478990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Practice</a:t>
            </a:r>
          </a:p>
        </p:txBody>
      </p:sp>
      <p:sp>
        <p:nvSpPr>
          <p:cNvPr id="3" name="Content Placeholder 2"/>
          <p:cNvSpPr>
            <a:spLocks noGrp="1"/>
          </p:cNvSpPr>
          <p:nvPr>
            <p:ph idx="1"/>
          </p:nvPr>
        </p:nvSpPr>
        <p:spPr>
          <a:xfrm>
            <a:off x="584200" y="1435503"/>
            <a:ext cx="4751280" cy="4166307"/>
          </a:xfrm>
        </p:spPr>
        <p:txBody>
          <a:bodyPr>
            <a:normAutofit lnSpcReduction="10000"/>
          </a:bodyPr>
          <a:lstStyle/>
          <a:p>
            <a:r>
              <a:rPr lang="en-US" sz="2400"/>
              <a:t>Add an accessor method to our</a:t>
            </a:r>
            <a:br>
              <a:rPr lang="en-US" sz="2400"/>
            </a:br>
            <a:r>
              <a:rPr lang="en-US" sz="2400"/>
              <a:t>existing </a:t>
            </a:r>
            <a:r>
              <a:rPr lang="en-US" sz="2400">
                <a:cs typeface="Consolas" panose="020B0609020204030204" pitchFamily="49" charset="0"/>
              </a:rPr>
              <a:t>Point</a:t>
            </a:r>
            <a:r>
              <a:rPr lang="en-US" sz="2400"/>
              <a:t> class:</a:t>
            </a:r>
            <a:br>
              <a:rPr lang="en-US" sz="2400"/>
            </a:br>
            <a:r>
              <a:rPr lang="en-US" sz="2400" err="1">
                <a:cs typeface="Consolas" panose="020B0609020204030204" pitchFamily="49" charset="0"/>
              </a:rPr>
              <a:t>getDistanceFromOrigin</a:t>
            </a:r>
            <a:endParaRPr lang="en-US" sz="2400">
              <a:cs typeface="Consolas" panose="020B0609020204030204" pitchFamily="49" charset="0"/>
            </a:endParaRPr>
          </a:p>
          <a:p>
            <a:r>
              <a:rPr lang="en-US" sz="2400"/>
              <a:t>Write client code that uses the new</a:t>
            </a:r>
            <a:br>
              <a:rPr lang="en-US" sz="2400"/>
            </a:br>
            <a:r>
              <a:rPr lang="en-US" sz="2400"/>
              <a:t>method</a:t>
            </a:r>
          </a:p>
          <a:p>
            <a:r>
              <a:rPr lang="en-US" sz="2400"/>
              <a:t>Before you start, think about:</a:t>
            </a:r>
          </a:p>
          <a:p>
            <a:pPr lvl="1"/>
            <a:r>
              <a:rPr lang="en-US" sz="1400"/>
              <a:t>What should its return type be?</a:t>
            </a:r>
          </a:p>
          <a:p>
            <a:pPr lvl="1"/>
            <a:r>
              <a:rPr lang="en-US" sz="1400"/>
              <a:t>What formal parameters should it have?</a:t>
            </a:r>
          </a:p>
          <a:p>
            <a:pPr lvl="1"/>
            <a:r>
              <a:rPr lang="en-US" sz="1400"/>
              <a:t>How will you compute the return value?</a:t>
            </a:r>
          </a:p>
          <a:p>
            <a:r>
              <a:rPr lang="en-US" sz="2400"/>
              <a:t>Annotate your code, use the words “accessor” and “mutator”</a:t>
            </a:r>
          </a:p>
        </p:txBody>
      </p:sp>
      <p:sp>
        <p:nvSpPr>
          <p:cNvPr id="5" name="TextBox 4"/>
          <p:cNvSpPr txBox="1"/>
          <p:nvPr/>
        </p:nvSpPr>
        <p:spPr>
          <a:xfrm>
            <a:off x="5575178" y="734199"/>
            <a:ext cx="6454065" cy="6001643"/>
          </a:xfrm>
          <a:prstGeom prst="rect">
            <a:avLst/>
          </a:prstGeom>
          <a:solidFill>
            <a:schemeClr val="accent6">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200">
                <a:solidFill>
                  <a:schemeClr val="accent6">
                    <a:lumMod val="75000"/>
                  </a:schemeClr>
                </a:solidFill>
                <a:latin typeface="Courier New" panose="02070309020205020404" pitchFamily="49" charset="0"/>
                <a:cs typeface="Courier New" panose="02070309020205020404" pitchFamily="49" charset="0"/>
              </a:rPr>
              <a:t>// File:  Point.java</a:t>
            </a:r>
          </a:p>
          <a:p>
            <a:r>
              <a:rPr lang="en-US" sz="3200">
                <a:solidFill>
                  <a:schemeClr val="accent6">
                    <a:lumMod val="75000"/>
                  </a:schemeClr>
                </a:solidFill>
                <a:latin typeface="Courier New" panose="02070309020205020404" pitchFamily="49" charset="0"/>
                <a:cs typeface="Courier New" panose="02070309020205020404" pitchFamily="49" charset="0"/>
              </a:rPr>
              <a:t>public class Point {</a:t>
            </a:r>
          </a:p>
          <a:p>
            <a:r>
              <a:rPr lang="en-US" sz="3200">
                <a:solidFill>
                  <a:schemeClr val="accent6">
                    <a:lumMod val="75000"/>
                  </a:schemeClr>
                </a:solidFill>
                <a:latin typeface="Courier New" panose="02070309020205020404" pitchFamily="49" charset="0"/>
                <a:cs typeface="Courier New" panose="02070309020205020404" pitchFamily="49" charset="0"/>
              </a:rPr>
              <a:t>    </a:t>
            </a:r>
            <a:r>
              <a:rPr lang="en-US" sz="3200" err="1">
                <a:solidFill>
                  <a:schemeClr val="accent6">
                    <a:lumMod val="75000"/>
                  </a:schemeClr>
                </a:solidFill>
                <a:latin typeface="Courier New" panose="02070309020205020404" pitchFamily="49" charset="0"/>
                <a:cs typeface="Courier New" panose="02070309020205020404" pitchFamily="49" charset="0"/>
              </a:rPr>
              <a:t>int</a:t>
            </a:r>
            <a:r>
              <a:rPr lang="en-US" sz="3200">
                <a:solidFill>
                  <a:schemeClr val="accent6">
                    <a:lumMod val="75000"/>
                  </a:schemeClr>
                </a:solidFill>
                <a:latin typeface="Courier New" panose="02070309020205020404" pitchFamily="49" charset="0"/>
                <a:cs typeface="Courier New" panose="02070309020205020404" pitchFamily="49" charset="0"/>
              </a:rPr>
              <a:t> x;</a:t>
            </a:r>
          </a:p>
          <a:p>
            <a:r>
              <a:rPr lang="en-US" sz="3200">
                <a:solidFill>
                  <a:schemeClr val="accent6">
                    <a:lumMod val="75000"/>
                  </a:schemeClr>
                </a:solidFill>
                <a:latin typeface="Courier New" panose="02070309020205020404" pitchFamily="49" charset="0"/>
                <a:cs typeface="Courier New" panose="02070309020205020404" pitchFamily="49" charset="0"/>
              </a:rPr>
              <a:t>    </a:t>
            </a:r>
            <a:r>
              <a:rPr lang="en-US" sz="3200" err="1">
                <a:solidFill>
                  <a:schemeClr val="accent6">
                    <a:lumMod val="75000"/>
                  </a:schemeClr>
                </a:solidFill>
                <a:latin typeface="Courier New" panose="02070309020205020404" pitchFamily="49" charset="0"/>
                <a:cs typeface="Courier New" panose="02070309020205020404" pitchFamily="49" charset="0"/>
              </a:rPr>
              <a:t>int</a:t>
            </a:r>
            <a:r>
              <a:rPr lang="en-US" sz="3200">
                <a:solidFill>
                  <a:schemeClr val="accent6">
                    <a:lumMod val="75000"/>
                  </a:schemeClr>
                </a:solidFill>
                <a:latin typeface="Courier New" panose="02070309020205020404" pitchFamily="49" charset="0"/>
                <a:cs typeface="Courier New" panose="02070309020205020404" pitchFamily="49" charset="0"/>
              </a:rPr>
              <a:t> y;</a:t>
            </a:r>
          </a:p>
          <a:p>
            <a:endParaRPr lang="en-US" sz="3200">
              <a:solidFill>
                <a:schemeClr val="accent6">
                  <a:lumMod val="75000"/>
                </a:schemeClr>
              </a:solidFill>
              <a:latin typeface="Courier New" panose="02070309020205020404" pitchFamily="49" charset="0"/>
              <a:cs typeface="Courier New" panose="02070309020205020404" pitchFamily="49" charset="0"/>
            </a:endParaRPr>
          </a:p>
          <a:p>
            <a:r>
              <a:rPr lang="en-US" sz="3200">
                <a:solidFill>
                  <a:schemeClr val="accent6">
                    <a:lumMod val="75000"/>
                  </a:schemeClr>
                </a:solidFill>
                <a:latin typeface="Courier New" panose="02070309020205020404" pitchFamily="49" charset="0"/>
                <a:cs typeface="Courier New" panose="02070309020205020404" pitchFamily="49" charset="0"/>
              </a:rPr>
              <a:t>    public void translate(</a:t>
            </a:r>
            <a:r>
              <a:rPr lang="en-US" sz="3200" err="1">
                <a:solidFill>
                  <a:schemeClr val="accent6">
                    <a:lumMod val="75000"/>
                  </a:schemeClr>
                </a:solidFill>
                <a:latin typeface="Courier New" panose="02070309020205020404" pitchFamily="49" charset="0"/>
                <a:cs typeface="Courier New" panose="02070309020205020404" pitchFamily="49" charset="0"/>
              </a:rPr>
              <a:t>int</a:t>
            </a:r>
            <a:r>
              <a:rPr lang="en-US" sz="3200">
                <a:solidFill>
                  <a:schemeClr val="accent6">
                    <a:lumMod val="75000"/>
                  </a:schemeClr>
                </a:solidFill>
                <a:latin typeface="Courier New" panose="02070309020205020404" pitchFamily="49" charset="0"/>
                <a:cs typeface="Courier New" panose="02070309020205020404" pitchFamily="49" charset="0"/>
              </a:rPr>
              <a:t> dx, </a:t>
            </a:r>
            <a:r>
              <a:rPr lang="en-US" sz="3200" err="1">
                <a:solidFill>
                  <a:schemeClr val="accent6">
                    <a:lumMod val="75000"/>
                  </a:schemeClr>
                </a:solidFill>
                <a:latin typeface="Courier New" panose="02070309020205020404" pitchFamily="49" charset="0"/>
                <a:cs typeface="Courier New" panose="02070309020205020404" pitchFamily="49" charset="0"/>
              </a:rPr>
              <a:t>int</a:t>
            </a:r>
            <a:r>
              <a:rPr lang="en-US" sz="3200">
                <a:solidFill>
                  <a:schemeClr val="accent6">
                    <a:lumMod val="75000"/>
                  </a:schemeClr>
                </a:solidFill>
                <a:latin typeface="Courier New" panose="02070309020205020404" pitchFamily="49" charset="0"/>
                <a:cs typeface="Courier New" panose="02070309020205020404" pitchFamily="49" charset="0"/>
              </a:rPr>
              <a:t> </a:t>
            </a:r>
            <a:r>
              <a:rPr lang="en-US" sz="3200" err="1">
                <a:solidFill>
                  <a:schemeClr val="accent6">
                    <a:lumMod val="75000"/>
                  </a:schemeClr>
                </a:solidFill>
                <a:latin typeface="Courier New" panose="02070309020205020404" pitchFamily="49" charset="0"/>
                <a:cs typeface="Courier New" panose="02070309020205020404" pitchFamily="49" charset="0"/>
              </a:rPr>
              <a:t>dy</a:t>
            </a:r>
            <a:r>
              <a:rPr lang="en-US" sz="3200">
                <a:solidFill>
                  <a:schemeClr val="accent6">
                    <a:lumMod val="75000"/>
                  </a:schemeClr>
                </a:solidFill>
                <a:latin typeface="Courier New" panose="02070309020205020404" pitchFamily="49" charset="0"/>
                <a:cs typeface="Courier New" panose="02070309020205020404" pitchFamily="49" charset="0"/>
              </a:rPr>
              <a:t>) {</a:t>
            </a:r>
          </a:p>
          <a:p>
            <a:r>
              <a:rPr lang="en-US" sz="3200">
                <a:solidFill>
                  <a:schemeClr val="accent6">
                    <a:lumMod val="75000"/>
                  </a:schemeClr>
                </a:solidFill>
                <a:latin typeface="Courier New" panose="02070309020205020404" pitchFamily="49" charset="0"/>
                <a:cs typeface="Courier New" panose="02070309020205020404" pitchFamily="49" charset="0"/>
              </a:rPr>
              <a:t>        </a:t>
            </a:r>
            <a:r>
              <a:rPr lang="en-US" sz="3200" err="1">
                <a:solidFill>
                  <a:schemeClr val="accent6">
                    <a:lumMod val="75000"/>
                  </a:schemeClr>
                </a:solidFill>
                <a:latin typeface="Courier New" panose="02070309020205020404" pitchFamily="49" charset="0"/>
                <a:cs typeface="Courier New" panose="02070309020205020404" pitchFamily="49" charset="0"/>
              </a:rPr>
              <a:t>this.x</a:t>
            </a:r>
            <a:r>
              <a:rPr lang="en-US" sz="3200">
                <a:solidFill>
                  <a:schemeClr val="accent6">
                    <a:lumMod val="75000"/>
                  </a:schemeClr>
                </a:solidFill>
                <a:latin typeface="Courier New" panose="02070309020205020404" pitchFamily="49" charset="0"/>
                <a:cs typeface="Courier New" panose="02070309020205020404" pitchFamily="49" charset="0"/>
              </a:rPr>
              <a:t> += dx;</a:t>
            </a:r>
          </a:p>
          <a:p>
            <a:r>
              <a:rPr lang="en-US" sz="3200">
                <a:solidFill>
                  <a:schemeClr val="accent6">
                    <a:lumMod val="75000"/>
                  </a:schemeClr>
                </a:solidFill>
                <a:latin typeface="Courier New" panose="02070309020205020404" pitchFamily="49" charset="0"/>
                <a:cs typeface="Courier New" panose="02070309020205020404" pitchFamily="49" charset="0"/>
              </a:rPr>
              <a:t>        </a:t>
            </a:r>
            <a:r>
              <a:rPr lang="en-US" sz="3200" err="1">
                <a:solidFill>
                  <a:schemeClr val="accent6">
                    <a:lumMod val="75000"/>
                  </a:schemeClr>
                </a:solidFill>
                <a:latin typeface="Courier New" panose="02070309020205020404" pitchFamily="49" charset="0"/>
                <a:cs typeface="Courier New" panose="02070309020205020404" pitchFamily="49" charset="0"/>
              </a:rPr>
              <a:t>this.y</a:t>
            </a:r>
            <a:r>
              <a:rPr lang="en-US" sz="3200">
                <a:solidFill>
                  <a:schemeClr val="accent6">
                    <a:lumMod val="75000"/>
                  </a:schemeClr>
                </a:solidFill>
                <a:latin typeface="Courier New" panose="02070309020205020404" pitchFamily="49" charset="0"/>
                <a:cs typeface="Courier New" panose="02070309020205020404" pitchFamily="49" charset="0"/>
              </a:rPr>
              <a:t> += </a:t>
            </a:r>
            <a:r>
              <a:rPr lang="en-US" sz="3200" err="1">
                <a:solidFill>
                  <a:schemeClr val="accent6">
                    <a:lumMod val="75000"/>
                  </a:schemeClr>
                </a:solidFill>
                <a:latin typeface="Courier New" panose="02070309020205020404" pitchFamily="49" charset="0"/>
                <a:cs typeface="Courier New" panose="02070309020205020404" pitchFamily="49" charset="0"/>
              </a:rPr>
              <a:t>dy</a:t>
            </a:r>
            <a:r>
              <a:rPr lang="en-US" sz="3200">
                <a:solidFill>
                  <a:schemeClr val="accent6">
                    <a:lumMod val="75000"/>
                  </a:schemeClr>
                </a:solidFill>
                <a:latin typeface="Courier New" panose="02070309020205020404" pitchFamily="49" charset="0"/>
                <a:cs typeface="Courier New" panose="02070309020205020404" pitchFamily="49" charset="0"/>
              </a:rPr>
              <a:t>;</a:t>
            </a:r>
          </a:p>
          <a:p>
            <a:r>
              <a:rPr lang="en-US" sz="3200">
                <a:solidFill>
                  <a:schemeClr val="accent6">
                    <a:lumMod val="75000"/>
                  </a:schemeClr>
                </a:solidFill>
                <a:latin typeface="Courier New" panose="02070309020205020404" pitchFamily="49" charset="0"/>
                <a:cs typeface="Courier New" panose="02070309020205020404" pitchFamily="49" charset="0"/>
              </a:rPr>
              <a:t>    }</a:t>
            </a:r>
          </a:p>
          <a:p>
            <a:r>
              <a:rPr lang="en-US" sz="3200">
                <a:solidFill>
                  <a:schemeClr val="accent6">
                    <a:lumMod val="75000"/>
                  </a:schemeClr>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981763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Fields</a:t>
            </a:r>
          </a:p>
        </p:txBody>
      </p:sp>
      <p:sp>
        <p:nvSpPr>
          <p:cNvPr id="3" name="Content Placeholder 2"/>
          <p:cNvSpPr>
            <a:spLocks noGrp="1"/>
          </p:cNvSpPr>
          <p:nvPr>
            <p:ph idx="1"/>
          </p:nvPr>
        </p:nvSpPr>
        <p:spPr/>
        <p:txBody>
          <a:bodyPr>
            <a:normAutofit fontScale="47500" lnSpcReduction="20000"/>
          </a:bodyPr>
          <a:lstStyle/>
          <a:p>
            <a:pPr marL="0" indent="0">
              <a:buNone/>
            </a:pPr>
            <a:r>
              <a:rPr lang="en-US">
                <a:latin typeface="Courier New" panose="02070309020205020404" pitchFamily="49" charset="0"/>
                <a:cs typeface="Courier New" panose="02070309020205020404" pitchFamily="49" charset="0"/>
              </a:rPr>
              <a:t>public class </a:t>
            </a:r>
            <a:r>
              <a:rPr lang="en-US" err="1">
                <a:latin typeface="Courier New" panose="02070309020205020404" pitchFamily="49" charset="0"/>
                <a:cs typeface="Courier New" panose="02070309020205020404" pitchFamily="49" charset="0"/>
              </a:rPr>
              <a:t>Pokemon</a:t>
            </a:r>
            <a:r>
              <a:rPr lang="en-US">
                <a:latin typeface="Courier New" panose="02070309020205020404" pitchFamily="49" charset="0"/>
                <a:cs typeface="Courier New" panose="02070309020205020404" pitchFamily="49" charset="0"/>
              </a:rPr>
              <a:t> {</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				</a:t>
            </a:r>
            <a:r>
              <a:rPr lang="en-US" sz="2400">
                <a:solidFill>
                  <a:schemeClr val="accent6"/>
                </a:solidFill>
                <a:latin typeface="Courier New" panose="02070309020205020404" pitchFamily="49" charset="0"/>
                <a:cs typeface="Courier New" panose="02070309020205020404" pitchFamily="49" charset="0"/>
              </a:rPr>
              <a:t>//What are some examples of fields</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chemeClr val="accent6"/>
                </a:solidFill>
                <a:latin typeface="Courier New" panose="02070309020205020404" pitchFamily="49" charset="0"/>
                <a:cs typeface="Courier New" panose="02070309020205020404" pitchFamily="49" charset="0"/>
              </a:rPr>
              <a:t>//What would fields look like for</a:t>
            </a:r>
          </a:p>
          <a:p>
            <a:pPr marL="0" indent="0">
              <a:buNone/>
            </a:pPr>
            <a:r>
              <a:rPr lang="en-US" sz="2400">
                <a:latin typeface="Courier New" panose="02070309020205020404" pitchFamily="49" charset="0"/>
                <a:cs typeface="Courier New" panose="02070309020205020404" pitchFamily="49" charset="0"/>
              </a:rPr>
              <a:t>			\	</a:t>
            </a:r>
            <a:r>
              <a:rPr lang="en-US" sz="2400">
                <a:solidFill>
                  <a:schemeClr val="accent6"/>
                </a:solidFill>
                <a:latin typeface="Courier New" panose="02070309020205020404" pitchFamily="49" charset="0"/>
                <a:cs typeface="Courier New" panose="02070309020205020404" pitchFamily="49" charset="0"/>
              </a:rPr>
              <a:t>//a student, dog, or forecast?</a:t>
            </a:r>
            <a:endParaRPr lang="en-US" sz="2400">
              <a:latin typeface="Courier New" panose="02070309020205020404" pitchFamily="49" charset="0"/>
              <a:cs typeface="Courier New" panose="02070309020205020404" pitchFamily="49" charset="0"/>
            </a:endParaRP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a:t>
            </a:r>
          </a:p>
        </p:txBody>
      </p:sp>
      <p:pic>
        <p:nvPicPr>
          <p:cNvPr id="6" name="Picture 5" descr="DP status scree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44" y="2804523"/>
            <a:ext cx="3125280" cy="2343959"/>
          </a:xfrm>
          <a:prstGeom prst="rect">
            <a:avLst/>
          </a:prstGeom>
        </p:spPr>
      </p:pic>
    </p:spTree>
    <p:custDataLst>
      <p:tags r:id="rId1"/>
    </p:custDataLst>
    <p:extLst>
      <p:ext uri="{BB962C8B-B14F-4D97-AF65-F5344CB8AC3E}">
        <p14:creationId xmlns:p14="http://schemas.microsoft.com/office/powerpoint/2010/main" val="420175921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a:t>
            </a:r>
          </a:p>
        </p:txBody>
      </p:sp>
      <p:sp>
        <p:nvSpPr>
          <p:cNvPr id="3" name="Content Placeholder 2"/>
          <p:cNvSpPr>
            <a:spLocks noGrp="1"/>
          </p:cNvSpPr>
          <p:nvPr>
            <p:ph idx="1"/>
          </p:nvPr>
        </p:nvSpPr>
        <p:spPr/>
        <p:txBody>
          <a:bodyPr/>
          <a:lstStyle/>
          <a:p>
            <a:pPr marL="0" indent="0">
              <a:buNone/>
            </a:pPr>
            <a:endParaRPr lang="en-US"/>
          </a:p>
          <a:p>
            <a:pPr marL="0" indent="0">
              <a:buNone/>
            </a:pPr>
            <a:r>
              <a:rPr lang="en-US"/>
              <a:t>What would be a good method to include in all instances of Students?</a:t>
            </a:r>
          </a:p>
          <a:p>
            <a:pPr marL="0" indent="0">
              <a:buNone/>
            </a:pPr>
            <a:endParaRPr lang="en-US"/>
          </a:p>
          <a:p>
            <a:pPr marL="0" indent="0">
              <a:buNone/>
            </a:pPr>
            <a:r>
              <a:rPr lang="en-US"/>
              <a:t>What would be a good method for all instances of the Dog class?</a:t>
            </a:r>
          </a:p>
          <a:p>
            <a:pPr marL="0" indent="0">
              <a:buNone/>
            </a:pPr>
            <a:endParaRPr lang="en-US"/>
          </a:p>
          <a:p>
            <a:pPr marL="0" indent="0">
              <a:buNone/>
            </a:pPr>
            <a:r>
              <a:rPr lang="en-US"/>
              <a:t>What method should all forecasts have, no matter what forecast?</a:t>
            </a:r>
          </a:p>
        </p:txBody>
      </p:sp>
    </p:spTree>
    <p:custDataLst>
      <p:tags r:id="rId1"/>
    </p:custDataLst>
    <p:extLst>
      <p:ext uri="{BB962C8B-B14F-4D97-AF65-F5344CB8AC3E}">
        <p14:creationId xmlns:p14="http://schemas.microsoft.com/office/powerpoint/2010/main" val="199096392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C934-E7DB-4FCA-AD40-36B282B512E8}"/>
              </a:ext>
            </a:extLst>
          </p:cNvPr>
          <p:cNvSpPr>
            <a:spLocks noGrp="1"/>
          </p:cNvSpPr>
          <p:nvPr>
            <p:ph type="title"/>
          </p:nvPr>
        </p:nvSpPr>
        <p:spPr/>
        <p:txBody>
          <a:bodyPr/>
          <a:lstStyle/>
          <a:p>
            <a:r>
              <a:rPr lang="en-US"/>
              <a:t>Accessor Methods</a:t>
            </a:r>
          </a:p>
        </p:txBody>
      </p:sp>
      <p:sp>
        <p:nvSpPr>
          <p:cNvPr id="3" name="Content Placeholder 2">
            <a:extLst>
              <a:ext uri="{FF2B5EF4-FFF2-40B4-BE49-F238E27FC236}">
                <a16:creationId xmlns:a16="http://schemas.microsoft.com/office/drawing/2014/main" id="{296A1DFF-D282-4F79-8A8B-C5598B31D56D}"/>
              </a:ext>
            </a:extLst>
          </p:cNvPr>
          <p:cNvSpPr>
            <a:spLocks noGrp="1"/>
          </p:cNvSpPr>
          <p:nvPr>
            <p:ph idx="1"/>
          </p:nvPr>
        </p:nvSpPr>
        <p:spPr/>
        <p:txBody>
          <a:bodyPr>
            <a:normAutofit fontScale="55000" lnSpcReduction="20000"/>
          </a:bodyPr>
          <a:lstStyle/>
          <a:p>
            <a:pPr marL="0" indent="0">
              <a:buNone/>
            </a:pPr>
            <a:r>
              <a:rPr lang="en-US" sz="1600">
                <a:latin typeface="Courier New" panose="02070309020205020404" pitchFamily="49" charset="0"/>
                <a:cs typeface="Courier New" panose="02070309020205020404" pitchFamily="49" charset="0"/>
              </a:rPr>
              <a:t>public class Student {</a:t>
            </a:r>
          </a:p>
          <a:p>
            <a:pPr marL="457200" lvl="1" indent="0">
              <a:buNone/>
            </a:pPr>
            <a:r>
              <a:rPr lang="en-US" sz="1600">
                <a:latin typeface="Courier New" panose="02070309020205020404" pitchFamily="49" charset="0"/>
                <a:cs typeface="Courier New" panose="02070309020205020404" pitchFamily="49" charset="0"/>
              </a:rPr>
              <a:t>private String name;</a:t>
            </a:r>
          </a:p>
          <a:p>
            <a:pPr marL="457200" lvl="1" indent="0">
              <a:buNone/>
            </a:pPr>
            <a:endParaRPr lang="en-US" sz="1600">
              <a:latin typeface="Courier New" panose="02070309020205020404" pitchFamily="49" charset="0"/>
              <a:cs typeface="Courier New" panose="02070309020205020404" pitchFamily="49" charset="0"/>
            </a:endParaRPr>
          </a:p>
          <a:p>
            <a:pPr marL="457200" lvl="1" indent="0">
              <a:buNone/>
            </a:pPr>
            <a:r>
              <a:rPr lang="en-US" sz="1600">
                <a:latin typeface="Courier New" panose="02070309020205020404" pitchFamily="49" charset="0"/>
                <a:cs typeface="Courier New" panose="02070309020205020404" pitchFamily="49" charset="0"/>
              </a:rPr>
              <a:t>public String </a:t>
            </a:r>
            <a:r>
              <a:rPr lang="en-US" sz="1600" err="1">
                <a:latin typeface="Courier New" panose="02070309020205020404" pitchFamily="49" charset="0"/>
                <a:cs typeface="Courier New" panose="02070309020205020404" pitchFamily="49" charset="0"/>
              </a:rPr>
              <a:t>getName</a:t>
            </a:r>
            <a:r>
              <a:rPr lang="en-US" sz="1600">
                <a:latin typeface="Courier New" panose="02070309020205020404" pitchFamily="49" charset="0"/>
                <a:cs typeface="Courier New" panose="02070309020205020404" pitchFamily="49" charset="0"/>
              </a:rPr>
              <a:t> () {			// getter accessor method</a:t>
            </a:r>
          </a:p>
          <a:p>
            <a:pPr marL="914400" lvl="2" indent="0">
              <a:buNone/>
            </a:pPr>
            <a:r>
              <a:rPr lang="en-US" sz="1600">
                <a:latin typeface="Courier New" panose="02070309020205020404" pitchFamily="49" charset="0"/>
                <a:cs typeface="Courier New" panose="02070309020205020404" pitchFamily="49" charset="0"/>
              </a:rPr>
              <a:t>return name;</a:t>
            </a:r>
          </a:p>
          <a:p>
            <a:pPr marL="457200" lvl="1" indent="0">
              <a:buNone/>
            </a:pPr>
            <a:r>
              <a:rPr lang="en-US" sz="1600">
                <a:latin typeface="Courier New" panose="02070309020205020404" pitchFamily="49" charset="0"/>
                <a:cs typeface="Courier New" panose="02070309020205020404" pitchFamily="49" charset="0"/>
              </a:rPr>
              <a:t>}</a:t>
            </a:r>
          </a:p>
          <a:p>
            <a:pPr marL="914400" lvl="2" indent="0">
              <a:buNone/>
            </a:pPr>
            <a:endParaRPr lang="en-US" sz="1600">
              <a:latin typeface="Courier New" panose="02070309020205020404" pitchFamily="49" charset="0"/>
              <a:cs typeface="Courier New" panose="02070309020205020404" pitchFamily="49" charset="0"/>
            </a:endParaRPr>
          </a:p>
          <a:p>
            <a:pPr marL="457200" lvl="1" indent="0">
              <a:buNone/>
            </a:pPr>
            <a:r>
              <a:rPr lang="en-US" sz="1600">
                <a:latin typeface="Courier New" panose="02070309020205020404" pitchFamily="49" charset="0"/>
                <a:cs typeface="Courier New" panose="02070309020205020404" pitchFamily="49" charset="0"/>
              </a:rPr>
              <a:t>public void </a:t>
            </a:r>
            <a:r>
              <a:rPr lang="en-US" sz="1600" err="1">
                <a:latin typeface="Courier New" panose="02070309020205020404" pitchFamily="49" charset="0"/>
                <a:cs typeface="Courier New" panose="02070309020205020404" pitchFamily="49" charset="0"/>
              </a:rPr>
              <a:t>setName</a:t>
            </a:r>
            <a:r>
              <a:rPr lang="en-US" sz="1600">
                <a:latin typeface="Courier New" panose="02070309020205020404" pitchFamily="49" charset="0"/>
                <a:cs typeface="Courier New" panose="02070309020205020404" pitchFamily="49" charset="0"/>
              </a:rPr>
              <a:t>(String newname) {	// setter accessor method</a:t>
            </a:r>
          </a:p>
          <a:p>
            <a:pPr marL="914400" lvl="2" indent="0">
              <a:buNone/>
            </a:pPr>
            <a:r>
              <a:rPr lang="en-US" sz="1600">
                <a:latin typeface="Courier New" panose="02070309020205020404" pitchFamily="49" charset="0"/>
                <a:cs typeface="Courier New" panose="02070309020205020404" pitchFamily="49" charset="0"/>
              </a:rPr>
              <a:t>name = newname;</a:t>
            </a:r>
          </a:p>
          <a:p>
            <a:pPr marL="457200" lvl="1" indent="0">
              <a:buNone/>
            </a:pP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endParaRPr lang="en-US" sz="1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45966715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439D-8810-466D-8FAD-EDAF6AD339AC}"/>
              </a:ext>
            </a:extLst>
          </p:cNvPr>
          <p:cNvSpPr>
            <a:spLocks noGrp="1"/>
          </p:cNvSpPr>
          <p:nvPr>
            <p:ph type="title"/>
          </p:nvPr>
        </p:nvSpPr>
        <p:spPr/>
        <p:txBody>
          <a:bodyPr/>
          <a:lstStyle/>
          <a:p>
            <a:r>
              <a:rPr lang="en-US"/>
              <a:t>Accessor Example</a:t>
            </a:r>
          </a:p>
        </p:txBody>
      </p:sp>
      <p:sp>
        <p:nvSpPr>
          <p:cNvPr id="3" name="Content Placeholder 2">
            <a:extLst>
              <a:ext uri="{FF2B5EF4-FFF2-40B4-BE49-F238E27FC236}">
                <a16:creationId xmlns:a16="http://schemas.microsoft.com/office/drawing/2014/main" id="{505E8D4C-3D5C-4ECC-9470-F07BF0B5BAD3}"/>
              </a:ext>
            </a:extLst>
          </p:cNvPr>
          <p:cNvSpPr>
            <a:spLocks noGrp="1"/>
          </p:cNvSpPr>
          <p:nvPr>
            <p:ph idx="1"/>
          </p:nvPr>
        </p:nvSpPr>
        <p:spPr/>
        <p:txBody>
          <a:bodyPr>
            <a:normAutofit fontScale="40000" lnSpcReduction="20000"/>
          </a:bodyPr>
          <a:lstStyle/>
          <a:p>
            <a:pPr marL="0" indent="0">
              <a:buNone/>
            </a:pPr>
            <a:r>
              <a:rPr lang="en-US" sz="1600">
                <a:latin typeface="Courier New" panose="02070309020205020404" pitchFamily="49" charset="0"/>
                <a:cs typeface="Courier New" panose="02070309020205020404" pitchFamily="49" charset="0"/>
              </a:rPr>
              <a:t>public class </a:t>
            </a:r>
            <a:r>
              <a:rPr lang="en-US" sz="1600" err="1">
                <a:latin typeface="Courier New" panose="02070309020205020404" pitchFamily="49" charset="0"/>
                <a:cs typeface="Courier New" panose="02070309020205020404" pitchFamily="49" charset="0"/>
              </a:rPr>
              <a:t>FormGroups</a:t>
            </a:r>
            <a:r>
              <a:rPr lang="en-US" sz="1600">
                <a:latin typeface="Courier New" panose="02070309020205020404" pitchFamily="49" charset="0"/>
                <a:cs typeface="Courier New" panose="02070309020205020404" pitchFamily="49" charset="0"/>
              </a:rPr>
              <a:t> {</a:t>
            </a:r>
          </a:p>
          <a:p>
            <a:pPr marL="457200" lvl="1" indent="0">
              <a:buNone/>
            </a:pPr>
            <a:endParaRPr lang="en-US" sz="1600">
              <a:latin typeface="Courier New" panose="02070309020205020404" pitchFamily="49" charset="0"/>
              <a:cs typeface="Courier New" panose="02070309020205020404" pitchFamily="49" charset="0"/>
            </a:endParaRPr>
          </a:p>
          <a:p>
            <a:pPr marL="457200" lvl="1" indent="0">
              <a:buNone/>
            </a:pPr>
            <a:r>
              <a:rPr lang="en-US" sz="1600">
                <a:latin typeface="Courier New" panose="02070309020205020404" pitchFamily="49" charset="0"/>
                <a:cs typeface="Courier New" panose="02070309020205020404" pitchFamily="49" charset="0"/>
              </a:rPr>
              <a:t>public static void main (String </a:t>
            </a:r>
            <a:r>
              <a:rPr lang="en-US" sz="1600" err="1">
                <a:latin typeface="Courier New" panose="02070309020205020404" pitchFamily="49" charset="0"/>
                <a:cs typeface="Courier New" panose="02070309020205020404" pitchFamily="49" charset="0"/>
              </a:rPr>
              <a:t>args</a:t>
            </a:r>
            <a:r>
              <a:rPr lang="en-US" sz="1600">
                <a:latin typeface="Courier New" panose="02070309020205020404" pitchFamily="49" charset="0"/>
                <a:cs typeface="Courier New" panose="02070309020205020404" pitchFamily="49" charset="0"/>
              </a:rPr>
              <a:t>[]){</a:t>
            </a:r>
          </a:p>
          <a:p>
            <a:pPr marL="457200" lvl="1" indent="0">
              <a:buNone/>
            </a:pPr>
            <a:r>
              <a:rPr lang="en-US" sz="1600">
                <a:latin typeface="Courier New" panose="02070309020205020404" pitchFamily="49" charset="0"/>
                <a:cs typeface="Courier New" panose="02070309020205020404" pitchFamily="49" charset="0"/>
              </a:rPr>
              <a:t>	Student </a:t>
            </a:r>
            <a:r>
              <a:rPr lang="en-US" sz="1600" err="1">
                <a:latin typeface="Courier New" panose="02070309020205020404" pitchFamily="49" charset="0"/>
                <a:cs typeface="Courier New" panose="02070309020205020404" pitchFamily="49" charset="0"/>
              </a:rPr>
              <a:t>groupLeader</a:t>
            </a:r>
            <a:r>
              <a:rPr lang="en-US" sz="1600">
                <a:latin typeface="Courier New" panose="02070309020205020404" pitchFamily="49" charset="0"/>
                <a:cs typeface="Courier New" panose="02070309020205020404" pitchFamily="49" charset="0"/>
              </a:rPr>
              <a:t> = new Student();</a:t>
            </a:r>
          </a:p>
          <a:p>
            <a:pPr marL="457200" lvl="1" indent="0">
              <a:buNone/>
            </a:pPr>
            <a:endParaRPr lang="en-US" sz="1600">
              <a:latin typeface="Courier New" panose="02070309020205020404" pitchFamily="49" charset="0"/>
              <a:cs typeface="Courier New" panose="02070309020205020404" pitchFamily="49" charset="0"/>
            </a:endParaRPr>
          </a:p>
          <a:p>
            <a:pPr marL="45720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groupLeader.setName</a:t>
            </a:r>
            <a:r>
              <a:rPr lang="en-US" sz="1600">
                <a:latin typeface="Courier New" panose="02070309020205020404" pitchFamily="49" charset="0"/>
                <a:cs typeface="Courier New" panose="02070309020205020404" pitchFamily="49" charset="0"/>
              </a:rPr>
              <a:t>(“Pat”);</a:t>
            </a:r>
          </a:p>
          <a:p>
            <a:pPr marL="457200" lvl="1" indent="0">
              <a:buNone/>
            </a:pPr>
            <a:endParaRPr lang="en-US" sz="1600">
              <a:latin typeface="Courier New" panose="02070309020205020404" pitchFamily="49" charset="0"/>
              <a:cs typeface="Courier New" panose="02070309020205020404" pitchFamily="49" charset="0"/>
            </a:endParaRPr>
          </a:p>
          <a:p>
            <a:pPr marL="457200" lvl="1"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System.out.println</a:t>
            </a:r>
            <a:r>
              <a:rPr lang="en-US" sz="1600">
                <a:latin typeface="Courier New" panose="02070309020205020404" pitchFamily="49" charset="0"/>
                <a:cs typeface="Courier New" panose="02070309020205020404" pitchFamily="49" charset="0"/>
              </a:rPr>
              <a:t> (“The group leader is “ + </a:t>
            </a:r>
            <a:r>
              <a:rPr lang="en-US" sz="1600" err="1">
                <a:latin typeface="Courier New" panose="02070309020205020404" pitchFamily="49" charset="0"/>
                <a:cs typeface="Courier New" panose="02070309020205020404" pitchFamily="49" charset="0"/>
              </a:rPr>
              <a:t>groupLeader.getName</a:t>
            </a:r>
            <a:r>
              <a:rPr lang="en-US" sz="1600">
                <a:latin typeface="Courier New" panose="02070309020205020404" pitchFamily="49" charset="0"/>
                <a:cs typeface="Courier New" panose="02070309020205020404" pitchFamily="49" charset="0"/>
              </a:rPr>
              <a:t>()); 		</a:t>
            </a:r>
          </a:p>
          <a:p>
            <a:pPr marL="457200" lvl="1" indent="0">
              <a:buNone/>
            </a:pP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cs typeface="Courier New" panose="02070309020205020404" pitchFamily="49" charset="0"/>
              </a:rPr>
              <a:t>Note: </a:t>
            </a:r>
          </a:p>
          <a:p>
            <a:r>
              <a:rPr lang="en-US" sz="1600">
                <a:cs typeface="Courier New" panose="02070309020205020404" pitchFamily="49" charset="0"/>
              </a:rPr>
              <a:t>The return expression from </a:t>
            </a:r>
            <a:r>
              <a:rPr lang="en-US" sz="1600" err="1">
                <a:latin typeface="Courier New" panose="02070309020205020404" pitchFamily="49" charset="0"/>
                <a:cs typeface="Courier New" panose="02070309020205020404" pitchFamily="49" charset="0"/>
              </a:rPr>
              <a:t>groupLeader.getName</a:t>
            </a:r>
            <a:r>
              <a:rPr lang="en-US" sz="1600">
                <a:latin typeface="Courier New" panose="02070309020205020404" pitchFamily="49" charset="0"/>
                <a:cs typeface="Courier New" panose="02070309020205020404" pitchFamily="49" charset="0"/>
              </a:rPr>
              <a:t>()</a:t>
            </a:r>
            <a:r>
              <a:rPr lang="en-US" sz="1600">
                <a:cs typeface="Courier New" panose="02070309020205020404" pitchFamily="49" charset="0"/>
              </a:rPr>
              <a:t> is a reference to an object.</a:t>
            </a:r>
          </a:p>
          <a:p>
            <a:r>
              <a:rPr lang="en-US" sz="1600">
                <a:cs typeface="Courier New" panose="02070309020205020404" pitchFamily="49" charset="0"/>
              </a:rPr>
              <a:t>A copy of that reference is returned, not a copy of the object.</a:t>
            </a:r>
          </a:p>
        </p:txBody>
      </p:sp>
    </p:spTree>
    <p:custDataLst>
      <p:tags r:id="rId1"/>
    </p:custDataLst>
    <p:extLst>
      <p:ext uri="{BB962C8B-B14F-4D97-AF65-F5344CB8AC3E}">
        <p14:creationId xmlns:p14="http://schemas.microsoft.com/office/powerpoint/2010/main" val="117766537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Pokémon</a:t>
            </a:r>
          </a:p>
        </p:txBody>
      </p:sp>
      <p:sp>
        <p:nvSpPr>
          <p:cNvPr id="3" name="Content Placeholder 2"/>
          <p:cNvSpPr>
            <a:spLocks noGrp="1"/>
          </p:cNvSpPr>
          <p:nvPr>
            <p:ph idx="1"/>
          </p:nvPr>
        </p:nvSpPr>
        <p:spPr/>
        <p:txBody>
          <a:bodyPr/>
          <a:lstStyle/>
          <a:p>
            <a:pPr marL="0" indent="0">
              <a:buNone/>
            </a:pPr>
            <a:r>
              <a:rPr lang="en-US"/>
              <a:t>Pokémon get an effort ribbon if their combined stats exceed a certain value – what’s a good way to get all of a Pokémon's stats?</a:t>
            </a:r>
          </a:p>
          <a:p>
            <a:pPr marL="0" indent="0">
              <a:buNone/>
            </a:pPr>
            <a:endParaRPr lang="en-US"/>
          </a:p>
          <a:p>
            <a:pPr marL="0" indent="0">
              <a:buNone/>
            </a:pPr>
            <a:r>
              <a:rPr lang="en-US"/>
              <a:t>	</a:t>
            </a:r>
          </a:p>
          <a:p>
            <a:pPr marL="0" indent="0">
              <a:buNone/>
            </a:pPr>
            <a:r>
              <a:rPr lang="en-US"/>
              <a:t>	What would the method </a:t>
            </a:r>
            <a:r>
              <a:rPr lang="en-US" err="1"/>
              <a:t>sumStats</a:t>
            </a:r>
            <a:r>
              <a:rPr lang="en-US"/>
              <a:t> look like?</a:t>
            </a:r>
          </a:p>
        </p:txBody>
      </p:sp>
    </p:spTree>
    <p:custDataLst>
      <p:tags r:id="rId1"/>
    </p:custDataLst>
    <p:extLst>
      <p:ext uri="{BB962C8B-B14F-4D97-AF65-F5344CB8AC3E}">
        <p14:creationId xmlns:p14="http://schemas.microsoft.com/office/powerpoint/2010/main" val="66045031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sumStats</a:t>
            </a:r>
            <a:r>
              <a:rPr lang="en-US"/>
              <a:t>:</a:t>
            </a:r>
          </a:p>
        </p:txBody>
      </p:sp>
      <p:sp>
        <p:nvSpPr>
          <p:cNvPr id="3" name="Content Placeholder 2"/>
          <p:cNvSpPr>
            <a:spLocks noGrp="1"/>
          </p:cNvSpPr>
          <p:nvPr>
            <p:ph idx="1"/>
          </p:nvPr>
        </p:nvSpPr>
        <p:spPr/>
        <p:txBody>
          <a:bodyPr/>
          <a:lstStyle/>
          <a:p>
            <a:pPr marL="0" indent="0">
              <a:buNone/>
            </a:pPr>
            <a:r>
              <a:rPr lang="en-US">
                <a:latin typeface="Courier New" panose="02070309020205020404" pitchFamily="49" charset="0"/>
                <a:cs typeface="Courier New" panose="02070309020205020404" pitchFamily="49" charset="0"/>
              </a:rPr>
              <a:t>public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sumStats</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return(HP + attack + defense + </a:t>
            </a:r>
            <a:r>
              <a:rPr lang="en-US" err="1">
                <a:latin typeface="Courier New" panose="02070309020205020404" pitchFamily="49" charset="0"/>
                <a:cs typeface="Courier New" panose="02070309020205020404" pitchFamily="49" charset="0"/>
              </a:rPr>
              <a:t>specialAttack</a:t>
            </a:r>
            <a:r>
              <a:rPr lang="en-US">
                <a:latin typeface="Courier New" panose="02070309020205020404" pitchFamily="49" charset="0"/>
                <a:cs typeface="Courier New" panose="02070309020205020404" pitchFamily="49" charset="0"/>
              </a:rPr>
              <a:t> 		+ </a:t>
            </a:r>
            <a:r>
              <a:rPr lang="en-US" err="1">
                <a:latin typeface="Courier New" panose="02070309020205020404" pitchFamily="49" charset="0"/>
                <a:cs typeface="Courier New" panose="02070309020205020404" pitchFamily="49" charset="0"/>
              </a:rPr>
              <a:t>specialDefense</a:t>
            </a:r>
            <a:r>
              <a:rPr lang="en-US">
                <a:latin typeface="Courier New" panose="02070309020205020404" pitchFamily="49" charset="0"/>
                <a:cs typeface="Courier New" panose="02070309020205020404" pitchFamily="49" charset="0"/>
              </a:rPr>
              <a:t> + speed);</a:t>
            </a:r>
          </a:p>
          <a:p>
            <a:pPr marL="0" indent="0">
              <a:buNone/>
            </a:pPr>
            <a:r>
              <a:rPr lang="en-US">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98889925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a:t>
            </a:r>
            <a:r>
              <a:rPr lang="en-US" err="1"/>
              <a:t>Pokemon</a:t>
            </a:r>
            <a:endParaRPr lang="en-US"/>
          </a:p>
        </p:txBody>
      </p:sp>
      <p:sp>
        <p:nvSpPr>
          <p:cNvPr id="3" name="Content Placeholder 2"/>
          <p:cNvSpPr>
            <a:spLocks noGrp="1"/>
          </p:cNvSpPr>
          <p:nvPr>
            <p:ph idx="1"/>
          </p:nvPr>
        </p:nvSpPr>
        <p:spPr/>
        <p:txBody>
          <a:bodyPr/>
          <a:lstStyle/>
          <a:p>
            <a:pPr marL="0" indent="0">
              <a:buNone/>
            </a:pPr>
            <a:r>
              <a:rPr lang="en-US" err="1"/>
              <a:t>Pokemon</a:t>
            </a:r>
            <a:r>
              <a:rPr lang="en-US"/>
              <a:t> use vitamins to boost their stats. Here are some examples:</a:t>
            </a:r>
          </a:p>
          <a:p>
            <a:pPr marL="0" indent="0">
              <a:buNone/>
            </a:pPr>
            <a:endParaRPr lang="en-US"/>
          </a:p>
          <a:p>
            <a:pPr marL="0" indent="0">
              <a:buNone/>
            </a:pPr>
            <a:r>
              <a:rPr lang="en-US"/>
              <a:t>Vitamin		Function</a:t>
            </a:r>
          </a:p>
          <a:p>
            <a:pPr marL="0" indent="0">
              <a:buNone/>
            </a:pPr>
            <a:r>
              <a:rPr lang="en-US" err="1"/>
              <a:t>hpUp</a:t>
            </a:r>
            <a:r>
              <a:rPr lang="en-US"/>
              <a:t> 			+ points to HP</a:t>
            </a:r>
          </a:p>
          <a:p>
            <a:pPr marL="0" indent="0">
              <a:buNone/>
            </a:pPr>
            <a:r>
              <a:rPr lang="en-US"/>
              <a:t>protein		+ points to attack</a:t>
            </a:r>
          </a:p>
          <a:p>
            <a:pPr marL="0" indent="0">
              <a:buNone/>
            </a:pPr>
            <a:r>
              <a:rPr lang="en-US"/>
              <a:t>iron			+ points to defense</a:t>
            </a:r>
            <a:br>
              <a:rPr lang="en-US"/>
            </a:br>
            <a:endParaRPr lang="en-US"/>
          </a:p>
          <a:p>
            <a:pPr marL="0" indent="0">
              <a:buNone/>
            </a:pPr>
            <a:r>
              <a:rPr lang="en-US"/>
              <a:t>Now write a method, </a:t>
            </a:r>
            <a:r>
              <a:rPr lang="en-US" err="1"/>
              <a:t>consumeVitamin</a:t>
            </a:r>
            <a:r>
              <a:rPr lang="en-US"/>
              <a:t>, that actually changes the state.</a:t>
            </a:r>
          </a:p>
          <a:p>
            <a:pPr marL="0" indent="0">
              <a:buNone/>
            </a:pPr>
            <a:endParaRPr lang="en-US"/>
          </a:p>
        </p:txBody>
      </p:sp>
    </p:spTree>
    <p:custDataLst>
      <p:tags r:id="rId1"/>
    </p:custDataLst>
    <p:extLst>
      <p:ext uri="{BB962C8B-B14F-4D97-AF65-F5344CB8AC3E}">
        <p14:creationId xmlns:p14="http://schemas.microsoft.com/office/powerpoint/2010/main" val="388873378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consumeVitamin</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sz="2400">
                <a:latin typeface="Courier New" panose="02070309020205020404" pitchFamily="49" charset="0"/>
                <a:cs typeface="Courier New" panose="02070309020205020404" pitchFamily="49" charset="0"/>
              </a:rPr>
              <a:t>public void </a:t>
            </a:r>
            <a:r>
              <a:rPr lang="en-US" sz="2400" err="1">
                <a:latin typeface="Courier New" panose="02070309020205020404" pitchFamily="49" charset="0"/>
                <a:cs typeface="Courier New" panose="02070309020205020404" pitchFamily="49" charset="0"/>
              </a:rPr>
              <a:t>consumeVitamin</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int</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hpUp</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int</a:t>
            </a:r>
            <a:r>
              <a:rPr lang="en-US" sz="2400">
                <a:latin typeface="Courier New" panose="02070309020205020404" pitchFamily="49" charset="0"/>
                <a:cs typeface="Courier New" panose="02070309020205020404" pitchFamily="49" charset="0"/>
              </a:rPr>
              <a:t> protein …) {</a:t>
            </a:r>
          </a:p>
          <a:p>
            <a:pPr marL="0" indent="0">
              <a:buNone/>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hp</a:t>
            </a:r>
            <a:r>
              <a:rPr lang="en-US" sz="2400">
                <a:latin typeface="Courier New" panose="02070309020205020404" pitchFamily="49" charset="0"/>
                <a:cs typeface="Courier New" panose="02070309020205020404" pitchFamily="49" charset="0"/>
              </a:rPr>
              <a:t> += </a:t>
            </a:r>
            <a:r>
              <a:rPr lang="en-US" sz="2400" err="1">
                <a:latin typeface="Courier New" panose="02070309020205020404" pitchFamily="49" charset="0"/>
                <a:cs typeface="Courier New" panose="02070309020205020404" pitchFamily="49" charset="0"/>
              </a:rPr>
              <a:t>hpUp</a:t>
            </a:r>
            <a:r>
              <a:rPr lang="en-US" sz="2400">
                <a:latin typeface="Courier New" panose="02070309020205020404" pitchFamily="49" charset="0"/>
                <a:cs typeface="Courier New" panose="02070309020205020404" pitchFamily="49" charset="0"/>
              </a:rPr>
              <a:t>;</a:t>
            </a:r>
          </a:p>
          <a:p>
            <a:pPr marL="0" indent="0">
              <a:buNone/>
            </a:pPr>
            <a:r>
              <a:rPr lang="en-US" sz="2400">
                <a:latin typeface="Courier New" panose="02070309020205020404" pitchFamily="49" charset="0"/>
                <a:cs typeface="Courier New" panose="02070309020205020404" pitchFamily="49" charset="0"/>
              </a:rPr>
              <a:t>	attack += protein;</a:t>
            </a:r>
          </a:p>
          <a:p>
            <a:pPr marL="0" indent="0">
              <a:buNone/>
            </a:pPr>
            <a:r>
              <a:rPr lang="en-US" sz="2400">
                <a:latin typeface="Courier New" panose="02070309020205020404" pitchFamily="49" charset="0"/>
                <a:cs typeface="Courier New" panose="02070309020205020404" pitchFamily="49" charset="0"/>
              </a:rPr>
              <a:t>	…</a:t>
            </a:r>
          </a:p>
          <a:p>
            <a:pPr marL="0" indent="0">
              <a:buNone/>
            </a:pPr>
            <a:r>
              <a:rPr lang="en-US" sz="240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00223518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Constructors</a:t>
            </a:r>
          </a:p>
        </p:txBody>
      </p:sp>
      <p:sp>
        <p:nvSpPr>
          <p:cNvPr id="3" name="Content Placeholder 2"/>
          <p:cNvSpPr>
            <a:spLocks noGrp="1"/>
          </p:cNvSpPr>
          <p:nvPr>
            <p:ph idx="1"/>
          </p:nvPr>
        </p:nvSpPr>
        <p:spPr/>
        <p:txBody>
          <a:bodyPr>
            <a:normAutofit fontScale="25000" lnSpcReduction="20000"/>
          </a:bodyPr>
          <a:lstStyle/>
          <a:p>
            <a:pPr marL="0" indent="0">
              <a:buNone/>
            </a:pPr>
            <a:r>
              <a:rPr lang="en-US"/>
              <a:t>We need to initialize our values of each instance of the Pokémon class.</a:t>
            </a:r>
          </a:p>
          <a:p>
            <a:pPr marL="0" indent="0">
              <a:buNone/>
            </a:pPr>
            <a:r>
              <a:rPr lang="en-US"/>
              <a:t>This is done in the constructor:</a:t>
            </a:r>
          </a:p>
          <a:p>
            <a:pPr marL="0" indent="0">
              <a:buNone/>
            </a:pPr>
            <a:endParaRPr lang="en-US"/>
          </a:p>
          <a:p>
            <a:pPr marL="0" indent="0">
              <a:buNone/>
            </a:pPr>
            <a:r>
              <a:rPr lang="en-US">
                <a:latin typeface="Courier New" panose="02070309020205020404" pitchFamily="49" charset="0"/>
                <a:cs typeface="Courier New" panose="02070309020205020404" pitchFamily="49" charset="0"/>
              </a:rPr>
              <a:t>public class </a:t>
            </a:r>
            <a:r>
              <a:rPr lang="en-US" err="1">
                <a:latin typeface="Courier New" panose="02070309020205020404" pitchFamily="49" charset="0"/>
                <a:cs typeface="Courier New" panose="02070309020205020404" pitchFamily="49" charset="0"/>
              </a:rPr>
              <a:t>Pokemon</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hp</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attack;</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	public </a:t>
            </a:r>
            <a:r>
              <a:rPr lang="en-US" err="1">
                <a:latin typeface="Courier New" panose="02070309020205020404" pitchFamily="49" charset="0"/>
                <a:cs typeface="Courier New" panose="02070309020205020404" pitchFamily="49" charset="0"/>
              </a:rPr>
              <a:t>Pokemon</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hitpoints</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 { </a:t>
            </a:r>
          </a:p>
          <a:p>
            <a:pPr marL="0" indent="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hp</a:t>
            </a:r>
            <a:r>
              <a:rPr lang="en-US">
                <a:latin typeface="Courier New" panose="02070309020205020404" pitchFamily="49" charset="0"/>
                <a:cs typeface="Courier New" panose="02070309020205020404" pitchFamily="49" charset="0"/>
              </a:rPr>
              <a:t> = </a:t>
            </a:r>
            <a:r>
              <a:rPr lang="en-US" err="1">
                <a:latin typeface="Courier New" panose="02070309020205020404" pitchFamily="49" charset="0"/>
                <a:cs typeface="Courier New" panose="02070309020205020404" pitchFamily="49" charset="0"/>
              </a:rPr>
              <a:t>hitpoints</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attack = a;</a:t>
            </a:r>
          </a:p>
          <a:p>
            <a:pPr marL="0" indent="0">
              <a:buNone/>
            </a:pP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a:t>
            </a:r>
          </a:p>
          <a:p>
            <a:pPr marL="0" indent="0">
              <a:buNone/>
            </a:pPr>
            <a:endParaRPr lang="en-US"/>
          </a:p>
        </p:txBody>
      </p:sp>
    </p:spTree>
    <p:custDataLst>
      <p:tags r:id="rId1"/>
    </p:custDataLst>
    <p:extLst>
      <p:ext uri="{BB962C8B-B14F-4D97-AF65-F5344CB8AC3E}">
        <p14:creationId xmlns:p14="http://schemas.microsoft.com/office/powerpoint/2010/main" val="9493281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75" y="1277417"/>
            <a:ext cx="10428850" cy="4303166"/>
          </a:xfrm>
          <a:prstGeom prst="rect">
            <a:avLst/>
          </a:prstGeom>
        </p:spPr>
      </p:pic>
    </p:spTree>
    <p:custDataLst>
      <p:tags r:id="rId1"/>
    </p:custDataLst>
    <p:extLst>
      <p:ext uri="{BB962C8B-B14F-4D97-AF65-F5344CB8AC3E}">
        <p14:creationId xmlns:p14="http://schemas.microsoft.com/office/powerpoint/2010/main" val="250976914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Constructors</a:t>
            </a:r>
          </a:p>
        </p:txBody>
      </p:sp>
      <p:sp>
        <p:nvSpPr>
          <p:cNvPr id="3" name="Content Placeholder 2"/>
          <p:cNvSpPr>
            <a:spLocks noGrp="1"/>
          </p:cNvSpPr>
          <p:nvPr>
            <p:ph idx="1"/>
          </p:nvPr>
        </p:nvSpPr>
        <p:spPr/>
        <p:txBody>
          <a:bodyPr>
            <a:normAutofit fontScale="55000" lnSpcReduction="20000"/>
          </a:bodyPr>
          <a:lstStyle/>
          <a:p>
            <a:pPr marL="0" indent="0">
              <a:buNone/>
            </a:pPr>
            <a:r>
              <a:rPr lang="en-US"/>
              <a:t>We can then call these constructors to create our instances:</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Pokémon </a:t>
            </a:r>
            <a:r>
              <a:rPr lang="en-US" err="1">
                <a:latin typeface="Courier New" panose="02070309020205020404" pitchFamily="49" charset="0"/>
                <a:cs typeface="Courier New" panose="02070309020205020404" pitchFamily="49" charset="0"/>
              </a:rPr>
              <a:t>pikachu</a:t>
            </a:r>
            <a:r>
              <a:rPr lang="en-US">
                <a:latin typeface="Courier New" panose="02070309020205020404" pitchFamily="49" charset="0"/>
                <a:cs typeface="Courier New" panose="02070309020205020404" pitchFamily="49" charset="0"/>
              </a:rPr>
              <a:t> = new Pokémon(70, 120);</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a:cs typeface="Courier New" panose="02070309020205020404" pitchFamily="49" charset="0"/>
              </a:rPr>
              <a:t>We can also call our methods on the object:</a:t>
            </a:r>
          </a:p>
          <a:p>
            <a:pPr marL="0" indent="0">
              <a:buNone/>
            </a:pPr>
            <a:endParaRPr lang="en-US">
              <a:cs typeface="Courier New" panose="02070309020205020404" pitchFamily="49" charset="0"/>
            </a:endParaRPr>
          </a:p>
          <a:p>
            <a:pPr marL="0" indent="0">
              <a:buNone/>
            </a:pPr>
            <a:r>
              <a:rPr lang="en-US" err="1">
                <a:latin typeface="Courier New" panose="02070309020205020404" pitchFamily="49" charset="0"/>
                <a:cs typeface="Courier New" panose="02070309020205020404" pitchFamily="49" charset="0"/>
              </a:rPr>
              <a:t>pikachu.sumStats</a:t>
            </a:r>
            <a:r>
              <a:rPr lang="en-US">
                <a:latin typeface="Courier New" panose="02070309020205020404" pitchFamily="49" charset="0"/>
                <a:cs typeface="Courier New" panose="02070309020205020404" pitchFamily="49" charset="0"/>
              </a:rPr>
              <a:t>(); </a:t>
            </a:r>
            <a:r>
              <a:rPr lang="en-US">
                <a:solidFill>
                  <a:schemeClr val="accent6"/>
                </a:solidFill>
                <a:latin typeface="Courier New" panose="02070309020205020404" pitchFamily="49" charset="0"/>
                <a:cs typeface="Courier New" panose="02070309020205020404" pitchFamily="49" charset="0"/>
              </a:rPr>
              <a:t>//returns 190</a:t>
            </a:r>
          </a:p>
          <a:p>
            <a:pPr marL="0" indent="0">
              <a:buNone/>
            </a:pPr>
            <a:endParaRPr lang="en-US"/>
          </a:p>
        </p:txBody>
      </p:sp>
    </p:spTree>
    <p:custDataLst>
      <p:tags r:id="rId1"/>
    </p:custDataLst>
    <p:extLst>
      <p:ext uri="{BB962C8B-B14F-4D97-AF65-F5344CB8AC3E}">
        <p14:creationId xmlns:p14="http://schemas.microsoft.com/office/powerpoint/2010/main" val="7708262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1982081"/>
          </a:xfrm>
        </p:spPr>
        <p:txBody>
          <a:bodyPr/>
          <a:lstStyle/>
          <a:p>
            <a:pPr marL="0" indent="0">
              <a:buNone/>
            </a:pPr>
            <a:r>
              <a:rPr lang="en-US">
                <a:cs typeface="Segoe UI"/>
              </a:rPr>
              <a:t>Read BJP 8.2 up to “Mutators and Accessors”</a:t>
            </a:r>
          </a:p>
          <a:p>
            <a:pPr marL="0" indent="0">
              <a:buNone/>
            </a:pPr>
            <a:endParaRPr lang="en-US"/>
          </a:p>
          <a:p>
            <a:pPr marL="0" indent="0">
              <a:buNone/>
            </a:pPr>
            <a:r>
              <a:rPr lang="en-US"/>
              <a:t>Complete self-check questions #9 – 11, 13 – 16 </a:t>
            </a:r>
          </a:p>
          <a:p>
            <a:pPr marL="0" indent="0">
              <a:buNone/>
            </a:pPr>
            <a:endParaRPr lang="en-US"/>
          </a:p>
        </p:txBody>
      </p:sp>
    </p:spTree>
    <p:custDataLst>
      <p:tags r:id="rId1"/>
    </p:custDataLst>
    <p:extLst>
      <p:ext uri="{BB962C8B-B14F-4D97-AF65-F5344CB8AC3E}">
        <p14:creationId xmlns:p14="http://schemas.microsoft.com/office/powerpoint/2010/main" val="28612096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538" y="1122363"/>
            <a:ext cx="9612924" cy="2387600"/>
          </a:xfrm>
        </p:spPr>
        <p:txBody>
          <a:bodyPr/>
          <a:lstStyle/>
          <a:p>
            <a:r>
              <a:rPr lang="en-US"/>
              <a:t>Object Initialization: Constructors</a:t>
            </a:r>
          </a:p>
        </p:txBody>
      </p:sp>
      <p:sp>
        <p:nvSpPr>
          <p:cNvPr id="3" name="Subtitle 2"/>
          <p:cNvSpPr>
            <a:spLocks noGrp="1"/>
          </p:cNvSpPr>
          <p:nvPr>
            <p:ph type="subTitle" idx="1"/>
          </p:nvPr>
        </p:nvSpPr>
        <p:spPr/>
        <p:txBody>
          <a:bodyPr/>
          <a:lstStyle/>
          <a:p>
            <a:r>
              <a:rPr lang="en-US"/>
              <a:t>[ 5.03 ] [ Today’s Date ] [ Instructor Name ]</a:t>
            </a:r>
          </a:p>
        </p:txBody>
      </p:sp>
    </p:spTree>
    <p:custDataLst>
      <p:tags r:id="rId1"/>
    </p:custDataLst>
    <p:extLst>
      <p:ext uri="{BB962C8B-B14F-4D97-AF65-F5344CB8AC3E}">
        <p14:creationId xmlns:p14="http://schemas.microsoft.com/office/powerpoint/2010/main" val="9931433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23A8B-A567-42D0-8413-6113082FF1C5}"/>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67DB92AB-31FF-43E7-90A5-A7D53AC548D1}"/>
              </a:ext>
            </a:extLst>
          </p:cNvPr>
          <p:cNvSpPr>
            <a:spLocks noGrp="1"/>
          </p:cNvSpPr>
          <p:nvPr>
            <p:ph type="body" sz="quarter" idx="10"/>
          </p:nvPr>
        </p:nvSpPr>
        <p:spPr>
          <a:xfrm>
            <a:off x="586390" y="1434370"/>
            <a:ext cx="11018520" cy="2203680"/>
          </a:xfrm>
        </p:spPr>
        <p:txBody>
          <a:bodyPr/>
          <a:lstStyle/>
          <a:p>
            <a:r>
              <a:rPr lang="en-US"/>
              <a:t>Reminder: Objects use constructors</a:t>
            </a:r>
          </a:p>
          <a:p>
            <a:pPr marL="685800" lvl="1" indent="-457200">
              <a:buFont typeface="Arial" panose="020B0604020202020204" pitchFamily="34" charset="0"/>
              <a:buChar char="•"/>
            </a:pPr>
            <a:r>
              <a:rPr lang="en-US"/>
              <a:t>Start your constructor with the keyword public</a:t>
            </a:r>
          </a:p>
          <a:p>
            <a:pPr marL="685800" lvl="1" indent="-457200">
              <a:buFont typeface="Arial" panose="020B0604020202020204" pitchFamily="34" charset="0"/>
              <a:buChar char="•"/>
            </a:pPr>
            <a:r>
              <a:rPr lang="en-US"/>
              <a:t>Follow the class name and whatever you think you should include</a:t>
            </a:r>
          </a:p>
          <a:p>
            <a:pPr marL="685800" lvl="1" indent="-457200">
              <a:buFont typeface="Arial" panose="020B0604020202020204" pitchFamily="34" charset="0"/>
              <a:buChar char="•"/>
            </a:pPr>
            <a:r>
              <a:rPr lang="en-US"/>
              <a:t>Design Questions</a:t>
            </a:r>
          </a:p>
          <a:p>
            <a:pPr marL="914400" lvl="2" indent="-457200">
              <a:buFont typeface="Arial" panose="020B0604020202020204" pitchFamily="34" charset="0"/>
              <a:buChar char="•"/>
            </a:pPr>
            <a:r>
              <a:rPr lang="en-US"/>
              <a:t>Which parameters do you think should be auto-initialized?</a:t>
            </a:r>
          </a:p>
          <a:p>
            <a:pPr marL="914400" lvl="2" indent="-457200">
              <a:buFont typeface="Arial" panose="020B0604020202020204" pitchFamily="34" charset="0"/>
              <a:buChar char="•"/>
            </a:pPr>
            <a:r>
              <a:rPr lang="en-US"/>
              <a:t>When does it make sense to proscribe the initial state?</a:t>
            </a:r>
          </a:p>
        </p:txBody>
      </p:sp>
    </p:spTree>
    <p:custDataLst>
      <p:tags r:id="rId1"/>
    </p:custDataLst>
    <p:extLst>
      <p:ext uri="{BB962C8B-B14F-4D97-AF65-F5344CB8AC3E}">
        <p14:creationId xmlns:p14="http://schemas.microsoft.com/office/powerpoint/2010/main" val="377909077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Student</a:t>
            </a:r>
          </a:p>
        </p:txBody>
      </p:sp>
      <p:sp>
        <p:nvSpPr>
          <p:cNvPr id="3" name="Content Placeholder 2"/>
          <p:cNvSpPr>
            <a:spLocks noGrp="1"/>
          </p:cNvSpPr>
          <p:nvPr>
            <p:ph type="body" sz="quarter" idx="10"/>
          </p:nvPr>
        </p:nvSpPr>
        <p:spPr>
          <a:xfrm>
            <a:off x="586390" y="1434370"/>
            <a:ext cx="11018520" cy="4753366"/>
          </a:xfrm>
        </p:spPr>
        <p:txBody>
          <a:bodyPr>
            <a:noAutofit/>
          </a:bodyPr>
          <a:lstStyle/>
          <a:p>
            <a:pPr marL="0" indent="0">
              <a:buNone/>
            </a:pPr>
            <a:r>
              <a:rPr lang="en-US" sz="1800">
                <a:latin typeface="Courier New" panose="02070309020205020404" pitchFamily="49" charset="0"/>
                <a:cs typeface="Courier New" panose="02070309020205020404" pitchFamily="49" charset="0"/>
              </a:rPr>
              <a:t>public class Student {</a:t>
            </a:r>
          </a:p>
          <a:p>
            <a:pPr marL="0" indent="0">
              <a:buNone/>
            </a:pPr>
            <a:r>
              <a:rPr lang="en-US" sz="1800">
                <a:latin typeface="Courier New" panose="02070309020205020404" pitchFamily="49" charset="0"/>
                <a:cs typeface="Courier New" panose="02070309020205020404" pitchFamily="49" charset="0"/>
              </a:rPr>
              <a:t>	public String name;</a:t>
            </a:r>
          </a:p>
          <a:p>
            <a:pPr marL="0" indent="0">
              <a:buNone/>
            </a:pPr>
            <a:r>
              <a:rPr lang="en-US" sz="1800">
                <a:latin typeface="Courier New" panose="02070309020205020404" pitchFamily="49" charset="0"/>
                <a:cs typeface="Courier New" panose="02070309020205020404" pitchFamily="49" charset="0"/>
              </a:rPr>
              <a:t>	public int </a:t>
            </a:r>
            <a:r>
              <a:rPr lang="en-US" sz="1800" err="1">
                <a:latin typeface="Courier New" panose="02070309020205020404" pitchFamily="49" charset="0"/>
                <a:cs typeface="Courier New" panose="02070309020205020404" pitchFamily="49" charset="0"/>
              </a:rPr>
              <a:t>gradeLevel</a:t>
            </a:r>
            <a:r>
              <a:rPr lang="en-US" sz="1800">
                <a:latin typeface="Courier New" panose="02070309020205020404" pitchFamily="49" charset="0"/>
                <a:cs typeface="Courier New" panose="02070309020205020404" pitchFamily="49" charset="0"/>
              </a:rPr>
              <a:t>;</a:t>
            </a:r>
          </a:p>
          <a:p>
            <a:pPr marL="0" indent="0">
              <a:buNone/>
            </a:pPr>
            <a:r>
              <a:rPr lang="en-US" sz="1800">
                <a:latin typeface="Courier New" panose="02070309020205020404" pitchFamily="49" charset="0"/>
                <a:cs typeface="Courier New" panose="02070309020205020404" pitchFamily="49" charset="0"/>
              </a:rPr>
              <a:t>	public double </a:t>
            </a:r>
            <a:r>
              <a:rPr lang="en-US" sz="1800" err="1">
                <a:latin typeface="Courier New" panose="02070309020205020404" pitchFamily="49" charset="0"/>
                <a:cs typeface="Courier New" panose="02070309020205020404" pitchFamily="49" charset="0"/>
              </a:rPr>
              <a:t>gpa</a:t>
            </a:r>
            <a:r>
              <a:rPr lang="en-US" sz="1800">
                <a:latin typeface="Courier New" panose="02070309020205020404" pitchFamily="49" charset="0"/>
                <a:cs typeface="Courier New" panose="02070309020205020404" pitchFamily="49" charset="0"/>
              </a:rPr>
              <a:t>;</a:t>
            </a:r>
          </a:p>
          <a:p>
            <a:pPr marL="0" indent="0">
              <a:buNone/>
            </a:pPr>
            <a:endParaRPr lang="en-US" sz="18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	public Student(String n, int </a:t>
            </a:r>
            <a:r>
              <a:rPr lang="en-US" sz="1800" err="1">
                <a:latin typeface="Courier New" panose="02070309020205020404" pitchFamily="49" charset="0"/>
                <a:cs typeface="Courier New" panose="02070309020205020404" pitchFamily="49" charset="0"/>
              </a:rPr>
              <a:t>gl</a:t>
            </a:r>
            <a:r>
              <a:rPr lang="en-US" sz="1800">
                <a:latin typeface="Courier New" panose="02070309020205020404" pitchFamily="49" charset="0"/>
                <a:cs typeface="Courier New" panose="02070309020205020404" pitchFamily="49" charset="0"/>
              </a:rPr>
              <a:t>, double g) {  </a:t>
            </a:r>
          </a:p>
          <a:p>
            <a:pPr marL="0" indent="0">
              <a:buNone/>
            </a:pPr>
            <a:r>
              <a:rPr lang="en-US" sz="1800">
                <a:latin typeface="Courier New" panose="02070309020205020404" pitchFamily="49" charset="0"/>
                <a:cs typeface="Courier New" panose="02070309020205020404" pitchFamily="49" charset="0"/>
              </a:rPr>
              <a:t>		name = n;					</a:t>
            </a:r>
          </a:p>
          <a:p>
            <a:pPr marL="0" indent="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gradelevel</a:t>
            </a:r>
            <a:r>
              <a:rPr lang="en-US" sz="1800">
                <a:latin typeface="Courier New" panose="02070309020205020404" pitchFamily="49" charset="0"/>
                <a:cs typeface="Courier New" panose="02070309020205020404" pitchFamily="49" charset="0"/>
              </a:rPr>
              <a:t> = </a:t>
            </a:r>
            <a:r>
              <a:rPr lang="en-US" sz="1800" err="1">
                <a:latin typeface="Courier New" panose="02070309020205020404" pitchFamily="49" charset="0"/>
                <a:cs typeface="Courier New" panose="02070309020205020404" pitchFamily="49" charset="0"/>
              </a:rPr>
              <a:t>gl</a:t>
            </a:r>
            <a:r>
              <a:rPr lang="en-US" sz="1800">
                <a:latin typeface="Courier New" panose="02070309020205020404" pitchFamily="49" charset="0"/>
                <a:cs typeface="Courier New" panose="02070309020205020404" pitchFamily="49" charset="0"/>
              </a:rPr>
              <a:t>;</a:t>
            </a:r>
          </a:p>
          <a:p>
            <a:pPr marL="0" indent="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gpa</a:t>
            </a:r>
            <a:r>
              <a:rPr lang="en-US" sz="1800">
                <a:latin typeface="Courier New" panose="02070309020205020404" pitchFamily="49" charset="0"/>
                <a:cs typeface="Courier New" panose="02070309020205020404" pitchFamily="49" charset="0"/>
              </a:rPr>
              <a:t> = g;</a:t>
            </a:r>
          </a:p>
          <a:p>
            <a:pPr marL="0" indent="0">
              <a:buNone/>
            </a:pPr>
            <a:r>
              <a:rPr lang="en-US" sz="1800">
                <a:latin typeface="Courier New" panose="02070309020205020404" pitchFamily="49" charset="0"/>
                <a:cs typeface="Courier New" panose="02070309020205020404" pitchFamily="49" charset="0"/>
              </a:rPr>
              <a:t>	}</a:t>
            </a:r>
          </a:p>
          <a:p>
            <a:pPr marL="0" indent="0">
              <a:buNone/>
            </a:pPr>
            <a:r>
              <a:rPr lang="en-US" sz="180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3D8E064-E75C-44B7-B259-D76E1EA7942B}"/>
              </a:ext>
            </a:extLst>
          </p:cNvPr>
          <p:cNvSpPr txBox="1"/>
          <p:nvPr/>
        </p:nvSpPr>
        <p:spPr>
          <a:xfrm>
            <a:off x="7867411" y="3275860"/>
            <a:ext cx="3906175" cy="861774"/>
          </a:xfrm>
          <a:prstGeom prst="rect">
            <a:avLst/>
          </a:prstGeom>
          <a:noFill/>
        </p:spPr>
        <p:txBody>
          <a:bodyPr wrap="square" lIns="0" tIns="0" rIns="0" bIns="0" rtlCol="0">
            <a:spAutoFit/>
          </a:bodyPr>
          <a:lstStyle/>
          <a:p>
            <a:pPr algn="l"/>
            <a:r>
              <a:rPr lang="en-US" sz="14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It’s a good idea to use a single</a:t>
            </a:r>
          </a:p>
          <a:p>
            <a:pPr algn="l"/>
            <a:r>
              <a:rPr lang="en-US" sz="14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letter from the fields you are</a:t>
            </a:r>
          </a:p>
          <a:p>
            <a:pPr algn="l"/>
            <a:r>
              <a:rPr lang="en-US" sz="14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initializing in the constructor.</a:t>
            </a:r>
          </a:p>
          <a:p>
            <a:pPr algn="l"/>
            <a:r>
              <a:rPr lang="en-US" sz="14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It keeps things simple.</a:t>
            </a:r>
          </a:p>
        </p:txBody>
      </p:sp>
      <p:sp>
        <p:nvSpPr>
          <p:cNvPr id="7" name="TextBox 6">
            <a:extLst>
              <a:ext uri="{FF2B5EF4-FFF2-40B4-BE49-F238E27FC236}">
                <a16:creationId xmlns:a16="http://schemas.microsoft.com/office/drawing/2014/main" id="{2CA64741-8FFD-4451-BB25-0FBDAD97D2B2}"/>
              </a:ext>
            </a:extLst>
          </p:cNvPr>
          <p:cNvSpPr txBox="1"/>
          <p:nvPr/>
        </p:nvSpPr>
        <p:spPr>
          <a:xfrm>
            <a:off x="355107" y="5423630"/>
            <a:ext cx="11418479" cy="615553"/>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What would you add to this constructor?</a:t>
            </a:r>
          </a:p>
          <a:p>
            <a:pPr algn="l"/>
            <a:r>
              <a:rPr lang="en-US" sz="2000">
                <a:gradFill>
                  <a:gsLst>
                    <a:gs pos="2917">
                      <a:schemeClr val="tx1"/>
                    </a:gs>
                    <a:gs pos="30000">
                      <a:schemeClr val="tx1"/>
                    </a:gs>
                  </a:gsLst>
                  <a:lin ang="5400000" scaled="0"/>
                </a:gradFill>
              </a:rPr>
              <a:t>Can you think of some situations where you would want to leave out some of the fields?</a:t>
            </a:r>
          </a:p>
        </p:txBody>
      </p:sp>
    </p:spTree>
    <p:custDataLst>
      <p:tags r:id="rId1"/>
    </p:custDataLst>
    <p:extLst>
      <p:ext uri="{BB962C8B-B14F-4D97-AF65-F5344CB8AC3E}">
        <p14:creationId xmlns:p14="http://schemas.microsoft.com/office/powerpoint/2010/main" val="278695595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Dog</a:t>
            </a:r>
          </a:p>
        </p:txBody>
      </p:sp>
      <p:sp>
        <p:nvSpPr>
          <p:cNvPr id="3" name="Content Placeholder 2"/>
          <p:cNvSpPr>
            <a:spLocks noGrp="1"/>
          </p:cNvSpPr>
          <p:nvPr>
            <p:ph type="body" sz="quarter" idx="10"/>
          </p:nvPr>
        </p:nvSpPr>
        <p:spPr/>
        <p:txBody>
          <a:bodyPr>
            <a:noAutofit/>
          </a:bodyPr>
          <a:lstStyle/>
          <a:p>
            <a:pPr marL="0" indent="0">
              <a:buNone/>
            </a:pPr>
            <a:r>
              <a:rPr lang="en-US" sz="1800">
                <a:latin typeface="Courier New" panose="02070309020205020404" pitchFamily="49" charset="0"/>
                <a:cs typeface="Courier New" panose="02070309020205020404" pitchFamily="49" charset="0"/>
              </a:rPr>
              <a:t>public class Student {</a:t>
            </a:r>
          </a:p>
          <a:p>
            <a:pPr marL="0" indent="0">
              <a:buNone/>
            </a:pPr>
            <a:r>
              <a:rPr lang="en-US" sz="1800">
                <a:latin typeface="Courier New" panose="02070309020205020404" pitchFamily="49" charset="0"/>
                <a:cs typeface="Courier New" panose="02070309020205020404" pitchFamily="49" charset="0"/>
              </a:rPr>
              <a:t>	public String breed;</a:t>
            </a:r>
          </a:p>
          <a:p>
            <a:pPr marL="0" indent="0">
              <a:buNone/>
            </a:pPr>
            <a:r>
              <a:rPr lang="en-US" sz="1800">
                <a:latin typeface="Courier New" panose="02070309020205020404" pitchFamily="49" charset="0"/>
                <a:cs typeface="Courier New" panose="02070309020205020404" pitchFamily="49" charset="0"/>
              </a:rPr>
              <a:t>	???;				//What else could be made fields?</a:t>
            </a:r>
          </a:p>
          <a:p>
            <a:pPr marL="0" indent="0">
              <a:buNone/>
            </a:pPr>
            <a:endParaRPr lang="en-US" sz="18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	public Dog(???) {		//How do we add these as parameters?</a:t>
            </a:r>
          </a:p>
          <a:p>
            <a:pPr marL="0" indent="0">
              <a:buNone/>
            </a:pPr>
            <a:r>
              <a:rPr lang="en-US" sz="1800">
                <a:latin typeface="Courier New" panose="02070309020205020404" pitchFamily="49" charset="0"/>
                <a:cs typeface="Courier New" panose="02070309020205020404" pitchFamily="49" charset="0"/>
              </a:rPr>
              <a:t>		???;			//How do we assign values passed through?</a:t>
            </a:r>
          </a:p>
          <a:p>
            <a:pPr marL="0" indent="0">
              <a:buNone/>
            </a:pPr>
            <a:r>
              <a:rPr lang="en-US" sz="1800">
                <a:latin typeface="Courier New" panose="02070309020205020404" pitchFamily="49" charset="0"/>
                <a:cs typeface="Courier New" panose="02070309020205020404" pitchFamily="49" charset="0"/>
              </a:rPr>
              <a:t>	}</a:t>
            </a:r>
          </a:p>
          <a:p>
            <a:pPr marL="0" indent="0">
              <a:buNone/>
            </a:pPr>
            <a:r>
              <a:rPr lang="en-US" sz="180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07E8CFE-E16B-43CA-B049-15F9C633CF67}"/>
              </a:ext>
            </a:extLst>
          </p:cNvPr>
          <p:cNvSpPr txBox="1"/>
          <p:nvPr/>
        </p:nvSpPr>
        <p:spPr>
          <a:xfrm>
            <a:off x="355107" y="5423630"/>
            <a:ext cx="11418479" cy="615553"/>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What would you add to this constructor?</a:t>
            </a:r>
          </a:p>
          <a:p>
            <a:pPr algn="l"/>
            <a:r>
              <a:rPr lang="en-US" sz="2000">
                <a:gradFill>
                  <a:gsLst>
                    <a:gs pos="2917">
                      <a:schemeClr val="tx1"/>
                    </a:gs>
                    <a:gs pos="30000">
                      <a:schemeClr val="tx1"/>
                    </a:gs>
                  </a:gsLst>
                  <a:lin ang="5400000" scaled="0"/>
                </a:gradFill>
              </a:rPr>
              <a:t>Can you think of some situations where you would want to leave out some of the fields?</a:t>
            </a:r>
          </a:p>
        </p:txBody>
      </p:sp>
    </p:spTree>
    <p:custDataLst>
      <p:tags r:id="rId1"/>
    </p:custDataLst>
    <p:extLst>
      <p:ext uri="{BB962C8B-B14F-4D97-AF65-F5344CB8AC3E}">
        <p14:creationId xmlns:p14="http://schemas.microsoft.com/office/powerpoint/2010/main" val="388313126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Forecast</a:t>
            </a:r>
          </a:p>
        </p:txBody>
      </p:sp>
      <p:sp>
        <p:nvSpPr>
          <p:cNvPr id="3" name="Content Placeholder 2"/>
          <p:cNvSpPr>
            <a:spLocks noGrp="1"/>
          </p:cNvSpPr>
          <p:nvPr>
            <p:ph type="body" sz="quarter" idx="10"/>
          </p:nvPr>
        </p:nvSpPr>
        <p:spPr/>
        <p:txBody>
          <a:bodyPr>
            <a:noAutofit/>
          </a:bodyPr>
          <a:lstStyle/>
          <a:p>
            <a:pPr marL="0" indent="0">
              <a:buNone/>
            </a:pPr>
            <a:r>
              <a:rPr lang="en-US" sz="1800">
                <a:latin typeface="Courier New" panose="02070309020205020404" pitchFamily="49" charset="0"/>
                <a:cs typeface="Courier New" panose="02070309020205020404" pitchFamily="49" charset="0"/>
              </a:rPr>
              <a:t>public class Forecast {</a:t>
            </a:r>
          </a:p>
          <a:p>
            <a:pPr marL="0" indent="0">
              <a:buNone/>
            </a:pPr>
            <a:r>
              <a:rPr lang="en-US" sz="1800">
                <a:latin typeface="Courier New" panose="02070309020205020404" pitchFamily="49" charset="0"/>
                <a:cs typeface="Courier New" panose="02070309020205020404" pitchFamily="49" charset="0"/>
              </a:rPr>
              <a:t>	public </a:t>
            </a:r>
            <a:r>
              <a:rPr lang="en-US" sz="1800" err="1">
                <a:latin typeface="Courier New" panose="02070309020205020404" pitchFamily="49" charset="0"/>
                <a:cs typeface="Courier New" panose="02070309020205020404" pitchFamily="49" charset="0"/>
              </a:rPr>
              <a:t>boolean</a:t>
            </a: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tornadoWarning</a:t>
            </a:r>
            <a:r>
              <a:rPr lang="en-US" sz="1800">
                <a:latin typeface="Courier New" panose="02070309020205020404" pitchFamily="49" charset="0"/>
                <a:cs typeface="Courier New" panose="02070309020205020404" pitchFamily="49" charset="0"/>
              </a:rPr>
              <a:t>;		//Does it make sense to have</a:t>
            </a:r>
          </a:p>
          <a:p>
            <a:pPr marL="0" indent="0">
              <a:buNone/>
            </a:pPr>
            <a:r>
              <a:rPr lang="en-US" sz="1800">
                <a:latin typeface="Courier New" panose="02070309020205020404" pitchFamily="49" charset="0"/>
                <a:cs typeface="Courier New" panose="02070309020205020404" pitchFamily="49" charset="0"/>
              </a:rPr>
              <a:t>	???;						//a tornado warning? This is</a:t>
            </a:r>
          </a:p>
          <a:p>
            <a:pPr marL="0" indent="0">
              <a:buNone/>
            </a:pPr>
            <a:r>
              <a:rPr lang="en-US" sz="1800">
                <a:latin typeface="Courier New" panose="02070309020205020404" pitchFamily="49" charset="0"/>
                <a:cs typeface="Courier New" panose="02070309020205020404" pitchFamily="49" charset="0"/>
              </a:rPr>
              <a:t>							//a design choice!!!</a:t>
            </a:r>
          </a:p>
          <a:p>
            <a:pPr marL="0" indent="0">
              <a:buNone/>
            </a:pPr>
            <a:r>
              <a:rPr lang="en-US" sz="1800">
                <a:latin typeface="Courier New" panose="02070309020205020404" pitchFamily="49" charset="0"/>
                <a:cs typeface="Courier New" panose="02070309020205020404" pitchFamily="49" charset="0"/>
              </a:rPr>
              <a:t>	Constructor(???)</a:t>
            </a:r>
          </a:p>
          <a:p>
            <a:pPr marL="0" indent="0">
              <a:buNone/>
            </a:pPr>
            <a:r>
              <a:rPr lang="en-US" sz="180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5A07DE2F-28F9-4786-8B14-63C9F4788CBD}"/>
              </a:ext>
            </a:extLst>
          </p:cNvPr>
          <p:cNvSpPr txBox="1"/>
          <p:nvPr/>
        </p:nvSpPr>
        <p:spPr>
          <a:xfrm>
            <a:off x="355107" y="5423630"/>
            <a:ext cx="11418479" cy="615553"/>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What would you add to this constructor?</a:t>
            </a:r>
          </a:p>
          <a:p>
            <a:pPr algn="l"/>
            <a:r>
              <a:rPr lang="en-US" sz="2000">
                <a:gradFill>
                  <a:gsLst>
                    <a:gs pos="2917">
                      <a:schemeClr val="tx1"/>
                    </a:gs>
                    <a:gs pos="30000">
                      <a:schemeClr val="tx1"/>
                    </a:gs>
                  </a:gsLst>
                  <a:lin ang="5400000" scaled="0"/>
                </a:gradFill>
              </a:rPr>
              <a:t>Can you think of some situations where you would want to leave out some of the fields?</a:t>
            </a:r>
          </a:p>
        </p:txBody>
      </p:sp>
    </p:spTree>
    <p:custDataLst>
      <p:tags r:id="rId1"/>
    </p:custDataLst>
    <p:extLst>
      <p:ext uri="{BB962C8B-B14F-4D97-AF65-F5344CB8AC3E}">
        <p14:creationId xmlns:p14="http://schemas.microsoft.com/office/powerpoint/2010/main" val="236949308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EE45-B764-4053-9394-E2DD080FB6DC}"/>
              </a:ext>
            </a:extLst>
          </p:cNvPr>
          <p:cNvSpPr>
            <a:spLocks noGrp="1"/>
          </p:cNvSpPr>
          <p:nvPr>
            <p:ph type="title"/>
          </p:nvPr>
        </p:nvSpPr>
        <p:spPr/>
        <p:txBody>
          <a:bodyPr/>
          <a:lstStyle/>
          <a:p>
            <a:r>
              <a:rPr lang="en-US"/>
              <a:t>Static Method</a:t>
            </a:r>
          </a:p>
        </p:txBody>
      </p:sp>
      <p:sp>
        <p:nvSpPr>
          <p:cNvPr id="3" name="Text Placeholder 2">
            <a:extLst>
              <a:ext uri="{FF2B5EF4-FFF2-40B4-BE49-F238E27FC236}">
                <a16:creationId xmlns:a16="http://schemas.microsoft.com/office/drawing/2014/main" id="{8361C71D-651C-411D-8A06-F528E1E8CE97}"/>
              </a:ext>
            </a:extLst>
          </p:cNvPr>
          <p:cNvSpPr>
            <a:spLocks noGrp="1"/>
          </p:cNvSpPr>
          <p:nvPr>
            <p:ph type="body" sz="quarter" idx="10"/>
          </p:nvPr>
        </p:nvSpPr>
        <p:spPr>
          <a:xfrm>
            <a:off x="586390" y="1434370"/>
            <a:ext cx="11018520" cy="4739759"/>
          </a:xfrm>
        </p:spPr>
        <p:txBody>
          <a:bodyPr/>
          <a:lstStyle/>
          <a:p>
            <a:r>
              <a:rPr lang="en-US" b="1"/>
              <a:t>Static method in Java</a:t>
            </a:r>
            <a:r>
              <a:rPr lang="en-US"/>
              <a:t> is a method which belongs to the class and not to the object.</a:t>
            </a:r>
          </a:p>
          <a:p>
            <a:pPr marL="457200" indent="-457200">
              <a:buFont typeface="Arial" panose="020B0604020202020204" pitchFamily="34" charset="0"/>
              <a:buChar char="•"/>
            </a:pPr>
            <a:r>
              <a:rPr lang="en-US"/>
              <a:t>A static method can call only other static methods and can not call a non-static method from it.</a:t>
            </a:r>
          </a:p>
          <a:p>
            <a:pPr marL="457200" indent="-457200">
              <a:buFont typeface="Arial" panose="020B0604020202020204" pitchFamily="34" charset="0"/>
              <a:buChar char="•"/>
            </a:pPr>
            <a:r>
              <a:rPr lang="en-US"/>
              <a:t>A static method can be accessed directly by the class name and doesn’t need any object</a:t>
            </a:r>
          </a:p>
          <a:p>
            <a:pPr marL="457200" indent="-457200">
              <a:buFont typeface="Arial" panose="020B0604020202020204" pitchFamily="34" charset="0"/>
              <a:buChar char="•"/>
            </a:pPr>
            <a:r>
              <a:rPr lang="en-US"/>
              <a:t>A static method cannot refer to "this" or "super" keywords in anyway</a:t>
            </a:r>
          </a:p>
          <a:p>
            <a:pPr marL="457200" indent="-457200">
              <a:buFont typeface="Arial" panose="020B0604020202020204" pitchFamily="34" charset="0"/>
              <a:buChar char="•"/>
            </a:pPr>
            <a:r>
              <a:rPr lang="en-US"/>
              <a:t>Syntax</a:t>
            </a:r>
          </a:p>
          <a:p>
            <a:pPr marL="457200" indent="-457200">
              <a:buFont typeface="Arial" panose="020B0604020202020204" pitchFamily="34" charset="0"/>
              <a:buChar char="•"/>
            </a:pPr>
            <a:endParaRPr lang="en-US"/>
          </a:p>
        </p:txBody>
      </p:sp>
      <p:sp>
        <p:nvSpPr>
          <p:cNvPr id="4" name="Rectangle 1">
            <a:extLst>
              <a:ext uri="{FF2B5EF4-FFF2-40B4-BE49-F238E27FC236}">
                <a16:creationId xmlns:a16="http://schemas.microsoft.com/office/drawing/2014/main" id="{F4BC4E2A-4EC8-4471-9843-E683B887769A}"/>
              </a:ext>
            </a:extLst>
          </p:cNvPr>
          <p:cNvSpPr>
            <a:spLocks noChangeArrowheads="1"/>
          </p:cNvSpPr>
          <p:nvPr/>
        </p:nvSpPr>
        <p:spPr bwMode="auto">
          <a:xfrm>
            <a:off x="2672179" y="5697649"/>
            <a:ext cx="5468722"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a:ln>
                  <a:noFill/>
                </a:ln>
                <a:solidFill>
                  <a:srgbClr val="222222"/>
                </a:solidFill>
                <a:effectLst/>
                <a:latin typeface="Courier New" panose="02070309020205020404" pitchFamily="49" charset="0"/>
                <a:cs typeface="Courier New" panose="02070309020205020404" pitchFamily="49" charset="0"/>
              </a:rPr>
              <a:t>&lt;</a:t>
            </a:r>
            <a:r>
              <a:rPr kumimoji="0" lang="en-US" altLang="en-US" sz="1600" b="1" u="none" strike="noStrike" cap="none" normalizeH="0" baseline="0">
                <a:ln>
                  <a:noFill/>
                </a:ln>
                <a:solidFill>
                  <a:srgbClr val="222222"/>
                </a:solidFill>
                <a:effectLst/>
                <a:latin typeface="Courier New" panose="02070309020205020404" pitchFamily="49" charset="0"/>
                <a:cs typeface="Courier New" panose="02070309020205020404" pitchFamily="49" charset="0"/>
              </a:rPr>
              <a:t>class-name&gt;.&lt;method-name&gt;</a:t>
            </a:r>
            <a:r>
              <a:rPr kumimoji="0" lang="en-US" altLang="en-US" sz="1200" b="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endParaRPr kumimoji="0" lang="en-US" altLang="en-US" sz="3600" b="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77976311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E0D4-BF39-4273-90B5-7ED3108186DF}"/>
              </a:ext>
            </a:extLst>
          </p:cNvPr>
          <p:cNvSpPr>
            <a:spLocks noGrp="1"/>
          </p:cNvSpPr>
          <p:nvPr>
            <p:ph type="title"/>
          </p:nvPr>
        </p:nvSpPr>
        <p:spPr/>
        <p:txBody>
          <a:bodyPr/>
          <a:lstStyle/>
          <a:p>
            <a:r>
              <a:rPr lang="en-US"/>
              <a:t>Example of a Static Method</a:t>
            </a:r>
          </a:p>
        </p:txBody>
      </p:sp>
      <p:sp>
        <p:nvSpPr>
          <p:cNvPr id="3" name="Text Placeholder 2">
            <a:extLst>
              <a:ext uri="{FF2B5EF4-FFF2-40B4-BE49-F238E27FC236}">
                <a16:creationId xmlns:a16="http://schemas.microsoft.com/office/drawing/2014/main" id="{97B93752-FE37-4D4A-9B09-51A9077A5B06}"/>
              </a:ext>
            </a:extLst>
          </p:cNvPr>
          <p:cNvSpPr>
            <a:spLocks noGrp="1"/>
          </p:cNvSpPr>
          <p:nvPr>
            <p:ph type="body" sz="quarter" idx="10"/>
          </p:nvPr>
        </p:nvSpPr>
        <p:spPr>
          <a:xfrm>
            <a:off x="728433" y="1097019"/>
            <a:ext cx="7350247" cy="5244513"/>
          </a:xfrm>
        </p:spPr>
        <p:txBody>
          <a:bodyPr/>
          <a:lstStyle/>
          <a:p>
            <a:r>
              <a:rPr lang="en-US" sz="1200">
                <a:latin typeface="Courier New" panose="02070309020205020404" pitchFamily="49" charset="0"/>
                <a:cs typeface="Courier New" panose="02070309020205020404" pitchFamily="49" charset="0"/>
              </a:rPr>
              <a:t>public class Demo{</a:t>
            </a:r>
          </a:p>
          <a:p>
            <a:r>
              <a:rPr lang="en-US" sz="1200">
                <a:latin typeface="Courier New" panose="02070309020205020404" pitchFamily="49" charset="0"/>
                <a:cs typeface="Courier New" panose="02070309020205020404" pitchFamily="49" charset="0"/>
              </a:rPr>
              <a:t>   public static void main(String </a:t>
            </a:r>
            <a:r>
              <a:rPr lang="en-US" sz="1200" err="1">
                <a:latin typeface="Courier New" panose="02070309020205020404" pitchFamily="49" charset="0"/>
                <a:cs typeface="Courier New" panose="02070309020205020404" pitchFamily="49" charset="0"/>
              </a:rPr>
              <a:t>args</a:t>
            </a:r>
            <a:r>
              <a:rPr lang="en-US" sz="1200">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Student s1 = new Student();</a:t>
            </a:r>
          </a:p>
          <a:p>
            <a:r>
              <a:rPr lang="en-US" sz="1200">
                <a:latin typeface="Courier New" panose="02070309020205020404" pitchFamily="49" charset="0"/>
                <a:cs typeface="Courier New" panose="02070309020205020404" pitchFamily="49" charset="0"/>
              </a:rPr>
              <a:t>     s1.showData();</a:t>
            </a:r>
          </a:p>
          <a:p>
            <a:r>
              <a:rPr lang="en-US" sz="1200">
                <a:latin typeface="Courier New" panose="02070309020205020404" pitchFamily="49" charset="0"/>
                <a:cs typeface="Courier New" panose="02070309020205020404" pitchFamily="49" charset="0"/>
              </a:rPr>
              <a:t>     Student s2 = new Student();</a:t>
            </a:r>
          </a:p>
          <a:p>
            <a:r>
              <a:rPr lang="en-US" sz="1200">
                <a:latin typeface="Courier New" panose="02070309020205020404" pitchFamily="49" charset="0"/>
                <a:cs typeface="Courier New" panose="02070309020205020404" pitchFamily="49" charset="0"/>
              </a:rPr>
              <a:t>     s2.showData();</a:t>
            </a:r>
          </a:p>
          <a:p>
            <a:r>
              <a:rPr lang="en-US" sz="1200">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class Student {</a:t>
            </a:r>
          </a:p>
          <a:p>
            <a:r>
              <a:rPr lang="en-US" sz="1200">
                <a:latin typeface="Courier New" panose="02070309020205020404" pitchFamily="49" charset="0"/>
                <a:cs typeface="Courier New" panose="02070309020205020404" pitchFamily="49" charset="0"/>
              </a:rPr>
              <a:t>int a; //initialized to zero</a:t>
            </a:r>
          </a:p>
          <a:p>
            <a:r>
              <a:rPr lang="en-US" sz="1200">
                <a:latin typeface="Courier New" panose="02070309020205020404" pitchFamily="49" charset="0"/>
                <a:cs typeface="Courier New" panose="02070309020205020404" pitchFamily="49" charset="0"/>
              </a:rPr>
              <a:t>static int b; //initialized to zero only when class is loaded not for each object created.</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Student(){</a:t>
            </a:r>
          </a:p>
          <a:p>
            <a:r>
              <a:rPr lang="en-US" sz="1200">
                <a:latin typeface="Courier New" panose="02070309020205020404" pitchFamily="49" charset="0"/>
                <a:cs typeface="Courier New" panose="02070309020205020404" pitchFamily="49" charset="0"/>
              </a:rPr>
              <a:t>   //Constructor incrementing static variable b</a:t>
            </a:r>
          </a:p>
          <a:p>
            <a:r>
              <a:rPr lang="en-US" sz="1200">
                <a:latin typeface="Courier New" panose="02070309020205020404" pitchFamily="49" charset="0"/>
                <a:cs typeface="Courier New" panose="02070309020205020404" pitchFamily="49" charset="0"/>
              </a:rPr>
              <a:t>   b++;</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public void </a:t>
            </a:r>
            <a:r>
              <a:rPr lang="en-US" sz="1200" err="1">
                <a:latin typeface="Courier New" panose="02070309020205020404" pitchFamily="49" charset="0"/>
                <a:cs typeface="Courier New" panose="02070309020205020404" pitchFamily="49" charset="0"/>
              </a:rPr>
              <a:t>showData</a:t>
            </a:r>
            <a:r>
              <a:rPr lang="en-US" sz="1200">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System.out.println</a:t>
            </a:r>
            <a:r>
              <a:rPr lang="en-US" sz="1200">
                <a:latin typeface="Courier New" panose="02070309020205020404" pitchFamily="49" charset="0"/>
                <a:cs typeface="Courier New" panose="02070309020205020404" pitchFamily="49" charset="0"/>
              </a:rPr>
              <a:t>("Value of a = "+a);</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System.out.println</a:t>
            </a:r>
            <a:r>
              <a:rPr lang="en-US" sz="1200">
                <a:latin typeface="Courier New" panose="02070309020205020404" pitchFamily="49" charset="0"/>
                <a:cs typeface="Courier New" panose="02070309020205020404" pitchFamily="49" charset="0"/>
              </a:rPr>
              <a:t>("Value of b = "+b);</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C75DC13-60C5-4B78-A38D-CBC7CB5C949A}"/>
              </a:ext>
            </a:extLst>
          </p:cNvPr>
          <p:cNvSpPr txBox="1"/>
          <p:nvPr/>
        </p:nvSpPr>
        <p:spPr>
          <a:xfrm>
            <a:off x="8593584" y="896645"/>
            <a:ext cx="2601158" cy="1846659"/>
          </a:xfrm>
          <a:prstGeom prst="rect">
            <a:avLst/>
          </a:prstGeom>
          <a:noFill/>
        </p:spPr>
        <p:txBody>
          <a:bodyPr wrap="square" lIns="0" tIns="0" rIns="0" bIns="0" rtlCol="0">
            <a:spAutoFit/>
          </a:bodyPr>
          <a:lstStyle/>
          <a:p>
            <a:pPr algn="l"/>
            <a:r>
              <a:rPr lang="en-US" sz="2000" b="1">
                <a:gradFill>
                  <a:gsLst>
                    <a:gs pos="2917">
                      <a:schemeClr val="tx1"/>
                    </a:gs>
                    <a:gs pos="30000">
                      <a:schemeClr val="tx1"/>
                    </a:gs>
                  </a:gsLst>
                  <a:lin ang="5400000" scaled="0"/>
                </a:gradFill>
              </a:rPr>
              <a:t>Output</a:t>
            </a:r>
          </a:p>
          <a:p>
            <a:pPr algn="l"/>
            <a:endParaRPr lang="en-US" sz="2000">
              <a:gradFill>
                <a:gsLst>
                  <a:gs pos="2917">
                    <a:schemeClr val="tx1"/>
                  </a:gs>
                  <a:gs pos="30000">
                    <a:schemeClr val="tx1"/>
                  </a:gs>
                </a:gsLst>
                <a:lin ang="5400000" scaled="0"/>
              </a:gradFill>
            </a:endParaRPr>
          </a:p>
          <a:p>
            <a:r>
              <a:rPr lang="en-US" sz="2000">
                <a:gradFill>
                  <a:gsLst>
                    <a:gs pos="2917">
                      <a:schemeClr val="tx1"/>
                    </a:gs>
                    <a:gs pos="30000">
                      <a:schemeClr val="tx1"/>
                    </a:gs>
                  </a:gsLst>
                  <a:lin ang="5400000" scaled="0"/>
                </a:gradFill>
              </a:rPr>
              <a:t>&gt;&gt;Value of a = 0</a:t>
            </a:r>
            <a:br>
              <a:rPr lang="en-US" sz="2000">
                <a:gradFill>
                  <a:gsLst>
                    <a:gs pos="2917">
                      <a:schemeClr val="tx1"/>
                    </a:gs>
                    <a:gs pos="30000">
                      <a:schemeClr val="tx1"/>
                    </a:gs>
                  </a:gsLst>
                  <a:lin ang="5400000" scaled="0"/>
                </a:gradFill>
              </a:rPr>
            </a:br>
            <a:r>
              <a:rPr lang="en-US" sz="2000">
                <a:gradFill>
                  <a:gsLst>
                    <a:gs pos="2917">
                      <a:schemeClr val="tx1"/>
                    </a:gs>
                    <a:gs pos="30000">
                      <a:schemeClr val="tx1"/>
                    </a:gs>
                  </a:gsLst>
                  <a:lin ang="5400000" scaled="0"/>
                </a:gradFill>
              </a:rPr>
              <a:t>&gt;&gt;Value of b = 1</a:t>
            </a:r>
            <a:br>
              <a:rPr lang="en-US" sz="2000">
                <a:gradFill>
                  <a:gsLst>
                    <a:gs pos="2917">
                      <a:schemeClr val="tx1"/>
                    </a:gs>
                    <a:gs pos="30000">
                      <a:schemeClr val="tx1"/>
                    </a:gs>
                  </a:gsLst>
                  <a:lin ang="5400000" scaled="0"/>
                </a:gradFill>
              </a:rPr>
            </a:br>
            <a:r>
              <a:rPr lang="en-US" sz="2000">
                <a:gradFill>
                  <a:gsLst>
                    <a:gs pos="2917">
                      <a:schemeClr val="tx1"/>
                    </a:gs>
                    <a:gs pos="30000">
                      <a:schemeClr val="tx1"/>
                    </a:gs>
                  </a:gsLst>
                  <a:lin ang="5400000" scaled="0"/>
                </a:gradFill>
              </a:rPr>
              <a:t>&gt;&gt;Value of a = 0</a:t>
            </a:r>
          </a:p>
          <a:p>
            <a:r>
              <a:rPr lang="en-US" sz="2000">
                <a:gradFill>
                  <a:gsLst>
                    <a:gs pos="2917">
                      <a:schemeClr val="tx1"/>
                    </a:gs>
                    <a:gs pos="30000">
                      <a:schemeClr val="tx1"/>
                    </a:gs>
                  </a:gsLst>
                  <a:lin ang="5400000" scaled="0"/>
                </a:gradFill>
              </a:rPr>
              <a:t>&gt;&gt;Value of b = 2</a:t>
            </a:r>
          </a:p>
        </p:txBody>
      </p:sp>
    </p:spTree>
    <p:custDataLst>
      <p:tags r:id="rId1"/>
    </p:custDataLst>
    <p:extLst>
      <p:ext uri="{BB962C8B-B14F-4D97-AF65-F5344CB8AC3E}">
        <p14:creationId xmlns:p14="http://schemas.microsoft.com/office/powerpoint/2010/main" val="177676704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Exit Ticket:</a:t>
            </a:r>
          </a:p>
        </p:txBody>
      </p:sp>
      <p:sp>
        <p:nvSpPr>
          <p:cNvPr id="3" name="Content Placeholder 2"/>
          <p:cNvSpPr>
            <a:spLocks noGrp="1"/>
          </p:cNvSpPr>
          <p:nvPr>
            <p:ph idx="1"/>
          </p:nvPr>
        </p:nvSpPr>
        <p:spPr/>
        <p:txBody>
          <a:bodyPr/>
          <a:lstStyle/>
          <a:p>
            <a:pPr marL="0" indent="0">
              <a:buNone/>
            </a:pPr>
            <a:endParaRPr lang="en-US"/>
          </a:p>
          <a:p>
            <a:pPr marL="0" indent="0">
              <a:buNone/>
            </a:pPr>
            <a:r>
              <a:rPr lang="en-US"/>
              <a:t>Write your name and the name of another group’s class. </a:t>
            </a:r>
          </a:p>
          <a:p>
            <a:pPr marL="0" indent="0">
              <a:buNone/>
            </a:pPr>
            <a:r>
              <a:rPr lang="en-US"/>
              <a:t>How would you declare an object according to that group’s constructor?</a:t>
            </a:r>
          </a:p>
        </p:txBody>
      </p:sp>
    </p:spTree>
    <p:custDataLst>
      <p:tags r:id="rId1"/>
    </p:custDataLst>
    <p:extLst>
      <p:ext uri="{BB962C8B-B14F-4D97-AF65-F5344CB8AC3E}">
        <p14:creationId xmlns:p14="http://schemas.microsoft.com/office/powerpoint/2010/main" val="421059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556840"/>
            <a:ext cx="10119360" cy="5744320"/>
          </a:xfrm>
          <a:prstGeom prst="rect">
            <a:avLst/>
          </a:prstGeom>
        </p:spPr>
      </p:pic>
    </p:spTree>
    <p:custDataLst>
      <p:tags r:id="rId1"/>
    </p:custDataLst>
    <p:extLst>
      <p:ext uri="{BB962C8B-B14F-4D97-AF65-F5344CB8AC3E}">
        <p14:creationId xmlns:p14="http://schemas.microsoft.com/office/powerpoint/2010/main" val="337062021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1982081"/>
          </a:xfrm>
        </p:spPr>
        <p:txBody>
          <a:bodyPr/>
          <a:lstStyle/>
          <a:p>
            <a:pPr marL="0" indent="0">
              <a:buNone/>
            </a:pPr>
            <a:r>
              <a:rPr lang="en-US"/>
              <a:t>Read HW 8.3 up to “The Keyword this”</a:t>
            </a:r>
          </a:p>
          <a:p>
            <a:pPr marL="0" indent="0">
              <a:buNone/>
            </a:pPr>
            <a:endParaRPr lang="en-US"/>
          </a:p>
          <a:p>
            <a:pPr marL="0" indent="0">
              <a:buNone/>
            </a:pPr>
            <a:r>
              <a:rPr lang="en-US"/>
              <a:t>	Take notes, since you will have to teach a mini-lesson later.</a:t>
            </a:r>
          </a:p>
          <a:p>
            <a:pPr marL="0" indent="0">
              <a:buNone/>
            </a:pPr>
            <a:endParaRPr lang="en-US"/>
          </a:p>
        </p:txBody>
      </p:sp>
    </p:spTree>
    <p:custDataLst>
      <p:tags r:id="rId1"/>
    </p:custDataLst>
    <p:extLst>
      <p:ext uri="{BB962C8B-B14F-4D97-AF65-F5344CB8AC3E}">
        <p14:creationId xmlns:p14="http://schemas.microsoft.com/office/powerpoint/2010/main" val="4016129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538" y="1122363"/>
            <a:ext cx="9612924" cy="2387600"/>
          </a:xfrm>
        </p:spPr>
        <p:txBody>
          <a:bodyPr/>
          <a:lstStyle/>
          <a:p>
            <a:r>
              <a:rPr lang="en-US"/>
              <a:t>Encapsulation</a:t>
            </a:r>
          </a:p>
        </p:txBody>
      </p:sp>
      <p:sp>
        <p:nvSpPr>
          <p:cNvPr id="3" name="Subtitle 2"/>
          <p:cNvSpPr>
            <a:spLocks noGrp="1"/>
          </p:cNvSpPr>
          <p:nvPr>
            <p:ph type="subTitle" idx="1"/>
          </p:nvPr>
        </p:nvSpPr>
        <p:spPr/>
        <p:txBody>
          <a:bodyPr/>
          <a:lstStyle/>
          <a:p>
            <a:r>
              <a:rPr lang="en-US"/>
              <a:t>[ 5.04 ] [ Today’s Date ] [ Instructor Name ]</a:t>
            </a:r>
          </a:p>
        </p:txBody>
      </p:sp>
    </p:spTree>
    <p:custDataLst>
      <p:tags r:id="rId1"/>
    </p:custDataLst>
    <p:extLst>
      <p:ext uri="{BB962C8B-B14F-4D97-AF65-F5344CB8AC3E}">
        <p14:creationId xmlns:p14="http://schemas.microsoft.com/office/powerpoint/2010/main" val="31890925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Mini Lessons on chapter 8 section 4</a:t>
            </a:r>
          </a:p>
        </p:txBody>
      </p:sp>
      <p:sp>
        <p:nvSpPr>
          <p:cNvPr id="3" name="Content Placeholder 2"/>
          <p:cNvSpPr>
            <a:spLocks noGrp="1"/>
          </p:cNvSpPr>
          <p:nvPr>
            <p:ph idx="1"/>
          </p:nvPr>
        </p:nvSpPr>
        <p:spPr>
          <a:xfrm>
            <a:off x="584200" y="1435503"/>
            <a:ext cx="11018520" cy="4437759"/>
          </a:xfrm>
        </p:spPr>
        <p:txBody>
          <a:bodyPr>
            <a:noAutofit/>
          </a:bodyPr>
          <a:lstStyle/>
          <a:p>
            <a:r>
              <a:rPr lang="en-US" sz="3200"/>
              <a:t>Encapsulation and Abstraction</a:t>
            </a:r>
          </a:p>
          <a:p>
            <a:endParaRPr lang="en-US" sz="3200"/>
          </a:p>
          <a:p>
            <a:r>
              <a:rPr lang="en-US" sz="3200"/>
              <a:t>Private Fields</a:t>
            </a:r>
          </a:p>
          <a:p>
            <a:endParaRPr lang="en-US" sz="3200"/>
          </a:p>
          <a:p>
            <a:r>
              <a:rPr lang="en-US" sz="3200"/>
              <a:t>Class Invariants</a:t>
            </a:r>
          </a:p>
          <a:p>
            <a:endParaRPr lang="en-US" sz="3200"/>
          </a:p>
          <a:p>
            <a:r>
              <a:rPr lang="en-US" sz="3200"/>
              <a:t>Changing Internal Implementations</a:t>
            </a:r>
          </a:p>
        </p:txBody>
      </p:sp>
    </p:spTree>
    <p:custDataLst>
      <p:tags r:id="rId1"/>
    </p:custDataLst>
    <p:extLst>
      <p:ext uri="{BB962C8B-B14F-4D97-AF65-F5344CB8AC3E}">
        <p14:creationId xmlns:p14="http://schemas.microsoft.com/office/powerpoint/2010/main" val="3307385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Encapsulation and Abstraction</a:t>
            </a:r>
          </a:p>
        </p:txBody>
      </p:sp>
      <p:sp>
        <p:nvSpPr>
          <p:cNvPr id="3" name="Content Placeholder 2"/>
          <p:cNvSpPr>
            <a:spLocks noGrp="1"/>
          </p:cNvSpPr>
          <p:nvPr>
            <p:ph idx="1"/>
          </p:nvPr>
        </p:nvSpPr>
        <p:spPr/>
        <p:txBody>
          <a:bodyPr>
            <a:normAutofit/>
          </a:bodyPr>
          <a:lstStyle/>
          <a:p>
            <a:r>
              <a:rPr lang="en-US" sz="3200"/>
              <a:t>Why can’t we just ignore code, or promise not to modify it instead of encapsulating it?</a:t>
            </a:r>
          </a:p>
        </p:txBody>
      </p:sp>
    </p:spTree>
    <p:custDataLst>
      <p:tags r:id="rId1"/>
    </p:custDataLst>
    <p:extLst>
      <p:ext uri="{BB962C8B-B14F-4D97-AF65-F5344CB8AC3E}">
        <p14:creationId xmlns:p14="http://schemas.microsoft.com/office/powerpoint/2010/main" val="20677006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pPr algn="ctr"/>
            <a:r>
              <a:rPr lang="en-US"/>
              <a:t>Private Fields</a:t>
            </a:r>
          </a:p>
        </p:txBody>
      </p:sp>
      <p:sp>
        <p:nvSpPr>
          <p:cNvPr id="3" name="Content Placeholder 2"/>
          <p:cNvSpPr>
            <a:spLocks noGrp="1"/>
          </p:cNvSpPr>
          <p:nvPr>
            <p:ph idx="1"/>
          </p:nvPr>
        </p:nvSpPr>
        <p:spPr/>
        <p:txBody>
          <a:bodyPr>
            <a:normAutofit/>
          </a:bodyPr>
          <a:lstStyle/>
          <a:p>
            <a:r>
              <a:rPr lang="en-US" sz="3200"/>
              <a:t>What is the scope of private fields?</a:t>
            </a:r>
          </a:p>
          <a:p>
            <a:r>
              <a:rPr lang="en-US" sz="3200"/>
              <a:t>But what if we still want client code to have to read some of the fields?</a:t>
            </a:r>
          </a:p>
        </p:txBody>
      </p:sp>
    </p:spTree>
    <p:custDataLst>
      <p:tags r:id="rId1"/>
    </p:custDataLst>
    <p:extLst>
      <p:ext uri="{BB962C8B-B14F-4D97-AF65-F5344CB8AC3E}">
        <p14:creationId xmlns:p14="http://schemas.microsoft.com/office/powerpoint/2010/main" val="2291407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pPr algn="ctr"/>
            <a:r>
              <a:rPr lang="en-US"/>
              <a:t>Class Invariants</a:t>
            </a:r>
          </a:p>
        </p:txBody>
      </p:sp>
      <p:sp>
        <p:nvSpPr>
          <p:cNvPr id="3" name="Content Placeholder 2"/>
          <p:cNvSpPr>
            <a:spLocks noGrp="1"/>
          </p:cNvSpPr>
          <p:nvPr>
            <p:ph idx="1"/>
          </p:nvPr>
        </p:nvSpPr>
        <p:spPr/>
        <p:txBody>
          <a:bodyPr>
            <a:normAutofit fontScale="92500"/>
          </a:bodyPr>
          <a:lstStyle/>
          <a:p>
            <a:r>
              <a:rPr lang="en-US" sz="3200"/>
              <a:t>How is enforcing a class invariant different from using a class constant?</a:t>
            </a:r>
          </a:p>
          <a:p>
            <a:r>
              <a:rPr lang="en-US" sz="3200"/>
              <a:t>Can you use a mutator method to change the class invariants?</a:t>
            </a:r>
          </a:p>
        </p:txBody>
      </p:sp>
    </p:spTree>
    <p:custDataLst>
      <p:tags r:id="rId1"/>
    </p:custDataLst>
    <p:extLst>
      <p:ext uri="{BB962C8B-B14F-4D97-AF65-F5344CB8AC3E}">
        <p14:creationId xmlns:p14="http://schemas.microsoft.com/office/powerpoint/2010/main" val="14212476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pPr algn="ctr"/>
            <a:r>
              <a:rPr lang="en-US"/>
              <a:t>Changing Internal Implementations</a:t>
            </a:r>
          </a:p>
        </p:txBody>
      </p:sp>
      <p:sp>
        <p:nvSpPr>
          <p:cNvPr id="3" name="Content Placeholder 2"/>
          <p:cNvSpPr>
            <a:spLocks noGrp="1"/>
          </p:cNvSpPr>
          <p:nvPr>
            <p:ph idx="1"/>
          </p:nvPr>
        </p:nvSpPr>
        <p:spPr/>
        <p:txBody>
          <a:bodyPr>
            <a:normAutofit/>
          </a:bodyPr>
          <a:lstStyle/>
          <a:p>
            <a:r>
              <a:rPr lang="en-US" sz="3200"/>
              <a:t>How come changing the internal design does affect client code?</a:t>
            </a:r>
          </a:p>
        </p:txBody>
      </p:sp>
    </p:spTree>
    <p:custDataLst>
      <p:tags r:id="rId1"/>
    </p:custDataLst>
    <p:extLst>
      <p:ext uri="{BB962C8B-B14F-4D97-AF65-F5344CB8AC3E}">
        <p14:creationId xmlns:p14="http://schemas.microsoft.com/office/powerpoint/2010/main" val="17967996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Mini Lesson Guidelines</a:t>
            </a:r>
          </a:p>
        </p:txBody>
      </p:sp>
      <p:sp>
        <p:nvSpPr>
          <p:cNvPr id="3" name="Content Placeholder 2"/>
          <p:cNvSpPr>
            <a:spLocks noGrp="1"/>
          </p:cNvSpPr>
          <p:nvPr>
            <p:ph idx="1"/>
          </p:nvPr>
        </p:nvSpPr>
        <p:spPr>
          <a:xfrm>
            <a:off x="584200" y="1435503"/>
            <a:ext cx="11018520" cy="2930033"/>
          </a:xfrm>
        </p:spPr>
        <p:txBody>
          <a:bodyPr/>
          <a:lstStyle/>
          <a:p>
            <a:pPr marL="0" indent="0">
              <a:buNone/>
            </a:pPr>
            <a:r>
              <a:rPr lang="en-US"/>
              <a:t>Each group has 7 minutes to present and 2 minutes for questions.</a:t>
            </a:r>
          </a:p>
          <a:p>
            <a:pPr marL="0" indent="0">
              <a:buNone/>
            </a:pPr>
            <a:endParaRPr lang="en-US"/>
          </a:p>
          <a:p>
            <a:pPr marL="0" indent="0">
              <a:buNone/>
            </a:pPr>
            <a:r>
              <a:rPr lang="en-US"/>
              <a:t>Each group must submit 3 questions related to your topic for an in-class quiz tomorrow.</a:t>
            </a:r>
          </a:p>
          <a:p>
            <a:pPr marL="0" indent="0">
              <a:buNone/>
            </a:pPr>
            <a:endParaRPr lang="en-US"/>
          </a:p>
          <a:p>
            <a:pPr marL="0" indent="0">
              <a:buNone/>
            </a:pPr>
            <a:r>
              <a:rPr lang="en-US"/>
              <a:t>You have 15 minutes to prepare your presentations and questions.</a:t>
            </a:r>
          </a:p>
        </p:txBody>
      </p:sp>
    </p:spTree>
    <p:custDataLst>
      <p:tags r:id="rId1"/>
    </p:custDataLst>
    <p:extLst>
      <p:ext uri="{BB962C8B-B14F-4D97-AF65-F5344CB8AC3E}">
        <p14:creationId xmlns:p14="http://schemas.microsoft.com/office/powerpoint/2010/main" val="1453055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Rubric</a:t>
            </a:r>
          </a:p>
        </p:txBody>
      </p:sp>
      <p:graphicFrame>
        <p:nvGraphicFramePr>
          <p:cNvPr id="5" name="Content Placeholder 4">
            <a:extLst>
              <a:ext uri="{FF2B5EF4-FFF2-40B4-BE49-F238E27FC236}">
                <a16:creationId xmlns:a16="http://schemas.microsoft.com/office/drawing/2014/main" id="{66BA7D84-14E2-4E30-BDC4-6F1C50894996}"/>
              </a:ext>
            </a:extLst>
          </p:cNvPr>
          <p:cNvGraphicFramePr>
            <a:graphicFrameLocks noGrp="1"/>
          </p:cNvGraphicFramePr>
          <p:nvPr>
            <p:ph idx="1"/>
            <p:extLst>
              <p:ext uri="{D42A27DB-BD31-4B8C-83A1-F6EECF244321}">
                <p14:modId xmlns:p14="http://schemas.microsoft.com/office/powerpoint/2010/main" val="253804084"/>
              </p:ext>
            </p:extLst>
          </p:nvPr>
        </p:nvGraphicFramePr>
        <p:xfrm>
          <a:off x="584200" y="1435100"/>
          <a:ext cx="11018836" cy="4900872"/>
        </p:xfrm>
        <a:graphic>
          <a:graphicData uri="http://schemas.openxmlformats.org/drawingml/2006/table">
            <a:tbl>
              <a:tblPr/>
              <a:tblGrid>
                <a:gridCol w="2754709">
                  <a:extLst>
                    <a:ext uri="{9D8B030D-6E8A-4147-A177-3AD203B41FA5}">
                      <a16:colId xmlns:a16="http://schemas.microsoft.com/office/drawing/2014/main" val="3548519033"/>
                    </a:ext>
                  </a:extLst>
                </a:gridCol>
                <a:gridCol w="2754709">
                  <a:extLst>
                    <a:ext uri="{9D8B030D-6E8A-4147-A177-3AD203B41FA5}">
                      <a16:colId xmlns:a16="http://schemas.microsoft.com/office/drawing/2014/main" val="1632359054"/>
                    </a:ext>
                  </a:extLst>
                </a:gridCol>
                <a:gridCol w="2754709">
                  <a:extLst>
                    <a:ext uri="{9D8B030D-6E8A-4147-A177-3AD203B41FA5}">
                      <a16:colId xmlns:a16="http://schemas.microsoft.com/office/drawing/2014/main" val="3821309642"/>
                    </a:ext>
                  </a:extLst>
                </a:gridCol>
                <a:gridCol w="2754709">
                  <a:extLst>
                    <a:ext uri="{9D8B030D-6E8A-4147-A177-3AD203B41FA5}">
                      <a16:colId xmlns:a16="http://schemas.microsoft.com/office/drawing/2014/main" val="1729628609"/>
                    </a:ext>
                  </a:extLst>
                </a:gridCol>
              </a:tblGrid>
              <a:tr h="42128">
                <a:tc>
                  <a:txBody>
                    <a:bodyPr/>
                    <a:lstStyle/>
                    <a:p>
                      <a:pPr algn="l" fontAlgn="ctr">
                        <a:spcBef>
                          <a:spcPts val="0"/>
                        </a:spcBef>
                        <a:spcAft>
                          <a:spcPts val="0"/>
                        </a:spcAft>
                      </a:pPr>
                      <a:r>
                        <a:rPr lang="en-US" sz="2000" b="1" i="0" u="none" strike="noStrike">
                          <a:effectLst/>
                          <a:latin typeface="Arial" panose="020B0604020202020204" pitchFamily="34" charset="0"/>
                        </a:rPr>
                        <a:t>3 pts.</a:t>
                      </a:r>
                      <a:endParaRPr lang="en-US" sz="2000" b="0" i="0" u="none" strike="noStrike">
                        <a:effectLst/>
                        <a:latin typeface="Arial" panose="020B0604020202020204" pitchFamily="34" charset="0"/>
                      </a:endParaRP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1" i="0" u="none" strike="noStrike">
                          <a:effectLst/>
                          <a:latin typeface="Arial" panose="020B0604020202020204" pitchFamily="34" charset="0"/>
                        </a:rPr>
                        <a:t>2 pts.</a:t>
                      </a:r>
                      <a:endParaRPr lang="en-US" sz="2000" b="0" i="0" u="none" strike="noStrike">
                        <a:effectLst/>
                        <a:latin typeface="Arial" panose="020B0604020202020204" pitchFamily="34" charset="0"/>
                      </a:endParaRP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1" i="0" u="none" strike="noStrike">
                          <a:effectLst/>
                          <a:latin typeface="Arial" panose="020B0604020202020204" pitchFamily="34" charset="0"/>
                        </a:rPr>
                        <a:t>1 pts.</a:t>
                      </a:r>
                      <a:endParaRPr lang="en-US" sz="2000" b="0" i="0" u="none" strike="noStrike">
                        <a:effectLst/>
                        <a:latin typeface="Arial" panose="020B0604020202020204" pitchFamily="34" charset="0"/>
                      </a:endParaRP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1" i="0" u="none" strike="noStrike">
                          <a:effectLst/>
                          <a:latin typeface="Arial" panose="020B0604020202020204" pitchFamily="34" charset="0"/>
                        </a:rPr>
                        <a:t>0 pts.</a:t>
                      </a:r>
                      <a:endParaRPr lang="en-US" sz="2000" b="0" i="0" u="none" strike="noStrike">
                        <a:effectLst/>
                        <a:latin typeface="Arial" panose="020B0604020202020204" pitchFamily="34" charset="0"/>
                      </a:endParaRP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272282349"/>
                  </a:ext>
                </a:extLst>
              </a:tr>
              <a:tr h="475444">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definitions and an example with proper syntax.</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definitions or an example with proper syntax.</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definitions or an example with proper syntax with few mistakes.</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definitions or an example with proper syntax with many mistakes.</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4112635543"/>
                  </a:ext>
                </a:extLst>
              </a:tr>
              <a:tr h="619883">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a non-example as helpful contrast.</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a non-example that is marginally helpful.</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a non-example that does not add to comprehension.</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a non-example that adds confusion, or presentation does not include a non-example.</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87099628"/>
                  </a:ext>
                </a:extLst>
              </a:tr>
              <a:tr h="475444">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a helpful tip that is clearly explained and concisely stated.</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a helpful tip that is clearly explained or concisely stated.</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0" i="0" u="none" strike="noStrike">
                          <a:effectLst/>
                          <a:latin typeface="Arial" panose="020B0604020202020204" pitchFamily="34" charset="0"/>
                        </a:rPr>
                        <a:t>Presentation includes a helpful tip that is not clearly explained and may include a small error.</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2000" b="0" i="0" u="none" strike="noStrike" dirty="0">
                          <a:effectLst/>
                          <a:latin typeface="Arial" panose="020B0604020202020204" pitchFamily="34" charset="0"/>
                        </a:rPr>
                        <a:t>Presentation does not include a helpful tip or hint.</a:t>
                      </a:r>
                    </a:p>
                  </a:txBody>
                  <a:tcPr marL="6520" marR="6520" marT="3009" marB="300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409801276"/>
                  </a:ext>
                </a:extLst>
              </a:tr>
            </a:tbl>
          </a:graphicData>
        </a:graphic>
      </p:graphicFrame>
    </p:spTree>
    <p:custDataLst>
      <p:tags r:id="rId1"/>
    </p:custDataLst>
    <p:extLst>
      <p:ext uri="{BB962C8B-B14F-4D97-AF65-F5344CB8AC3E}">
        <p14:creationId xmlns:p14="http://schemas.microsoft.com/office/powerpoint/2010/main" val="10926566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Homework</a:t>
            </a:r>
          </a:p>
        </p:txBody>
      </p:sp>
      <p:sp>
        <p:nvSpPr>
          <p:cNvPr id="3" name="Content Placeholder 2"/>
          <p:cNvSpPr>
            <a:spLocks noGrp="1"/>
          </p:cNvSpPr>
          <p:nvPr>
            <p:ph idx="1"/>
          </p:nvPr>
        </p:nvSpPr>
        <p:spPr>
          <a:xfrm>
            <a:off x="584200" y="1435503"/>
            <a:ext cx="11018520" cy="1465016"/>
          </a:xfrm>
        </p:spPr>
        <p:txBody>
          <a:bodyPr/>
          <a:lstStyle/>
          <a:p>
            <a:pPr marL="0" indent="0">
              <a:buNone/>
            </a:pPr>
            <a:r>
              <a:rPr lang="en-US"/>
              <a:t>Read HW 8.4</a:t>
            </a:r>
          </a:p>
          <a:p>
            <a:pPr marL="0" indent="0">
              <a:buNone/>
            </a:pPr>
            <a:r>
              <a:rPr lang="en-US"/>
              <a:t>Complete chapter 8 self-check questions #17 – 21.</a:t>
            </a:r>
          </a:p>
          <a:p>
            <a:pPr marL="0" indent="0">
              <a:buNone/>
            </a:pPr>
            <a:endParaRPr lang="en-US"/>
          </a:p>
        </p:txBody>
      </p:sp>
    </p:spTree>
    <p:custDataLst>
      <p:tags r:id="rId1"/>
    </p:custDataLst>
    <p:extLst>
      <p:ext uri="{BB962C8B-B14F-4D97-AF65-F5344CB8AC3E}">
        <p14:creationId xmlns:p14="http://schemas.microsoft.com/office/powerpoint/2010/main" val="153307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494386"/>
            <a:ext cx="10119360" cy="5869228"/>
          </a:xfrm>
          <a:prstGeom prst="rect">
            <a:avLst/>
          </a:prstGeom>
        </p:spPr>
      </p:pic>
    </p:spTree>
    <p:custDataLst>
      <p:tags r:id="rId1"/>
    </p:custDataLst>
    <p:extLst>
      <p:ext uri="{BB962C8B-B14F-4D97-AF65-F5344CB8AC3E}">
        <p14:creationId xmlns:p14="http://schemas.microsoft.com/office/powerpoint/2010/main" val="2917769182"/>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Finding and Fixing Errors</a:t>
            </a:r>
          </a:p>
        </p:txBody>
      </p:sp>
      <p:sp>
        <p:nvSpPr>
          <p:cNvPr id="3" name="Subtitle 2"/>
          <p:cNvSpPr>
            <a:spLocks noGrp="1"/>
          </p:cNvSpPr>
          <p:nvPr>
            <p:ph type="subTitle" idx="1"/>
          </p:nvPr>
        </p:nvSpPr>
        <p:spPr/>
        <p:txBody>
          <a:bodyPr/>
          <a:lstStyle/>
          <a:p>
            <a:r>
              <a:rPr lang="en-US"/>
              <a:t>[ 5.05 ] [ Today’s Date ] [ Instructor Name ]</a:t>
            </a:r>
          </a:p>
        </p:txBody>
      </p:sp>
    </p:spTree>
    <p:custDataLst>
      <p:tags r:id="rId1"/>
    </p:custDataLst>
    <p:extLst>
      <p:ext uri="{BB962C8B-B14F-4D97-AF65-F5344CB8AC3E}">
        <p14:creationId xmlns:p14="http://schemas.microsoft.com/office/powerpoint/2010/main" val="23418813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plan:</a:t>
            </a:r>
          </a:p>
        </p:txBody>
      </p:sp>
      <p:sp>
        <p:nvSpPr>
          <p:cNvPr id="3" name="Content Placeholder 2"/>
          <p:cNvSpPr>
            <a:spLocks noGrp="1"/>
          </p:cNvSpPr>
          <p:nvPr>
            <p:ph idx="1"/>
          </p:nvPr>
        </p:nvSpPr>
        <p:spPr/>
        <p:txBody>
          <a:bodyPr/>
          <a:lstStyle/>
          <a:p>
            <a:pPr marL="0" indent="0">
              <a:buNone/>
            </a:pPr>
            <a:r>
              <a:rPr lang="en-US"/>
              <a:t>Error check and resubmit all chapter 8 assignments.</a:t>
            </a:r>
          </a:p>
          <a:p>
            <a:endParaRPr lang="en-US"/>
          </a:p>
          <a:p>
            <a:pPr marL="0" indent="0">
              <a:buNone/>
            </a:pPr>
            <a:r>
              <a:rPr lang="en-US"/>
              <a:t>Study for the test by:</a:t>
            </a:r>
          </a:p>
          <a:p>
            <a:pPr lvl="1"/>
            <a:r>
              <a:rPr lang="en-US"/>
              <a:t>Reviewing all of the blue, self-check pages at the end of Chapter 8.</a:t>
            </a:r>
          </a:p>
          <a:p>
            <a:pPr lvl="1"/>
            <a:r>
              <a:rPr lang="en-US"/>
              <a:t>Re-reading sections as needed to complete the self-check problems.</a:t>
            </a:r>
          </a:p>
          <a:p>
            <a:pPr marL="457200" lvl="1" indent="0">
              <a:buNone/>
            </a:pPr>
            <a:endParaRPr lang="en-US"/>
          </a:p>
        </p:txBody>
      </p:sp>
    </p:spTree>
    <p:custDataLst>
      <p:tags r:id="rId1"/>
    </p:custDataLst>
    <p:extLst>
      <p:ext uri="{BB962C8B-B14F-4D97-AF65-F5344CB8AC3E}">
        <p14:creationId xmlns:p14="http://schemas.microsoft.com/office/powerpoint/2010/main" val="27030465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 Regrade/Resubmit</a:t>
            </a:r>
          </a:p>
        </p:txBody>
      </p:sp>
      <p:sp>
        <p:nvSpPr>
          <p:cNvPr id="3" name="Content Placeholder 2"/>
          <p:cNvSpPr>
            <a:spLocks noGrp="1"/>
          </p:cNvSpPr>
          <p:nvPr>
            <p:ph idx="1"/>
          </p:nvPr>
        </p:nvSpPr>
        <p:spPr/>
        <p:txBody>
          <a:bodyPr/>
          <a:lstStyle/>
          <a:p>
            <a:pPr marL="0" indent="0">
              <a:buNone/>
            </a:pPr>
            <a:r>
              <a:rPr lang="en-US"/>
              <a:t>You all have the opportunity to get full credit  on your homework grades by correcting them now, in class.</a:t>
            </a:r>
          </a:p>
          <a:p>
            <a:endParaRPr lang="en-US"/>
          </a:p>
          <a:p>
            <a:pPr marL="0" indent="0">
              <a:buNone/>
            </a:pPr>
            <a:r>
              <a:rPr lang="en-US"/>
              <a:t>Use your error checking algorithm, and if you need help just ask!</a:t>
            </a:r>
          </a:p>
          <a:p>
            <a:pPr marL="0" indent="0">
              <a:buNone/>
            </a:pPr>
            <a:endParaRPr lang="en-US"/>
          </a:p>
        </p:txBody>
      </p:sp>
    </p:spTree>
    <p:custDataLst>
      <p:tags r:id="rId1"/>
    </p:custDataLst>
    <p:extLst>
      <p:ext uri="{BB962C8B-B14F-4D97-AF65-F5344CB8AC3E}">
        <p14:creationId xmlns:p14="http://schemas.microsoft.com/office/powerpoint/2010/main" val="12055749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Begin reviewing chapter 8 for the Unit Test.</a:t>
            </a:r>
          </a:p>
          <a:p>
            <a:pPr marL="0" indent="0">
              <a:buNone/>
            </a:pPr>
            <a:endParaRPr lang="en-US"/>
          </a:p>
        </p:txBody>
      </p:sp>
    </p:spTree>
    <p:custDataLst>
      <p:tags r:id="rId1"/>
    </p:custDataLst>
    <p:extLst>
      <p:ext uri="{BB962C8B-B14F-4D97-AF65-F5344CB8AC3E}">
        <p14:creationId xmlns:p14="http://schemas.microsoft.com/office/powerpoint/2010/main" val="3146932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Picture Lab</a:t>
            </a:r>
          </a:p>
        </p:txBody>
      </p:sp>
      <p:sp>
        <p:nvSpPr>
          <p:cNvPr id="3" name="Subtitle 2"/>
          <p:cNvSpPr>
            <a:spLocks noGrp="1"/>
          </p:cNvSpPr>
          <p:nvPr>
            <p:ph type="subTitle" idx="1"/>
          </p:nvPr>
        </p:nvSpPr>
        <p:spPr/>
        <p:txBody>
          <a:bodyPr/>
          <a:lstStyle/>
          <a:p>
            <a:r>
              <a:rPr lang="en-US"/>
              <a:t>[ 5.06 ] [ Today’s Date ] [ Instructor Name ]</a:t>
            </a:r>
          </a:p>
        </p:txBody>
      </p:sp>
    </p:spTree>
    <p:custDataLst>
      <p:tags r:id="rId1"/>
    </p:custDataLst>
    <p:extLst>
      <p:ext uri="{BB962C8B-B14F-4D97-AF65-F5344CB8AC3E}">
        <p14:creationId xmlns:p14="http://schemas.microsoft.com/office/powerpoint/2010/main" val="27360996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Picture Lab Placeholder</a:t>
            </a:r>
          </a:p>
        </p:txBody>
      </p:sp>
      <p:sp>
        <p:nvSpPr>
          <p:cNvPr id="3" name="Content Placeholder 2"/>
          <p:cNvSpPr>
            <a:spLocks noGrp="1"/>
          </p:cNvSpPr>
          <p:nvPr>
            <p:ph idx="1"/>
          </p:nvPr>
        </p:nvSpPr>
        <p:spPr>
          <a:xfrm>
            <a:off x="584200" y="1435503"/>
            <a:ext cx="11018520" cy="2930033"/>
          </a:xfrm>
        </p:spPr>
        <p:txBody>
          <a:bodyPr vert="horz" wrap="square" lIns="0" tIns="0" rIns="0" bIns="0" rtlCol="0" anchor="t">
            <a:spAutoFit/>
          </a:bodyPr>
          <a:lstStyle/>
          <a:p>
            <a:pPr marL="0" indent="0">
              <a:buNone/>
            </a:pPr>
            <a:r>
              <a:rPr lang="en-US"/>
              <a:t>Edit and use this slide deck to go over questions your class has.</a:t>
            </a:r>
          </a:p>
          <a:p>
            <a:pPr marL="0" indent="0">
              <a:buNone/>
            </a:pPr>
            <a:endParaRPr lang="en-US"/>
          </a:p>
          <a:p>
            <a:pPr marL="0" indent="0">
              <a:buNone/>
            </a:pPr>
            <a:r>
              <a:rPr lang="en-US">
                <a:cs typeface="Segoe UI"/>
              </a:rPr>
              <a:t>Follow the Teacher Guide for the Picture Lab found on </a:t>
            </a:r>
            <a:r>
              <a:rPr lang="en-US" err="1">
                <a:cs typeface="Segoe UI"/>
              </a:rPr>
              <a:t>github</a:t>
            </a:r>
            <a:r>
              <a:rPr lang="en-US">
                <a:cs typeface="Segoe UI"/>
              </a:rPr>
              <a:t>.</a:t>
            </a:r>
          </a:p>
          <a:p>
            <a:pPr marL="0" indent="0">
              <a:buNone/>
            </a:pPr>
            <a:endParaRPr lang="en-US"/>
          </a:p>
          <a:p>
            <a:pPr marL="0" indent="0">
              <a:buNone/>
            </a:pPr>
            <a:r>
              <a:rPr lang="en-US">
                <a:cs typeface="Segoe UI"/>
              </a:rPr>
              <a:t>Come prepared with the Student Guide for your students, and make sure that they download the appropriate files.</a:t>
            </a:r>
          </a:p>
        </p:txBody>
      </p:sp>
    </p:spTree>
    <p:custDataLst>
      <p:tags r:id="rId1"/>
    </p:custDataLst>
    <p:extLst>
      <p:ext uri="{BB962C8B-B14F-4D97-AF65-F5344CB8AC3E}">
        <p14:creationId xmlns:p14="http://schemas.microsoft.com/office/powerpoint/2010/main" val="107183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Picture Lab </a:t>
            </a:r>
          </a:p>
        </p:txBody>
      </p:sp>
      <p:graphicFrame>
        <p:nvGraphicFramePr>
          <p:cNvPr id="5" name="Content Placeholder 4">
            <a:extLst>
              <a:ext uri="{FF2B5EF4-FFF2-40B4-BE49-F238E27FC236}">
                <a16:creationId xmlns:a16="http://schemas.microsoft.com/office/drawing/2014/main" id="{7016D01C-970F-4C1E-A4DA-108F6294AA38}"/>
              </a:ext>
            </a:extLst>
          </p:cNvPr>
          <p:cNvGraphicFramePr>
            <a:graphicFrameLocks noGrp="1"/>
          </p:cNvGraphicFramePr>
          <p:nvPr>
            <p:ph idx="1"/>
            <p:extLst>
              <p:ext uri="{D42A27DB-BD31-4B8C-83A1-F6EECF244321}">
                <p14:modId xmlns:p14="http://schemas.microsoft.com/office/powerpoint/2010/main" val="3661311349"/>
              </p:ext>
            </p:extLst>
          </p:nvPr>
        </p:nvGraphicFramePr>
        <p:xfrm>
          <a:off x="584200" y="1435100"/>
          <a:ext cx="10495726" cy="3047239"/>
        </p:xfrm>
        <a:graphic>
          <a:graphicData uri="http://schemas.openxmlformats.org/drawingml/2006/table">
            <a:tbl>
              <a:tblPr firstRow="1" firstCol="1" bandRow="1">
                <a:tableStyleId>{5C22544A-7EE6-4342-B048-85BDC9FD1C3A}</a:tableStyleId>
              </a:tblPr>
              <a:tblGrid>
                <a:gridCol w="5247863">
                  <a:extLst>
                    <a:ext uri="{9D8B030D-6E8A-4147-A177-3AD203B41FA5}">
                      <a16:colId xmlns:a16="http://schemas.microsoft.com/office/drawing/2014/main" val="3060107993"/>
                    </a:ext>
                  </a:extLst>
                </a:gridCol>
                <a:gridCol w="5247863">
                  <a:extLst>
                    <a:ext uri="{9D8B030D-6E8A-4147-A177-3AD203B41FA5}">
                      <a16:colId xmlns:a16="http://schemas.microsoft.com/office/drawing/2014/main" val="2473432330"/>
                    </a:ext>
                  </a:extLst>
                </a:gridCol>
              </a:tblGrid>
              <a:tr h="705047">
                <a:tc>
                  <a:txBody>
                    <a:bodyPr/>
                    <a:lstStyle/>
                    <a:p>
                      <a:pPr algn="ctr">
                        <a:spcAft>
                          <a:spcPts val="1200"/>
                        </a:spcAft>
                      </a:pPr>
                      <a:r>
                        <a:rPr lang="en-US" sz="1600">
                          <a:effectLst/>
                        </a:rPr>
                        <a:t>Section</a:t>
                      </a:r>
                    </a:p>
                  </a:txBody>
                  <a:tcPr marL="123825" marR="123825" marT="57150" marB="57150" anchor="ctr"/>
                </a:tc>
                <a:tc>
                  <a:txBody>
                    <a:bodyPr/>
                    <a:lstStyle/>
                    <a:p>
                      <a:pPr algn="ctr">
                        <a:spcAft>
                          <a:spcPts val="1200"/>
                        </a:spcAft>
                      </a:pPr>
                      <a:r>
                        <a:rPr lang="en-US" sz="1600">
                          <a:effectLst/>
                        </a:rPr>
                        <a:t>Total Time</a:t>
                      </a:r>
                    </a:p>
                  </a:txBody>
                  <a:tcPr marL="123825" marR="123825" marT="57150" marB="57150" anchor="ctr"/>
                </a:tc>
                <a:extLst>
                  <a:ext uri="{0D108BD9-81ED-4DB2-BD59-A6C34878D82A}">
                    <a16:rowId xmlns:a16="http://schemas.microsoft.com/office/drawing/2014/main" val="3728202833"/>
                  </a:ext>
                </a:extLst>
              </a:tr>
              <a:tr h="705047">
                <a:tc>
                  <a:txBody>
                    <a:bodyPr/>
                    <a:lstStyle/>
                    <a:p>
                      <a:pPr>
                        <a:spcAft>
                          <a:spcPts val="1200"/>
                        </a:spcAft>
                      </a:pPr>
                      <a:r>
                        <a:rPr lang="en-US" sz="1600">
                          <a:effectLst/>
                        </a:rPr>
                        <a:t>Student Activity 1 &amp; 2</a:t>
                      </a:r>
                    </a:p>
                  </a:txBody>
                  <a:tcPr marL="123825" marR="123825" marT="57150" marB="57150" anchor="ctr"/>
                </a:tc>
                <a:tc>
                  <a:txBody>
                    <a:bodyPr/>
                    <a:lstStyle/>
                    <a:p>
                      <a:pPr>
                        <a:spcAft>
                          <a:spcPts val="1200"/>
                        </a:spcAft>
                      </a:pPr>
                      <a:r>
                        <a:rPr lang="en-US" sz="1600">
                          <a:effectLst/>
                        </a:rPr>
                        <a:t>Full class</a:t>
                      </a:r>
                    </a:p>
                  </a:txBody>
                  <a:tcPr marL="123825" marR="123825" marT="57150" marB="57150" anchor="ctr"/>
                </a:tc>
                <a:extLst>
                  <a:ext uri="{0D108BD9-81ED-4DB2-BD59-A6C34878D82A}">
                    <a16:rowId xmlns:a16="http://schemas.microsoft.com/office/drawing/2014/main" val="2993169524"/>
                  </a:ext>
                </a:extLst>
              </a:tr>
              <a:tr h="1637145">
                <a:tc>
                  <a:txBody>
                    <a:bodyPr/>
                    <a:lstStyle/>
                    <a:p>
                      <a:pPr>
                        <a:spcAft>
                          <a:spcPts val="1200"/>
                        </a:spcAft>
                      </a:pPr>
                      <a:r>
                        <a:rPr lang="en-US" sz="1600">
                          <a:effectLst/>
                        </a:rPr>
                        <a:t>Homework:</a:t>
                      </a:r>
                      <a:br>
                        <a:rPr lang="en-US" sz="1600">
                          <a:effectLst/>
                        </a:rPr>
                      </a:br>
                      <a:r>
                        <a:rPr lang="en-US" sz="1600">
                          <a:effectLst/>
                        </a:rPr>
                        <a:t>Summarize your notes in your notebooks.</a:t>
                      </a:r>
                      <a:br>
                        <a:rPr lang="en-US" sz="1600">
                          <a:effectLst/>
                        </a:rPr>
                      </a:br>
                      <a:r>
                        <a:rPr lang="en-US" sz="1600">
                          <a:effectLst/>
                        </a:rPr>
                        <a:t>Notebook checks in class tomorrow!</a:t>
                      </a:r>
                    </a:p>
                  </a:txBody>
                  <a:tcPr marL="123825" marR="123825" marT="57150" marB="57150" anchor="ctr"/>
                </a:tc>
                <a:tc>
                  <a:txBody>
                    <a:bodyPr/>
                    <a:lstStyle/>
                    <a:p>
                      <a:pPr>
                        <a:spcAft>
                          <a:spcPts val="1200"/>
                        </a:spcAft>
                      </a:pPr>
                      <a:r>
                        <a:rPr lang="en-US" sz="1600" dirty="0">
                          <a:effectLst/>
                        </a:rPr>
                        <a:t>TONIGHT</a:t>
                      </a:r>
                    </a:p>
                  </a:txBody>
                  <a:tcPr marL="123825" marR="123825" marT="57150" marB="57150" anchor="ctr"/>
                </a:tc>
                <a:extLst>
                  <a:ext uri="{0D108BD9-81ED-4DB2-BD59-A6C34878D82A}">
                    <a16:rowId xmlns:a16="http://schemas.microsoft.com/office/drawing/2014/main" val="3292983543"/>
                  </a:ext>
                </a:extLst>
              </a:tr>
            </a:tbl>
          </a:graphicData>
        </a:graphic>
      </p:graphicFrame>
      <p:sp>
        <p:nvSpPr>
          <p:cNvPr id="6" name="TextBox 5">
            <a:extLst>
              <a:ext uri="{FF2B5EF4-FFF2-40B4-BE49-F238E27FC236}">
                <a16:creationId xmlns:a16="http://schemas.microsoft.com/office/drawing/2014/main" id="{077C906D-E9DF-420A-AF27-664A48DEDA45}"/>
              </a:ext>
            </a:extLst>
          </p:cNvPr>
          <p:cNvSpPr txBox="1"/>
          <p:nvPr/>
        </p:nvSpPr>
        <p:spPr>
          <a:xfrm>
            <a:off x="3865638" y="1071638"/>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1</a:t>
            </a:r>
          </a:p>
        </p:txBody>
      </p:sp>
    </p:spTree>
    <p:custDataLst>
      <p:tags r:id="rId1"/>
    </p:custDataLst>
    <p:extLst>
      <p:ext uri="{BB962C8B-B14F-4D97-AF65-F5344CB8AC3E}">
        <p14:creationId xmlns:p14="http://schemas.microsoft.com/office/powerpoint/2010/main" val="12511733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Picture Lab </a:t>
            </a:r>
          </a:p>
        </p:txBody>
      </p:sp>
      <p:sp>
        <p:nvSpPr>
          <p:cNvPr id="6" name="TextBox 5">
            <a:extLst>
              <a:ext uri="{FF2B5EF4-FFF2-40B4-BE49-F238E27FC236}">
                <a16:creationId xmlns:a16="http://schemas.microsoft.com/office/drawing/2014/main" id="{077C906D-E9DF-420A-AF27-664A48DEDA45}"/>
              </a:ext>
            </a:extLst>
          </p:cNvPr>
          <p:cNvSpPr txBox="1"/>
          <p:nvPr/>
        </p:nvSpPr>
        <p:spPr>
          <a:xfrm>
            <a:off x="3865638" y="1071638"/>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2</a:t>
            </a:r>
          </a:p>
        </p:txBody>
      </p:sp>
      <p:graphicFrame>
        <p:nvGraphicFramePr>
          <p:cNvPr id="4" name="Table 3">
            <a:extLst>
              <a:ext uri="{FF2B5EF4-FFF2-40B4-BE49-F238E27FC236}">
                <a16:creationId xmlns:a16="http://schemas.microsoft.com/office/drawing/2014/main" id="{985F31BD-8507-4E9D-A0BF-8151649EB6CE}"/>
              </a:ext>
            </a:extLst>
          </p:cNvPr>
          <p:cNvGraphicFramePr>
            <a:graphicFrameLocks noGrp="1"/>
          </p:cNvGraphicFramePr>
          <p:nvPr>
            <p:extLst>
              <p:ext uri="{D42A27DB-BD31-4B8C-83A1-F6EECF244321}">
                <p14:modId xmlns:p14="http://schemas.microsoft.com/office/powerpoint/2010/main" val="4287151658"/>
              </p:ext>
            </p:extLst>
          </p:nvPr>
        </p:nvGraphicFramePr>
        <p:xfrm>
          <a:off x="683683" y="1557867"/>
          <a:ext cx="10859954" cy="2780580"/>
        </p:xfrm>
        <a:graphic>
          <a:graphicData uri="http://schemas.openxmlformats.org/drawingml/2006/table">
            <a:tbl>
              <a:tblPr firstRow="1" firstCol="1" bandRow="1">
                <a:tableStyleId>{5C22544A-7EE6-4342-B048-85BDC9FD1C3A}</a:tableStyleId>
              </a:tblPr>
              <a:tblGrid>
                <a:gridCol w="5429977">
                  <a:extLst>
                    <a:ext uri="{9D8B030D-6E8A-4147-A177-3AD203B41FA5}">
                      <a16:colId xmlns:a16="http://schemas.microsoft.com/office/drawing/2014/main" val="2340494907"/>
                    </a:ext>
                  </a:extLst>
                </a:gridCol>
                <a:gridCol w="5429977">
                  <a:extLst>
                    <a:ext uri="{9D8B030D-6E8A-4147-A177-3AD203B41FA5}">
                      <a16:colId xmlns:a16="http://schemas.microsoft.com/office/drawing/2014/main" val="3209495410"/>
                    </a:ext>
                  </a:extLst>
                </a:gridCol>
              </a:tblGrid>
              <a:tr h="601206">
                <a:tc>
                  <a:txBody>
                    <a:bodyPr/>
                    <a:lstStyle/>
                    <a:p>
                      <a:pPr algn="ctr">
                        <a:spcAft>
                          <a:spcPts val="1200"/>
                        </a:spcAft>
                      </a:pPr>
                      <a:r>
                        <a:rPr lang="en-US" sz="1600">
                          <a:effectLst/>
                        </a:rPr>
                        <a:t>Section</a:t>
                      </a:r>
                    </a:p>
                  </a:txBody>
                  <a:tcPr marL="123825" marR="123825" marT="57150" marB="57150" anchor="ctr"/>
                </a:tc>
                <a:tc>
                  <a:txBody>
                    <a:bodyPr/>
                    <a:lstStyle/>
                    <a:p>
                      <a:pPr algn="ctr">
                        <a:spcAft>
                          <a:spcPts val="1200"/>
                        </a:spcAft>
                      </a:pPr>
                      <a:r>
                        <a:rPr lang="en-US" sz="1600">
                          <a:effectLst/>
                        </a:rPr>
                        <a:t>Total Time</a:t>
                      </a:r>
                    </a:p>
                  </a:txBody>
                  <a:tcPr marL="123825" marR="123825" marT="57150" marB="57150" anchor="ctr"/>
                </a:tc>
                <a:extLst>
                  <a:ext uri="{0D108BD9-81ED-4DB2-BD59-A6C34878D82A}">
                    <a16:rowId xmlns:a16="http://schemas.microsoft.com/office/drawing/2014/main" val="592031428"/>
                  </a:ext>
                </a:extLst>
              </a:tr>
              <a:tr h="601206">
                <a:tc>
                  <a:txBody>
                    <a:bodyPr/>
                    <a:lstStyle/>
                    <a:p>
                      <a:pPr>
                        <a:spcAft>
                          <a:spcPts val="1200"/>
                        </a:spcAft>
                      </a:pPr>
                      <a:r>
                        <a:rPr lang="en-US" sz="1600">
                          <a:effectLst/>
                        </a:rPr>
                        <a:t>Student Activity 3 &amp; 4</a:t>
                      </a:r>
                    </a:p>
                  </a:txBody>
                  <a:tcPr marL="123825" marR="123825" marT="57150" marB="57150" anchor="ctr"/>
                </a:tc>
                <a:tc>
                  <a:txBody>
                    <a:bodyPr/>
                    <a:lstStyle/>
                    <a:p>
                      <a:pPr>
                        <a:spcAft>
                          <a:spcPts val="1200"/>
                        </a:spcAft>
                      </a:pPr>
                      <a:r>
                        <a:rPr lang="en-US" sz="1600">
                          <a:effectLst/>
                        </a:rPr>
                        <a:t>Full class</a:t>
                      </a:r>
                    </a:p>
                  </a:txBody>
                  <a:tcPr marL="123825" marR="123825" marT="57150" marB="57150" anchor="ctr"/>
                </a:tc>
                <a:extLst>
                  <a:ext uri="{0D108BD9-81ED-4DB2-BD59-A6C34878D82A}">
                    <a16:rowId xmlns:a16="http://schemas.microsoft.com/office/drawing/2014/main" val="2890093521"/>
                  </a:ext>
                </a:extLst>
              </a:tr>
              <a:tr h="601206">
                <a:tc>
                  <a:txBody>
                    <a:bodyPr/>
                    <a:lstStyle/>
                    <a:p>
                      <a:pPr>
                        <a:spcAft>
                          <a:spcPts val="1200"/>
                        </a:spcAft>
                      </a:pPr>
                      <a:r>
                        <a:rPr lang="en-US" sz="1600">
                          <a:effectLst/>
                        </a:rPr>
                        <a:t>Notebook Checks</a:t>
                      </a:r>
                    </a:p>
                  </a:txBody>
                  <a:tcPr marL="123825" marR="123825" marT="57150" marB="57150" anchor="ctr"/>
                </a:tc>
                <a:tc>
                  <a:txBody>
                    <a:bodyPr/>
                    <a:lstStyle/>
                    <a:p>
                      <a:pPr>
                        <a:spcAft>
                          <a:spcPts val="1200"/>
                        </a:spcAft>
                      </a:pPr>
                      <a:r>
                        <a:rPr lang="en-US" sz="1600">
                          <a:effectLst/>
                        </a:rPr>
                        <a:t>During class</a:t>
                      </a:r>
                    </a:p>
                  </a:txBody>
                  <a:tcPr marL="123825" marR="123825" marT="57150" marB="57150" anchor="ctr"/>
                </a:tc>
                <a:extLst>
                  <a:ext uri="{0D108BD9-81ED-4DB2-BD59-A6C34878D82A}">
                    <a16:rowId xmlns:a16="http://schemas.microsoft.com/office/drawing/2014/main" val="1594479083"/>
                  </a:ext>
                </a:extLst>
              </a:tr>
              <a:tr h="976962">
                <a:tc>
                  <a:txBody>
                    <a:bodyPr/>
                    <a:lstStyle/>
                    <a:p>
                      <a:pPr>
                        <a:spcAft>
                          <a:spcPts val="1200"/>
                        </a:spcAft>
                      </a:pPr>
                      <a:r>
                        <a:rPr lang="en-US" sz="1600">
                          <a:effectLst/>
                        </a:rPr>
                        <a:t>Homework:</a:t>
                      </a:r>
                      <a:br>
                        <a:rPr lang="en-US" sz="1600">
                          <a:effectLst/>
                        </a:rPr>
                      </a:br>
                      <a:r>
                        <a:rPr lang="en-US" sz="1600">
                          <a:effectLst/>
                        </a:rPr>
                        <a:t>Outline Chapter 8</a:t>
                      </a:r>
                    </a:p>
                  </a:txBody>
                  <a:tcPr marL="123825" marR="123825" marT="57150" marB="57150" anchor="ctr"/>
                </a:tc>
                <a:tc>
                  <a:txBody>
                    <a:bodyPr/>
                    <a:lstStyle/>
                    <a:p>
                      <a:pPr>
                        <a:spcAft>
                          <a:spcPts val="1200"/>
                        </a:spcAft>
                      </a:pPr>
                      <a:r>
                        <a:rPr lang="en-US" sz="1600" dirty="0">
                          <a:effectLst/>
                        </a:rPr>
                        <a:t>TONIGHT</a:t>
                      </a:r>
                    </a:p>
                  </a:txBody>
                  <a:tcPr marL="123825" marR="123825" marT="57150" marB="57150" anchor="ctr"/>
                </a:tc>
                <a:extLst>
                  <a:ext uri="{0D108BD9-81ED-4DB2-BD59-A6C34878D82A}">
                    <a16:rowId xmlns:a16="http://schemas.microsoft.com/office/drawing/2014/main" val="2390363211"/>
                  </a:ext>
                </a:extLst>
              </a:tr>
            </a:tbl>
          </a:graphicData>
        </a:graphic>
      </p:graphicFrame>
    </p:spTree>
    <p:custDataLst>
      <p:tags r:id="rId1"/>
    </p:custDataLst>
    <p:extLst>
      <p:ext uri="{BB962C8B-B14F-4D97-AF65-F5344CB8AC3E}">
        <p14:creationId xmlns:p14="http://schemas.microsoft.com/office/powerpoint/2010/main" val="38911038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Picture Lab </a:t>
            </a:r>
          </a:p>
        </p:txBody>
      </p:sp>
      <p:sp>
        <p:nvSpPr>
          <p:cNvPr id="6" name="TextBox 5">
            <a:extLst>
              <a:ext uri="{FF2B5EF4-FFF2-40B4-BE49-F238E27FC236}">
                <a16:creationId xmlns:a16="http://schemas.microsoft.com/office/drawing/2014/main" id="{077C906D-E9DF-420A-AF27-664A48DEDA45}"/>
              </a:ext>
            </a:extLst>
          </p:cNvPr>
          <p:cNvSpPr txBox="1"/>
          <p:nvPr/>
        </p:nvSpPr>
        <p:spPr>
          <a:xfrm>
            <a:off x="3865638" y="1071638"/>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1800" b="1">
              <a:solidFill>
                <a:srgbClr val="24292E"/>
              </a:solidFill>
              <a:cs typeface="Segoe UI"/>
            </a:endParaRPr>
          </a:p>
        </p:txBody>
      </p:sp>
      <p:graphicFrame>
        <p:nvGraphicFramePr>
          <p:cNvPr id="8" name="Content Placeholder 7">
            <a:extLst>
              <a:ext uri="{FF2B5EF4-FFF2-40B4-BE49-F238E27FC236}">
                <a16:creationId xmlns:a16="http://schemas.microsoft.com/office/drawing/2014/main" id="{59B1BD0D-F60B-4BD9-960B-3730EE23E959}"/>
              </a:ext>
            </a:extLst>
          </p:cNvPr>
          <p:cNvGraphicFramePr>
            <a:graphicFrameLocks noGrp="1"/>
          </p:cNvGraphicFramePr>
          <p:nvPr>
            <p:ph idx="1"/>
            <p:extLst>
              <p:ext uri="{D42A27DB-BD31-4B8C-83A1-F6EECF244321}">
                <p14:modId xmlns:p14="http://schemas.microsoft.com/office/powerpoint/2010/main" val="3902888223"/>
              </p:ext>
            </p:extLst>
          </p:nvPr>
        </p:nvGraphicFramePr>
        <p:xfrm>
          <a:off x="810380" y="1753809"/>
          <a:ext cx="11106018" cy="3018188"/>
        </p:xfrm>
        <a:graphic>
          <a:graphicData uri="http://schemas.openxmlformats.org/drawingml/2006/table">
            <a:tbl>
              <a:tblPr firstRow="1" firstCol="1" bandRow="1">
                <a:tableStyleId>{5C22544A-7EE6-4342-B048-85BDC9FD1C3A}</a:tableStyleId>
              </a:tblPr>
              <a:tblGrid>
                <a:gridCol w="5553009">
                  <a:extLst>
                    <a:ext uri="{9D8B030D-6E8A-4147-A177-3AD203B41FA5}">
                      <a16:colId xmlns:a16="http://schemas.microsoft.com/office/drawing/2014/main" val="1769085422"/>
                    </a:ext>
                  </a:extLst>
                </a:gridCol>
                <a:gridCol w="5553009">
                  <a:extLst>
                    <a:ext uri="{9D8B030D-6E8A-4147-A177-3AD203B41FA5}">
                      <a16:colId xmlns:a16="http://schemas.microsoft.com/office/drawing/2014/main" val="305220849"/>
                    </a:ext>
                  </a:extLst>
                </a:gridCol>
              </a:tblGrid>
              <a:tr h="568129">
                <a:tc>
                  <a:txBody>
                    <a:bodyPr/>
                    <a:lstStyle/>
                    <a:p>
                      <a:pPr algn="ctr">
                        <a:spcAft>
                          <a:spcPts val="1200"/>
                        </a:spcAft>
                      </a:pPr>
                      <a:r>
                        <a:rPr lang="en-US" sz="1600">
                          <a:effectLst/>
                        </a:rPr>
                        <a:t>Section</a:t>
                      </a:r>
                    </a:p>
                  </a:txBody>
                  <a:tcPr marL="123825" marR="123825" marT="57150" marB="57150" anchor="ctr"/>
                </a:tc>
                <a:tc>
                  <a:txBody>
                    <a:bodyPr/>
                    <a:lstStyle/>
                    <a:p>
                      <a:pPr algn="ctr">
                        <a:spcAft>
                          <a:spcPts val="1200"/>
                        </a:spcAft>
                      </a:pPr>
                      <a:r>
                        <a:rPr lang="en-US" sz="1600">
                          <a:effectLst/>
                        </a:rPr>
                        <a:t>Total Time</a:t>
                      </a:r>
                    </a:p>
                  </a:txBody>
                  <a:tcPr marL="123825" marR="123825" marT="57150" marB="57150" anchor="ctr"/>
                </a:tc>
                <a:extLst>
                  <a:ext uri="{0D108BD9-81ED-4DB2-BD59-A6C34878D82A}">
                    <a16:rowId xmlns:a16="http://schemas.microsoft.com/office/drawing/2014/main" val="4017655897"/>
                  </a:ext>
                </a:extLst>
              </a:tr>
              <a:tr h="568129">
                <a:tc>
                  <a:txBody>
                    <a:bodyPr/>
                    <a:lstStyle/>
                    <a:p>
                      <a:pPr>
                        <a:spcAft>
                          <a:spcPts val="1200"/>
                        </a:spcAft>
                      </a:pPr>
                      <a:r>
                        <a:rPr lang="en-US" sz="1600">
                          <a:effectLst/>
                        </a:rPr>
                        <a:t>Student Activity 5</a:t>
                      </a:r>
                    </a:p>
                  </a:txBody>
                  <a:tcPr marL="123825" marR="123825" marT="57150" marB="57150" anchor="ctr"/>
                </a:tc>
                <a:tc>
                  <a:txBody>
                    <a:bodyPr/>
                    <a:lstStyle/>
                    <a:p>
                      <a:pPr>
                        <a:spcAft>
                          <a:spcPts val="1200"/>
                        </a:spcAft>
                      </a:pPr>
                      <a:r>
                        <a:rPr lang="en-US" sz="1600">
                          <a:effectLst/>
                        </a:rPr>
                        <a:t>Full class</a:t>
                      </a:r>
                    </a:p>
                  </a:txBody>
                  <a:tcPr marL="123825" marR="123825" marT="57150" marB="57150" anchor="ctr"/>
                </a:tc>
                <a:extLst>
                  <a:ext uri="{0D108BD9-81ED-4DB2-BD59-A6C34878D82A}">
                    <a16:rowId xmlns:a16="http://schemas.microsoft.com/office/drawing/2014/main" val="2182568887"/>
                  </a:ext>
                </a:extLst>
              </a:tr>
              <a:tr h="568129">
                <a:tc>
                  <a:txBody>
                    <a:bodyPr/>
                    <a:lstStyle/>
                    <a:p>
                      <a:pPr>
                        <a:spcAft>
                          <a:spcPts val="1200"/>
                        </a:spcAft>
                      </a:pPr>
                      <a:r>
                        <a:rPr lang="en-US" sz="1600">
                          <a:effectLst/>
                        </a:rPr>
                        <a:t>Notebook Checks</a:t>
                      </a:r>
                    </a:p>
                  </a:txBody>
                  <a:tcPr marL="123825" marR="123825" marT="57150" marB="57150" anchor="ctr"/>
                </a:tc>
                <a:tc>
                  <a:txBody>
                    <a:bodyPr/>
                    <a:lstStyle/>
                    <a:p>
                      <a:pPr>
                        <a:spcAft>
                          <a:spcPts val="1200"/>
                        </a:spcAft>
                      </a:pPr>
                      <a:r>
                        <a:rPr lang="en-US" sz="1600">
                          <a:effectLst/>
                        </a:rPr>
                        <a:t>During class</a:t>
                      </a:r>
                    </a:p>
                  </a:txBody>
                  <a:tcPr marL="123825" marR="123825" marT="57150" marB="57150" anchor="ctr"/>
                </a:tc>
                <a:extLst>
                  <a:ext uri="{0D108BD9-81ED-4DB2-BD59-A6C34878D82A}">
                    <a16:rowId xmlns:a16="http://schemas.microsoft.com/office/drawing/2014/main" val="2980471692"/>
                  </a:ext>
                </a:extLst>
              </a:tr>
              <a:tr h="1313801">
                <a:tc>
                  <a:txBody>
                    <a:bodyPr/>
                    <a:lstStyle/>
                    <a:p>
                      <a:pPr>
                        <a:spcAft>
                          <a:spcPts val="0"/>
                        </a:spcAft>
                      </a:pPr>
                      <a:r>
                        <a:rPr lang="en-US" sz="1600">
                          <a:effectLst/>
                        </a:rPr>
                        <a:t>Homework:</a:t>
                      </a:r>
                      <a:br>
                        <a:rPr lang="en-US" sz="1600">
                          <a:effectLst/>
                        </a:rPr>
                      </a:br>
                      <a:r>
                        <a:rPr lang="en-US" sz="1600">
                          <a:effectLst/>
                        </a:rPr>
                        <a:t>Read and highlight Chapter 2 of Barron’s review book.</a:t>
                      </a:r>
                      <a:br>
                        <a:rPr lang="en-US" sz="1600">
                          <a:effectLst/>
                        </a:rPr>
                      </a:br>
                      <a:r>
                        <a:rPr lang="en-US" sz="1600">
                          <a:effectLst/>
                        </a:rPr>
                        <a:t>Skip “The this Keyword”.</a:t>
                      </a:r>
                    </a:p>
                  </a:txBody>
                  <a:tcPr marL="123825" marR="123825" marT="57150" marB="57150" anchor="ctr"/>
                </a:tc>
                <a:tc>
                  <a:txBody>
                    <a:bodyPr/>
                    <a:lstStyle/>
                    <a:p>
                      <a:pPr>
                        <a:spcAft>
                          <a:spcPts val="0"/>
                        </a:spcAft>
                      </a:pPr>
                      <a:r>
                        <a:rPr lang="en-US" sz="1600" dirty="0">
                          <a:effectLst/>
                        </a:rPr>
                        <a:t>TONIGHT</a:t>
                      </a:r>
                    </a:p>
                  </a:txBody>
                  <a:tcPr marL="123825" marR="123825" marT="57150" marB="57150" anchor="ctr"/>
                </a:tc>
                <a:extLst>
                  <a:ext uri="{0D108BD9-81ED-4DB2-BD59-A6C34878D82A}">
                    <a16:rowId xmlns:a16="http://schemas.microsoft.com/office/drawing/2014/main" val="1763324814"/>
                  </a:ext>
                </a:extLst>
              </a:tr>
            </a:tbl>
          </a:graphicData>
        </a:graphic>
      </p:graphicFrame>
      <p:sp>
        <p:nvSpPr>
          <p:cNvPr id="9" name="TextBox 8">
            <a:extLst>
              <a:ext uri="{FF2B5EF4-FFF2-40B4-BE49-F238E27FC236}">
                <a16:creationId xmlns:a16="http://schemas.microsoft.com/office/drawing/2014/main" id="{7108BB4C-7B9C-4F2A-99E4-331442EB9F99}"/>
              </a:ext>
            </a:extLst>
          </p:cNvPr>
          <p:cNvSpPr txBox="1"/>
          <p:nvPr/>
        </p:nvSpPr>
        <p:spPr>
          <a:xfrm>
            <a:off x="2244876" y="1216780"/>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3</a:t>
            </a:r>
          </a:p>
        </p:txBody>
      </p:sp>
    </p:spTree>
    <p:custDataLst>
      <p:tags r:id="rId1"/>
    </p:custDataLst>
    <p:extLst>
      <p:ext uri="{BB962C8B-B14F-4D97-AF65-F5344CB8AC3E}">
        <p14:creationId xmlns:p14="http://schemas.microsoft.com/office/powerpoint/2010/main" val="15640227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Picture Lab </a:t>
            </a:r>
          </a:p>
        </p:txBody>
      </p:sp>
      <p:sp>
        <p:nvSpPr>
          <p:cNvPr id="6" name="TextBox 5">
            <a:extLst>
              <a:ext uri="{FF2B5EF4-FFF2-40B4-BE49-F238E27FC236}">
                <a16:creationId xmlns:a16="http://schemas.microsoft.com/office/drawing/2014/main" id="{077C906D-E9DF-420A-AF27-664A48DEDA45}"/>
              </a:ext>
            </a:extLst>
          </p:cNvPr>
          <p:cNvSpPr txBox="1"/>
          <p:nvPr/>
        </p:nvSpPr>
        <p:spPr>
          <a:xfrm>
            <a:off x="3865638" y="1071638"/>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4</a:t>
            </a:r>
          </a:p>
        </p:txBody>
      </p:sp>
      <p:graphicFrame>
        <p:nvGraphicFramePr>
          <p:cNvPr id="4" name="Table 3">
            <a:extLst>
              <a:ext uri="{FF2B5EF4-FFF2-40B4-BE49-F238E27FC236}">
                <a16:creationId xmlns:a16="http://schemas.microsoft.com/office/drawing/2014/main" id="{E3163FB0-ABE3-48A9-BFA9-F05D74DBF618}"/>
              </a:ext>
            </a:extLst>
          </p:cNvPr>
          <p:cNvGraphicFramePr>
            <a:graphicFrameLocks noGrp="1"/>
          </p:cNvGraphicFramePr>
          <p:nvPr>
            <p:extLst>
              <p:ext uri="{D42A27DB-BD31-4B8C-83A1-F6EECF244321}">
                <p14:modId xmlns:p14="http://schemas.microsoft.com/office/powerpoint/2010/main" val="2008647526"/>
              </p:ext>
            </p:extLst>
          </p:nvPr>
        </p:nvGraphicFramePr>
        <p:xfrm>
          <a:off x="628952" y="1366761"/>
          <a:ext cx="10301940" cy="2738603"/>
        </p:xfrm>
        <a:graphic>
          <a:graphicData uri="http://schemas.openxmlformats.org/drawingml/2006/table">
            <a:tbl>
              <a:tblPr firstRow="1" firstCol="1" bandRow="1">
                <a:tableStyleId>{5C22544A-7EE6-4342-B048-85BDC9FD1C3A}</a:tableStyleId>
              </a:tblPr>
              <a:tblGrid>
                <a:gridCol w="5150970">
                  <a:extLst>
                    <a:ext uri="{9D8B030D-6E8A-4147-A177-3AD203B41FA5}">
                      <a16:colId xmlns:a16="http://schemas.microsoft.com/office/drawing/2014/main" val="2640200458"/>
                    </a:ext>
                  </a:extLst>
                </a:gridCol>
                <a:gridCol w="5150970">
                  <a:extLst>
                    <a:ext uri="{9D8B030D-6E8A-4147-A177-3AD203B41FA5}">
                      <a16:colId xmlns:a16="http://schemas.microsoft.com/office/drawing/2014/main" val="2824712554"/>
                    </a:ext>
                  </a:extLst>
                </a:gridCol>
              </a:tblGrid>
              <a:tr h="515502">
                <a:tc>
                  <a:txBody>
                    <a:bodyPr/>
                    <a:lstStyle/>
                    <a:p>
                      <a:pPr algn="ctr">
                        <a:spcAft>
                          <a:spcPts val="1200"/>
                        </a:spcAft>
                      </a:pPr>
                      <a:r>
                        <a:rPr lang="en-US" sz="1200">
                          <a:effectLst/>
                        </a:rPr>
                        <a:t>Section</a:t>
                      </a:r>
                      <a:endParaRPr lang="en-US">
                        <a:effectLst/>
                      </a:endParaRPr>
                    </a:p>
                  </a:txBody>
                  <a:tcPr marL="123825" marR="123825" marT="57150" marB="57150" anchor="ctr"/>
                </a:tc>
                <a:tc>
                  <a:txBody>
                    <a:bodyPr/>
                    <a:lstStyle/>
                    <a:p>
                      <a:pPr algn="ctr">
                        <a:spcAft>
                          <a:spcPts val="1200"/>
                        </a:spcAft>
                      </a:pPr>
                      <a:r>
                        <a:rPr lang="en-US" sz="1200">
                          <a:effectLst/>
                        </a:rPr>
                        <a:t>Total Time</a:t>
                      </a:r>
                      <a:endParaRPr lang="en-US">
                        <a:effectLst/>
                      </a:endParaRPr>
                    </a:p>
                  </a:txBody>
                  <a:tcPr marL="123825" marR="123825" marT="57150" marB="57150" anchor="ctr"/>
                </a:tc>
                <a:extLst>
                  <a:ext uri="{0D108BD9-81ED-4DB2-BD59-A6C34878D82A}">
                    <a16:rowId xmlns:a16="http://schemas.microsoft.com/office/drawing/2014/main" val="3974992037"/>
                  </a:ext>
                </a:extLst>
              </a:tr>
              <a:tr h="515502">
                <a:tc>
                  <a:txBody>
                    <a:bodyPr/>
                    <a:lstStyle/>
                    <a:p>
                      <a:pPr>
                        <a:spcAft>
                          <a:spcPts val="1200"/>
                        </a:spcAft>
                      </a:pPr>
                      <a:r>
                        <a:rPr lang="en-US" sz="1200">
                          <a:effectLst/>
                        </a:rPr>
                        <a:t>Student Activity 5 &amp; 6</a:t>
                      </a:r>
                      <a:endParaRPr lang="en-US">
                        <a:effectLst/>
                      </a:endParaRPr>
                    </a:p>
                  </a:txBody>
                  <a:tcPr marL="123825" marR="123825" marT="57150" marB="57150" anchor="ctr"/>
                </a:tc>
                <a:tc>
                  <a:txBody>
                    <a:bodyPr/>
                    <a:lstStyle/>
                    <a:p>
                      <a:pPr>
                        <a:spcAft>
                          <a:spcPts val="1200"/>
                        </a:spcAft>
                      </a:pPr>
                      <a:r>
                        <a:rPr lang="en-US" sz="1200">
                          <a:effectLst/>
                        </a:rPr>
                        <a:t>Full class</a:t>
                      </a:r>
                      <a:endParaRPr lang="en-US">
                        <a:effectLst/>
                      </a:endParaRPr>
                    </a:p>
                  </a:txBody>
                  <a:tcPr marL="123825" marR="123825" marT="57150" marB="57150" anchor="ctr"/>
                </a:tc>
                <a:extLst>
                  <a:ext uri="{0D108BD9-81ED-4DB2-BD59-A6C34878D82A}">
                    <a16:rowId xmlns:a16="http://schemas.microsoft.com/office/drawing/2014/main" val="1934370122"/>
                  </a:ext>
                </a:extLst>
              </a:tr>
              <a:tr h="515502">
                <a:tc>
                  <a:txBody>
                    <a:bodyPr/>
                    <a:lstStyle/>
                    <a:p>
                      <a:pPr>
                        <a:spcAft>
                          <a:spcPts val="1200"/>
                        </a:spcAft>
                      </a:pPr>
                      <a:r>
                        <a:rPr lang="en-US" sz="1200">
                          <a:effectLst/>
                        </a:rPr>
                        <a:t>Notebook Checks</a:t>
                      </a:r>
                      <a:endParaRPr lang="en-US">
                        <a:effectLst/>
                      </a:endParaRPr>
                    </a:p>
                  </a:txBody>
                  <a:tcPr marL="123825" marR="123825" marT="57150" marB="57150" anchor="ctr"/>
                </a:tc>
                <a:tc>
                  <a:txBody>
                    <a:bodyPr/>
                    <a:lstStyle/>
                    <a:p>
                      <a:pPr>
                        <a:spcAft>
                          <a:spcPts val="1200"/>
                        </a:spcAft>
                      </a:pPr>
                      <a:r>
                        <a:rPr lang="en-US" sz="1200">
                          <a:effectLst/>
                        </a:rPr>
                        <a:t>During class</a:t>
                      </a:r>
                      <a:endParaRPr lang="en-US">
                        <a:effectLst/>
                      </a:endParaRPr>
                    </a:p>
                  </a:txBody>
                  <a:tcPr marL="123825" marR="123825" marT="57150" marB="57150" anchor="ctr"/>
                </a:tc>
                <a:extLst>
                  <a:ext uri="{0D108BD9-81ED-4DB2-BD59-A6C34878D82A}">
                    <a16:rowId xmlns:a16="http://schemas.microsoft.com/office/drawing/2014/main" val="2062673483"/>
                  </a:ext>
                </a:extLst>
              </a:tr>
              <a:tr h="1192097">
                <a:tc>
                  <a:txBody>
                    <a:bodyPr/>
                    <a:lstStyle/>
                    <a:p>
                      <a:pPr>
                        <a:spcAft>
                          <a:spcPts val="1200"/>
                        </a:spcAft>
                      </a:pPr>
                      <a:r>
                        <a:rPr lang="en-US" sz="1200">
                          <a:effectLst/>
                        </a:rPr>
                        <a:t>Homework:</a:t>
                      </a:r>
                      <a:br>
                        <a:rPr lang="en-US" sz="1200">
                          <a:effectLst/>
                        </a:rPr>
                      </a:br>
                      <a:r>
                        <a:rPr lang="en-US" sz="1200">
                          <a:effectLst/>
                        </a:rPr>
                        <a:t>Take the Chapter 2 exam in Barron’s review book, skipping #20.</a:t>
                      </a:r>
                      <a:br>
                        <a:rPr lang="en-US" sz="1200">
                          <a:effectLst/>
                        </a:rPr>
                      </a:br>
                      <a:r>
                        <a:rPr lang="en-US" sz="1200">
                          <a:effectLst/>
                        </a:rPr>
                        <a:t>Grade your answers.</a:t>
                      </a:r>
                      <a:endParaRPr lang="en-US">
                        <a:effectLst/>
                      </a:endParaRPr>
                    </a:p>
                  </a:txBody>
                  <a:tcPr marL="123825" marR="123825" marT="57150" marB="57150" anchor="ctr"/>
                </a:tc>
                <a:tc>
                  <a:txBody>
                    <a:bodyPr/>
                    <a:lstStyle/>
                    <a:p>
                      <a:pPr>
                        <a:spcAft>
                          <a:spcPts val="1200"/>
                        </a:spcAft>
                      </a:pPr>
                      <a:r>
                        <a:rPr lang="en-US" sz="1200" dirty="0">
                          <a:effectLst/>
                        </a:rPr>
                        <a:t>TONIGHT</a:t>
                      </a:r>
                      <a:endParaRPr lang="en-US" dirty="0">
                        <a:effectLst/>
                      </a:endParaRPr>
                    </a:p>
                  </a:txBody>
                  <a:tcPr marL="123825" marR="123825" marT="57150" marB="57150" anchor="ctr"/>
                </a:tc>
                <a:extLst>
                  <a:ext uri="{0D108BD9-81ED-4DB2-BD59-A6C34878D82A}">
                    <a16:rowId xmlns:a16="http://schemas.microsoft.com/office/drawing/2014/main" val="192388925"/>
                  </a:ext>
                </a:extLst>
              </a:tr>
            </a:tbl>
          </a:graphicData>
        </a:graphic>
      </p:graphicFrame>
      <p:sp>
        <p:nvSpPr>
          <p:cNvPr id="7" name="TextBox 6">
            <a:extLst>
              <a:ext uri="{FF2B5EF4-FFF2-40B4-BE49-F238E27FC236}">
                <a16:creationId xmlns:a16="http://schemas.microsoft.com/office/drawing/2014/main" id="{55D912BF-545F-4243-BB95-71AF634A153C}"/>
              </a:ext>
            </a:extLst>
          </p:cNvPr>
          <p:cNvSpPr txBox="1"/>
          <p:nvPr/>
        </p:nvSpPr>
        <p:spPr>
          <a:xfrm>
            <a:off x="4724400" y="3200400"/>
            <a:ext cx="2743200" cy="2716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p>
        </p:txBody>
      </p:sp>
    </p:spTree>
    <p:custDataLst>
      <p:tags r:id="rId1"/>
    </p:custDataLst>
    <p:extLst>
      <p:ext uri="{BB962C8B-B14F-4D97-AF65-F5344CB8AC3E}">
        <p14:creationId xmlns:p14="http://schemas.microsoft.com/office/powerpoint/2010/main" val="310628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11" y="459294"/>
            <a:ext cx="10372578" cy="5939412"/>
          </a:xfrm>
          <a:prstGeom prst="rect">
            <a:avLst/>
          </a:prstGeom>
        </p:spPr>
      </p:pic>
    </p:spTree>
    <p:custDataLst>
      <p:tags r:id="rId1"/>
    </p:custDataLst>
    <p:extLst>
      <p:ext uri="{BB962C8B-B14F-4D97-AF65-F5344CB8AC3E}">
        <p14:creationId xmlns:p14="http://schemas.microsoft.com/office/powerpoint/2010/main" val="1546236980"/>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Picture Lab </a:t>
            </a:r>
          </a:p>
        </p:txBody>
      </p:sp>
      <p:sp>
        <p:nvSpPr>
          <p:cNvPr id="7" name="TextBox 6">
            <a:extLst>
              <a:ext uri="{FF2B5EF4-FFF2-40B4-BE49-F238E27FC236}">
                <a16:creationId xmlns:a16="http://schemas.microsoft.com/office/drawing/2014/main" id="{55D912BF-545F-4243-BB95-71AF634A153C}"/>
              </a:ext>
            </a:extLst>
          </p:cNvPr>
          <p:cNvSpPr txBox="1"/>
          <p:nvPr/>
        </p:nvSpPr>
        <p:spPr>
          <a:xfrm>
            <a:off x="4724400" y="3200400"/>
            <a:ext cx="2743200" cy="2716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2EE0FFBB-B430-41B1-9B85-25BDB651FA61}"/>
              </a:ext>
            </a:extLst>
          </p:cNvPr>
          <p:cNvGraphicFramePr>
            <a:graphicFrameLocks noGrp="1"/>
          </p:cNvGraphicFramePr>
          <p:nvPr>
            <p:extLst>
              <p:ext uri="{D42A27DB-BD31-4B8C-83A1-F6EECF244321}">
                <p14:modId xmlns:p14="http://schemas.microsoft.com/office/powerpoint/2010/main" val="1169614215"/>
              </p:ext>
            </p:extLst>
          </p:nvPr>
        </p:nvGraphicFramePr>
        <p:xfrm>
          <a:off x="1132576" y="1846628"/>
          <a:ext cx="9639300" cy="2673416"/>
        </p:xfrm>
        <a:graphic>
          <a:graphicData uri="http://schemas.openxmlformats.org/drawingml/2006/table">
            <a:tbl>
              <a:tblPr firstRow="1" firstCol="1" bandRow="1">
                <a:tableStyleId>{5C22544A-7EE6-4342-B048-85BDC9FD1C3A}</a:tableStyleId>
              </a:tblPr>
              <a:tblGrid>
                <a:gridCol w="4819650">
                  <a:extLst>
                    <a:ext uri="{9D8B030D-6E8A-4147-A177-3AD203B41FA5}">
                      <a16:colId xmlns:a16="http://schemas.microsoft.com/office/drawing/2014/main" val="3671927382"/>
                    </a:ext>
                  </a:extLst>
                </a:gridCol>
                <a:gridCol w="4819650">
                  <a:extLst>
                    <a:ext uri="{9D8B030D-6E8A-4147-A177-3AD203B41FA5}">
                      <a16:colId xmlns:a16="http://schemas.microsoft.com/office/drawing/2014/main" val="36427078"/>
                    </a:ext>
                  </a:extLst>
                </a:gridCol>
              </a:tblGrid>
              <a:tr h="490888">
                <a:tc>
                  <a:txBody>
                    <a:bodyPr/>
                    <a:lstStyle/>
                    <a:p>
                      <a:pPr algn="ctr">
                        <a:spcAft>
                          <a:spcPts val="1200"/>
                        </a:spcAft>
                      </a:pPr>
                      <a:r>
                        <a:rPr lang="en-US" sz="1600">
                          <a:effectLst/>
                        </a:rPr>
                        <a:t>Section</a:t>
                      </a:r>
                    </a:p>
                  </a:txBody>
                  <a:tcPr marL="123825" marR="123825" marT="57150" marB="57150" anchor="ctr"/>
                </a:tc>
                <a:tc>
                  <a:txBody>
                    <a:bodyPr/>
                    <a:lstStyle/>
                    <a:p>
                      <a:pPr algn="ctr">
                        <a:spcAft>
                          <a:spcPts val="1200"/>
                        </a:spcAft>
                      </a:pPr>
                      <a:r>
                        <a:rPr lang="en-US" sz="1600">
                          <a:effectLst/>
                        </a:rPr>
                        <a:t>Total Time</a:t>
                      </a:r>
                    </a:p>
                  </a:txBody>
                  <a:tcPr marL="123825" marR="123825" marT="57150" marB="57150" anchor="ctr"/>
                </a:tc>
                <a:extLst>
                  <a:ext uri="{0D108BD9-81ED-4DB2-BD59-A6C34878D82A}">
                    <a16:rowId xmlns:a16="http://schemas.microsoft.com/office/drawing/2014/main" val="1803767152"/>
                  </a:ext>
                </a:extLst>
              </a:tr>
              <a:tr h="490888">
                <a:tc>
                  <a:txBody>
                    <a:bodyPr/>
                    <a:lstStyle/>
                    <a:p>
                      <a:pPr>
                        <a:spcAft>
                          <a:spcPts val="1200"/>
                        </a:spcAft>
                      </a:pPr>
                      <a:r>
                        <a:rPr lang="en-US" sz="1600">
                          <a:effectLst/>
                        </a:rPr>
                        <a:t>Student Activity 6, continued</a:t>
                      </a:r>
                    </a:p>
                  </a:txBody>
                  <a:tcPr marL="123825" marR="123825" marT="57150" marB="57150" anchor="ctr"/>
                </a:tc>
                <a:tc>
                  <a:txBody>
                    <a:bodyPr/>
                    <a:lstStyle/>
                    <a:p>
                      <a:pPr>
                        <a:spcAft>
                          <a:spcPts val="1200"/>
                        </a:spcAft>
                      </a:pPr>
                      <a:r>
                        <a:rPr lang="en-US" sz="1600">
                          <a:effectLst/>
                        </a:rPr>
                        <a:t>Full class</a:t>
                      </a:r>
                    </a:p>
                  </a:txBody>
                  <a:tcPr marL="123825" marR="123825" marT="57150" marB="57150" anchor="ctr"/>
                </a:tc>
                <a:extLst>
                  <a:ext uri="{0D108BD9-81ED-4DB2-BD59-A6C34878D82A}">
                    <a16:rowId xmlns:a16="http://schemas.microsoft.com/office/drawing/2014/main" val="2265766064"/>
                  </a:ext>
                </a:extLst>
              </a:tr>
              <a:tr h="736332">
                <a:tc>
                  <a:txBody>
                    <a:bodyPr/>
                    <a:lstStyle/>
                    <a:p>
                      <a:pPr>
                        <a:spcAft>
                          <a:spcPts val="1200"/>
                        </a:spcAft>
                      </a:pPr>
                      <a:r>
                        <a:rPr lang="en-US" sz="1600">
                          <a:effectLst/>
                        </a:rPr>
                        <a:t>Check Barron’s review books for highlighting note-taking,</a:t>
                      </a:r>
                      <a:br>
                        <a:rPr lang="en-US" sz="1600">
                          <a:effectLst/>
                        </a:rPr>
                      </a:br>
                      <a:r>
                        <a:rPr lang="en-US" sz="1600">
                          <a:effectLst/>
                        </a:rPr>
                        <a:t>and practice test completion and correction</a:t>
                      </a:r>
                    </a:p>
                  </a:txBody>
                  <a:tcPr marL="123825" marR="123825" marT="57150" marB="57150" anchor="ctr"/>
                </a:tc>
                <a:tc>
                  <a:txBody>
                    <a:bodyPr/>
                    <a:lstStyle/>
                    <a:p>
                      <a:pPr>
                        <a:spcAft>
                          <a:spcPts val="1200"/>
                        </a:spcAft>
                      </a:pPr>
                      <a:r>
                        <a:rPr lang="en-US" sz="1600">
                          <a:effectLst/>
                        </a:rPr>
                        <a:t>During class</a:t>
                      </a:r>
                    </a:p>
                  </a:txBody>
                  <a:tcPr marL="123825" marR="123825" marT="57150" marB="57150" anchor="ctr"/>
                </a:tc>
                <a:extLst>
                  <a:ext uri="{0D108BD9-81ED-4DB2-BD59-A6C34878D82A}">
                    <a16:rowId xmlns:a16="http://schemas.microsoft.com/office/drawing/2014/main" val="3522475869"/>
                  </a:ext>
                </a:extLst>
              </a:tr>
              <a:tr h="736332">
                <a:tc>
                  <a:txBody>
                    <a:bodyPr/>
                    <a:lstStyle/>
                    <a:p>
                      <a:pPr>
                        <a:spcAft>
                          <a:spcPts val="1200"/>
                        </a:spcAft>
                      </a:pPr>
                      <a:r>
                        <a:rPr lang="en-US" sz="1600">
                          <a:effectLst/>
                        </a:rPr>
                        <a:t>Homework:</a:t>
                      </a:r>
                      <a:br>
                        <a:rPr lang="en-US" sz="1600">
                          <a:effectLst/>
                        </a:rPr>
                      </a:br>
                      <a:r>
                        <a:rPr lang="en-US" sz="1600">
                          <a:effectLst/>
                        </a:rPr>
                        <a:t>Read and highlight Chapter 5 of Barron’s review book.</a:t>
                      </a:r>
                    </a:p>
                  </a:txBody>
                  <a:tcPr marL="123825" marR="123825" marT="57150" marB="57150" anchor="ctr"/>
                </a:tc>
                <a:tc>
                  <a:txBody>
                    <a:bodyPr/>
                    <a:lstStyle/>
                    <a:p>
                      <a:pPr>
                        <a:spcAft>
                          <a:spcPts val="1200"/>
                        </a:spcAft>
                      </a:pPr>
                      <a:r>
                        <a:rPr lang="en-US" sz="1600" dirty="0">
                          <a:effectLst/>
                        </a:rPr>
                        <a:t>TONIGHT</a:t>
                      </a:r>
                    </a:p>
                  </a:txBody>
                  <a:tcPr marL="123825" marR="123825" marT="57150" marB="57150" anchor="ctr"/>
                </a:tc>
                <a:extLst>
                  <a:ext uri="{0D108BD9-81ED-4DB2-BD59-A6C34878D82A}">
                    <a16:rowId xmlns:a16="http://schemas.microsoft.com/office/drawing/2014/main" val="2383245652"/>
                  </a:ext>
                </a:extLst>
              </a:tr>
            </a:tbl>
          </a:graphicData>
        </a:graphic>
      </p:graphicFrame>
      <p:sp>
        <p:nvSpPr>
          <p:cNvPr id="8" name="TextBox 7">
            <a:extLst>
              <a:ext uri="{FF2B5EF4-FFF2-40B4-BE49-F238E27FC236}">
                <a16:creationId xmlns:a16="http://schemas.microsoft.com/office/drawing/2014/main" id="{8E14A6E5-61F7-479F-BD40-7E4817468869}"/>
              </a:ext>
            </a:extLst>
          </p:cNvPr>
          <p:cNvSpPr txBox="1"/>
          <p:nvPr/>
        </p:nvSpPr>
        <p:spPr>
          <a:xfrm>
            <a:off x="4408098" y="1187570"/>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5</a:t>
            </a:r>
          </a:p>
        </p:txBody>
      </p:sp>
    </p:spTree>
    <p:custDataLst>
      <p:tags r:id="rId1"/>
    </p:custDataLst>
    <p:extLst>
      <p:ext uri="{BB962C8B-B14F-4D97-AF65-F5344CB8AC3E}">
        <p14:creationId xmlns:p14="http://schemas.microsoft.com/office/powerpoint/2010/main" val="12904881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1FBC-45D9-4A4C-BD6E-6CC58458A48F}"/>
              </a:ext>
            </a:extLst>
          </p:cNvPr>
          <p:cNvSpPr>
            <a:spLocks noGrp="1"/>
          </p:cNvSpPr>
          <p:nvPr>
            <p:ph type="title"/>
          </p:nvPr>
        </p:nvSpPr>
        <p:spPr/>
        <p:txBody>
          <a:bodyPr/>
          <a:lstStyle/>
          <a:p>
            <a:r>
              <a:rPr lang="en-US">
                <a:cs typeface="Segoe UI"/>
              </a:rPr>
              <a:t>Picture Lab</a:t>
            </a:r>
            <a:endParaRPr lang="en-US"/>
          </a:p>
        </p:txBody>
      </p:sp>
      <p:graphicFrame>
        <p:nvGraphicFramePr>
          <p:cNvPr id="5" name="Content Placeholder 4">
            <a:extLst>
              <a:ext uri="{FF2B5EF4-FFF2-40B4-BE49-F238E27FC236}">
                <a16:creationId xmlns:a16="http://schemas.microsoft.com/office/drawing/2014/main" id="{1033A32E-8D13-4F2E-9015-55D55E7357AC}"/>
              </a:ext>
            </a:extLst>
          </p:cNvPr>
          <p:cNvGraphicFramePr>
            <a:graphicFrameLocks noGrp="1"/>
          </p:cNvGraphicFramePr>
          <p:nvPr>
            <p:ph idx="1"/>
            <p:extLst>
              <p:ext uri="{D42A27DB-BD31-4B8C-83A1-F6EECF244321}">
                <p14:modId xmlns:p14="http://schemas.microsoft.com/office/powerpoint/2010/main" val="3813431290"/>
              </p:ext>
            </p:extLst>
          </p:nvPr>
        </p:nvGraphicFramePr>
        <p:xfrm>
          <a:off x="330679" y="2070339"/>
          <a:ext cx="10960928" cy="3194817"/>
        </p:xfrm>
        <a:graphic>
          <a:graphicData uri="http://schemas.openxmlformats.org/drawingml/2006/table">
            <a:tbl>
              <a:tblPr firstRow="1" firstCol="1" bandRow="1">
                <a:tableStyleId>{5C22544A-7EE6-4342-B048-85BDC9FD1C3A}</a:tableStyleId>
              </a:tblPr>
              <a:tblGrid>
                <a:gridCol w="5480464">
                  <a:extLst>
                    <a:ext uri="{9D8B030D-6E8A-4147-A177-3AD203B41FA5}">
                      <a16:colId xmlns:a16="http://schemas.microsoft.com/office/drawing/2014/main" val="3906838759"/>
                    </a:ext>
                  </a:extLst>
                </a:gridCol>
                <a:gridCol w="5480464">
                  <a:extLst>
                    <a:ext uri="{9D8B030D-6E8A-4147-A177-3AD203B41FA5}">
                      <a16:colId xmlns:a16="http://schemas.microsoft.com/office/drawing/2014/main" val="429684605"/>
                    </a:ext>
                  </a:extLst>
                </a:gridCol>
              </a:tblGrid>
              <a:tr h="1183907">
                <a:tc>
                  <a:txBody>
                    <a:bodyPr/>
                    <a:lstStyle/>
                    <a:p>
                      <a:pPr algn="ctr">
                        <a:spcAft>
                          <a:spcPts val="1200"/>
                        </a:spcAft>
                      </a:pPr>
                      <a:r>
                        <a:rPr lang="en-US" sz="1200">
                          <a:effectLst/>
                        </a:rPr>
                        <a:t>Section</a:t>
                      </a:r>
                      <a:endParaRPr lang="en-US">
                        <a:effectLst/>
                      </a:endParaRPr>
                    </a:p>
                  </a:txBody>
                  <a:tcPr marL="123825" marR="123825" marT="57150" marB="57150" anchor="ctr"/>
                </a:tc>
                <a:tc>
                  <a:txBody>
                    <a:bodyPr/>
                    <a:lstStyle/>
                    <a:p>
                      <a:pPr algn="ctr">
                        <a:spcAft>
                          <a:spcPts val="1200"/>
                        </a:spcAft>
                      </a:pPr>
                      <a:r>
                        <a:rPr lang="en-US" sz="1200">
                          <a:effectLst/>
                        </a:rPr>
                        <a:t>Total Time</a:t>
                      </a:r>
                      <a:endParaRPr lang="en-US">
                        <a:effectLst/>
                      </a:endParaRPr>
                    </a:p>
                  </a:txBody>
                  <a:tcPr marL="123825" marR="123825" marT="57150" marB="57150" anchor="ctr"/>
                </a:tc>
                <a:extLst>
                  <a:ext uri="{0D108BD9-81ED-4DB2-BD59-A6C34878D82A}">
                    <a16:rowId xmlns:a16="http://schemas.microsoft.com/office/drawing/2014/main" val="2712084683"/>
                  </a:ext>
                </a:extLst>
              </a:tr>
              <a:tr h="804364">
                <a:tc>
                  <a:txBody>
                    <a:bodyPr/>
                    <a:lstStyle/>
                    <a:p>
                      <a:pPr>
                        <a:spcAft>
                          <a:spcPts val="1200"/>
                        </a:spcAft>
                      </a:pPr>
                      <a:r>
                        <a:rPr lang="en-US" sz="1200">
                          <a:effectLst/>
                        </a:rPr>
                        <a:t>Student Activity 7</a:t>
                      </a:r>
                      <a:endParaRPr lang="en-US">
                        <a:effectLst/>
                      </a:endParaRPr>
                    </a:p>
                  </a:txBody>
                  <a:tcPr marL="123825" marR="123825" marT="57150" marB="57150" anchor="ctr"/>
                </a:tc>
                <a:tc>
                  <a:txBody>
                    <a:bodyPr/>
                    <a:lstStyle/>
                    <a:p>
                      <a:pPr>
                        <a:spcAft>
                          <a:spcPts val="1200"/>
                        </a:spcAft>
                      </a:pPr>
                      <a:r>
                        <a:rPr lang="en-US" sz="1200">
                          <a:effectLst/>
                        </a:rPr>
                        <a:t>Full class</a:t>
                      </a:r>
                      <a:endParaRPr lang="en-US">
                        <a:effectLst/>
                      </a:endParaRPr>
                    </a:p>
                  </a:txBody>
                  <a:tcPr marL="123825" marR="123825" marT="57150" marB="57150" anchor="ctr"/>
                </a:tc>
                <a:extLst>
                  <a:ext uri="{0D108BD9-81ED-4DB2-BD59-A6C34878D82A}">
                    <a16:rowId xmlns:a16="http://schemas.microsoft.com/office/drawing/2014/main" val="1547201264"/>
                  </a:ext>
                </a:extLst>
              </a:tr>
              <a:tr h="1206546">
                <a:tc>
                  <a:txBody>
                    <a:bodyPr/>
                    <a:lstStyle/>
                    <a:p>
                      <a:pPr>
                        <a:spcAft>
                          <a:spcPts val="1200"/>
                        </a:spcAft>
                      </a:pPr>
                      <a:r>
                        <a:rPr lang="en-US" sz="1200">
                          <a:effectLst/>
                        </a:rPr>
                        <a:t>Homework:</a:t>
                      </a:r>
                      <a:br>
                        <a:rPr lang="en-US" sz="1200">
                          <a:effectLst/>
                        </a:rPr>
                      </a:br>
                      <a:r>
                        <a:rPr lang="en-US" sz="1200">
                          <a:effectLst/>
                        </a:rPr>
                        <a:t>Read BJP 8.5 and answer self-check questions 29–30</a:t>
                      </a:r>
                      <a:endParaRPr lang="en-US">
                        <a:effectLst/>
                      </a:endParaRPr>
                    </a:p>
                  </a:txBody>
                  <a:tcPr marL="123825" marR="123825" marT="57150" marB="57150" anchor="ctr"/>
                </a:tc>
                <a:tc>
                  <a:txBody>
                    <a:bodyPr/>
                    <a:lstStyle/>
                    <a:p>
                      <a:pPr>
                        <a:spcAft>
                          <a:spcPts val="1200"/>
                        </a:spcAft>
                      </a:pPr>
                      <a:r>
                        <a:rPr lang="en-US" sz="1200" dirty="0">
                          <a:effectLst/>
                        </a:rPr>
                        <a:t>TONIGHT</a:t>
                      </a:r>
                      <a:endParaRPr lang="en-US" dirty="0">
                        <a:effectLst/>
                      </a:endParaRPr>
                    </a:p>
                  </a:txBody>
                  <a:tcPr marL="123825" marR="123825" marT="57150" marB="57150" anchor="ctr"/>
                </a:tc>
                <a:extLst>
                  <a:ext uri="{0D108BD9-81ED-4DB2-BD59-A6C34878D82A}">
                    <a16:rowId xmlns:a16="http://schemas.microsoft.com/office/drawing/2014/main" val="2848182701"/>
                  </a:ext>
                </a:extLst>
              </a:tr>
            </a:tbl>
          </a:graphicData>
        </a:graphic>
      </p:graphicFrame>
      <p:sp>
        <p:nvSpPr>
          <p:cNvPr id="6" name="TextBox 5">
            <a:extLst>
              <a:ext uri="{FF2B5EF4-FFF2-40B4-BE49-F238E27FC236}">
                <a16:creationId xmlns:a16="http://schemas.microsoft.com/office/drawing/2014/main" id="{55D02833-35F6-46FE-B4E5-039DCBD55926}"/>
              </a:ext>
            </a:extLst>
          </p:cNvPr>
          <p:cNvSpPr txBox="1"/>
          <p:nvPr/>
        </p:nvSpPr>
        <p:spPr>
          <a:xfrm>
            <a:off x="4264325" y="1288211"/>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6</a:t>
            </a:r>
          </a:p>
        </p:txBody>
      </p:sp>
    </p:spTree>
    <p:extLst>
      <p:ext uri="{BB962C8B-B14F-4D97-AF65-F5344CB8AC3E}">
        <p14:creationId xmlns:p14="http://schemas.microsoft.com/office/powerpoint/2010/main" val="1129155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A995-6BCD-4862-B7E4-5FB1D7397DFB}"/>
              </a:ext>
            </a:extLst>
          </p:cNvPr>
          <p:cNvSpPr>
            <a:spLocks noGrp="1"/>
          </p:cNvSpPr>
          <p:nvPr>
            <p:ph type="title"/>
          </p:nvPr>
        </p:nvSpPr>
        <p:spPr/>
        <p:txBody>
          <a:bodyPr/>
          <a:lstStyle/>
          <a:p>
            <a:r>
              <a:rPr lang="en-US">
                <a:cs typeface="Segoe UI"/>
              </a:rPr>
              <a:t>Picture Lab</a:t>
            </a:r>
            <a:endParaRPr lang="en-US"/>
          </a:p>
        </p:txBody>
      </p:sp>
      <p:sp>
        <p:nvSpPr>
          <p:cNvPr id="6" name="TextBox 5">
            <a:extLst>
              <a:ext uri="{FF2B5EF4-FFF2-40B4-BE49-F238E27FC236}">
                <a16:creationId xmlns:a16="http://schemas.microsoft.com/office/drawing/2014/main" id="{E8F09249-32F6-48E0-A50B-8D5130D3F7AF}"/>
              </a:ext>
            </a:extLst>
          </p:cNvPr>
          <p:cNvSpPr txBox="1"/>
          <p:nvPr/>
        </p:nvSpPr>
        <p:spPr>
          <a:xfrm>
            <a:off x="3948023" y="1316966"/>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7</a:t>
            </a:r>
          </a:p>
        </p:txBody>
      </p:sp>
      <p:graphicFrame>
        <p:nvGraphicFramePr>
          <p:cNvPr id="10" name="Content Placeholder 9">
            <a:extLst>
              <a:ext uri="{FF2B5EF4-FFF2-40B4-BE49-F238E27FC236}">
                <a16:creationId xmlns:a16="http://schemas.microsoft.com/office/drawing/2014/main" id="{D8A8C4BE-BA6B-40D0-A0F5-322E940F1F36}"/>
              </a:ext>
            </a:extLst>
          </p:cNvPr>
          <p:cNvGraphicFramePr>
            <a:graphicFrameLocks noGrp="1"/>
          </p:cNvGraphicFramePr>
          <p:nvPr>
            <p:ph idx="1"/>
            <p:extLst>
              <p:ext uri="{D42A27DB-BD31-4B8C-83A1-F6EECF244321}">
                <p14:modId xmlns:p14="http://schemas.microsoft.com/office/powerpoint/2010/main" val="2685971839"/>
              </p:ext>
            </p:extLst>
          </p:nvPr>
        </p:nvGraphicFramePr>
        <p:xfrm>
          <a:off x="584200" y="2067704"/>
          <a:ext cx="11134656" cy="3035612"/>
        </p:xfrm>
        <a:graphic>
          <a:graphicData uri="http://schemas.openxmlformats.org/drawingml/2006/table">
            <a:tbl>
              <a:tblPr firstRow="1" firstCol="1" bandRow="1">
                <a:tableStyleId>{5C22544A-7EE6-4342-B048-85BDC9FD1C3A}</a:tableStyleId>
              </a:tblPr>
              <a:tblGrid>
                <a:gridCol w="5567328">
                  <a:extLst>
                    <a:ext uri="{9D8B030D-6E8A-4147-A177-3AD203B41FA5}">
                      <a16:colId xmlns:a16="http://schemas.microsoft.com/office/drawing/2014/main" val="322977094"/>
                    </a:ext>
                  </a:extLst>
                </a:gridCol>
                <a:gridCol w="5567328">
                  <a:extLst>
                    <a:ext uri="{9D8B030D-6E8A-4147-A177-3AD203B41FA5}">
                      <a16:colId xmlns:a16="http://schemas.microsoft.com/office/drawing/2014/main" val="3608158242"/>
                    </a:ext>
                  </a:extLst>
                </a:gridCol>
              </a:tblGrid>
              <a:tr h="662315">
                <a:tc>
                  <a:txBody>
                    <a:bodyPr/>
                    <a:lstStyle/>
                    <a:p>
                      <a:pPr algn="ctr">
                        <a:spcAft>
                          <a:spcPts val="1200"/>
                        </a:spcAft>
                      </a:pPr>
                      <a:r>
                        <a:rPr lang="en-US" sz="1600">
                          <a:effectLst/>
                        </a:rPr>
                        <a:t>Section</a:t>
                      </a:r>
                    </a:p>
                  </a:txBody>
                  <a:tcPr marL="123825" marR="123825" marT="57150" marB="57150" anchor="ctr"/>
                </a:tc>
                <a:tc>
                  <a:txBody>
                    <a:bodyPr/>
                    <a:lstStyle/>
                    <a:p>
                      <a:pPr algn="ctr">
                        <a:spcAft>
                          <a:spcPts val="1200"/>
                        </a:spcAft>
                      </a:pPr>
                      <a:r>
                        <a:rPr lang="en-US" sz="1600">
                          <a:effectLst/>
                        </a:rPr>
                        <a:t>Total Time</a:t>
                      </a:r>
                    </a:p>
                  </a:txBody>
                  <a:tcPr marL="123825" marR="123825" marT="57150" marB="57150" anchor="ctr"/>
                </a:tc>
                <a:extLst>
                  <a:ext uri="{0D108BD9-81ED-4DB2-BD59-A6C34878D82A}">
                    <a16:rowId xmlns:a16="http://schemas.microsoft.com/office/drawing/2014/main" val="1380823522"/>
                  </a:ext>
                </a:extLst>
              </a:tr>
              <a:tr h="662315">
                <a:tc>
                  <a:txBody>
                    <a:bodyPr/>
                    <a:lstStyle/>
                    <a:p>
                      <a:pPr>
                        <a:spcAft>
                          <a:spcPts val="1200"/>
                        </a:spcAft>
                      </a:pPr>
                      <a:r>
                        <a:rPr lang="en-US" sz="1600">
                          <a:effectLst/>
                        </a:rPr>
                        <a:t>Student Activity 8</a:t>
                      </a:r>
                    </a:p>
                  </a:txBody>
                  <a:tcPr marL="123825" marR="123825" marT="57150" marB="57150" anchor="ctr"/>
                </a:tc>
                <a:tc>
                  <a:txBody>
                    <a:bodyPr/>
                    <a:lstStyle/>
                    <a:p>
                      <a:pPr>
                        <a:spcAft>
                          <a:spcPts val="1200"/>
                        </a:spcAft>
                      </a:pPr>
                      <a:r>
                        <a:rPr lang="en-US" sz="1600">
                          <a:effectLst/>
                        </a:rPr>
                        <a:t>Full class</a:t>
                      </a:r>
                    </a:p>
                  </a:txBody>
                  <a:tcPr marL="123825" marR="123825" marT="57150" marB="57150" anchor="ctr"/>
                </a:tc>
                <a:extLst>
                  <a:ext uri="{0D108BD9-81ED-4DB2-BD59-A6C34878D82A}">
                    <a16:rowId xmlns:a16="http://schemas.microsoft.com/office/drawing/2014/main" val="3593680296"/>
                  </a:ext>
                </a:extLst>
              </a:tr>
              <a:tr h="662315">
                <a:tc>
                  <a:txBody>
                    <a:bodyPr/>
                    <a:lstStyle/>
                    <a:p>
                      <a:pPr>
                        <a:spcAft>
                          <a:spcPts val="1200"/>
                        </a:spcAft>
                      </a:pPr>
                      <a:r>
                        <a:rPr lang="en-US" sz="1600">
                          <a:effectLst/>
                        </a:rPr>
                        <a:t>Creating a collage</a:t>
                      </a:r>
                    </a:p>
                  </a:txBody>
                  <a:tcPr marL="123825" marR="123825" marT="57150" marB="57150" anchor="ctr"/>
                </a:tc>
                <a:tc>
                  <a:txBody>
                    <a:bodyPr/>
                    <a:lstStyle/>
                    <a:p>
                      <a:pPr>
                        <a:spcAft>
                          <a:spcPts val="1200"/>
                        </a:spcAft>
                      </a:pPr>
                      <a:r>
                        <a:rPr lang="en-US" sz="1600">
                          <a:effectLst/>
                        </a:rPr>
                        <a:t>During class</a:t>
                      </a:r>
                    </a:p>
                  </a:txBody>
                  <a:tcPr marL="123825" marR="123825" marT="57150" marB="57150" anchor="ctr"/>
                </a:tc>
                <a:extLst>
                  <a:ext uri="{0D108BD9-81ED-4DB2-BD59-A6C34878D82A}">
                    <a16:rowId xmlns:a16="http://schemas.microsoft.com/office/drawing/2014/main" val="570457591"/>
                  </a:ext>
                </a:extLst>
              </a:tr>
              <a:tr h="1048667">
                <a:tc>
                  <a:txBody>
                    <a:bodyPr/>
                    <a:lstStyle/>
                    <a:p>
                      <a:pPr>
                        <a:spcAft>
                          <a:spcPts val="1200"/>
                        </a:spcAft>
                      </a:pPr>
                      <a:r>
                        <a:rPr lang="en-US" sz="1600">
                          <a:effectLst/>
                        </a:rPr>
                        <a:t>Homework:</a:t>
                      </a:r>
                      <a:br>
                        <a:rPr lang="en-US" sz="1600">
                          <a:effectLst/>
                        </a:rPr>
                      </a:br>
                      <a:r>
                        <a:rPr lang="en-US" sz="1600">
                          <a:effectLst/>
                        </a:rPr>
                        <a:t>Finish up creating a collage Pacing Guide: Day 8</a:t>
                      </a:r>
                    </a:p>
                  </a:txBody>
                  <a:tcPr marL="123825" marR="123825" marT="57150" marB="57150" anchor="ctr"/>
                </a:tc>
                <a:tc>
                  <a:txBody>
                    <a:bodyPr/>
                    <a:lstStyle/>
                    <a:p>
                      <a:pPr>
                        <a:spcAft>
                          <a:spcPts val="1200"/>
                        </a:spcAft>
                      </a:pPr>
                      <a:r>
                        <a:rPr lang="en-US" sz="1600" dirty="0">
                          <a:effectLst/>
                        </a:rPr>
                        <a:t>TONIGHT</a:t>
                      </a:r>
                    </a:p>
                  </a:txBody>
                  <a:tcPr marL="123825" marR="123825" marT="57150" marB="57150" anchor="ctr"/>
                </a:tc>
                <a:extLst>
                  <a:ext uri="{0D108BD9-81ED-4DB2-BD59-A6C34878D82A}">
                    <a16:rowId xmlns:a16="http://schemas.microsoft.com/office/drawing/2014/main" val="4146660728"/>
                  </a:ext>
                </a:extLst>
              </a:tr>
            </a:tbl>
          </a:graphicData>
        </a:graphic>
      </p:graphicFrame>
    </p:spTree>
    <p:extLst>
      <p:ext uri="{BB962C8B-B14F-4D97-AF65-F5344CB8AC3E}">
        <p14:creationId xmlns:p14="http://schemas.microsoft.com/office/powerpoint/2010/main" val="3930049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C928-B5C7-4159-916D-FACC1DAB4B1E}"/>
              </a:ext>
            </a:extLst>
          </p:cNvPr>
          <p:cNvSpPr>
            <a:spLocks noGrp="1"/>
          </p:cNvSpPr>
          <p:nvPr>
            <p:ph type="title"/>
          </p:nvPr>
        </p:nvSpPr>
        <p:spPr/>
        <p:txBody>
          <a:bodyPr/>
          <a:lstStyle/>
          <a:p>
            <a:r>
              <a:rPr lang="en-US">
                <a:cs typeface="Segoe UI"/>
              </a:rPr>
              <a:t>Picture Lab</a:t>
            </a:r>
            <a:endParaRPr lang="en-US"/>
          </a:p>
        </p:txBody>
      </p:sp>
      <p:graphicFrame>
        <p:nvGraphicFramePr>
          <p:cNvPr id="7" name="Table 6">
            <a:extLst>
              <a:ext uri="{FF2B5EF4-FFF2-40B4-BE49-F238E27FC236}">
                <a16:creationId xmlns:a16="http://schemas.microsoft.com/office/drawing/2014/main" id="{507C626F-5561-4757-910A-5F88DC2B2C46}"/>
              </a:ext>
            </a:extLst>
          </p:cNvPr>
          <p:cNvGraphicFramePr>
            <a:graphicFrameLocks noGrp="1"/>
          </p:cNvGraphicFramePr>
          <p:nvPr>
            <p:extLst>
              <p:ext uri="{D42A27DB-BD31-4B8C-83A1-F6EECF244321}">
                <p14:modId xmlns:p14="http://schemas.microsoft.com/office/powerpoint/2010/main" val="2924856394"/>
              </p:ext>
            </p:extLst>
          </p:nvPr>
        </p:nvGraphicFramePr>
        <p:xfrm>
          <a:off x="1132576" y="1708030"/>
          <a:ext cx="9552546" cy="2850154"/>
        </p:xfrm>
        <a:graphic>
          <a:graphicData uri="http://schemas.openxmlformats.org/drawingml/2006/table">
            <a:tbl>
              <a:tblPr firstRow="1" firstCol="1" bandRow="1">
                <a:tableStyleId>{5C22544A-7EE6-4342-B048-85BDC9FD1C3A}</a:tableStyleId>
              </a:tblPr>
              <a:tblGrid>
                <a:gridCol w="4776273">
                  <a:extLst>
                    <a:ext uri="{9D8B030D-6E8A-4147-A177-3AD203B41FA5}">
                      <a16:colId xmlns:a16="http://schemas.microsoft.com/office/drawing/2014/main" val="3421130831"/>
                    </a:ext>
                  </a:extLst>
                </a:gridCol>
                <a:gridCol w="4776273">
                  <a:extLst>
                    <a:ext uri="{9D8B030D-6E8A-4147-A177-3AD203B41FA5}">
                      <a16:colId xmlns:a16="http://schemas.microsoft.com/office/drawing/2014/main" val="2431873696"/>
                    </a:ext>
                  </a:extLst>
                </a:gridCol>
              </a:tblGrid>
              <a:tr h="551643">
                <a:tc>
                  <a:txBody>
                    <a:bodyPr/>
                    <a:lstStyle/>
                    <a:p>
                      <a:pPr algn="ctr">
                        <a:spcAft>
                          <a:spcPts val="1200"/>
                        </a:spcAft>
                      </a:pPr>
                      <a:r>
                        <a:rPr lang="en-US" sz="1600">
                          <a:effectLst/>
                        </a:rPr>
                        <a:t>Section</a:t>
                      </a:r>
                    </a:p>
                  </a:txBody>
                  <a:tcPr marL="123825" marR="123825" marT="57150" marB="57150" anchor="ctr"/>
                </a:tc>
                <a:tc>
                  <a:txBody>
                    <a:bodyPr/>
                    <a:lstStyle/>
                    <a:p>
                      <a:pPr algn="ctr">
                        <a:spcAft>
                          <a:spcPts val="1200"/>
                        </a:spcAft>
                      </a:pPr>
                      <a:r>
                        <a:rPr lang="en-US" sz="1600">
                          <a:effectLst/>
                        </a:rPr>
                        <a:t>Total Time</a:t>
                      </a:r>
                    </a:p>
                  </a:txBody>
                  <a:tcPr marL="123825" marR="123825" marT="57150" marB="57150" anchor="ctr"/>
                </a:tc>
                <a:extLst>
                  <a:ext uri="{0D108BD9-81ED-4DB2-BD59-A6C34878D82A}">
                    <a16:rowId xmlns:a16="http://schemas.microsoft.com/office/drawing/2014/main" val="1738033786"/>
                  </a:ext>
                </a:extLst>
              </a:tr>
              <a:tr h="551643">
                <a:tc>
                  <a:txBody>
                    <a:bodyPr/>
                    <a:lstStyle/>
                    <a:p>
                      <a:pPr>
                        <a:spcAft>
                          <a:spcPts val="1200"/>
                        </a:spcAft>
                      </a:pPr>
                      <a:r>
                        <a:rPr lang="en-US" sz="1600">
                          <a:effectLst/>
                        </a:rPr>
                        <a:t>Student Activity 9</a:t>
                      </a:r>
                    </a:p>
                  </a:txBody>
                  <a:tcPr marL="123825" marR="123825" marT="57150" marB="57150" anchor="ctr"/>
                </a:tc>
                <a:tc>
                  <a:txBody>
                    <a:bodyPr/>
                    <a:lstStyle/>
                    <a:p>
                      <a:pPr>
                        <a:spcAft>
                          <a:spcPts val="1200"/>
                        </a:spcAft>
                      </a:pPr>
                      <a:r>
                        <a:rPr lang="en-US" sz="1600">
                          <a:effectLst/>
                        </a:rPr>
                        <a:t>Full class</a:t>
                      </a:r>
                    </a:p>
                  </a:txBody>
                  <a:tcPr marL="123825" marR="123825" marT="57150" marB="57150" anchor="ctr"/>
                </a:tc>
                <a:extLst>
                  <a:ext uri="{0D108BD9-81ED-4DB2-BD59-A6C34878D82A}">
                    <a16:rowId xmlns:a16="http://schemas.microsoft.com/office/drawing/2014/main" val="657047677"/>
                  </a:ext>
                </a:extLst>
              </a:tr>
              <a:tr h="873434">
                <a:tc>
                  <a:txBody>
                    <a:bodyPr/>
                    <a:lstStyle/>
                    <a:p>
                      <a:pPr>
                        <a:spcAft>
                          <a:spcPts val="1200"/>
                        </a:spcAft>
                      </a:pPr>
                      <a:r>
                        <a:rPr lang="en-US" sz="1600">
                          <a:effectLst/>
                        </a:rPr>
                        <a:t>Simple edge detection algorithm and implementation</a:t>
                      </a:r>
                    </a:p>
                  </a:txBody>
                  <a:tcPr marL="123825" marR="123825" marT="57150" marB="57150" anchor="ctr"/>
                </a:tc>
                <a:tc>
                  <a:txBody>
                    <a:bodyPr/>
                    <a:lstStyle/>
                    <a:p>
                      <a:pPr>
                        <a:spcAft>
                          <a:spcPts val="1200"/>
                        </a:spcAft>
                      </a:pPr>
                      <a:r>
                        <a:rPr lang="en-US" sz="1600">
                          <a:effectLst/>
                        </a:rPr>
                        <a:t>During class</a:t>
                      </a:r>
                    </a:p>
                  </a:txBody>
                  <a:tcPr marL="123825" marR="123825" marT="57150" marB="57150" anchor="ctr"/>
                </a:tc>
                <a:extLst>
                  <a:ext uri="{0D108BD9-81ED-4DB2-BD59-A6C34878D82A}">
                    <a16:rowId xmlns:a16="http://schemas.microsoft.com/office/drawing/2014/main" val="3773073201"/>
                  </a:ext>
                </a:extLst>
              </a:tr>
              <a:tr h="873434">
                <a:tc>
                  <a:txBody>
                    <a:bodyPr/>
                    <a:lstStyle/>
                    <a:p>
                      <a:pPr>
                        <a:spcAft>
                          <a:spcPts val="1200"/>
                        </a:spcAft>
                      </a:pPr>
                      <a:r>
                        <a:rPr lang="en-US" sz="1600">
                          <a:effectLst/>
                        </a:rPr>
                        <a:t>Homework:</a:t>
                      </a:r>
                      <a:br>
                        <a:rPr lang="en-US" sz="1600">
                          <a:effectLst/>
                        </a:rPr>
                      </a:br>
                      <a:r>
                        <a:rPr lang="en-US" sz="1600">
                          <a:effectLst/>
                        </a:rPr>
                        <a:t>Continue working on Simple edge detection.</a:t>
                      </a:r>
                    </a:p>
                  </a:txBody>
                  <a:tcPr marL="123825" marR="123825" marT="57150" marB="57150" anchor="ctr"/>
                </a:tc>
                <a:tc>
                  <a:txBody>
                    <a:bodyPr/>
                    <a:lstStyle/>
                    <a:p>
                      <a:pPr>
                        <a:spcAft>
                          <a:spcPts val="1200"/>
                        </a:spcAft>
                      </a:pPr>
                      <a:r>
                        <a:rPr lang="en-US" sz="1600" dirty="0">
                          <a:effectLst/>
                        </a:rPr>
                        <a:t>TONIGHT</a:t>
                      </a:r>
                    </a:p>
                  </a:txBody>
                  <a:tcPr marL="123825" marR="123825" marT="57150" marB="57150" anchor="ctr"/>
                </a:tc>
                <a:extLst>
                  <a:ext uri="{0D108BD9-81ED-4DB2-BD59-A6C34878D82A}">
                    <a16:rowId xmlns:a16="http://schemas.microsoft.com/office/drawing/2014/main" val="1897654610"/>
                  </a:ext>
                </a:extLst>
              </a:tr>
            </a:tbl>
          </a:graphicData>
        </a:graphic>
      </p:graphicFrame>
      <p:sp>
        <p:nvSpPr>
          <p:cNvPr id="8" name="TextBox 7">
            <a:extLst>
              <a:ext uri="{FF2B5EF4-FFF2-40B4-BE49-F238E27FC236}">
                <a16:creationId xmlns:a16="http://schemas.microsoft.com/office/drawing/2014/main" id="{1737CA6A-70DF-4014-8B43-86E1431B1DEC}"/>
              </a:ext>
            </a:extLst>
          </p:cNvPr>
          <p:cNvSpPr txBox="1"/>
          <p:nvPr/>
        </p:nvSpPr>
        <p:spPr>
          <a:xfrm>
            <a:off x="4724400" y="1144438"/>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8</a:t>
            </a:r>
          </a:p>
        </p:txBody>
      </p:sp>
    </p:spTree>
    <p:extLst>
      <p:ext uri="{BB962C8B-B14F-4D97-AF65-F5344CB8AC3E}">
        <p14:creationId xmlns:p14="http://schemas.microsoft.com/office/powerpoint/2010/main" val="25069087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C928-B5C7-4159-916D-FACC1DAB4B1E}"/>
              </a:ext>
            </a:extLst>
          </p:cNvPr>
          <p:cNvSpPr>
            <a:spLocks noGrp="1"/>
          </p:cNvSpPr>
          <p:nvPr>
            <p:ph type="title"/>
          </p:nvPr>
        </p:nvSpPr>
        <p:spPr/>
        <p:txBody>
          <a:bodyPr/>
          <a:lstStyle/>
          <a:p>
            <a:r>
              <a:rPr lang="en-US">
                <a:cs typeface="Segoe UI"/>
              </a:rPr>
              <a:t>Picture Lab</a:t>
            </a:r>
            <a:endParaRPr lang="en-US"/>
          </a:p>
        </p:txBody>
      </p:sp>
      <p:graphicFrame>
        <p:nvGraphicFramePr>
          <p:cNvPr id="5" name="Content Placeholder 4">
            <a:extLst>
              <a:ext uri="{FF2B5EF4-FFF2-40B4-BE49-F238E27FC236}">
                <a16:creationId xmlns:a16="http://schemas.microsoft.com/office/drawing/2014/main" id="{C0CB01D7-9D45-4D04-B2F6-8D1982AD2471}"/>
              </a:ext>
            </a:extLst>
          </p:cNvPr>
          <p:cNvGraphicFramePr>
            <a:graphicFrameLocks noGrp="1"/>
          </p:cNvGraphicFramePr>
          <p:nvPr>
            <p:ph idx="1"/>
            <p:extLst>
              <p:ext uri="{D42A27DB-BD31-4B8C-83A1-F6EECF244321}">
                <p14:modId xmlns:p14="http://schemas.microsoft.com/office/powerpoint/2010/main" val="3203426598"/>
              </p:ext>
            </p:extLst>
          </p:nvPr>
        </p:nvGraphicFramePr>
        <p:xfrm>
          <a:off x="632603" y="1782792"/>
          <a:ext cx="10816388" cy="3198735"/>
        </p:xfrm>
        <a:graphic>
          <a:graphicData uri="http://schemas.openxmlformats.org/drawingml/2006/table">
            <a:tbl>
              <a:tblPr firstRow="1" firstCol="1" bandRow="1">
                <a:tableStyleId>{5C22544A-7EE6-4342-B048-85BDC9FD1C3A}</a:tableStyleId>
              </a:tblPr>
              <a:tblGrid>
                <a:gridCol w="5408194">
                  <a:extLst>
                    <a:ext uri="{9D8B030D-6E8A-4147-A177-3AD203B41FA5}">
                      <a16:colId xmlns:a16="http://schemas.microsoft.com/office/drawing/2014/main" val="4256802846"/>
                    </a:ext>
                  </a:extLst>
                </a:gridCol>
                <a:gridCol w="5408194">
                  <a:extLst>
                    <a:ext uri="{9D8B030D-6E8A-4147-A177-3AD203B41FA5}">
                      <a16:colId xmlns:a16="http://schemas.microsoft.com/office/drawing/2014/main" val="336422325"/>
                    </a:ext>
                  </a:extLst>
                </a:gridCol>
              </a:tblGrid>
              <a:tr h="702161">
                <a:tc>
                  <a:txBody>
                    <a:bodyPr/>
                    <a:lstStyle/>
                    <a:p>
                      <a:pPr algn="ctr">
                        <a:spcAft>
                          <a:spcPts val="1200"/>
                        </a:spcAft>
                      </a:pPr>
                      <a:r>
                        <a:rPr lang="en-US" sz="1600">
                          <a:effectLst/>
                        </a:rPr>
                        <a:t>Section</a:t>
                      </a:r>
                    </a:p>
                  </a:txBody>
                  <a:tcPr marL="123825" marR="123825" marT="57150" marB="57150" anchor="ctr"/>
                </a:tc>
                <a:tc>
                  <a:txBody>
                    <a:bodyPr/>
                    <a:lstStyle/>
                    <a:p>
                      <a:pPr algn="ctr">
                        <a:spcAft>
                          <a:spcPts val="1200"/>
                        </a:spcAft>
                      </a:pPr>
                      <a:r>
                        <a:rPr lang="en-US" sz="1600">
                          <a:effectLst/>
                        </a:rPr>
                        <a:t>Total Time</a:t>
                      </a:r>
                    </a:p>
                  </a:txBody>
                  <a:tcPr marL="123825" marR="123825" marT="57150" marB="57150" anchor="ctr"/>
                </a:tc>
                <a:extLst>
                  <a:ext uri="{0D108BD9-81ED-4DB2-BD59-A6C34878D82A}">
                    <a16:rowId xmlns:a16="http://schemas.microsoft.com/office/drawing/2014/main" val="3388439281"/>
                  </a:ext>
                </a:extLst>
              </a:tr>
              <a:tr h="702161">
                <a:tc>
                  <a:txBody>
                    <a:bodyPr/>
                    <a:lstStyle/>
                    <a:p>
                      <a:pPr>
                        <a:spcAft>
                          <a:spcPts val="1200"/>
                        </a:spcAft>
                      </a:pPr>
                      <a:r>
                        <a:rPr lang="en-US" sz="1600">
                          <a:effectLst/>
                        </a:rPr>
                        <a:t>Student Activity 9, continued</a:t>
                      </a:r>
                    </a:p>
                  </a:txBody>
                  <a:tcPr marL="123825" marR="123825" marT="57150" marB="57150" anchor="ctr"/>
                </a:tc>
                <a:tc>
                  <a:txBody>
                    <a:bodyPr/>
                    <a:lstStyle/>
                    <a:p>
                      <a:pPr>
                        <a:spcAft>
                          <a:spcPts val="1200"/>
                        </a:spcAft>
                      </a:pPr>
                      <a:r>
                        <a:rPr lang="en-US" sz="1600">
                          <a:effectLst/>
                        </a:rPr>
                        <a:t>Full class</a:t>
                      </a:r>
                    </a:p>
                  </a:txBody>
                  <a:tcPr marL="123825" marR="123825" marT="57150" marB="57150" anchor="ctr"/>
                </a:tc>
                <a:extLst>
                  <a:ext uri="{0D108BD9-81ED-4DB2-BD59-A6C34878D82A}">
                    <a16:rowId xmlns:a16="http://schemas.microsoft.com/office/drawing/2014/main" val="4293138266"/>
                  </a:ext>
                </a:extLst>
              </a:tr>
              <a:tr h="702161">
                <a:tc>
                  <a:txBody>
                    <a:bodyPr/>
                    <a:lstStyle/>
                    <a:p>
                      <a:pPr>
                        <a:spcAft>
                          <a:spcPts val="1200"/>
                        </a:spcAft>
                      </a:pPr>
                      <a:r>
                        <a:rPr lang="en-US" sz="1600">
                          <a:effectLst/>
                        </a:rPr>
                        <a:t>Finish Simple edge detection</a:t>
                      </a:r>
                    </a:p>
                  </a:txBody>
                  <a:tcPr marL="123825" marR="123825" marT="57150" marB="57150" anchor="ctr"/>
                </a:tc>
                <a:tc>
                  <a:txBody>
                    <a:bodyPr/>
                    <a:lstStyle/>
                    <a:p>
                      <a:pPr>
                        <a:spcAft>
                          <a:spcPts val="1200"/>
                        </a:spcAft>
                      </a:pPr>
                      <a:r>
                        <a:rPr lang="en-US" sz="1600">
                          <a:effectLst/>
                        </a:rPr>
                        <a:t>During class</a:t>
                      </a:r>
                    </a:p>
                  </a:txBody>
                  <a:tcPr marL="123825" marR="123825" marT="57150" marB="57150" anchor="ctr"/>
                </a:tc>
                <a:extLst>
                  <a:ext uri="{0D108BD9-81ED-4DB2-BD59-A6C34878D82A}">
                    <a16:rowId xmlns:a16="http://schemas.microsoft.com/office/drawing/2014/main" val="105880884"/>
                  </a:ext>
                </a:extLst>
              </a:tr>
              <a:tr h="1092252">
                <a:tc>
                  <a:txBody>
                    <a:bodyPr/>
                    <a:lstStyle/>
                    <a:p>
                      <a:pPr>
                        <a:spcAft>
                          <a:spcPts val="1200"/>
                        </a:spcAft>
                      </a:pPr>
                      <a:r>
                        <a:rPr lang="en-US" sz="1600">
                          <a:effectLst/>
                        </a:rPr>
                        <a:t>Homework:</a:t>
                      </a:r>
                      <a:br>
                        <a:rPr lang="en-US" sz="1600">
                          <a:effectLst/>
                        </a:rPr>
                      </a:br>
                      <a:r>
                        <a:rPr lang="en-US" sz="1600">
                          <a:effectLst/>
                        </a:rPr>
                        <a:t>Submit 5 review questions on the electronic survey.</a:t>
                      </a:r>
                    </a:p>
                  </a:txBody>
                  <a:tcPr marL="123825" marR="123825" marT="57150" marB="57150" anchor="ctr"/>
                </a:tc>
                <a:tc>
                  <a:txBody>
                    <a:bodyPr/>
                    <a:lstStyle/>
                    <a:p>
                      <a:pPr>
                        <a:spcAft>
                          <a:spcPts val="1200"/>
                        </a:spcAft>
                      </a:pPr>
                      <a:r>
                        <a:rPr lang="en-US" sz="1600" dirty="0">
                          <a:effectLst/>
                        </a:rPr>
                        <a:t>TONIGHT</a:t>
                      </a:r>
                    </a:p>
                  </a:txBody>
                  <a:tcPr marL="123825" marR="123825" marT="57150" marB="57150" anchor="ctr"/>
                </a:tc>
                <a:extLst>
                  <a:ext uri="{0D108BD9-81ED-4DB2-BD59-A6C34878D82A}">
                    <a16:rowId xmlns:a16="http://schemas.microsoft.com/office/drawing/2014/main" val="2542472266"/>
                  </a:ext>
                </a:extLst>
              </a:tr>
            </a:tbl>
          </a:graphicData>
        </a:graphic>
      </p:graphicFrame>
      <p:sp>
        <p:nvSpPr>
          <p:cNvPr id="6" name="TextBox 5">
            <a:extLst>
              <a:ext uri="{FF2B5EF4-FFF2-40B4-BE49-F238E27FC236}">
                <a16:creationId xmlns:a16="http://schemas.microsoft.com/office/drawing/2014/main" id="{8A483337-A99F-4BEB-BBCB-D964E9FFE625}"/>
              </a:ext>
            </a:extLst>
          </p:cNvPr>
          <p:cNvSpPr txBox="1"/>
          <p:nvPr/>
        </p:nvSpPr>
        <p:spPr>
          <a:xfrm>
            <a:off x="4178060" y="1173193"/>
            <a:ext cx="2743200" cy="54861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800" b="1">
                <a:solidFill>
                  <a:srgbClr val="24292E"/>
                </a:solidFill>
                <a:cs typeface="Segoe UI"/>
              </a:rPr>
              <a:t>Pacing Guide: Day 9</a:t>
            </a:r>
          </a:p>
          <a:p>
            <a:endParaRPr lang="en-US"/>
          </a:p>
        </p:txBody>
      </p:sp>
    </p:spTree>
    <p:extLst>
      <p:ext uri="{BB962C8B-B14F-4D97-AF65-F5344CB8AC3E}">
        <p14:creationId xmlns:p14="http://schemas.microsoft.com/office/powerpoint/2010/main" val="26777042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a:t>Review</a:t>
            </a:r>
          </a:p>
        </p:txBody>
      </p:sp>
      <p:sp>
        <p:nvSpPr>
          <p:cNvPr id="3" name="Subtitle 2"/>
          <p:cNvSpPr>
            <a:spLocks noGrp="1"/>
          </p:cNvSpPr>
          <p:nvPr>
            <p:ph type="subTitle" idx="1"/>
          </p:nvPr>
        </p:nvSpPr>
        <p:spPr>
          <a:xfrm>
            <a:off x="1524000" y="3602038"/>
            <a:ext cx="9144000" cy="369332"/>
          </a:xfrm>
        </p:spPr>
        <p:txBody>
          <a:bodyPr vert="horz" wrap="square" lIns="0" tIns="0" rIns="0" bIns="0" rtlCol="0" anchor="t">
            <a:spAutoFit/>
          </a:bodyPr>
          <a:lstStyle/>
          <a:p>
            <a:r>
              <a:rPr lang="en-US">
                <a:cs typeface="Segoe UI"/>
              </a:rPr>
              <a:t>[ 5.07 ] [ Today’s Date ] [ Instructor Name ]</a:t>
            </a:r>
          </a:p>
        </p:txBody>
      </p:sp>
    </p:spTree>
    <p:custDataLst>
      <p:tags r:id="rId1"/>
    </p:custDataLst>
    <p:extLst>
      <p:ext uri="{BB962C8B-B14F-4D97-AF65-F5344CB8AC3E}">
        <p14:creationId xmlns:p14="http://schemas.microsoft.com/office/powerpoint/2010/main" val="14544967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a:t>What’s on the test?</a:t>
            </a:r>
          </a:p>
        </p:txBody>
      </p:sp>
    </p:spTree>
    <p:custDataLst>
      <p:tags r:id="rId1"/>
    </p:custDataLst>
    <p:extLst>
      <p:ext uri="{BB962C8B-B14F-4D97-AF65-F5344CB8AC3E}">
        <p14:creationId xmlns:p14="http://schemas.microsoft.com/office/powerpoint/2010/main" val="25884035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a:t>Practice Test</a:t>
            </a:r>
          </a:p>
        </p:txBody>
      </p:sp>
    </p:spTree>
    <p:custDataLst>
      <p:tags r:id="rId1"/>
    </p:custDataLst>
    <p:extLst>
      <p:ext uri="{BB962C8B-B14F-4D97-AF65-F5344CB8AC3E}">
        <p14:creationId xmlns:p14="http://schemas.microsoft.com/office/powerpoint/2010/main" val="24057560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Review Practice test questions</a:t>
            </a:r>
            <a:endParaRPr lang="en-US"/>
          </a:p>
        </p:txBody>
      </p:sp>
      <p:sp>
        <p:nvSpPr>
          <p:cNvPr id="3" name="Content Placeholder 2"/>
          <p:cNvSpPr>
            <a:spLocks noGrp="1"/>
          </p:cNvSpPr>
          <p:nvPr>
            <p:ph type="body" sz="quarter" idx="10"/>
          </p:nvPr>
        </p:nvSpPr>
        <p:spPr>
          <a:xfrm>
            <a:off x="584200" y="1435100"/>
            <a:ext cx="5212080" cy="5170646"/>
          </a:xfrm>
        </p:spPr>
        <p:txBody>
          <a:bodyPr vert="horz" wrap="square" lIns="0" tIns="0" rIns="0" bIns="0" rtlCol="0" anchor="t">
            <a:spAutoFit/>
          </a:bodyPr>
          <a:lstStyle/>
          <a:p>
            <a:pPr>
              <a:buNone/>
            </a:pPr>
            <a:r>
              <a:rPr lang="en-US" sz="1600">
                <a:ea typeface="+mn-lt"/>
                <a:cs typeface="+mn-lt"/>
              </a:rPr>
              <a:t>A client class has a display method that writes the date represented as its parameter. "Assume that the Date class's </a:t>
            </a:r>
            <a:r>
              <a:rPr lang="en-US" sz="1600" err="1">
                <a:ea typeface="+mn-lt"/>
                <a:cs typeface="+mn-lt"/>
              </a:rPr>
              <a:t>toString</a:t>
            </a:r>
            <a:r>
              <a:rPr lang="en-US" sz="1600">
                <a:ea typeface="+mn-lt"/>
                <a:cs typeface="+mn-lt"/>
              </a:rPr>
              <a:t>() method returns the date in the form month/day/year." </a:t>
            </a:r>
            <a:endParaRPr lang="en-US"/>
          </a:p>
          <a:p>
            <a:pPr marL="0" indent="0">
              <a:buNone/>
            </a:pPr>
            <a:r>
              <a:rPr lang="en-US" sz="1600">
                <a:ea typeface="+mn-lt"/>
                <a:cs typeface="+mn-lt"/>
              </a:rPr>
              <a:t>private int </a:t>
            </a:r>
            <a:r>
              <a:rPr lang="en-US" sz="1600" err="1">
                <a:ea typeface="+mn-lt"/>
                <a:cs typeface="+mn-lt"/>
              </a:rPr>
              <a:t>myMonth</a:t>
            </a:r>
            <a:r>
              <a:rPr lang="en-US" sz="1600">
                <a:ea typeface="+mn-lt"/>
                <a:cs typeface="+mn-lt"/>
              </a:rPr>
              <a:t>; </a:t>
            </a:r>
            <a:endParaRPr lang="en-US" sz="1600"/>
          </a:p>
          <a:p>
            <a:pPr>
              <a:buNone/>
            </a:pPr>
            <a:r>
              <a:rPr lang="en-US" sz="1600">
                <a:ea typeface="+mn-lt"/>
                <a:cs typeface="+mn-lt"/>
              </a:rPr>
              <a:t>private int </a:t>
            </a:r>
            <a:r>
              <a:rPr lang="en-US" sz="1600" err="1">
                <a:ea typeface="+mn-lt"/>
                <a:cs typeface="+mn-lt"/>
              </a:rPr>
              <a:t>myDay</a:t>
            </a:r>
            <a:r>
              <a:rPr lang="en-US" sz="1600">
                <a:ea typeface="+mn-lt"/>
                <a:cs typeface="+mn-lt"/>
              </a:rPr>
              <a:t>; </a:t>
            </a:r>
          </a:p>
          <a:p>
            <a:pPr>
              <a:buNone/>
            </a:pPr>
            <a:r>
              <a:rPr lang="en-US" sz="1600">
                <a:ea typeface="+mn-lt"/>
                <a:cs typeface="+mn-lt"/>
              </a:rPr>
              <a:t>private int </a:t>
            </a:r>
            <a:r>
              <a:rPr lang="en-US" sz="1600" err="1">
                <a:ea typeface="+mn-lt"/>
                <a:cs typeface="+mn-lt"/>
              </a:rPr>
              <a:t>myYear</a:t>
            </a:r>
            <a:r>
              <a:rPr lang="en-US" sz="1600">
                <a:ea typeface="+mn-lt"/>
                <a:cs typeface="+mn-lt"/>
              </a:rPr>
              <a:t>; </a:t>
            </a:r>
            <a:endParaRPr lang="en-US" sz="1600"/>
          </a:p>
          <a:p>
            <a:pPr>
              <a:buNone/>
            </a:pPr>
            <a:r>
              <a:rPr lang="en-US" sz="1600">
                <a:latin typeface="Segoe UI"/>
                <a:ea typeface="+mn-lt"/>
                <a:cs typeface="+mn-lt"/>
              </a:rPr>
              <a:t>              … </a:t>
            </a:r>
            <a:endParaRPr lang="en-US" sz="1600">
              <a:latin typeface="Segoe UI"/>
            </a:endParaRPr>
          </a:p>
          <a:p>
            <a:pPr>
              <a:buNone/>
            </a:pPr>
            <a:r>
              <a:rPr lang="en-US" sz="1600">
                <a:latin typeface="Segoe UI"/>
                <a:ea typeface="+mn-lt"/>
                <a:cs typeface="+mn-lt"/>
              </a:rPr>
              <a:t>  //Outputs Date d in the form </a:t>
            </a:r>
            <a:r>
              <a:rPr lang="en-US" sz="1600" err="1">
                <a:latin typeface="Segoe UI"/>
                <a:ea typeface="+mn-lt"/>
                <a:cs typeface="+mn-lt"/>
              </a:rPr>
              <a:t>month:day:year</a:t>
            </a:r>
            <a:r>
              <a:rPr lang="en-US" sz="1600">
                <a:latin typeface="Segoe UI"/>
                <a:ea typeface="+mn-lt"/>
                <a:cs typeface="+mn-lt"/>
              </a:rPr>
              <a:t>. </a:t>
            </a:r>
            <a:endParaRPr lang="en-US" sz="1600">
              <a:latin typeface="Segoe UI"/>
            </a:endParaRPr>
          </a:p>
          <a:p>
            <a:pPr>
              <a:buNone/>
            </a:pPr>
            <a:r>
              <a:rPr lang="en-US" sz="1600">
                <a:ea typeface="+mn-lt"/>
                <a:cs typeface="+mn-lt"/>
              </a:rPr>
              <a:t>public void display (Date d) </a:t>
            </a:r>
            <a:endParaRPr lang="en-US" sz="1600"/>
          </a:p>
          <a:p>
            <a:pPr>
              <a:buNone/>
            </a:pPr>
            <a:r>
              <a:rPr lang="en-US" sz="1600">
                <a:ea typeface="+mn-lt"/>
                <a:cs typeface="+mn-lt"/>
              </a:rPr>
              <a:t>{ </a:t>
            </a:r>
            <a:endParaRPr lang="en-US" sz="1600"/>
          </a:p>
          <a:p>
            <a:pPr>
              <a:buNone/>
            </a:pPr>
            <a:r>
              <a:rPr lang="en-US" sz="1600">
                <a:ea typeface="+mn-lt"/>
                <a:cs typeface="+mn-lt"/>
              </a:rPr>
              <a:t>            /* method body */ </a:t>
            </a:r>
            <a:endParaRPr lang="en-US" sz="1600"/>
          </a:p>
          <a:p>
            <a:pPr>
              <a:buNone/>
            </a:pPr>
            <a:r>
              <a:rPr lang="en-US" sz="1600">
                <a:ea typeface="+mn-lt"/>
                <a:cs typeface="+mn-lt"/>
              </a:rPr>
              <a:t>} </a:t>
            </a:r>
            <a:endParaRPr lang="en-US" sz="1600"/>
          </a:p>
          <a:p>
            <a:pPr>
              <a:buNone/>
            </a:pPr>
            <a:r>
              <a:rPr lang="en-US" sz="1600">
                <a:latin typeface="Segoe UI"/>
                <a:ea typeface="+mn-lt"/>
                <a:cs typeface="+mn-lt"/>
              </a:rPr>
              <a:t>  </a:t>
            </a:r>
            <a:endParaRPr lang="en-US">
              <a:latin typeface="Segoe UI"/>
            </a:endParaRPr>
          </a:p>
        </p:txBody>
      </p:sp>
      <p:sp>
        <p:nvSpPr>
          <p:cNvPr id="4" name="Text Placeholder 3">
            <a:extLst>
              <a:ext uri="{FF2B5EF4-FFF2-40B4-BE49-F238E27FC236}">
                <a16:creationId xmlns:a16="http://schemas.microsoft.com/office/drawing/2014/main" id="{B577D8EC-45F7-45D5-AB9C-373C2DB6C3B0}"/>
              </a:ext>
            </a:extLst>
          </p:cNvPr>
          <p:cNvSpPr>
            <a:spLocks noGrp="1"/>
          </p:cNvSpPr>
          <p:nvPr>
            <p:ph type="body" sz="quarter" idx="12"/>
          </p:nvPr>
        </p:nvSpPr>
        <p:spPr>
          <a:xfrm>
            <a:off x="6312504" y="1217325"/>
            <a:ext cx="5490270" cy="4419671"/>
          </a:xfrm>
        </p:spPr>
        <p:txBody>
          <a:bodyPr vert="horz" wrap="square" lIns="0" tIns="0" rIns="0" bIns="0" rtlCol="0" anchor="ctr">
            <a:spAutoFit/>
          </a:bodyPr>
          <a:lstStyle/>
          <a:p>
            <a:r>
              <a:rPr lang="en-US" sz="1400">
                <a:latin typeface="Segoe UI"/>
                <a:cs typeface="Segoe UI"/>
              </a:rPr>
              <a:t>Which of the following are correct replacements for /* method body */? </a:t>
            </a:r>
          </a:p>
          <a:p>
            <a:r>
              <a:rPr lang="en-US" sz="1400">
                <a:latin typeface="Segoe UI"/>
                <a:cs typeface="Segoe UI"/>
              </a:rPr>
              <a:t>  </a:t>
            </a:r>
          </a:p>
          <a:p>
            <a:pPr marL="342900" indent="-342900">
              <a:buAutoNum type="romanUcPeriod"/>
            </a:pPr>
            <a:r>
              <a:rPr lang="en-US" sz="1400">
                <a:latin typeface="Segoe UI"/>
                <a:cs typeface="Segoe UI"/>
              </a:rPr>
              <a:t>Date d = new Date(m, d, y); </a:t>
            </a:r>
          </a:p>
          <a:p>
            <a:pPr marL="255270" lvl="1"/>
            <a:r>
              <a:rPr lang="en-US" sz="1600" err="1">
                <a:latin typeface="Segoe UI"/>
                <a:cs typeface="Segoe UI"/>
              </a:rPr>
              <a:t>System.out.println</a:t>
            </a:r>
            <a:r>
              <a:rPr lang="en-US" sz="1600">
                <a:latin typeface="Segoe UI"/>
                <a:cs typeface="Segoe UI"/>
              </a:rPr>
              <a:t>(d);   </a:t>
            </a:r>
            <a:r>
              <a:rPr lang="en-US" sz="600">
                <a:latin typeface="Segoe UI"/>
                <a:cs typeface="Segoe UI"/>
              </a:rPr>
              <a:t>  </a:t>
            </a:r>
            <a:endParaRPr lang="en-US" sz="600">
              <a:cs typeface="Segoe UI"/>
            </a:endParaRPr>
          </a:p>
          <a:p>
            <a:pPr marL="342900" indent="-342900">
              <a:buAutoNum type="romanUcPeriod"/>
            </a:pPr>
            <a:r>
              <a:rPr lang="en-US" sz="1400" err="1">
                <a:latin typeface="Segoe UI"/>
                <a:cs typeface="Segoe UI"/>
              </a:rPr>
              <a:t>System.out.println</a:t>
            </a:r>
            <a:r>
              <a:rPr lang="en-US" sz="1400">
                <a:latin typeface="Segoe UI"/>
                <a:cs typeface="Segoe UI"/>
              </a:rPr>
              <a:t>(</a:t>
            </a:r>
            <a:r>
              <a:rPr lang="en-US" sz="1400" err="1">
                <a:latin typeface="Segoe UI"/>
                <a:cs typeface="Segoe UI"/>
              </a:rPr>
              <a:t>d.myMonth</a:t>
            </a:r>
            <a:r>
              <a:rPr lang="en-US" sz="1400">
                <a:latin typeface="Segoe UI"/>
                <a:cs typeface="Segoe UI"/>
              </a:rPr>
              <a:t> + “:” + </a:t>
            </a:r>
            <a:r>
              <a:rPr lang="en-US" sz="1400" err="1">
                <a:latin typeface="Segoe UI"/>
                <a:cs typeface="Segoe UI"/>
              </a:rPr>
              <a:t>d.myDay</a:t>
            </a:r>
            <a:r>
              <a:rPr lang="en-US" sz="1400">
                <a:latin typeface="Segoe UI"/>
                <a:cs typeface="Segoe UI"/>
              </a:rPr>
              <a:t> + “:” + </a:t>
            </a:r>
            <a:r>
              <a:rPr lang="en-US" sz="1400" err="1">
                <a:latin typeface="Segoe UI"/>
                <a:cs typeface="Segoe UI"/>
              </a:rPr>
              <a:t>d.myYear</a:t>
            </a:r>
            <a:r>
              <a:rPr lang="en-US" sz="1400">
                <a:latin typeface="Segoe UI"/>
                <a:cs typeface="Segoe UI"/>
              </a:rPr>
              <a:t>);</a:t>
            </a:r>
          </a:p>
          <a:p>
            <a:pPr marL="342900" indent="-342900">
              <a:buAutoNum type="romanUcPeriod"/>
            </a:pPr>
            <a:r>
              <a:rPr lang="en-US" sz="1400" err="1">
                <a:latin typeface="Segoe UI"/>
                <a:cs typeface="Segoe UI"/>
              </a:rPr>
              <a:t>System.out.println</a:t>
            </a:r>
            <a:r>
              <a:rPr lang="en-US" sz="1400">
                <a:latin typeface="Segoe UI"/>
                <a:cs typeface="Segoe UI"/>
              </a:rPr>
              <a:t>(d);</a:t>
            </a:r>
            <a:endParaRPr lang="en-US"/>
          </a:p>
          <a:p>
            <a:r>
              <a:rPr lang="en-US" sz="1400">
                <a:latin typeface="Segoe UI"/>
                <a:cs typeface="Segoe UI"/>
              </a:rPr>
              <a:t>  </a:t>
            </a:r>
          </a:p>
          <a:p>
            <a:pPr marL="342900" indent="-342900">
              <a:buAutoNum type="alphaUcPeriod"/>
            </a:pPr>
            <a:r>
              <a:rPr lang="en-US" sz="1400">
                <a:latin typeface="Segoe UI"/>
                <a:cs typeface="Segoe UI"/>
              </a:rPr>
              <a:t>I only</a:t>
            </a:r>
          </a:p>
          <a:p>
            <a:pPr marL="342900" indent="-342900">
              <a:buAutoNum type="alphaUcPeriod"/>
            </a:pPr>
            <a:r>
              <a:rPr lang="en-US" sz="1400">
                <a:latin typeface="Segoe UI"/>
                <a:cs typeface="Segoe UI"/>
              </a:rPr>
              <a:t>II only</a:t>
            </a:r>
          </a:p>
          <a:p>
            <a:pPr marL="342900" indent="-342900">
              <a:buAutoNum type="alphaUcPeriod"/>
            </a:pPr>
            <a:r>
              <a:rPr lang="en-US" sz="1400">
                <a:latin typeface="Segoe UI"/>
                <a:cs typeface="Segoe UI"/>
              </a:rPr>
              <a:t>III only</a:t>
            </a:r>
          </a:p>
          <a:p>
            <a:pPr marL="342900" indent="-342900">
              <a:buAutoNum type="alphaUcPeriod"/>
            </a:pPr>
            <a:r>
              <a:rPr lang="en-US" sz="1400">
                <a:latin typeface="Segoe UI"/>
                <a:cs typeface="Segoe UI"/>
              </a:rPr>
              <a:t>II and III only</a:t>
            </a:r>
          </a:p>
          <a:p>
            <a:pPr marL="342900" indent="-342900">
              <a:buAutoNum type="alphaUcPeriod"/>
            </a:pPr>
            <a:r>
              <a:rPr lang="en-US" sz="1400">
                <a:latin typeface="Segoe UI"/>
                <a:cs typeface="Segoe UI"/>
              </a:rPr>
              <a:t>I, II, and III</a:t>
            </a:r>
          </a:p>
        </p:txBody>
      </p:sp>
    </p:spTree>
    <p:custDataLst>
      <p:tags r:id="rId1"/>
    </p:custDataLst>
    <p:extLst>
      <p:ext uri="{BB962C8B-B14F-4D97-AF65-F5344CB8AC3E}">
        <p14:creationId xmlns:p14="http://schemas.microsoft.com/office/powerpoint/2010/main" val="236012859"/>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Review Practice test questions</a:t>
            </a:r>
            <a:endParaRPr lang="en-US"/>
          </a:p>
        </p:txBody>
      </p:sp>
      <p:sp>
        <p:nvSpPr>
          <p:cNvPr id="3" name="Content Placeholder 2"/>
          <p:cNvSpPr>
            <a:spLocks noGrp="1"/>
          </p:cNvSpPr>
          <p:nvPr>
            <p:ph type="body" sz="quarter" idx="10"/>
          </p:nvPr>
        </p:nvSpPr>
        <p:spPr>
          <a:xfrm>
            <a:off x="584200" y="1435100"/>
            <a:ext cx="5212080" cy="5293757"/>
          </a:xfrm>
        </p:spPr>
        <p:txBody>
          <a:bodyPr vert="horz" wrap="square" lIns="0" tIns="0" rIns="0" bIns="0" rtlCol="0" anchor="t">
            <a:spAutoFit/>
          </a:bodyPr>
          <a:lstStyle/>
          <a:p>
            <a:r>
              <a:rPr lang="en-US" sz="1600">
                <a:latin typeface="Segoe UI"/>
                <a:ea typeface="+mn-lt"/>
                <a:cs typeface="+mn-lt"/>
              </a:rPr>
              <a:t>What output will be produced by this program?</a:t>
            </a:r>
          </a:p>
          <a:p>
            <a:r>
              <a:rPr lang="en-US" sz="1600">
                <a:latin typeface="Segoe UI"/>
                <a:ea typeface="+mn-lt"/>
                <a:cs typeface="+mn-lt"/>
              </a:rPr>
              <a:t>  public class </a:t>
            </a:r>
            <a:r>
              <a:rPr lang="en-US" sz="1600" err="1">
                <a:latin typeface="Segoe UI"/>
                <a:ea typeface="+mn-lt"/>
                <a:cs typeface="+mn-lt"/>
              </a:rPr>
              <a:t>Clownin</a:t>
            </a:r>
            <a:r>
              <a:rPr lang="en-US" sz="1600">
                <a:latin typeface="Segoe UI"/>
                <a:ea typeface="+mn-lt"/>
                <a:cs typeface="+mn-lt"/>
              </a:rPr>
              <a:t> { </a:t>
            </a:r>
          </a:p>
          <a:p>
            <a:r>
              <a:rPr lang="en-US" sz="1600">
                <a:latin typeface="Segoe UI"/>
                <a:ea typeface="+mn-lt"/>
                <a:cs typeface="+mn-lt"/>
              </a:rPr>
              <a:t>            public static void main (String [] </a:t>
            </a:r>
            <a:r>
              <a:rPr lang="en-US" sz="1600" err="1">
                <a:latin typeface="Segoe UI"/>
                <a:ea typeface="+mn-lt"/>
                <a:cs typeface="+mn-lt"/>
              </a:rPr>
              <a:t>args</a:t>
            </a:r>
            <a:r>
              <a:rPr lang="en-US" sz="1600">
                <a:latin typeface="Segoe UI"/>
                <a:ea typeface="+mn-lt"/>
                <a:cs typeface="+mn-lt"/>
              </a:rPr>
              <a:t>){ </a:t>
            </a:r>
          </a:p>
          <a:p>
            <a:r>
              <a:rPr lang="en-US" sz="1600">
                <a:latin typeface="Segoe UI"/>
                <a:ea typeface="+mn-lt"/>
                <a:cs typeface="+mn-lt"/>
              </a:rPr>
              <a:t>                      int a = 6, b = 3; </a:t>
            </a:r>
          </a:p>
          <a:p>
            <a:r>
              <a:rPr lang="en-US" sz="1600">
                <a:latin typeface="Segoe UI"/>
                <a:ea typeface="+mn-lt"/>
                <a:cs typeface="+mn-lt"/>
              </a:rPr>
              <a:t>                      weird(a, b); </a:t>
            </a:r>
          </a:p>
          <a:p>
            <a:r>
              <a:rPr lang="en-US" sz="1600">
                <a:latin typeface="Segoe UI"/>
                <a:ea typeface="+mn-lt"/>
                <a:cs typeface="+mn-lt"/>
              </a:rPr>
              <a:t>                      </a:t>
            </a:r>
            <a:r>
              <a:rPr lang="en-US" sz="1600" err="1">
                <a:latin typeface="Segoe UI"/>
                <a:ea typeface="+mn-lt"/>
                <a:cs typeface="+mn-lt"/>
              </a:rPr>
              <a:t>System.out.println</a:t>
            </a:r>
            <a:r>
              <a:rPr lang="en-US" sz="1600">
                <a:latin typeface="Segoe UI"/>
                <a:ea typeface="+mn-lt"/>
                <a:cs typeface="+mn-lt"/>
              </a:rPr>
              <a:t>(a + “ “ + b); </a:t>
            </a:r>
          </a:p>
          <a:p>
            <a:r>
              <a:rPr lang="en-US" sz="1600">
                <a:latin typeface="Segoe UI"/>
                <a:ea typeface="+mn-lt"/>
                <a:cs typeface="+mn-lt"/>
              </a:rPr>
              <a:t>            } </a:t>
            </a:r>
          </a:p>
          <a:p>
            <a:r>
              <a:rPr lang="en-US" sz="1600">
                <a:latin typeface="Segoe UI"/>
                <a:ea typeface="+mn-lt"/>
                <a:cs typeface="+mn-lt"/>
              </a:rPr>
              <a:t>           public static void weird (int x, int y) { </a:t>
            </a:r>
          </a:p>
          <a:p>
            <a:r>
              <a:rPr lang="en-US" sz="1600">
                <a:latin typeface="Segoe UI"/>
                <a:ea typeface="+mn-lt"/>
                <a:cs typeface="+mn-lt"/>
              </a:rPr>
              <a:t>                       x += y; </a:t>
            </a:r>
          </a:p>
          <a:p>
            <a:r>
              <a:rPr lang="en-US" sz="1600">
                <a:latin typeface="Segoe UI"/>
                <a:ea typeface="+mn-lt"/>
                <a:cs typeface="+mn-lt"/>
              </a:rPr>
              <a:t>                       y *= x; </a:t>
            </a:r>
          </a:p>
          <a:p>
            <a:r>
              <a:rPr lang="en-US" sz="1600">
                <a:latin typeface="Segoe UI"/>
                <a:ea typeface="+mn-lt"/>
                <a:cs typeface="+mn-lt"/>
              </a:rPr>
              <a:t>                       </a:t>
            </a:r>
            <a:r>
              <a:rPr lang="en-US" sz="1600" err="1">
                <a:latin typeface="Segoe UI"/>
                <a:ea typeface="+mn-lt"/>
                <a:cs typeface="+mn-lt"/>
              </a:rPr>
              <a:t>System.out.println</a:t>
            </a:r>
            <a:r>
              <a:rPr lang="en-US" sz="1600">
                <a:latin typeface="Segoe UI"/>
                <a:ea typeface="+mn-lt"/>
                <a:cs typeface="+mn-lt"/>
              </a:rPr>
              <a:t>(x + “ “ + y); </a:t>
            </a:r>
          </a:p>
          <a:p>
            <a:r>
              <a:rPr lang="en-US" sz="1600">
                <a:latin typeface="Segoe UI"/>
                <a:ea typeface="+mn-lt"/>
                <a:cs typeface="+mn-lt"/>
              </a:rPr>
              <a:t>          } </a:t>
            </a:r>
          </a:p>
          <a:p>
            <a:r>
              <a:rPr lang="en-US" sz="1600">
                <a:latin typeface="Segoe UI"/>
                <a:ea typeface="+mn-lt"/>
                <a:cs typeface="+mn-lt"/>
              </a:rPr>
              <a:t> }</a:t>
            </a:r>
            <a:br>
              <a:rPr lang="en-US" sz="1600">
                <a:latin typeface="Segoe UI"/>
                <a:ea typeface="+mn-lt"/>
                <a:cs typeface="+mn-lt"/>
              </a:rPr>
            </a:br>
            <a:r>
              <a:rPr lang="en-US" sz="1600">
                <a:latin typeface="Segoe UI"/>
                <a:ea typeface="+mn-lt"/>
                <a:cs typeface="+mn-lt"/>
              </a:rPr>
              <a:t>            </a:t>
            </a:r>
            <a:endParaRPr lang="en-US">
              <a:latin typeface="Segoe UI"/>
            </a:endParaRPr>
          </a:p>
        </p:txBody>
      </p:sp>
      <p:sp>
        <p:nvSpPr>
          <p:cNvPr id="7" name="Text Placeholder 6">
            <a:extLst>
              <a:ext uri="{FF2B5EF4-FFF2-40B4-BE49-F238E27FC236}">
                <a16:creationId xmlns:a16="http://schemas.microsoft.com/office/drawing/2014/main" id="{0582F49C-B5C2-443A-9D5A-28B4A6455573}"/>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78830447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xiCs9Nob"/>
  <p:tag name="ARTICULATE_SLIDE_COUNT" val="10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F1DB31C6-F59C-41BA-8729-55C8153D258D}" vid="{B6C3B4CF-C714-46AD-9867-DF2A0300E80A}"/>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4626</Words>
  <Application>Microsoft Office PowerPoint</Application>
  <PresentationFormat>Widescreen</PresentationFormat>
  <Paragraphs>636</Paragraphs>
  <Slides>104</Slides>
  <Notes>26</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104</vt:i4>
      </vt:variant>
    </vt:vector>
  </HeadingPairs>
  <TitlesOfParts>
    <vt:vector size="114" baseType="lpstr">
      <vt:lpstr>Arial</vt:lpstr>
      <vt:lpstr>Arial,Sans-Serif</vt:lpstr>
      <vt:lpstr>Calibri</vt:lpstr>
      <vt:lpstr>Consolas</vt:lpstr>
      <vt:lpstr>Courier New</vt:lpstr>
      <vt:lpstr>Segoe UI</vt:lpstr>
      <vt:lpstr>Segoe UI Semibold</vt:lpstr>
      <vt:lpstr>Wingdings</vt:lpstr>
      <vt:lpstr>Microsoft Philanthropies TEALS</vt:lpstr>
      <vt:lpstr>Black Template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Object-Oriented Programming</vt:lpstr>
      <vt:lpstr>Modeling and Design in Object-Oriented Programming</vt:lpstr>
      <vt:lpstr>What if you were to design a Forecast class? </vt:lpstr>
      <vt:lpstr>Design the Student class</vt:lpstr>
      <vt:lpstr>Considerations for effective modeling </vt:lpstr>
      <vt:lpstr>Design the Dog class</vt:lpstr>
      <vt:lpstr>PowerPoint Presentation</vt:lpstr>
      <vt:lpstr>Objects = State (Data) + Behavior (Methods)</vt:lpstr>
      <vt:lpstr>Why isn’t this an object or model?</vt:lpstr>
      <vt:lpstr>Client Code</vt:lpstr>
      <vt:lpstr>Think-Pair-Share</vt:lpstr>
      <vt:lpstr>A class</vt:lpstr>
      <vt:lpstr>Key Components of a Class</vt:lpstr>
      <vt:lpstr>Read through the Point Class and complete the following Practice problems:</vt:lpstr>
      <vt:lpstr>Encapsulation</vt:lpstr>
      <vt:lpstr>Research a Custom Pokemon Class:</vt:lpstr>
      <vt:lpstr>Homework</vt:lpstr>
      <vt:lpstr>Object State &amp; Behavior</vt:lpstr>
      <vt:lpstr>Recap</vt:lpstr>
      <vt:lpstr>Mutators</vt:lpstr>
      <vt:lpstr>Mutator conventions</vt:lpstr>
      <vt:lpstr>Accessors</vt:lpstr>
      <vt:lpstr>Accessor conventions</vt:lpstr>
      <vt:lpstr>Any questions about mutators and accessors?</vt:lpstr>
      <vt:lpstr>Remind Students from yesterday’s class.</vt:lpstr>
      <vt:lpstr> Practice</vt:lpstr>
      <vt:lpstr>Fields</vt:lpstr>
      <vt:lpstr>Methods</vt:lpstr>
      <vt:lpstr>Accessor Methods</vt:lpstr>
      <vt:lpstr>Accessor Example</vt:lpstr>
      <vt:lpstr>Methods: Pokémon</vt:lpstr>
      <vt:lpstr>sumStats:</vt:lpstr>
      <vt:lpstr>Methods: Pokemon</vt:lpstr>
      <vt:lpstr>consumeVitamin</vt:lpstr>
      <vt:lpstr>Constructors</vt:lpstr>
      <vt:lpstr>Constructors</vt:lpstr>
      <vt:lpstr>Homework</vt:lpstr>
      <vt:lpstr>Object Initialization: Constructors</vt:lpstr>
      <vt:lpstr>PowerPoint Presentation</vt:lpstr>
      <vt:lpstr>Student</vt:lpstr>
      <vt:lpstr>Dog</vt:lpstr>
      <vt:lpstr>Forecast</vt:lpstr>
      <vt:lpstr>Static Method</vt:lpstr>
      <vt:lpstr>Example of a Static Method</vt:lpstr>
      <vt:lpstr>Exit Ticket:</vt:lpstr>
      <vt:lpstr>Homework</vt:lpstr>
      <vt:lpstr>Encapsulation</vt:lpstr>
      <vt:lpstr>Mini Lessons on chapter 8 section 4</vt:lpstr>
      <vt:lpstr>Encapsulation and Abstraction</vt:lpstr>
      <vt:lpstr>Private Fields</vt:lpstr>
      <vt:lpstr>Class Invariants</vt:lpstr>
      <vt:lpstr>Changing Internal Implementations</vt:lpstr>
      <vt:lpstr>Mini Lesson Guidelines</vt:lpstr>
      <vt:lpstr>Rubric</vt:lpstr>
      <vt:lpstr>Homework</vt:lpstr>
      <vt:lpstr>Finding and Fixing Errors</vt:lpstr>
      <vt:lpstr>Today’s plan:</vt:lpstr>
      <vt:lpstr>Homework Regrade/Resubmit</vt:lpstr>
      <vt:lpstr>Homework</vt:lpstr>
      <vt:lpstr>Picture Lab</vt:lpstr>
      <vt:lpstr>Picture Lab Placeholder</vt:lpstr>
      <vt:lpstr>Picture Lab </vt:lpstr>
      <vt:lpstr>Picture Lab </vt:lpstr>
      <vt:lpstr>Picture Lab </vt:lpstr>
      <vt:lpstr>Picture Lab </vt:lpstr>
      <vt:lpstr>Picture Lab </vt:lpstr>
      <vt:lpstr>Picture Lab</vt:lpstr>
      <vt:lpstr>Picture Lab</vt:lpstr>
      <vt:lpstr>Picture Lab</vt:lpstr>
      <vt:lpstr>Picture Lab</vt:lpstr>
      <vt:lpstr>Review</vt:lpstr>
      <vt:lpstr>What’s on the test?</vt:lpstr>
      <vt:lpstr>Practice Test</vt:lpstr>
      <vt:lpstr>Review Practice test questions</vt:lpstr>
      <vt:lpstr>Review Practice test questions</vt:lpstr>
      <vt:lpstr>Review Practice test questions</vt:lpstr>
      <vt:lpstr>Review Practice test questions</vt:lpstr>
      <vt:lpstr>Review Practice test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2020-09-03T00:06:39Z</dcterms:created>
  <dcterms:modified xsi:type="dcterms:W3CDTF">2020-09-03T00:07:01Z</dcterms:modified>
</cp:coreProperties>
</file>