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12" r:id="rId2"/>
  </p:sldMasterIdLst>
  <p:notesMasterIdLst>
    <p:notesMasterId r:id="rId6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2" r:id="rId16"/>
    <p:sldId id="273" r:id="rId17"/>
    <p:sldId id="274" r:id="rId18"/>
    <p:sldId id="275" r:id="rId19"/>
    <p:sldId id="276" r:id="rId20"/>
    <p:sldId id="277" r:id="rId21"/>
    <p:sldId id="278" r:id="rId22"/>
    <p:sldId id="322"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21" r:id="rId38"/>
    <p:sldId id="320" r:id="rId39"/>
    <p:sldId id="293" r:id="rId40"/>
    <p:sldId id="294" r:id="rId41"/>
    <p:sldId id="295" r:id="rId42"/>
    <p:sldId id="296" r:id="rId43"/>
    <p:sldId id="297" r:id="rId44"/>
    <p:sldId id="298" r:id="rId45"/>
    <p:sldId id="299" r:id="rId46"/>
    <p:sldId id="300" r:id="rId47"/>
    <p:sldId id="301" r:id="rId48"/>
    <p:sldId id="313" r:id="rId49"/>
    <p:sldId id="314" r:id="rId50"/>
    <p:sldId id="315" r:id="rId51"/>
    <p:sldId id="316" r:id="rId52"/>
    <p:sldId id="317" r:id="rId53"/>
    <p:sldId id="318" r:id="rId54"/>
    <p:sldId id="319" r:id="rId55"/>
    <p:sldId id="305" r:id="rId56"/>
    <p:sldId id="306" r:id="rId57"/>
    <p:sldId id="307" r:id="rId58"/>
    <p:sldId id="308" r:id="rId59"/>
    <p:sldId id="309" r:id="rId60"/>
    <p:sldId id="310" r:id="rId61"/>
    <p:sldId id="311" r:id="rId62"/>
    <p:sldId id="312" r:id="rId63"/>
  </p:sldIdLst>
  <p:sldSz cx="12192000" cy="6858000"/>
  <p:notesSz cx="6858000" cy="9144000"/>
  <p:custDataLst>
    <p:tags r:id="rId6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7.00 Test Review &amp; Reteach" id="{E3F91E89-433C-46E3-9B9B-756ABE3F0E13}">
          <p14:sldIdLst>
            <p14:sldId id="256"/>
            <p14:sldId id="257"/>
            <p14:sldId id="258"/>
            <p14:sldId id="259"/>
            <p14:sldId id="260"/>
            <p14:sldId id="261"/>
            <p14:sldId id="262"/>
            <p14:sldId id="263"/>
            <p14:sldId id="264"/>
            <p14:sldId id="265"/>
            <p14:sldId id="266"/>
            <p14:sldId id="267"/>
            <p14:sldId id="268"/>
            <p14:sldId id="272"/>
            <p14:sldId id="273"/>
            <p14:sldId id="274"/>
            <p14:sldId id="275"/>
            <p14:sldId id="276"/>
            <p14:sldId id="277"/>
          </p14:sldIdLst>
        </p14:section>
        <p14:section name="7.01 Searching Algorithm" id="{E7665F38-A0D2-40E8-912E-E678D45200C7}">
          <p14:sldIdLst>
            <p14:sldId id="278"/>
            <p14:sldId id="322"/>
            <p14:sldId id="279"/>
            <p14:sldId id="280"/>
            <p14:sldId id="281"/>
            <p14:sldId id="282"/>
            <p14:sldId id="283"/>
            <p14:sldId id="284"/>
            <p14:sldId id="285"/>
            <p14:sldId id="286"/>
            <p14:sldId id="287"/>
            <p14:sldId id="288"/>
            <p14:sldId id="289"/>
            <p14:sldId id="290"/>
            <p14:sldId id="291"/>
            <p14:sldId id="292"/>
            <p14:sldId id="321"/>
            <p14:sldId id="320"/>
            <p14:sldId id="293"/>
            <p14:sldId id="294"/>
          </p14:sldIdLst>
        </p14:section>
        <p14:section name="7.02 Sorting Algorithm" id="{4127DABF-E40B-46AC-8777-A0C5ED3370F1}">
          <p14:sldIdLst>
            <p14:sldId id="295"/>
            <p14:sldId id="296"/>
            <p14:sldId id="297"/>
            <p14:sldId id="298"/>
            <p14:sldId id="299"/>
            <p14:sldId id="300"/>
            <p14:sldId id="301"/>
            <p14:sldId id="313"/>
            <p14:sldId id="314"/>
            <p14:sldId id="315"/>
            <p14:sldId id="316"/>
            <p14:sldId id="317"/>
            <p14:sldId id="318"/>
            <p14:sldId id="319"/>
            <p14:sldId id="305"/>
          </p14:sldIdLst>
        </p14:section>
        <p14:section name="7.03 Elevens Lab" id="{1023CBF1-F294-4559-81AF-5720059C66F0}">
          <p14:sldIdLst>
            <p14:sldId id="306"/>
            <p14:sldId id="307"/>
          </p14:sldIdLst>
        </p14:section>
        <p14:section name="7.04 Review" id="{174A86BD-E390-47B0-87B6-B751ECA5C67D}">
          <p14:sldIdLst>
            <p14:sldId id="308"/>
            <p14:sldId id="309"/>
            <p14:sldId id="310"/>
            <p14:sldId id="311"/>
            <p14:sldId id="31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51282-BB6A-4279-8834-65B0B3A15A0D}" v="28" dt="2020-08-24T20:29:10.141"/>
    <p1510:client id="{A32072D4-1FAC-464D-885C-C3BF8CA8CFAC}" v="291" dt="2020-08-21T19:40:04.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85" autoAdjust="0"/>
  </p:normalViewPr>
  <p:slideViewPr>
    <p:cSldViewPr snapToGrid="0" showGuides="1">
      <p:cViewPr varScale="1">
        <p:scale>
          <a:sx n="82" d="100"/>
          <a:sy n="82" d="100"/>
        </p:scale>
        <p:origin x="167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9D900-B99C-4AFB-8535-5138248138D6}" type="datetimeFigureOut">
              <a:rPr lang="en-US" smtClean="0"/>
              <a:t>9/2/2020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B223-252E-432D-8BD7-100EA78B289A}" type="slidenum">
              <a:rPr lang="en-US" smtClean="0"/>
              <a:t>‹#›</a:t>
            </a:fld>
            <a:endParaRPr lang="en-US"/>
          </a:p>
        </p:txBody>
      </p:sp>
    </p:spTree>
    <p:extLst>
      <p:ext uri="{BB962C8B-B14F-4D97-AF65-F5344CB8AC3E}">
        <p14:creationId xmlns:p14="http://schemas.microsoft.com/office/powerpoint/2010/main" val="271153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39944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220261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diagrams</a:t>
            </a:r>
          </a:p>
        </p:txBody>
      </p:sp>
      <p:sp>
        <p:nvSpPr>
          <p:cNvPr id="4" name="Slide Number Placeholder 3"/>
          <p:cNvSpPr>
            <a:spLocks noGrp="1"/>
          </p:cNvSpPr>
          <p:nvPr>
            <p:ph type="sldNum" sz="quarter" idx="10"/>
          </p:nvPr>
        </p:nvSpPr>
        <p:spPr/>
        <p:txBody>
          <a:bodyPr/>
          <a:lstStyle/>
          <a:p>
            <a:fld id="{C56969A0-B3EA-45A4-A390-44554200A62E}" type="slidenum">
              <a:rPr lang="en-US" smtClean="0"/>
              <a:t>24</a:t>
            </a:fld>
            <a:endParaRPr lang="en-US"/>
          </a:p>
        </p:txBody>
      </p:sp>
    </p:spTree>
    <p:extLst>
      <p:ext uri="{BB962C8B-B14F-4D97-AF65-F5344CB8AC3E}">
        <p14:creationId xmlns:p14="http://schemas.microsoft.com/office/powerpoint/2010/main" val="279282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diagrams</a:t>
            </a:r>
          </a:p>
        </p:txBody>
      </p:sp>
      <p:sp>
        <p:nvSpPr>
          <p:cNvPr id="4" name="Slide Number Placeholder 3"/>
          <p:cNvSpPr>
            <a:spLocks noGrp="1"/>
          </p:cNvSpPr>
          <p:nvPr>
            <p:ph type="sldNum" sz="quarter" idx="10"/>
          </p:nvPr>
        </p:nvSpPr>
        <p:spPr/>
        <p:txBody>
          <a:bodyPr/>
          <a:lstStyle/>
          <a:p>
            <a:fld id="{C56969A0-B3EA-45A4-A390-44554200A62E}" type="slidenum">
              <a:rPr lang="en-US" smtClean="0"/>
              <a:t>25</a:t>
            </a:fld>
            <a:endParaRPr lang="en-US"/>
          </a:p>
        </p:txBody>
      </p:sp>
    </p:spTree>
    <p:extLst>
      <p:ext uri="{BB962C8B-B14F-4D97-AF65-F5344CB8AC3E}">
        <p14:creationId xmlns:p14="http://schemas.microsoft.com/office/powerpoint/2010/main" val="3092285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 this slide to include instructions as you see fit ; the explanation in the battleship instructions is pretty good.</a:t>
            </a:r>
          </a:p>
          <a:p>
            <a:endParaRPr lang="en-US" dirty="0"/>
          </a:p>
          <a:p>
            <a:r>
              <a:rPr lang="en-US" dirty="0"/>
              <a:t>Here is the direct link to the instructions</a:t>
            </a:r>
          </a:p>
          <a:p>
            <a:endParaRPr lang="en-US" dirty="0"/>
          </a:p>
          <a:p>
            <a:r>
              <a:rPr lang="en-US" dirty="0"/>
              <a:t>http://csunplugged.org/searching-algorithms</a:t>
            </a:r>
          </a:p>
          <a:p>
            <a:endParaRPr lang="en-US" dirty="0"/>
          </a:p>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29</a:t>
            </a:fld>
            <a:endParaRPr lang="en-US"/>
          </a:p>
        </p:txBody>
      </p:sp>
    </p:spTree>
    <p:extLst>
      <p:ext uri="{BB962C8B-B14F-4D97-AF65-F5344CB8AC3E}">
        <p14:creationId xmlns:p14="http://schemas.microsoft.com/office/powerpoint/2010/main" val="137054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practice if needed!</a:t>
            </a:r>
          </a:p>
        </p:txBody>
      </p:sp>
      <p:sp>
        <p:nvSpPr>
          <p:cNvPr id="4" name="Slide Number Placeholder 3"/>
          <p:cNvSpPr>
            <a:spLocks noGrp="1"/>
          </p:cNvSpPr>
          <p:nvPr>
            <p:ph type="sldNum" sz="quarter" idx="10"/>
          </p:nvPr>
        </p:nvSpPr>
        <p:spPr/>
        <p:txBody>
          <a:bodyPr/>
          <a:lstStyle/>
          <a:p>
            <a:fld id="{C56969A0-B3EA-45A4-A390-44554200A62E}" type="slidenum">
              <a:rPr lang="en-US" smtClean="0"/>
              <a:t>30</a:t>
            </a:fld>
            <a:endParaRPr lang="en-US"/>
          </a:p>
        </p:txBody>
      </p:sp>
    </p:spTree>
    <p:extLst>
      <p:ext uri="{BB962C8B-B14F-4D97-AF65-F5344CB8AC3E}">
        <p14:creationId xmlns:p14="http://schemas.microsoft.com/office/powerpoint/2010/main" val="69842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40</a:t>
            </a:fld>
            <a:endParaRPr lang="en-US"/>
          </a:p>
        </p:txBody>
      </p:sp>
    </p:spTree>
    <p:extLst>
      <p:ext uri="{BB962C8B-B14F-4D97-AF65-F5344CB8AC3E}">
        <p14:creationId xmlns:p14="http://schemas.microsoft.com/office/powerpoint/2010/main" val="228301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55</a:t>
            </a:fld>
            <a:endParaRPr lang="en-US"/>
          </a:p>
        </p:txBody>
      </p:sp>
    </p:spTree>
    <p:extLst>
      <p:ext uri="{BB962C8B-B14F-4D97-AF65-F5344CB8AC3E}">
        <p14:creationId xmlns:p14="http://schemas.microsoft.com/office/powerpoint/2010/main" val="282136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57</a:t>
            </a:fld>
            <a:endParaRPr lang="en-US"/>
          </a:p>
        </p:txBody>
      </p:sp>
    </p:spTree>
    <p:extLst>
      <p:ext uri="{BB962C8B-B14F-4D97-AF65-F5344CB8AC3E}">
        <p14:creationId xmlns:p14="http://schemas.microsoft.com/office/powerpoint/2010/main" val="1359467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8190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6351095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7120873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2230778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35281690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1326817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32095880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40151889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6405833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432379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0125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5309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25903312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651754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76116396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1502026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2892936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2160782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47731329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3485212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19693746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131934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6781619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3903407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80417"/>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41763217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6050264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8092014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362540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132113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077078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3374950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179270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364554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803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671305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1010204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24338076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6300093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44784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75748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38899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12035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694679436"/>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745418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FF93F0-A875-4FED-A1F7-E906ED1FF709}"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1F94C-D5DB-49AF-A914-2CAC707326FF}" type="slidenum">
              <a:rPr lang="en-US" smtClean="0"/>
              <a:t>‹#›</a:t>
            </a:fld>
            <a:endParaRPr lang="en-US"/>
          </a:p>
        </p:txBody>
      </p:sp>
    </p:spTree>
    <p:extLst>
      <p:ext uri="{BB962C8B-B14F-4D97-AF65-F5344CB8AC3E}">
        <p14:creationId xmlns:p14="http://schemas.microsoft.com/office/powerpoint/2010/main" val="23642541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F93F0-A875-4FED-A1F7-E906ED1FF709}"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1F94C-D5DB-49AF-A914-2CAC707326FF}" type="slidenum">
              <a:rPr lang="en-US" smtClean="0"/>
              <a:t>‹#›</a:t>
            </a:fld>
            <a:endParaRPr lang="en-US"/>
          </a:p>
        </p:txBody>
      </p:sp>
    </p:spTree>
    <p:extLst>
      <p:ext uri="{BB962C8B-B14F-4D97-AF65-F5344CB8AC3E}">
        <p14:creationId xmlns:p14="http://schemas.microsoft.com/office/powerpoint/2010/main" val="37355407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426925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76416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89123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6587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25777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95764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40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90412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52760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50826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39287825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9417396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200218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636997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42894243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0402527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87451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33734923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16520990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87425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16929944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2054044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277985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526728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23247516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5632996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99071588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22489789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4603700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0926667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30951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79777864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372227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431618"/>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61828163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41042726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6075527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678233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38439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591769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2365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060891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2939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517309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271632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86004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36298608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7590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39194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378419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265184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heme" Target="../theme/theme2.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616633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9567293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40.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40.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40.xml"/><Relationship Id="rId1" Type="http://schemas.openxmlformats.org/officeDocument/2006/relationships/tags" Target="../tags/tag14.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0.xml"/><Relationship Id="rId1" Type="http://schemas.openxmlformats.org/officeDocument/2006/relationships/tags" Target="../tags/tag15.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0.xml"/><Relationship Id="rId1" Type="http://schemas.openxmlformats.org/officeDocument/2006/relationships/tags" Target="../tags/tag16.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40.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40.xml"/><Relationship Id="rId1" Type="http://schemas.openxmlformats.org/officeDocument/2006/relationships/tags" Target="../tags/tag18.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40.xml"/><Relationship Id="rId1" Type="http://schemas.openxmlformats.org/officeDocument/2006/relationships/tags" Target="../tags/tag19.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0.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51.xml"/><Relationship Id="rId1" Type="http://schemas.openxmlformats.org/officeDocument/2006/relationships/tags" Target="../tags/tag23.xml"/><Relationship Id="rId5" Type="http://schemas.openxmlformats.org/officeDocument/2006/relationships/image" Target="../media/image42.png"/><Relationship Id="rId4" Type="http://schemas.openxmlformats.org/officeDocument/2006/relationships/image" Target="../media/image41.jpe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51.xml"/><Relationship Id="rId1" Type="http://schemas.openxmlformats.org/officeDocument/2006/relationships/tags" Target="../tags/tag24.xml"/><Relationship Id="rId5" Type="http://schemas.openxmlformats.org/officeDocument/2006/relationships/image" Target="../media/image45.jpeg"/><Relationship Id="rId4" Type="http://schemas.openxmlformats.org/officeDocument/2006/relationships/image" Target="../media/image4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25.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tags" Target="../tags/tag2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0.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0.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1.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51.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5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51.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0.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slideLayout" Target="../slideLayouts/slideLayout51.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51.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51.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0.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0.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0.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0.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0.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[ 7.00 ] [ Today’s Date ] [ Instructor Name ]</a:t>
            </a:r>
          </a:p>
        </p:txBody>
      </p:sp>
    </p:spTree>
    <p:custDataLst>
      <p:tags r:id="rId1"/>
    </p:custDataLst>
    <p:extLst>
      <p:ext uri="{BB962C8B-B14F-4D97-AF65-F5344CB8AC3E}">
        <p14:creationId xmlns:p14="http://schemas.microsoft.com/office/powerpoint/2010/main" val="95543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443" y="0"/>
            <a:ext cx="5501114" cy="6858000"/>
          </a:xfrm>
          <a:prstGeom prst="rect">
            <a:avLst/>
          </a:prstGeom>
        </p:spPr>
      </p:pic>
    </p:spTree>
    <p:custDataLst>
      <p:tags r:id="rId1"/>
    </p:custDataLst>
    <p:extLst>
      <p:ext uri="{BB962C8B-B14F-4D97-AF65-F5344CB8AC3E}">
        <p14:creationId xmlns:p14="http://schemas.microsoft.com/office/powerpoint/2010/main" val="25044640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480" y="0"/>
            <a:ext cx="5073040" cy="6858000"/>
          </a:xfrm>
          <a:prstGeom prst="rect">
            <a:avLst/>
          </a:prstGeom>
        </p:spPr>
      </p:pic>
    </p:spTree>
    <p:custDataLst>
      <p:tags r:id="rId1"/>
    </p:custDataLst>
    <p:extLst>
      <p:ext uri="{BB962C8B-B14F-4D97-AF65-F5344CB8AC3E}">
        <p14:creationId xmlns:p14="http://schemas.microsoft.com/office/powerpoint/2010/main" val="14906311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590" y="1107105"/>
            <a:ext cx="10006820" cy="4643790"/>
          </a:xfrm>
          <a:prstGeom prst="rect">
            <a:avLst/>
          </a:prstGeom>
        </p:spPr>
      </p:pic>
    </p:spTree>
    <p:custDataLst>
      <p:tags r:id="rId1"/>
    </p:custDataLst>
    <p:extLst>
      <p:ext uri="{BB962C8B-B14F-4D97-AF65-F5344CB8AC3E}">
        <p14:creationId xmlns:p14="http://schemas.microsoft.com/office/powerpoint/2010/main" val="21909732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986" y="2233445"/>
            <a:ext cx="4801270" cy="239110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198" y="1271285"/>
            <a:ext cx="5229955" cy="4315427"/>
          </a:xfrm>
          <a:prstGeom prst="rect">
            <a:avLst/>
          </a:prstGeom>
        </p:spPr>
      </p:pic>
    </p:spTree>
    <p:custDataLst>
      <p:tags r:id="rId1"/>
    </p:custDataLst>
    <p:extLst>
      <p:ext uri="{BB962C8B-B14F-4D97-AF65-F5344CB8AC3E}">
        <p14:creationId xmlns:p14="http://schemas.microsoft.com/office/powerpoint/2010/main" val="1658663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490127"/>
            <a:ext cx="6180886" cy="5580360"/>
          </a:xfrm>
          <a:prstGeom prst="rect">
            <a:avLst/>
          </a:prstGeom>
        </p:spPr>
      </p:pic>
      <p:pic>
        <p:nvPicPr>
          <p:cNvPr id="6" name="Picture 5"/>
          <p:cNvPicPr>
            <a:picLocks noChangeAspect="1"/>
          </p:cNvPicPr>
          <p:nvPr/>
        </p:nvPicPr>
        <p:blipFill>
          <a:blip r:embed="rId4"/>
          <a:stretch>
            <a:fillRect/>
          </a:stretch>
        </p:blipFill>
        <p:spPr>
          <a:xfrm>
            <a:off x="6180887" y="490127"/>
            <a:ext cx="5554005" cy="3067461"/>
          </a:xfrm>
          <a:prstGeom prst="rect">
            <a:avLst/>
          </a:prstGeom>
        </p:spPr>
      </p:pic>
    </p:spTree>
    <p:custDataLst>
      <p:tags r:id="rId1"/>
    </p:custDataLst>
    <p:extLst>
      <p:ext uri="{BB962C8B-B14F-4D97-AF65-F5344CB8AC3E}">
        <p14:creationId xmlns:p14="http://schemas.microsoft.com/office/powerpoint/2010/main" val="21556011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532990"/>
            <a:ext cx="6341020" cy="5724936"/>
          </a:xfrm>
          <a:prstGeom prst="rect">
            <a:avLst/>
          </a:prstGeom>
        </p:spPr>
      </p:pic>
      <p:pic>
        <p:nvPicPr>
          <p:cNvPr id="3" name="Picture 2"/>
          <p:cNvPicPr>
            <a:picLocks noChangeAspect="1"/>
          </p:cNvPicPr>
          <p:nvPr/>
        </p:nvPicPr>
        <p:blipFill>
          <a:blip r:embed="rId4"/>
          <a:stretch>
            <a:fillRect/>
          </a:stretch>
        </p:blipFill>
        <p:spPr>
          <a:xfrm>
            <a:off x="6185188" y="532990"/>
            <a:ext cx="6006812" cy="5010560"/>
          </a:xfrm>
          <a:prstGeom prst="rect">
            <a:avLst/>
          </a:prstGeom>
        </p:spPr>
      </p:pic>
    </p:spTree>
    <p:custDataLst>
      <p:tags r:id="rId1"/>
    </p:custDataLst>
    <p:extLst>
      <p:ext uri="{BB962C8B-B14F-4D97-AF65-F5344CB8AC3E}">
        <p14:creationId xmlns:p14="http://schemas.microsoft.com/office/powerpoint/2010/main" val="12530846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98296" y="214313"/>
            <a:ext cx="7917217" cy="6511706"/>
          </a:xfrm>
          <a:prstGeom prst="rect">
            <a:avLst/>
          </a:prstGeom>
        </p:spPr>
      </p:pic>
    </p:spTree>
    <p:custDataLst>
      <p:tags r:id="rId1"/>
    </p:custDataLst>
    <p:extLst>
      <p:ext uri="{BB962C8B-B14F-4D97-AF65-F5344CB8AC3E}">
        <p14:creationId xmlns:p14="http://schemas.microsoft.com/office/powerpoint/2010/main" val="22352290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95879" y="206298"/>
            <a:ext cx="5719159" cy="6445401"/>
          </a:xfrm>
          <a:prstGeom prst="rect">
            <a:avLst/>
          </a:prstGeom>
        </p:spPr>
      </p:pic>
      <p:pic>
        <p:nvPicPr>
          <p:cNvPr id="5" name="Picture 4"/>
          <p:cNvPicPr>
            <a:picLocks noChangeAspect="1"/>
          </p:cNvPicPr>
          <p:nvPr/>
        </p:nvPicPr>
        <p:blipFill>
          <a:blip r:embed="rId4"/>
          <a:stretch>
            <a:fillRect/>
          </a:stretch>
        </p:blipFill>
        <p:spPr>
          <a:xfrm>
            <a:off x="6200775" y="2216615"/>
            <a:ext cx="5548312" cy="2424766"/>
          </a:xfrm>
          <a:prstGeom prst="rect">
            <a:avLst/>
          </a:prstGeom>
        </p:spPr>
      </p:pic>
    </p:spTree>
    <p:custDataLst>
      <p:tags r:id="rId1"/>
    </p:custDataLst>
    <p:extLst>
      <p:ext uri="{BB962C8B-B14F-4D97-AF65-F5344CB8AC3E}">
        <p14:creationId xmlns:p14="http://schemas.microsoft.com/office/powerpoint/2010/main" val="8661495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6250" y="157407"/>
            <a:ext cx="5805925" cy="6543185"/>
          </a:xfrm>
          <a:prstGeom prst="rect">
            <a:avLst/>
          </a:prstGeom>
        </p:spPr>
      </p:pic>
      <p:pic>
        <p:nvPicPr>
          <p:cNvPr id="5" name="Picture 4"/>
          <p:cNvPicPr>
            <a:picLocks noChangeAspect="1"/>
          </p:cNvPicPr>
          <p:nvPr/>
        </p:nvPicPr>
        <p:blipFill>
          <a:blip r:embed="rId4"/>
          <a:stretch>
            <a:fillRect/>
          </a:stretch>
        </p:blipFill>
        <p:spPr>
          <a:xfrm>
            <a:off x="6072188" y="1636768"/>
            <a:ext cx="5881687" cy="3584462"/>
          </a:xfrm>
          <a:prstGeom prst="rect">
            <a:avLst/>
          </a:prstGeom>
        </p:spPr>
      </p:pic>
    </p:spTree>
    <p:custDataLst>
      <p:tags r:id="rId1"/>
    </p:custDataLst>
    <p:extLst>
      <p:ext uri="{BB962C8B-B14F-4D97-AF65-F5344CB8AC3E}">
        <p14:creationId xmlns:p14="http://schemas.microsoft.com/office/powerpoint/2010/main" val="18887682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2930033"/>
          </a:xfrm>
        </p:spPr>
        <p:txBody>
          <a:bodyPr vert="horz" wrap="square" lIns="0" tIns="0" rIns="0" bIns="0" rtlCol="0" anchor="t">
            <a:spAutoFit/>
          </a:bodyPr>
          <a:lstStyle/>
          <a:p>
            <a:pPr marL="0" indent="0">
              <a:buNone/>
            </a:pPr>
            <a:r>
              <a:rPr lang="en-US">
                <a:cs typeface="Segoe UI"/>
              </a:rPr>
              <a:t>Read BJP 13.1 up to “Sorting”</a:t>
            </a:r>
          </a:p>
          <a:p>
            <a:pPr marL="0" indent="0">
              <a:buNone/>
            </a:pPr>
            <a:endParaRPr lang="en-US" dirty="0"/>
          </a:p>
          <a:p>
            <a:pPr marL="0" indent="0">
              <a:buNone/>
            </a:pPr>
            <a:r>
              <a:rPr lang="en-US" dirty="0"/>
              <a:t>Correct any incorrect test answers by re-answering on a separate sheet of paper:</a:t>
            </a:r>
          </a:p>
          <a:p>
            <a:pPr marL="0" indent="0">
              <a:buNone/>
            </a:pPr>
            <a:r>
              <a:rPr lang="en-US">
                <a:cs typeface="Segoe UI"/>
              </a:rPr>
              <a:t>	To earn credit, you must justify your new answers.</a:t>
            </a:r>
          </a:p>
          <a:p>
            <a:pPr marL="0" indent="0">
              <a:buNone/>
            </a:pPr>
            <a:r>
              <a:rPr lang="en-US" dirty="0"/>
              <a:t>	Staple new answer sheet to the old test and return it tomorrow.</a:t>
            </a:r>
          </a:p>
        </p:txBody>
      </p:sp>
    </p:spTree>
    <p:custDataLst>
      <p:tags r:id="rId1"/>
    </p:custDataLst>
    <p:extLst>
      <p:ext uri="{BB962C8B-B14F-4D97-AF65-F5344CB8AC3E}">
        <p14:creationId xmlns:p14="http://schemas.microsoft.com/office/powerpoint/2010/main" val="363183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555" y="1674056"/>
            <a:ext cx="10576890" cy="3509888"/>
          </a:xfrm>
          <a:prstGeom prst="rect">
            <a:avLst/>
          </a:prstGeom>
        </p:spPr>
      </p:pic>
    </p:spTree>
    <p:custDataLst>
      <p:tags r:id="rId1"/>
    </p:custDataLst>
    <p:extLst>
      <p:ext uri="{BB962C8B-B14F-4D97-AF65-F5344CB8AC3E}">
        <p14:creationId xmlns:p14="http://schemas.microsoft.com/office/powerpoint/2010/main" val="29869031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Algorithm</a:t>
            </a:r>
          </a:p>
        </p:txBody>
      </p:sp>
      <p:sp>
        <p:nvSpPr>
          <p:cNvPr id="3" name="Subtitle 2"/>
          <p:cNvSpPr>
            <a:spLocks noGrp="1"/>
          </p:cNvSpPr>
          <p:nvPr>
            <p:ph type="subTitle" idx="1"/>
          </p:nvPr>
        </p:nvSpPr>
        <p:spPr/>
        <p:txBody>
          <a:bodyPr/>
          <a:lstStyle/>
          <a:p>
            <a:r>
              <a:rPr lang="en-US" dirty="0"/>
              <a:t>[ 7.01 ] [ Today’s Date ] [ Instructor Name ]</a:t>
            </a:r>
          </a:p>
        </p:txBody>
      </p:sp>
    </p:spTree>
    <p:custDataLst>
      <p:tags r:id="rId1"/>
    </p:custDataLst>
    <p:extLst>
      <p:ext uri="{BB962C8B-B14F-4D97-AF65-F5344CB8AC3E}">
        <p14:creationId xmlns:p14="http://schemas.microsoft.com/office/powerpoint/2010/main" val="1068420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24A7-4561-479B-B306-5977AB2265B7}"/>
              </a:ext>
            </a:extLst>
          </p:cNvPr>
          <p:cNvSpPr>
            <a:spLocks noGrp="1"/>
          </p:cNvSpPr>
          <p:nvPr>
            <p:ph type="ctrTitle"/>
          </p:nvPr>
        </p:nvSpPr>
        <p:spPr>
          <a:xfrm>
            <a:off x="1524000" y="2586633"/>
            <a:ext cx="9144000" cy="923330"/>
          </a:xfrm>
        </p:spPr>
        <p:txBody>
          <a:bodyPr/>
          <a:lstStyle/>
          <a:p>
            <a:r>
              <a:rPr lang="en-US" dirty="0"/>
              <a:t>GAME DAY</a:t>
            </a:r>
          </a:p>
        </p:txBody>
      </p:sp>
      <p:sp>
        <p:nvSpPr>
          <p:cNvPr id="3" name="Subtitle 2">
            <a:extLst>
              <a:ext uri="{FF2B5EF4-FFF2-40B4-BE49-F238E27FC236}">
                <a16:creationId xmlns:a16="http://schemas.microsoft.com/office/drawing/2014/main" id="{DB4CD2BA-8A7C-4859-9448-4877701EACFD}"/>
              </a:ext>
            </a:extLst>
          </p:cNvPr>
          <p:cNvSpPr>
            <a:spLocks noGrp="1"/>
          </p:cNvSpPr>
          <p:nvPr>
            <p:ph type="subTitle" idx="1"/>
          </p:nvPr>
        </p:nvSpPr>
        <p:spPr>
          <a:xfrm>
            <a:off x="1524000" y="3602038"/>
            <a:ext cx="9144000" cy="369332"/>
          </a:xfrm>
        </p:spPr>
        <p:txBody>
          <a:bodyPr/>
          <a:lstStyle/>
          <a:p>
            <a:r>
              <a:rPr lang="en-US" dirty="0"/>
              <a:t>Searching Algorithms using Battleship</a:t>
            </a:r>
          </a:p>
        </p:txBody>
      </p:sp>
    </p:spTree>
    <p:custDataLst>
      <p:tags r:id="rId1"/>
    </p:custDataLst>
    <p:extLst>
      <p:ext uri="{BB962C8B-B14F-4D97-AF65-F5344CB8AC3E}">
        <p14:creationId xmlns:p14="http://schemas.microsoft.com/office/powerpoint/2010/main" val="2944953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Computers are good at managing large collections of data quickly and easily:</a:t>
            </a:r>
          </a:p>
        </p:txBody>
      </p:sp>
      <p:pic>
        <p:nvPicPr>
          <p:cNvPr id="1026" name="Picture 2" descr="Image result for bar co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147" y="2948941"/>
            <a:ext cx="2846716" cy="20573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File:&lt;strong&gt;Credit&lt;/strong&gt;-&lt;strong&gt;cards&lt;/strong&gt;.jpg - Simple English Wikipedia, the free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9331" y="2620107"/>
            <a:ext cx="3620086" cy="2715066"/>
          </a:xfrm>
          <a:prstGeom prst="rect">
            <a:avLst/>
          </a:prstGeom>
        </p:spPr>
      </p:pic>
      <p:pic>
        <p:nvPicPr>
          <p:cNvPr id="5" name="Picture 4" descr="Air separation - Wikipedia, the free encyclopedi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601" y="2948940"/>
            <a:ext cx="3810000" cy="2057400"/>
          </a:xfrm>
          <a:prstGeom prst="rect">
            <a:avLst/>
          </a:prstGeom>
        </p:spPr>
      </p:pic>
    </p:spTree>
    <p:custDataLst>
      <p:tags r:id="rId1"/>
    </p:custDataLst>
    <p:extLst>
      <p:ext uri="{BB962C8B-B14F-4D97-AF65-F5344CB8AC3E}">
        <p14:creationId xmlns:p14="http://schemas.microsoft.com/office/powerpoint/2010/main" val="3243982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use searching all the time:</a:t>
            </a:r>
          </a:p>
        </p:txBody>
      </p:sp>
      <p:sp>
        <p:nvSpPr>
          <p:cNvPr id="3" name="Content Placeholder 2"/>
          <p:cNvSpPr>
            <a:spLocks noGrp="1"/>
          </p:cNvSpPr>
          <p:nvPr>
            <p:ph idx="1"/>
          </p:nvPr>
        </p:nvSpPr>
        <p:spPr>
          <a:xfrm>
            <a:off x="584200" y="1435503"/>
            <a:ext cx="11018520" cy="1982081"/>
          </a:xfrm>
        </p:spPr>
        <p:txBody>
          <a:bodyPr/>
          <a:lstStyle/>
          <a:p>
            <a:r>
              <a:rPr lang="en-US" dirty="0"/>
              <a:t>Finding the right pants on Amazon</a:t>
            </a:r>
          </a:p>
          <a:p>
            <a:r>
              <a:rPr lang="en-US" dirty="0"/>
              <a:t>Researching a topic on Wikipedia</a:t>
            </a:r>
          </a:p>
          <a:p>
            <a:r>
              <a:rPr lang="en-US" dirty="0"/>
              <a:t>Finding that picture you took two years ago</a:t>
            </a:r>
          </a:p>
          <a:p>
            <a:r>
              <a:rPr lang="en-US" dirty="0"/>
              <a:t>Selecting a song to exercise to</a:t>
            </a:r>
          </a:p>
        </p:txBody>
      </p:sp>
      <p:pic>
        <p:nvPicPr>
          <p:cNvPr id="6" name="Picture 4" descr="C:\stuff\teals\SortingSearching\amazon-drupal-search-resul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5449" y="243623"/>
            <a:ext cx="29670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stuff\teals\SortingSearching\iphone-3g-jack-johnson_mediu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3529" y="4404577"/>
            <a:ext cx="3733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C:\stuff\teals\SortingSearching\AndroidGalleryAlternatives-CustomizableGallery3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752" y="4191484"/>
            <a:ext cx="441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421959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stuff\teals\SortingSearching\8puzzle-game-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5" y="425068"/>
            <a:ext cx="8877290" cy="600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098904"/>
            <a:ext cx="10515600" cy="1157288"/>
          </a:xfrm>
        </p:spPr>
        <p:txBody>
          <a:bodyPr>
            <a:normAutofit/>
          </a:bodyPr>
          <a:lstStyle/>
          <a:p>
            <a:r>
              <a:rPr lang="en-US" sz="3600" dirty="0"/>
              <a:t>Puzzle Solving AI</a:t>
            </a:r>
          </a:p>
        </p:txBody>
      </p:sp>
    </p:spTree>
    <p:custDataLst>
      <p:tags r:id="rId1"/>
    </p:custDataLst>
    <p:extLst>
      <p:ext uri="{BB962C8B-B14F-4D97-AF65-F5344CB8AC3E}">
        <p14:creationId xmlns:p14="http://schemas.microsoft.com/office/powerpoint/2010/main" val="414163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85446" y="1189893"/>
            <a:ext cx="8991600" cy="5181600"/>
          </a:xfrm>
        </p:spPr>
        <p:txBody>
          <a:bodyPr>
            <a:normAutofit/>
          </a:bodyPr>
          <a:lstStyle/>
          <a:p>
            <a:pPr eaLnBrk="1" hangingPunct="1">
              <a:buFontTx/>
              <a:buNone/>
            </a:pPr>
            <a:r>
              <a:rPr lang="en-US" altLang="en-US" sz="3600" dirty="0">
                <a:latin typeface="+mj-lt"/>
              </a:rPr>
              <a:t>Collision Detection</a:t>
            </a:r>
          </a:p>
        </p:txBody>
      </p:sp>
      <p:pic>
        <p:nvPicPr>
          <p:cNvPr id="5" name="Picture 2" descr="C:\stuff\teals\SortingSearching\kdtree-insert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9114" y="3511062"/>
            <a:ext cx="2667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stuff\teals\SortingSearching\kdtree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9114" y="1453662"/>
            <a:ext cx="26670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C:\stuff\teals\SortingSearching\RectHV.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2049" y="2337583"/>
            <a:ext cx="56896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0901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need to search for a specific data point:</a:t>
            </a:r>
          </a:p>
        </p:txBody>
      </p:sp>
      <p:sp>
        <p:nvSpPr>
          <p:cNvPr id="3" name="Content Placeholder 2"/>
          <p:cNvSpPr>
            <a:spLocks noGrp="1"/>
          </p:cNvSpPr>
          <p:nvPr>
            <p:ph idx="1"/>
          </p:nvPr>
        </p:nvSpPr>
        <p:spPr>
          <a:xfrm>
            <a:off x="584200" y="1435503"/>
            <a:ext cx="11018520" cy="2843855"/>
          </a:xfrm>
        </p:spPr>
        <p:txBody>
          <a:bodyPr/>
          <a:lstStyle/>
          <a:p>
            <a:pPr marL="0" indent="0">
              <a:buNone/>
            </a:pPr>
            <a:r>
              <a:rPr lang="en-US" dirty="0"/>
              <a:t>Example:</a:t>
            </a:r>
          </a:p>
          <a:p>
            <a:r>
              <a:rPr lang="en-US" dirty="0"/>
              <a:t>When you search the internet, you’re looking for a single 	keyword (“or phrase”) called a “search key” within a webpage</a:t>
            </a:r>
          </a:p>
          <a:p>
            <a:r>
              <a:rPr lang="en-US" dirty="0"/>
              <a:t>When you input your student number, it searches through a database of accounts for one associated with your number</a:t>
            </a:r>
          </a:p>
          <a:p>
            <a:pPr marL="0" indent="0">
              <a:buNone/>
            </a:pPr>
            <a:endParaRPr lang="en-US" dirty="0"/>
          </a:p>
        </p:txBody>
      </p:sp>
    </p:spTree>
    <p:custDataLst>
      <p:tags r:id="rId1"/>
    </p:custDataLst>
    <p:extLst>
      <p:ext uri="{BB962C8B-B14F-4D97-AF65-F5344CB8AC3E}">
        <p14:creationId xmlns:p14="http://schemas.microsoft.com/office/powerpoint/2010/main" val="733004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algorithms:</a:t>
            </a:r>
          </a:p>
        </p:txBody>
      </p:sp>
      <p:sp>
        <p:nvSpPr>
          <p:cNvPr id="3" name="Content Placeholder 2"/>
          <p:cNvSpPr>
            <a:spLocks noGrp="1"/>
          </p:cNvSpPr>
          <p:nvPr>
            <p:ph idx="1"/>
          </p:nvPr>
        </p:nvSpPr>
        <p:spPr>
          <a:xfrm>
            <a:off x="584200" y="1435503"/>
            <a:ext cx="11018520" cy="1895904"/>
          </a:xfrm>
        </p:spPr>
        <p:txBody>
          <a:bodyPr/>
          <a:lstStyle/>
          <a:p>
            <a:r>
              <a:rPr lang="en-US" dirty="0"/>
              <a:t>We need to use algorithms to quickly search our datasets</a:t>
            </a:r>
          </a:p>
          <a:p>
            <a:r>
              <a:rPr lang="en-US" dirty="0"/>
              <a:t>Imagine if each web search took 3 seconds long</a:t>
            </a:r>
          </a:p>
          <a:p>
            <a:r>
              <a:rPr lang="en-US" dirty="0"/>
              <a:t>Imagine if each item scanned at a grocery store took 10 seconds to find</a:t>
            </a:r>
          </a:p>
        </p:txBody>
      </p:sp>
    </p:spTree>
    <p:custDataLst>
      <p:tags r:id="rId1"/>
    </p:custDataLst>
    <p:extLst>
      <p:ext uri="{BB962C8B-B14F-4D97-AF65-F5344CB8AC3E}">
        <p14:creationId xmlns:p14="http://schemas.microsoft.com/office/powerpoint/2010/main" val="197474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219200"/>
          </a:xfrm>
        </p:spPr>
        <p:txBody>
          <a:bodyPr>
            <a:normAutofit fontScale="90000"/>
          </a:bodyPr>
          <a:lstStyle/>
          <a:p>
            <a:r>
              <a:rPr lang="en-US" dirty="0"/>
              <a:t>When we decide as program designers which searching or sorting to use,</a:t>
            </a:r>
            <a:br>
              <a:rPr lang="en-US" dirty="0"/>
            </a:br>
            <a:endParaRPr lang="en-US" dirty="0"/>
          </a:p>
        </p:txBody>
      </p:sp>
      <p:sp>
        <p:nvSpPr>
          <p:cNvPr id="3" name="Content Placeholder 2"/>
          <p:cNvSpPr>
            <a:spLocks noGrp="1"/>
          </p:cNvSpPr>
          <p:nvPr>
            <p:ph idx="1"/>
          </p:nvPr>
        </p:nvSpPr>
        <p:spPr>
          <a:xfrm>
            <a:off x="586740" y="1927873"/>
            <a:ext cx="11018520" cy="1982081"/>
          </a:xfrm>
        </p:spPr>
        <p:txBody>
          <a:bodyPr/>
          <a:lstStyle/>
          <a:p>
            <a:pPr marL="0" indent="0">
              <a:buNone/>
            </a:pPr>
            <a:r>
              <a:rPr lang="en-US" dirty="0"/>
              <a:t>We factor in:</a:t>
            </a:r>
          </a:p>
          <a:p>
            <a:pPr marL="514350" indent="-514350">
              <a:buFont typeface="+mj-lt"/>
              <a:buAutoNum type="arabicPeriod"/>
            </a:pPr>
            <a:r>
              <a:rPr lang="en-US" dirty="0"/>
              <a:t>The size of the data array</a:t>
            </a:r>
          </a:p>
          <a:p>
            <a:pPr marL="514350" indent="-514350">
              <a:buFont typeface="+mj-lt"/>
              <a:buAutoNum type="arabicPeriod"/>
            </a:pPr>
            <a:r>
              <a:rPr lang="en-US" dirty="0"/>
              <a:t>The space efficiency of the algorithm (memory)</a:t>
            </a:r>
          </a:p>
          <a:p>
            <a:pPr marL="514350" indent="-514350">
              <a:buFont typeface="+mj-lt"/>
              <a:buAutoNum type="arabicPeriod"/>
            </a:pPr>
            <a:r>
              <a:rPr lang="en-US" dirty="0"/>
              <a:t>Run-time efficiency (how fast it executes)</a:t>
            </a:r>
          </a:p>
        </p:txBody>
      </p:sp>
    </p:spTree>
    <p:custDataLst>
      <p:tags r:id="rId1"/>
    </p:custDataLst>
    <p:extLst>
      <p:ext uri="{BB962C8B-B14F-4D97-AF65-F5344CB8AC3E}">
        <p14:creationId xmlns:p14="http://schemas.microsoft.com/office/powerpoint/2010/main" val="2957115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438"/>
            <a:ext cx="9144000" cy="2387600"/>
          </a:xfrm>
        </p:spPr>
        <p:txBody>
          <a:bodyPr>
            <a:normAutofit/>
          </a:bodyPr>
          <a:lstStyle/>
          <a:p>
            <a:r>
              <a:rPr lang="en-US" sz="5400" dirty="0" err="1"/>
              <a:t>CSUnplugged</a:t>
            </a:r>
            <a:r>
              <a:rPr lang="en-US" sz="5400" dirty="0"/>
              <a:t>:</a:t>
            </a:r>
            <a:br>
              <a:rPr lang="en-US" sz="5400" dirty="0"/>
            </a:br>
            <a:r>
              <a:rPr lang="en-US" sz="5400" dirty="0"/>
              <a:t>Battleship Activity</a:t>
            </a:r>
          </a:p>
        </p:txBody>
      </p:sp>
    </p:spTree>
    <p:custDataLst>
      <p:tags r:id="rId1"/>
    </p:custDataLst>
    <p:extLst>
      <p:ext uri="{BB962C8B-B14F-4D97-AF65-F5344CB8AC3E}">
        <p14:creationId xmlns:p14="http://schemas.microsoft.com/office/powerpoint/2010/main" val="91911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372" y="1710789"/>
            <a:ext cx="10513256" cy="3436422"/>
          </a:xfrm>
          <a:prstGeom prst="rect">
            <a:avLst/>
          </a:prstGeom>
        </p:spPr>
      </p:pic>
    </p:spTree>
    <p:custDataLst>
      <p:tags r:id="rId1"/>
    </p:custDataLst>
    <p:extLst>
      <p:ext uri="{BB962C8B-B14F-4D97-AF65-F5344CB8AC3E}">
        <p14:creationId xmlns:p14="http://schemas.microsoft.com/office/powerpoint/2010/main" val="27896982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method:</a:t>
            </a:r>
          </a:p>
        </p:txBody>
      </p:sp>
      <p:sp>
        <p:nvSpPr>
          <p:cNvPr id="3" name="Content Placeholder 2"/>
          <p:cNvSpPr>
            <a:spLocks noGrp="1"/>
          </p:cNvSpPr>
          <p:nvPr>
            <p:ph idx="1"/>
          </p:nvPr>
        </p:nvSpPr>
        <p:spPr>
          <a:xfrm>
            <a:off x="584200" y="1435503"/>
            <a:ext cx="11018520" cy="1465016"/>
          </a:xfrm>
        </p:spPr>
        <p:txBody>
          <a:bodyPr/>
          <a:lstStyle/>
          <a:p>
            <a:pPr marL="514350" indent="-514350">
              <a:buAutoNum type="arabicPeriod"/>
            </a:pPr>
            <a:r>
              <a:rPr lang="en-US" dirty="0"/>
              <a:t>Take an array of integers </a:t>
            </a:r>
            <a:r>
              <a:rPr lang="en-US" b="1" dirty="0" err="1"/>
              <a:t>arr</a:t>
            </a:r>
            <a:endParaRPr lang="en-US" dirty="0"/>
          </a:p>
          <a:p>
            <a:pPr marL="514350" indent="-514350">
              <a:buAutoNum type="arabicPeriod"/>
            </a:pPr>
            <a:r>
              <a:rPr lang="en-US" dirty="0"/>
              <a:t>And an integer </a:t>
            </a:r>
            <a:r>
              <a:rPr lang="en-US" b="1" dirty="0"/>
              <a:t>n</a:t>
            </a:r>
            <a:r>
              <a:rPr lang="en-US" dirty="0"/>
              <a:t>,</a:t>
            </a:r>
          </a:p>
          <a:p>
            <a:pPr marL="514350" indent="-514350">
              <a:buAutoNum type="arabicPeriod"/>
            </a:pPr>
            <a:r>
              <a:rPr lang="en-US" dirty="0"/>
              <a:t>And returns a Boolean indicating if </a:t>
            </a:r>
            <a:r>
              <a:rPr lang="en-US" b="1" dirty="0"/>
              <a:t>n </a:t>
            </a:r>
            <a:r>
              <a:rPr lang="en-US" dirty="0"/>
              <a:t>appears somewhere in </a:t>
            </a:r>
            <a:r>
              <a:rPr lang="en-US" b="1" dirty="0"/>
              <a:t>arr.</a:t>
            </a:r>
            <a:endParaRPr lang="en-US" dirty="0"/>
          </a:p>
        </p:txBody>
      </p:sp>
    </p:spTree>
    <p:custDataLst>
      <p:tags r:id="rId1"/>
    </p:custDataLst>
    <p:extLst>
      <p:ext uri="{BB962C8B-B14F-4D97-AF65-F5344CB8AC3E}">
        <p14:creationId xmlns:p14="http://schemas.microsoft.com/office/powerpoint/2010/main" val="378944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(Linear) Search</a:t>
            </a:r>
          </a:p>
        </p:txBody>
      </p:sp>
      <p:sp>
        <p:nvSpPr>
          <p:cNvPr id="3" name="Content Placeholder 2"/>
          <p:cNvSpPr>
            <a:spLocks noGrp="1"/>
          </p:cNvSpPr>
          <p:nvPr>
            <p:ph idx="1"/>
          </p:nvPr>
        </p:nvSpPr>
        <p:spPr>
          <a:xfrm>
            <a:off x="584200" y="1435503"/>
            <a:ext cx="11018520" cy="1895904"/>
          </a:xfrm>
        </p:spPr>
        <p:txBody>
          <a:bodyPr/>
          <a:lstStyle/>
          <a:p>
            <a:pPr marL="0" indent="0">
              <a:buNone/>
            </a:pPr>
            <a:r>
              <a:rPr lang="en-US" dirty="0"/>
              <a:t>Locates a target value in an array/list by examining each element from start to finish.</a:t>
            </a:r>
          </a:p>
          <a:p>
            <a:r>
              <a:rPr lang="en-US" dirty="0"/>
              <a:t>How many elements will it need to examine?</a:t>
            </a:r>
          </a:p>
          <a:p>
            <a:r>
              <a:rPr lang="en-US" dirty="0"/>
              <a:t>Searching the array below for the value 42:</a:t>
            </a:r>
          </a:p>
        </p:txBody>
      </p:sp>
      <p:pic>
        <p:nvPicPr>
          <p:cNvPr id="5" name="table"/>
          <p:cNvPicPr>
            <a:picLocks noChangeAspect="1"/>
          </p:cNvPicPr>
          <p:nvPr/>
        </p:nvPicPr>
        <p:blipFill>
          <a:blip r:embed="rId3"/>
          <a:stretch>
            <a:fillRect/>
          </a:stretch>
        </p:blipFill>
        <p:spPr>
          <a:xfrm>
            <a:off x="1745456" y="4439633"/>
            <a:ext cx="8701088" cy="792276"/>
          </a:xfrm>
          <a:prstGeom prst="rect">
            <a:avLst/>
          </a:prstGeom>
        </p:spPr>
      </p:pic>
      <p:grpSp>
        <p:nvGrpSpPr>
          <p:cNvPr id="6" name="Group 5"/>
          <p:cNvGrpSpPr>
            <a:grpSpLocks/>
          </p:cNvGrpSpPr>
          <p:nvPr/>
        </p:nvGrpSpPr>
        <p:grpSpPr bwMode="auto">
          <a:xfrm>
            <a:off x="2515699" y="5143984"/>
            <a:ext cx="619125" cy="833439"/>
            <a:chOff x="618" y="2880"/>
            <a:chExt cx="390" cy="525"/>
          </a:xfrm>
        </p:grpSpPr>
        <p:sp>
          <p:nvSpPr>
            <p:cNvPr id="7" name="Text Box 65"/>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FontTx/>
                <a:buNone/>
              </a:pPr>
              <a:r>
                <a:rPr lang="en-US" altLang="en-US" sz="1800"/>
                <a:t>i</a:t>
              </a:r>
            </a:p>
          </p:txBody>
        </p:sp>
        <p:sp>
          <p:nvSpPr>
            <p:cNvPr id="8" name="Line 66"/>
            <p:cNvSpPr>
              <a:spLocks noChangeShapeType="1"/>
            </p:cNvSpPr>
            <p:nvPr/>
          </p:nvSpPr>
          <p:spPr bwMode="auto">
            <a:xfrm flipV="1">
              <a:off x="816" y="288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Tree>
    <p:custDataLst>
      <p:tags r:id="rId1"/>
    </p:custDataLst>
    <p:extLst>
      <p:ext uri="{BB962C8B-B14F-4D97-AF65-F5344CB8AC3E}">
        <p14:creationId xmlns:p14="http://schemas.microsoft.com/office/powerpoint/2010/main" val="1099251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a:xfrm>
            <a:off x="838200" y="2057399"/>
            <a:ext cx="10515600" cy="4519247"/>
          </a:xfrm>
        </p:spPr>
        <p:txBody>
          <a:bodyPr>
            <a:normAutofit/>
          </a:bodyPr>
          <a:lstStyle/>
          <a:p>
            <a:pPr marL="0" indent="0">
              <a:buNone/>
            </a:pPr>
            <a:r>
              <a:rPr lang="en-US" dirty="0"/>
              <a:t>Locates the target value in a sorted array/list by successively eliminating half of the array from consideration.</a:t>
            </a:r>
          </a:p>
          <a:p>
            <a:r>
              <a:rPr lang="en-US" dirty="0"/>
              <a:t>How many elements will it need to examine?</a:t>
            </a:r>
          </a:p>
          <a:p>
            <a:r>
              <a:rPr lang="en-US" dirty="0"/>
              <a:t>Example: Searching the array below for the value 42:</a:t>
            </a:r>
          </a:p>
          <a:p>
            <a:pPr marL="0" indent="0">
              <a:buNone/>
            </a:pPr>
            <a:endParaRPr lang="en-US" dirty="0"/>
          </a:p>
          <a:p>
            <a:pPr marL="0" indent="0">
              <a:buNone/>
            </a:pPr>
            <a:endParaRPr lang="en-US" dirty="0"/>
          </a:p>
          <a:p>
            <a:pPr marL="0" indent="0" algn="ctr">
              <a:buNone/>
            </a:pPr>
            <a:endParaRPr lang="en-US" dirty="0"/>
          </a:p>
          <a:p>
            <a:pPr marL="0" indent="0" algn="ctr">
              <a:buNone/>
            </a:pPr>
            <a:endParaRPr lang="en-US" dirty="0"/>
          </a:p>
          <a:p>
            <a:pPr marL="0" indent="0" algn="ctr">
              <a:buNone/>
            </a:pPr>
            <a:r>
              <a:rPr lang="en-US" dirty="0"/>
              <a:t>Binary needs to be sorted!	</a:t>
            </a:r>
          </a:p>
        </p:txBody>
      </p:sp>
      <p:pic>
        <p:nvPicPr>
          <p:cNvPr id="4" name="table"/>
          <p:cNvPicPr>
            <a:picLocks noChangeAspect="1"/>
          </p:cNvPicPr>
          <p:nvPr/>
        </p:nvPicPr>
        <p:blipFill>
          <a:blip r:embed="rId3"/>
          <a:stretch>
            <a:fillRect/>
          </a:stretch>
        </p:blipFill>
        <p:spPr>
          <a:xfrm>
            <a:off x="1745456" y="4193444"/>
            <a:ext cx="8701088" cy="792276"/>
          </a:xfrm>
          <a:prstGeom prst="rect">
            <a:avLst/>
          </a:prstGeom>
        </p:spPr>
      </p:pic>
      <p:grpSp>
        <p:nvGrpSpPr>
          <p:cNvPr id="5" name="Group 4"/>
          <p:cNvGrpSpPr>
            <a:grpSpLocks/>
          </p:cNvGrpSpPr>
          <p:nvPr/>
        </p:nvGrpSpPr>
        <p:grpSpPr bwMode="auto">
          <a:xfrm>
            <a:off x="2502694" y="4985720"/>
            <a:ext cx="619125" cy="833439"/>
            <a:chOff x="618" y="2880"/>
            <a:chExt cx="390" cy="525"/>
          </a:xfrm>
        </p:grpSpPr>
        <p:sp>
          <p:nvSpPr>
            <p:cNvPr id="12" name="Text Box 65"/>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FontTx/>
                <a:buNone/>
              </a:pPr>
              <a:r>
                <a:rPr lang="en-US" altLang="en-US" sz="1800"/>
                <a:t>min</a:t>
              </a:r>
            </a:p>
          </p:txBody>
        </p:sp>
        <p:sp>
          <p:nvSpPr>
            <p:cNvPr id="13" name="Line 66"/>
            <p:cNvSpPr>
              <a:spLocks noChangeShapeType="1"/>
            </p:cNvSpPr>
            <p:nvPr/>
          </p:nvSpPr>
          <p:spPr bwMode="auto">
            <a:xfrm flipV="1">
              <a:off x="816" y="288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nvGrpSpPr>
          <p:cNvPr id="6" name="Group 5"/>
          <p:cNvGrpSpPr>
            <a:grpSpLocks/>
          </p:cNvGrpSpPr>
          <p:nvPr/>
        </p:nvGrpSpPr>
        <p:grpSpPr bwMode="auto">
          <a:xfrm>
            <a:off x="6084094" y="4985720"/>
            <a:ext cx="619125" cy="833439"/>
            <a:chOff x="618" y="2880"/>
            <a:chExt cx="390" cy="525"/>
          </a:xfrm>
        </p:grpSpPr>
        <p:sp>
          <p:nvSpPr>
            <p:cNvPr id="10" name="Text Box 68"/>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FontTx/>
                <a:buNone/>
              </a:pPr>
              <a:r>
                <a:rPr lang="en-US" altLang="en-US" sz="1800"/>
                <a:t>mid</a:t>
              </a:r>
            </a:p>
          </p:txBody>
        </p:sp>
        <p:sp>
          <p:nvSpPr>
            <p:cNvPr id="11" name="Line 69"/>
            <p:cNvSpPr>
              <a:spLocks noChangeShapeType="1"/>
            </p:cNvSpPr>
            <p:nvPr/>
          </p:nvSpPr>
          <p:spPr bwMode="auto">
            <a:xfrm flipV="1">
              <a:off x="816" y="288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nvGrpSpPr>
          <p:cNvPr id="7" name="Group 6"/>
          <p:cNvGrpSpPr>
            <a:grpSpLocks/>
          </p:cNvGrpSpPr>
          <p:nvPr/>
        </p:nvGrpSpPr>
        <p:grpSpPr bwMode="auto">
          <a:xfrm>
            <a:off x="9827419" y="4985720"/>
            <a:ext cx="619125" cy="833439"/>
            <a:chOff x="618" y="2880"/>
            <a:chExt cx="390" cy="525"/>
          </a:xfrm>
        </p:grpSpPr>
        <p:sp>
          <p:nvSpPr>
            <p:cNvPr id="8" name="Text Box 71"/>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FontTx/>
                <a:buNone/>
              </a:pPr>
              <a:r>
                <a:rPr lang="en-US" altLang="en-US" sz="1800"/>
                <a:t>max</a:t>
              </a:r>
            </a:p>
          </p:txBody>
        </p:sp>
        <p:sp>
          <p:nvSpPr>
            <p:cNvPr id="9" name="Line 72"/>
            <p:cNvSpPr>
              <a:spLocks noChangeShapeType="1"/>
            </p:cNvSpPr>
            <p:nvPr/>
          </p:nvSpPr>
          <p:spPr bwMode="auto">
            <a:xfrm flipV="1">
              <a:off x="816" y="288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Tree>
    <p:custDataLst>
      <p:tags r:id="rId1"/>
    </p:custDataLst>
    <p:extLst>
      <p:ext uri="{BB962C8B-B14F-4D97-AF65-F5344CB8AC3E}">
        <p14:creationId xmlns:p14="http://schemas.microsoft.com/office/powerpoint/2010/main" val="1167169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 </a:t>
            </a:r>
            <a:r>
              <a:rPr lang="en-US" dirty="0" err="1"/>
              <a:t>Walkthough</a:t>
            </a:r>
            <a:endParaRPr lang="en-US" dirty="0"/>
          </a:p>
        </p:txBody>
      </p:sp>
      <p:sp>
        <p:nvSpPr>
          <p:cNvPr id="3" name="Content Placeholder 2"/>
          <p:cNvSpPr>
            <a:spLocks noGrp="1"/>
          </p:cNvSpPr>
          <p:nvPr>
            <p:ph idx="1"/>
          </p:nvPr>
        </p:nvSpPr>
        <p:spPr>
          <a:xfrm>
            <a:off x="584200" y="1435503"/>
            <a:ext cx="11018520" cy="4965297"/>
          </a:xfrm>
        </p:spPr>
        <p:txBody>
          <a:bodyPr>
            <a:normAutofit/>
          </a:bodyPr>
          <a:lstStyle/>
          <a:p>
            <a:pPr marL="0" indent="0">
              <a:lnSpc>
                <a:spcPct val="107000"/>
              </a:lnSpc>
              <a:spcBef>
                <a:spcPct val="0"/>
              </a:spcBef>
              <a:buFontTx/>
              <a:buNone/>
            </a:pP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public</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static</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boolean</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search(</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arr</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n)</a:t>
            </a:r>
            <a:r>
              <a:rPr lang="en-US" altLang="en-US" sz="3600" dirty="0">
                <a:latin typeface="Courier New" panose="02070309020205020404" pitchFamily="49" charset="0"/>
                <a:ea typeface="Calibri" panose="020F0502020204030204" pitchFamily="34" charset="0"/>
                <a:cs typeface="Courier New" panose="02070309020205020404" pitchFamily="49" charset="0"/>
              </a:rPr>
              <a:t> </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for</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=0;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arr.</a:t>
            </a:r>
            <a:r>
              <a:rPr lang="en-US" altLang="en-US" dirty="0" err="1">
                <a:solidFill>
                  <a:srgbClr val="0000C0"/>
                </a:solidFill>
                <a:latin typeface="Courier New" panose="02070309020205020404" pitchFamily="49" charset="0"/>
                <a:ea typeface="Calibri" panose="020F0502020204030204" pitchFamily="34" charset="0"/>
                <a:cs typeface="Courier New" panose="02070309020205020404" pitchFamily="49" charset="0"/>
              </a:rPr>
              <a:t>length</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altLang="en-US" sz="3600" dirty="0">
                <a:latin typeface="Courier New" panose="02070309020205020404" pitchFamily="49" charset="0"/>
                <a:ea typeface="Calibri" panose="020F0502020204030204" pitchFamily="34" charset="0"/>
                <a:cs typeface="Courier New" panose="02070309020205020404" pitchFamily="49" charset="0"/>
              </a:rPr>
              <a:t> </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if</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arr</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 n)</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return</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true</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return</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false</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976932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 </a:t>
            </a:r>
            <a:r>
              <a:rPr lang="en-US" dirty="0" err="1"/>
              <a:t>Walkthough</a:t>
            </a:r>
            <a:endParaRPr lang="en-US" dirty="0"/>
          </a:p>
        </p:txBody>
      </p:sp>
      <p:sp>
        <p:nvSpPr>
          <p:cNvPr id="3" name="Content Placeholder 2"/>
          <p:cNvSpPr>
            <a:spLocks noGrp="1"/>
          </p:cNvSpPr>
          <p:nvPr>
            <p:ph idx="1"/>
          </p:nvPr>
        </p:nvSpPr>
        <p:spPr>
          <a:xfrm>
            <a:off x="584200" y="1435503"/>
            <a:ext cx="11018520" cy="4426035"/>
          </a:xfrm>
        </p:spPr>
        <p:txBody>
          <a:bodyPr>
            <a:normAutofit/>
          </a:bodyPr>
          <a:lstStyle/>
          <a:p>
            <a:pPr marL="0" indent="0">
              <a:lnSpc>
                <a:spcPct val="107000"/>
              </a:lnSpc>
              <a:spcBef>
                <a:spcPct val="0"/>
              </a:spcBef>
              <a:buFontTx/>
              <a:buNone/>
            </a:pP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public</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static</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00B050"/>
                </a:solidFill>
                <a:latin typeface="Courier New" panose="02070309020205020404" pitchFamily="49" charset="0"/>
                <a:ea typeface="Calibri" panose="020F0502020204030204" pitchFamily="34" charset="0"/>
                <a:cs typeface="Courier New" panose="02070309020205020404" pitchFamily="49" charset="0"/>
              </a:rPr>
              <a:t>int</a:t>
            </a:r>
            <a:r>
              <a:rPr lang="en-US" altLang="en-US" b="1" dirty="0">
                <a:solidFill>
                  <a:srgbClr val="00B05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search(</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arr</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n)</a:t>
            </a:r>
            <a:r>
              <a:rPr lang="en-US" altLang="en-US" sz="3600" dirty="0">
                <a:latin typeface="Courier New" panose="02070309020205020404" pitchFamily="49" charset="0"/>
                <a:ea typeface="Calibri" panose="020F0502020204030204" pitchFamily="34" charset="0"/>
                <a:cs typeface="Courier New" panose="02070309020205020404" pitchFamily="49" charset="0"/>
              </a:rPr>
              <a:t> </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for</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=0;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arr.</a:t>
            </a:r>
            <a:r>
              <a:rPr lang="en-US" altLang="en-US" dirty="0" err="1">
                <a:solidFill>
                  <a:srgbClr val="0000C0"/>
                </a:solidFill>
                <a:latin typeface="Courier New" panose="02070309020205020404" pitchFamily="49" charset="0"/>
                <a:ea typeface="Calibri" panose="020F0502020204030204" pitchFamily="34" charset="0"/>
                <a:cs typeface="Courier New" panose="02070309020205020404" pitchFamily="49" charset="0"/>
              </a:rPr>
              <a:t>length</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altLang="en-US" sz="3600" dirty="0">
                <a:latin typeface="Courier New" panose="02070309020205020404" pitchFamily="49" charset="0"/>
                <a:ea typeface="Calibri" panose="020F0502020204030204" pitchFamily="34" charset="0"/>
                <a:cs typeface="Courier New" panose="02070309020205020404" pitchFamily="49" charset="0"/>
              </a:rPr>
              <a:t> </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if</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arr</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 n)</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return</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B050"/>
                </a:solidFill>
                <a:latin typeface="Courier New" panose="02070309020205020404" pitchFamily="49" charset="0"/>
                <a:ea typeface="Calibri" panose="020F0502020204030204" pitchFamily="34" charset="0"/>
                <a:cs typeface="Courier New" panose="02070309020205020404" pitchFamily="49" charset="0"/>
              </a:rPr>
              <a:t>i</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return</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a:solidFill>
                  <a:srgbClr val="00B050"/>
                </a:solidFill>
                <a:latin typeface="Courier New" panose="02070309020205020404" pitchFamily="49" charset="0"/>
                <a:ea typeface="Calibri" panose="020F0502020204030204" pitchFamily="34" charset="0"/>
                <a:cs typeface="Courier New" panose="02070309020205020404" pitchFamily="49" charset="0"/>
              </a:rPr>
              <a:t>-1</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3600" dirty="0">
              <a:latin typeface="Courier New" panose="02070309020205020404" pitchFamily="49" charset="0"/>
              <a:ea typeface="Calibri" panose="020F0502020204030204" pitchFamily="34"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285602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Walkthrough</a:t>
            </a:r>
          </a:p>
        </p:txBody>
      </p:sp>
      <p:sp>
        <p:nvSpPr>
          <p:cNvPr id="3" name="Content Placeholder 2"/>
          <p:cNvSpPr>
            <a:spLocks noGrp="1"/>
          </p:cNvSpPr>
          <p:nvPr>
            <p:ph idx="1"/>
          </p:nvPr>
        </p:nvSpPr>
        <p:spPr>
          <a:xfrm>
            <a:off x="838200" y="1610138"/>
            <a:ext cx="10515600" cy="4556200"/>
          </a:xfrm>
        </p:spPr>
        <p:txBody>
          <a:bodyPr>
            <a:normAutofit fontScale="77500" lnSpcReduction="20000"/>
          </a:bodyPr>
          <a:lstStyle/>
          <a:p>
            <a:pPr marL="0" indent="0">
              <a:lnSpc>
                <a:spcPct val="107000"/>
              </a:lnSpc>
              <a:spcBef>
                <a:spcPct val="0"/>
              </a:spcBef>
              <a:buFontTx/>
              <a:buNone/>
            </a:pP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public</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static</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binarySearch</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target){</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b="1"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min = 0;</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max = </a:t>
            </a:r>
            <a:r>
              <a:rPr lang="en-US" altLang="en-US"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a:t>
            </a:r>
            <a:r>
              <a:rPr lang="en-US" altLang="en-US" dirty="0" err="1">
                <a:solidFill>
                  <a:srgbClr val="0000C0"/>
                </a:solidFill>
                <a:latin typeface="Courier New" panose="02070309020205020404" pitchFamily="49" charset="0"/>
                <a:ea typeface="Calibri" panose="020F0502020204030204" pitchFamily="34" charset="0"/>
                <a:cs typeface="Courier New" panose="02070309020205020404" pitchFamily="49" charset="0"/>
              </a:rPr>
              <a:t>length</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- 1;</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a:t>
            </a:r>
          </a:p>
          <a:p>
            <a:pPr marL="0" indent="0">
              <a:lnSpc>
                <a:spcPct val="107000"/>
              </a:lnSpc>
              <a:spcBef>
                <a:spcPct val="0"/>
              </a:spcBef>
              <a:buFontTx/>
              <a:buNone/>
            </a:pP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	while</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mid = (min + max) / 2;</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b="1"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if</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(a[mid] &lt; target) {</a:t>
            </a:r>
            <a:endParaRPr lang="en-US" altLang="en-US" sz="44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altLang="en-US" sz="44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b="1"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else</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if</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(a[mid] &gt; target) {</a:t>
            </a:r>
            <a:endParaRPr lang="en-US" altLang="en-US" sz="44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altLang="en-US" sz="44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r>
              <a:rPr lang="en-US" altLang="en-US"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else</a:t>
            </a: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altLang="en-US" sz="44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altLang="en-US" sz="44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107000"/>
              </a:lnSpc>
              <a:spcBef>
                <a:spcPct val="0"/>
              </a:spcBef>
              <a:buFontTx/>
              <a:buNone/>
            </a:pPr>
            <a:r>
              <a:rPr lang="en-US" altLang="en-US"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97934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Walkthrough</a:t>
            </a:r>
          </a:p>
        </p:txBody>
      </p:sp>
      <p:sp>
        <p:nvSpPr>
          <p:cNvPr id="3" name="Content Placeholder 2"/>
          <p:cNvSpPr>
            <a:spLocks noGrp="1"/>
          </p:cNvSpPr>
          <p:nvPr>
            <p:ph idx="1"/>
          </p:nvPr>
        </p:nvSpPr>
        <p:spPr>
          <a:xfrm>
            <a:off x="838200" y="1610138"/>
            <a:ext cx="10515600" cy="4290647"/>
          </a:xfrm>
        </p:spPr>
        <p:txBody>
          <a:bodyPr>
            <a:normAutofit fontScale="77500" lnSpcReduction="20000"/>
          </a:bodyPr>
          <a:lstStyle/>
          <a:p>
            <a:pPr marL="0" indent="0">
              <a:lnSpc>
                <a:spcPct val="107000"/>
              </a:lnSpc>
              <a:spcBef>
                <a:spcPct val="0"/>
              </a:spcBef>
              <a:buFontTx/>
              <a:buNone/>
            </a:pP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binarySearch</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target)</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min = 0;</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max = </a:t>
            </a:r>
            <a:r>
              <a:rPr lang="en-US" alt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a:t>
            </a:r>
            <a:r>
              <a:rPr lang="en-US" altLang="en-US"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latin typeface="Consolas" panose="020B0609020204030204" pitchFamily="49" charset="0"/>
                <a:ea typeface="Calibri" panose="020F0502020204030204" pitchFamily="34" charset="0"/>
                <a:cs typeface="Times New Roman" panose="02020603050405020304" pitchFamily="18" charset="0"/>
              </a:rPr>
              <a: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mid = (min + max) / 2;</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(a[mid] &lt; target)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min = mid + 1;</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(a[mid] &gt; target)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max = mid - 1;</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mid;   </a:t>
            </a:r>
            <a:r>
              <a:rPr lang="en-US" altLang="en-US" dirty="0">
                <a:solidFill>
                  <a:srgbClr val="3F7F5F"/>
                </a:solidFill>
                <a:latin typeface="Consolas" panose="020B0609020204030204" pitchFamily="49" charset="0"/>
                <a:ea typeface="Calibri" panose="020F0502020204030204" pitchFamily="34" charset="0"/>
                <a:cs typeface="Times New Roman" panose="02020603050405020304" pitchFamily="18" charset="0"/>
              </a:rPr>
              <a:t>// target found</a:t>
            </a: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17152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Walkthrough</a:t>
            </a:r>
          </a:p>
        </p:txBody>
      </p:sp>
      <p:sp>
        <p:nvSpPr>
          <p:cNvPr id="3" name="Content Placeholder 2"/>
          <p:cNvSpPr>
            <a:spLocks noGrp="1"/>
          </p:cNvSpPr>
          <p:nvPr>
            <p:ph idx="1"/>
          </p:nvPr>
        </p:nvSpPr>
        <p:spPr>
          <a:xfrm>
            <a:off x="838200" y="1610138"/>
            <a:ext cx="10515600" cy="4290647"/>
          </a:xfrm>
        </p:spPr>
        <p:txBody>
          <a:bodyPr>
            <a:normAutofit fontScale="62500" lnSpcReduction="20000"/>
          </a:bodyPr>
          <a:lstStyle/>
          <a:p>
            <a:pPr marL="0" indent="0">
              <a:lnSpc>
                <a:spcPct val="107000"/>
              </a:lnSpc>
              <a:spcBef>
                <a:spcPct val="0"/>
              </a:spcBef>
              <a:buFontTx/>
              <a:buNone/>
            </a:pP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binarySearch</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target)</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min = 0;</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max = </a:t>
            </a:r>
            <a:r>
              <a:rPr lang="en-US" alt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a:t>
            </a:r>
            <a:r>
              <a:rPr lang="en-US" altLang="en-US"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latin typeface="Consolas" panose="020B0609020204030204" pitchFamily="49" charset="0"/>
                <a:ea typeface="Calibri" panose="020F0502020204030204" pitchFamily="34" charset="0"/>
                <a:cs typeface="Times New Roman" panose="02020603050405020304" pitchFamily="18" charset="0"/>
              </a:rPr>
              <a: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(min &lt;= max)</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mid = (min + max) / 2;</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(a[mid] &lt; target)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min = mid + 1;</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(a[mid] &gt; target)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max = mid - 1;</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mid;   </a:t>
            </a:r>
            <a:r>
              <a:rPr lang="en-US" altLang="en-US" dirty="0">
                <a:solidFill>
                  <a:srgbClr val="3F7F5F"/>
                </a:solidFill>
                <a:latin typeface="Consolas" panose="020B0609020204030204" pitchFamily="49" charset="0"/>
                <a:ea typeface="Calibri" panose="020F0502020204030204" pitchFamily="34" charset="0"/>
                <a:cs typeface="Times New Roman" panose="02020603050405020304" pitchFamily="18" charset="0"/>
              </a:rPr>
              <a:t>// target found</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indent="0">
              <a:lnSpc>
                <a:spcPct val="107000"/>
              </a:lnSpc>
              <a:spcBef>
                <a:spcPct val="0"/>
              </a:spcBef>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ct val="0"/>
              </a:spcBef>
              <a:buFontTx/>
              <a:buNone/>
            </a:pPr>
            <a:r>
              <a:rPr lang="en-US" altLang="en-US" dirty="0">
                <a:latin typeface="Consolas" panose="020B0609020204030204" pitchFamily="49" charset="0"/>
                <a:ea typeface="Calibri" panose="020F0502020204030204" pitchFamily="34" charset="0"/>
                <a:cs typeface="Times New Roman" panose="02020603050405020304" pitchFamily="18" charset="0"/>
              </a:rPr>
              <a:t> </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alt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-(min + 1);    </a:t>
            </a:r>
            <a:r>
              <a:rPr lang="en-US" altLang="en-US" dirty="0">
                <a:solidFill>
                  <a:srgbClr val="3F7F5F"/>
                </a:solidFill>
                <a:latin typeface="Consolas" panose="020B0609020204030204" pitchFamily="49" charset="0"/>
                <a:ea typeface="Calibri" panose="020F0502020204030204" pitchFamily="34" charset="0"/>
                <a:cs typeface="Times New Roman" panose="02020603050405020304" pitchFamily="18" charset="0"/>
              </a:rPr>
              <a:t>// target not found</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marL="0" indent="0">
              <a:buFontTx/>
              <a:buNone/>
            </a:pPr>
            <a:r>
              <a:rPr lang="en-US" alt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altLang="en-US" dirty="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905379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Worst-case scenarios: Binary vs Sequential</a:t>
            </a:r>
          </a:p>
        </p:txBody>
      </p:sp>
      <p:pic>
        <p:nvPicPr>
          <p:cNvPr id="4" name="table"/>
          <p:cNvPicPr>
            <a:picLocks noGrp="1" noChangeAspect="1"/>
          </p:cNvPicPr>
          <p:nvPr>
            <p:ph idx="1"/>
          </p:nvPr>
        </p:nvPicPr>
        <p:blipFill>
          <a:blip r:embed="rId3"/>
          <a:stretch>
            <a:fillRect/>
          </a:stretch>
        </p:blipFill>
        <p:spPr>
          <a:xfrm>
            <a:off x="2555631" y="1855788"/>
            <a:ext cx="7080738" cy="3807232"/>
          </a:xfrm>
          <a:prstGeom prst="rect">
            <a:avLst/>
          </a:prstGeom>
        </p:spPr>
      </p:pic>
    </p:spTree>
    <p:custDataLst>
      <p:tags r:id="rId1"/>
    </p:custDataLst>
    <p:extLst>
      <p:ext uri="{BB962C8B-B14F-4D97-AF65-F5344CB8AC3E}">
        <p14:creationId xmlns:p14="http://schemas.microsoft.com/office/powerpoint/2010/main" val="3232630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13.1 “Sorting” </a:t>
            </a:r>
          </a:p>
          <a:p>
            <a:pPr marL="0" indent="0">
              <a:buNone/>
            </a:pPr>
            <a:endParaRPr lang="en-US" dirty="0"/>
          </a:p>
          <a:p>
            <a:pPr marL="0" indent="0">
              <a:buNone/>
            </a:pPr>
            <a:r>
              <a:rPr lang="en-US" dirty="0"/>
              <a:t>Complete self-check questions #4-6 and exercises #1-3</a:t>
            </a:r>
          </a:p>
        </p:txBody>
      </p:sp>
    </p:spTree>
    <p:custDataLst>
      <p:tags r:id="rId1"/>
    </p:custDataLst>
    <p:extLst>
      <p:ext uri="{BB962C8B-B14F-4D97-AF65-F5344CB8AC3E}">
        <p14:creationId xmlns:p14="http://schemas.microsoft.com/office/powerpoint/2010/main" val="292972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455" y="1645921"/>
            <a:ext cx="10557090" cy="3566158"/>
          </a:xfrm>
          <a:prstGeom prst="rect">
            <a:avLst/>
          </a:prstGeom>
        </p:spPr>
      </p:pic>
    </p:spTree>
    <p:custDataLst>
      <p:tags r:id="rId1"/>
    </p:custDataLst>
    <p:extLst>
      <p:ext uri="{BB962C8B-B14F-4D97-AF65-F5344CB8AC3E}">
        <p14:creationId xmlns:p14="http://schemas.microsoft.com/office/powerpoint/2010/main" val="3346333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 Algorithm</a:t>
            </a:r>
          </a:p>
        </p:txBody>
      </p:sp>
      <p:sp>
        <p:nvSpPr>
          <p:cNvPr id="3" name="Subtitle 2"/>
          <p:cNvSpPr>
            <a:spLocks noGrp="1"/>
          </p:cNvSpPr>
          <p:nvPr>
            <p:ph type="subTitle" idx="1"/>
          </p:nvPr>
        </p:nvSpPr>
        <p:spPr/>
        <p:txBody>
          <a:bodyPr/>
          <a:lstStyle/>
          <a:p>
            <a:r>
              <a:rPr lang="en-US" dirty="0"/>
              <a:t>[ 7.02 ] [ Today’s Date ] [ Instructor Name ]</a:t>
            </a:r>
          </a:p>
        </p:txBody>
      </p:sp>
    </p:spTree>
    <p:custDataLst>
      <p:tags r:id="rId1"/>
    </p:custDataLst>
    <p:extLst>
      <p:ext uri="{BB962C8B-B14F-4D97-AF65-F5344CB8AC3E}">
        <p14:creationId xmlns:p14="http://schemas.microsoft.com/office/powerpoint/2010/main" val="2197831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pPr marL="0" indent="0">
              <a:buNone/>
            </a:pPr>
            <a:r>
              <a:rPr lang="en-US" dirty="0"/>
              <a:t>Which searching method was faster? (what are those methods)</a:t>
            </a:r>
          </a:p>
          <a:p>
            <a:pPr marL="0" indent="0">
              <a:buNone/>
            </a:pPr>
            <a:endParaRPr lang="en-US" dirty="0"/>
          </a:p>
          <a:p>
            <a:pPr marL="0" indent="0">
              <a:buNone/>
            </a:pPr>
            <a:r>
              <a:rPr lang="en-US" dirty="0"/>
              <a:t>What was a prerequisite for that search?</a:t>
            </a:r>
          </a:p>
          <a:p>
            <a:pPr marL="0" indent="0">
              <a:buNone/>
            </a:pPr>
            <a:endParaRPr lang="en-US" dirty="0"/>
          </a:p>
          <a:p>
            <a:pPr marL="0" indent="0">
              <a:buNone/>
            </a:pPr>
            <a:r>
              <a:rPr lang="en-US" dirty="0"/>
              <a:t>What are examples where it might be important to store data?</a:t>
            </a:r>
          </a:p>
        </p:txBody>
      </p:sp>
    </p:spTree>
    <p:custDataLst>
      <p:tags r:id="rId1"/>
    </p:custDataLst>
    <p:extLst>
      <p:ext uri="{BB962C8B-B14F-4D97-AF65-F5344CB8AC3E}">
        <p14:creationId xmlns:p14="http://schemas.microsoft.com/office/powerpoint/2010/main" val="3104174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2900"/>
            <a:ext cx="10515600" cy="1157288"/>
          </a:xfrm>
        </p:spPr>
        <p:txBody>
          <a:bodyPr/>
          <a:lstStyle/>
          <a:p>
            <a:pPr algn="ctr"/>
            <a:r>
              <a:rPr lang="en-US" dirty="0"/>
              <a:t>As you arrive…</a:t>
            </a:r>
          </a:p>
        </p:txBody>
      </p:sp>
      <p:sp>
        <p:nvSpPr>
          <p:cNvPr id="3" name="Content Placeholder 2"/>
          <p:cNvSpPr>
            <a:spLocks noGrp="1"/>
          </p:cNvSpPr>
          <p:nvPr>
            <p:ph idx="1"/>
          </p:nvPr>
        </p:nvSpPr>
        <p:spPr/>
        <p:txBody>
          <a:bodyPr>
            <a:normAutofit fontScale="85000" lnSpcReduction="20000"/>
          </a:bodyPr>
          <a:lstStyle/>
          <a:p>
            <a:pPr marL="0" indent="0" algn="ctr">
              <a:buNone/>
            </a:pPr>
            <a:endParaRPr lang="en-US" sz="3200" dirty="0"/>
          </a:p>
          <a:p>
            <a:pPr marL="0" indent="0" algn="ctr">
              <a:buNone/>
            </a:pPr>
            <a:endParaRPr lang="en-US" sz="3200" dirty="0"/>
          </a:p>
          <a:p>
            <a:pPr marL="0" indent="0" algn="ctr">
              <a:buNone/>
            </a:pPr>
            <a:r>
              <a:rPr lang="en-US" sz="3200" dirty="0"/>
              <a:t>Think of 3 examples where your phone, tablet, or computer needs to sort things in order.</a:t>
            </a:r>
          </a:p>
        </p:txBody>
      </p:sp>
    </p:spTree>
    <p:custDataLst>
      <p:tags r:id="rId1"/>
    </p:custDataLst>
    <p:extLst>
      <p:ext uri="{BB962C8B-B14F-4D97-AF65-F5344CB8AC3E}">
        <p14:creationId xmlns:p14="http://schemas.microsoft.com/office/powerpoint/2010/main" val="2005518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Sorting algorithms</a:t>
            </a:r>
          </a:p>
        </p:txBody>
      </p:sp>
      <p:sp>
        <p:nvSpPr>
          <p:cNvPr id="3" name="Content Placeholder 2"/>
          <p:cNvSpPr>
            <a:spLocks noGrp="1"/>
          </p:cNvSpPr>
          <p:nvPr>
            <p:ph idx="1"/>
          </p:nvPr>
        </p:nvSpPr>
        <p:spPr/>
        <p:txBody>
          <a:bodyPr vert="horz" wrap="square" lIns="0" tIns="0" rIns="0" bIns="0" rtlCol="0" anchor="t">
            <a:noAutofit/>
          </a:bodyPr>
          <a:lstStyle/>
          <a:p>
            <a:r>
              <a:rPr lang="en-US" sz="2400" dirty="0">
                <a:cs typeface="Segoe UI"/>
              </a:rPr>
              <a:t>There are many sorting algorithms.</a:t>
            </a:r>
          </a:p>
          <a:p>
            <a:r>
              <a:rPr lang="en-US" sz="2400" dirty="0">
                <a:cs typeface="Segoe UI"/>
              </a:rPr>
              <a:t>Some take more time.</a:t>
            </a:r>
          </a:p>
          <a:p>
            <a:r>
              <a:rPr lang="en-US" sz="2400" dirty="0">
                <a:cs typeface="Segoe UI"/>
              </a:rPr>
              <a:t>Some use more memory.</a:t>
            </a:r>
          </a:p>
          <a:p>
            <a:r>
              <a:rPr lang="en-US" sz="2400" dirty="0">
                <a:cs typeface="Segoe UI"/>
              </a:rPr>
              <a:t>Some are simple and some are complex.</a:t>
            </a:r>
          </a:p>
          <a:p>
            <a:endParaRPr lang="en-US" sz="2400" dirty="0"/>
          </a:p>
          <a:p>
            <a:r>
              <a:rPr lang="en-US" sz="2400" dirty="0">
                <a:cs typeface="Segoe UI"/>
              </a:rPr>
              <a:t>Initially, we’ll learn about 2 simple ones:</a:t>
            </a:r>
          </a:p>
          <a:p>
            <a:pPr marL="0" indent="0">
              <a:buNone/>
            </a:pPr>
            <a:r>
              <a:rPr lang="en-US" sz="2400" dirty="0">
                <a:cs typeface="Segoe UI"/>
              </a:rPr>
              <a:t>	-selection sort</a:t>
            </a:r>
          </a:p>
          <a:p>
            <a:pPr marL="0" indent="0">
              <a:buNone/>
            </a:pPr>
            <a:r>
              <a:rPr lang="en-US" sz="2400" dirty="0">
                <a:cs typeface="Segoe UI"/>
              </a:rPr>
              <a:t>	-insertion sort</a:t>
            </a:r>
          </a:p>
          <a:p>
            <a:pPr marL="0" indent="0">
              <a:buNone/>
            </a:pPr>
            <a:endParaRPr lang="en-US" dirty="0"/>
          </a:p>
        </p:txBody>
      </p:sp>
      <p:pic>
        <p:nvPicPr>
          <p:cNvPr id="4" name="Picture 3" descr="comments for “ Make Your Own &lt;strong&gt;Sorting&lt;/strong&gt; Hat Decoratio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534" y="2543968"/>
            <a:ext cx="4048266" cy="3146424"/>
          </a:xfrm>
          <a:prstGeom prst="rect">
            <a:avLst/>
          </a:prstGeom>
        </p:spPr>
      </p:pic>
    </p:spTree>
    <p:custDataLst>
      <p:tags r:id="rId1"/>
    </p:custDataLst>
    <p:extLst>
      <p:ext uri="{BB962C8B-B14F-4D97-AF65-F5344CB8AC3E}">
        <p14:creationId xmlns:p14="http://schemas.microsoft.com/office/powerpoint/2010/main" val="1800062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vert="horz" wrap="square" lIns="0" tIns="0" rIns="0" bIns="0" rtlCol="0" anchor="t">
            <a:normAutofit fontScale="55000" lnSpcReduction="20000"/>
          </a:bodyPr>
          <a:lstStyle/>
          <a:p>
            <a:pPr marL="0" indent="0">
              <a:buNone/>
            </a:pPr>
            <a:r>
              <a:rPr lang="en-US" dirty="0"/>
              <a:t>Think of the array as having two parts:</a:t>
            </a:r>
          </a:p>
          <a:p>
            <a:pPr marL="0" indent="0">
              <a:buNone/>
            </a:pPr>
            <a:r>
              <a:rPr lang="en-US" dirty="0"/>
              <a:t>	Sorted part at the left</a:t>
            </a:r>
          </a:p>
          <a:p>
            <a:pPr marL="0" indent="0">
              <a:buNone/>
            </a:pPr>
            <a:r>
              <a:rPr lang="en-US" dirty="0"/>
              <a:t>	Unsorted part at the right</a:t>
            </a:r>
          </a:p>
          <a:p>
            <a:pPr marL="0" indent="0">
              <a:buNone/>
            </a:pPr>
            <a:endParaRPr lang="en-US" dirty="0"/>
          </a:p>
          <a:p>
            <a:pPr marL="0" indent="0">
              <a:buNone/>
            </a:pPr>
            <a:endParaRPr lang="en-US" dirty="0"/>
          </a:p>
          <a:p>
            <a:pPr marL="0" indent="0">
              <a:buNone/>
            </a:pPr>
            <a:endParaRPr lang="en-US" dirty="0"/>
          </a:p>
          <a:p>
            <a:pPr marL="0" indent="0">
              <a:buNone/>
            </a:pPr>
            <a:r>
              <a:rPr lang="en-US" dirty="0"/>
              <a:t>Repeatedly put the smallest unsorted value into its final position (at the end of the sorted section)</a:t>
            </a:r>
          </a:p>
        </p:txBody>
      </p:sp>
      <p:pic>
        <p:nvPicPr>
          <p:cNvPr id="4" name="table"/>
          <p:cNvPicPr>
            <a:picLocks noChangeAspect="1"/>
          </p:cNvPicPr>
          <p:nvPr/>
        </p:nvPicPr>
        <p:blipFill>
          <a:blip r:embed="rId3"/>
          <a:stretch>
            <a:fillRect/>
          </a:stretch>
        </p:blipFill>
        <p:spPr>
          <a:xfrm>
            <a:off x="1720056" y="3912055"/>
            <a:ext cx="8751888" cy="792352"/>
          </a:xfrm>
          <a:prstGeom prst="rect">
            <a:avLst/>
          </a:prstGeom>
        </p:spPr>
      </p:pic>
    </p:spTree>
    <p:custDataLst>
      <p:tags r:id="rId1"/>
    </p:custDataLst>
    <p:extLst>
      <p:ext uri="{BB962C8B-B14F-4D97-AF65-F5344CB8AC3E}">
        <p14:creationId xmlns:p14="http://schemas.microsoft.com/office/powerpoint/2010/main" val="109433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662132" y="1400867"/>
            <a:ext cx="11018520" cy="1612749"/>
          </a:xfrm>
        </p:spPr>
        <p:txBody>
          <a:bodyPr vert="horz" wrap="square" lIns="0" tIns="0" rIns="0" bIns="0" rtlCol="0" anchor="t">
            <a:noAutofit/>
          </a:bodyPr>
          <a:lstStyle/>
          <a:p>
            <a:pPr marL="0" indent="0">
              <a:buNone/>
            </a:pPr>
            <a:r>
              <a:rPr lang="en-US" sz="2400" dirty="0">
                <a:cs typeface="Segoe UI"/>
              </a:rPr>
              <a:t>The algorithm:</a:t>
            </a:r>
          </a:p>
          <a:p>
            <a:pPr marL="0" indent="0">
              <a:buNone/>
            </a:pPr>
            <a:r>
              <a:rPr lang="en-US" sz="2400" dirty="0">
                <a:cs typeface="Segoe UI"/>
              </a:rPr>
              <a:t>	Look through the list and find the smallest value.</a:t>
            </a:r>
          </a:p>
          <a:p>
            <a:pPr marL="0" indent="0">
              <a:buNone/>
            </a:pPr>
            <a:r>
              <a:rPr lang="en-US" sz="2400" dirty="0">
                <a:cs typeface="Segoe UI"/>
              </a:rPr>
              <a:t>	Swap it so that it’s at index 0.</a:t>
            </a:r>
          </a:p>
          <a:p>
            <a:pPr marL="0" indent="0">
              <a:buNone/>
            </a:pPr>
            <a:endParaRPr lang="en-US" sz="2400" dirty="0"/>
          </a:p>
          <a:p>
            <a:pPr marL="0" indent="0">
              <a:buNone/>
            </a:pPr>
            <a:r>
              <a:rPr lang="en-US" sz="2400" dirty="0">
                <a:cs typeface="Segoe UI"/>
              </a:rPr>
              <a:t>	Look through the list and find the second smallest value.</a:t>
            </a:r>
          </a:p>
          <a:p>
            <a:pPr marL="0" indent="0">
              <a:buNone/>
            </a:pPr>
            <a:r>
              <a:rPr lang="en-US" sz="2400" dirty="0">
                <a:cs typeface="Segoe UI"/>
              </a:rPr>
              <a:t>	Swap it so that it is at index 1.</a:t>
            </a:r>
          </a:p>
          <a:p>
            <a:pPr marL="0" indent="0">
              <a:buNone/>
            </a:pPr>
            <a:r>
              <a:rPr lang="en-US" sz="2400" dirty="0">
                <a:cs typeface="Segoe UI"/>
              </a:rPr>
              <a:t>	…</a:t>
            </a:r>
          </a:p>
          <a:p>
            <a:pPr marL="0" indent="0">
              <a:buNone/>
            </a:pPr>
            <a:r>
              <a:rPr lang="en-US" sz="2400" dirty="0">
                <a:cs typeface="Segoe UI"/>
              </a:rPr>
              <a:t>	Repeat until all values are in their proper places.</a:t>
            </a:r>
          </a:p>
        </p:txBody>
      </p:sp>
    </p:spTree>
    <p:custDataLst>
      <p:tags r:id="rId1"/>
    </p:custDataLst>
    <p:extLst>
      <p:ext uri="{BB962C8B-B14F-4D97-AF65-F5344CB8AC3E}">
        <p14:creationId xmlns:p14="http://schemas.microsoft.com/office/powerpoint/2010/main" val="2774492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499"/>
            <a:ext cx="10515600" cy="1157288"/>
          </a:xfrm>
        </p:spPr>
        <p:txBody>
          <a:bodyPr/>
          <a:lstStyle/>
          <a:p>
            <a:r>
              <a:rPr lang="en-US" dirty="0"/>
              <a:t>Selection Sort</a:t>
            </a:r>
          </a:p>
        </p:txBody>
      </p:sp>
      <p:sp>
        <p:nvSpPr>
          <p:cNvPr id="3" name="Content Placeholder 2"/>
          <p:cNvSpPr>
            <a:spLocks noGrp="1"/>
          </p:cNvSpPr>
          <p:nvPr>
            <p:ph idx="1"/>
          </p:nvPr>
        </p:nvSpPr>
        <p:spPr>
          <a:xfrm>
            <a:off x="5468815" y="404446"/>
            <a:ext cx="5884985" cy="6049108"/>
          </a:xfrm>
        </p:spPr>
        <p:txBody>
          <a:bodyPr>
            <a:noAutofit/>
          </a:bodyPr>
          <a:lstStyle/>
          <a:p>
            <a:pPr marL="0" indent="0">
              <a:buNone/>
            </a:pP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selectionSort</a:t>
            </a:r>
            <a:r>
              <a:rPr lang="en-US" sz="1400" b="1" dirty="0">
                <a:solidFill>
                  <a:srgbClr val="000000"/>
                </a:solidFill>
                <a:latin typeface="Consolas" panose="020B0609020204030204" pitchFamily="49" charset="0"/>
              </a:rPr>
              <a:t>(</a:t>
            </a:r>
            <a:r>
              <a:rPr lang="en-US" sz="1400" b="1" dirty="0" err="1">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 </a:t>
            </a:r>
          </a:p>
          <a:p>
            <a:pPr marL="0" indent="0">
              <a:buNone/>
            </a:pPr>
            <a:r>
              <a:rPr lang="en-US" sz="1400" dirty="0">
                <a:solidFill>
                  <a:srgbClr val="000000"/>
                </a:solidFill>
                <a:latin typeface="Consolas" panose="020B0609020204030204" pitchFamily="49" charset="0"/>
              </a:rPr>
              <a:t>{</a:t>
            </a:r>
          </a:p>
          <a:p>
            <a:pPr marL="0" indent="0">
              <a:buNone/>
            </a:pPr>
            <a:r>
              <a:rPr lang="nn-NO" sz="1400"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dirty="0">
                <a:solidFill>
                  <a:srgbClr val="000000"/>
                </a:solidFill>
                <a:latin typeface="Consolas" panose="020B0609020204030204" pitchFamily="49" charset="0"/>
              </a:rPr>
              <a:t>(</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i = 0; i &lt; a.</a:t>
            </a:r>
            <a:r>
              <a:rPr lang="nn-NO" sz="1400" b="1" dirty="0">
                <a:solidFill>
                  <a:srgbClr val="0000C0"/>
                </a:solidFill>
                <a:latin typeface="Consolas" panose="020B0609020204030204" pitchFamily="49" charset="0"/>
              </a:rPr>
              <a:t>length</a:t>
            </a:r>
            <a:r>
              <a:rPr lang="nn-NO" sz="1400" b="1" dirty="0">
                <a:solidFill>
                  <a:srgbClr val="000000"/>
                </a:solidFill>
                <a:latin typeface="Consolas" panose="020B0609020204030204" pitchFamily="49" charset="0"/>
              </a:rPr>
              <a:t> - 1; i++) </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 find index of smallest remaining value</a:t>
            </a:r>
          </a:p>
          <a:p>
            <a:pPr marL="0" indent="0">
              <a:buNone/>
            </a:pPr>
            <a:r>
              <a:rPr lang="en-US" sz="1400"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min = </a:t>
            </a:r>
            <a:r>
              <a:rPr lang="en-US" sz="1400" b="1" dirty="0" err="1">
                <a:solidFill>
                  <a:srgbClr val="000000"/>
                </a:solidFill>
                <a:latin typeface="Consolas" panose="020B0609020204030204" pitchFamily="49" charset="0"/>
              </a:rPr>
              <a:t>i</a:t>
            </a:r>
            <a:r>
              <a:rPr lang="en-US" sz="1400" b="1" dirty="0">
                <a:solidFill>
                  <a:srgbClr val="000000"/>
                </a:solidFill>
                <a:latin typeface="Consolas" panose="020B0609020204030204" pitchFamily="49" charset="0"/>
              </a:rPr>
              <a:t>;</a:t>
            </a:r>
            <a:endParaRPr lang="en-US" sz="1400" dirty="0">
              <a:solidFill>
                <a:srgbClr val="3F7F5F"/>
              </a:solidFill>
              <a:latin typeface="Consolas" panose="020B0609020204030204" pitchFamily="49" charset="0"/>
            </a:endParaRPr>
          </a:p>
          <a:p>
            <a:pPr marL="0" indent="0">
              <a:buNone/>
            </a:pPr>
            <a:r>
              <a:rPr lang="en-US" sz="1400" b="1" dirty="0">
                <a:solidFill>
                  <a:srgbClr val="7F0055"/>
                </a:solidFill>
                <a:latin typeface="Consolas" panose="020B0609020204030204" pitchFamily="49" charset="0"/>
              </a:rPr>
              <a:t>        for</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j = </a:t>
            </a:r>
            <a:r>
              <a:rPr lang="en-US" sz="1400" b="1" dirty="0" err="1">
                <a:solidFill>
                  <a:srgbClr val="000000"/>
                </a:solidFill>
                <a:latin typeface="Consolas" panose="020B0609020204030204" pitchFamily="49" charset="0"/>
              </a:rPr>
              <a:t>i</a:t>
            </a:r>
            <a:r>
              <a:rPr lang="en-US" sz="1400" b="1" dirty="0">
                <a:solidFill>
                  <a:srgbClr val="000000"/>
                </a:solidFill>
                <a:latin typeface="Consolas" panose="020B0609020204030204" pitchFamily="49" charset="0"/>
              </a:rPr>
              <a:t> + 1; j &lt; </a:t>
            </a:r>
            <a:r>
              <a:rPr lang="en-US" sz="1400" b="1" dirty="0" err="1">
                <a:solidFill>
                  <a:srgbClr val="000000"/>
                </a:solidFill>
                <a:latin typeface="Consolas" panose="020B0609020204030204" pitchFamily="49" charset="0"/>
              </a:rPr>
              <a:t>a.</a:t>
            </a:r>
            <a:r>
              <a:rPr lang="en-US" sz="1400" b="1" dirty="0" err="1">
                <a:solidFill>
                  <a:srgbClr val="0000C0"/>
                </a:solidFill>
                <a:latin typeface="Consolas" panose="020B0609020204030204" pitchFamily="49" charset="0"/>
              </a:rPr>
              <a:t>length</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j++</a:t>
            </a:r>
            <a:r>
              <a:rPr lang="en-US" sz="1400" b="1"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if</a:t>
            </a:r>
            <a:r>
              <a:rPr lang="en-US" sz="1400" b="1" dirty="0">
                <a:solidFill>
                  <a:srgbClr val="000000"/>
                </a:solidFill>
                <a:latin typeface="Consolas" panose="020B0609020204030204" pitchFamily="49" charset="0"/>
              </a:rPr>
              <a:t> (a[j] &lt; a[min]) </a:t>
            </a:r>
            <a:endParaRPr lang="en-US"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min = j;</a:t>
            </a:r>
          </a:p>
          <a:p>
            <a:pPr marL="0" indent="0">
              <a:buNone/>
            </a:pPr>
            <a:r>
              <a:rPr lang="en-US" sz="1400" dirty="0">
                <a:solidFill>
                  <a:srgbClr val="000000"/>
                </a:solidFill>
                <a:latin typeface="Consolas" panose="020B0609020204030204" pitchFamily="49" charset="0"/>
              </a:rPr>
              <a:t>        }</a:t>
            </a:r>
          </a:p>
          <a:p>
            <a:pPr marL="0" indent="0">
              <a:buNone/>
            </a:pPr>
            <a:endParaRPr lang="en-US" sz="1400" dirty="0">
              <a:solidFill>
                <a:srgbClr val="000000"/>
              </a:solidFill>
            </a:endParaRPr>
          </a:p>
          <a:p>
            <a:pPr marL="0" indent="0">
              <a:buNone/>
            </a:pPr>
            <a:r>
              <a:rPr lang="en-US" sz="1400" dirty="0">
                <a:solidFill>
                  <a:srgbClr val="3F7F5F"/>
                </a:solidFill>
                <a:latin typeface="Consolas" panose="020B0609020204030204" pitchFamily="49" charset="0"/>
              </a:rPr>
              <a:t>       // swap smallest value into its proper place, a[</a:t>
            </a:r>
            <a:r>
              <a:rPr lang="en-US" sz="1400" dirty="0" err="1">
                <a:solidFill>
                  <a:srgbClr val="3F7F5F"/>
                </a:solidFill>
                <a:latin typeface="Consolas" panose="020B0609020204030204" pitchFamily="49" charset="0"/>
              </a:rPr>
              <a:t>i</a:t>
            </a:r>
            <a:r>
              <a:rPr lang="en-US" sz="1400" dirty="0">
                <a:solidFill>
                  <a:srgbClr val="3F7F5F"/>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temp = a[</a:t>
            </a:r>
            <a:r>
              <a:rPr lang="en-US" sz="1400" b="1" dirty="0" err="1">
                <a:solidFill>
                  <a:srgbClr val="000000"/>
                </a:solidFill>
                <a:latin typeface="Consolas" panose="020B0609020204030204" pitchFamily="49" charset="0"/>
              </a:rPr>
              <a:t>i</a:t>
            </a:r>
            <a:r>
              <a:rPr lang="en-US" sz="1400" b="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a[min];</a:t>
            </a:r>
          </a:p>
          <a:p>
            <a:pPr marL="0" indent="0">
              <a:buNone/>
            </a:pPr>
            <a:r>
              <a:rPr lang="en-US" sz="1400" dirty="0">
                <a:solidFill>
                  <a:srgbClr val="000000"/>
                </a:solidFill>
                <a:latin typeface="Consolas" panose="020B0609020204030204" pitchFamily="49" charset="0"/>
              </a:rPr>
              <a:t>        a[min] = temp;</a:t>
            </a:r>
          </a:p>
          <a:p>
            <a:pPr marL="0" indent="0">
              <a:buNone/>
            </a:pPr>
            <a:endParaRPr lang="en-US"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endParaRPr lang="en-US" sz="1400" dirty="0">
              <a:latin typeface="Courier New" panose="02070309020205020404" pitchFamily="49" charset="0"/>
            </a:endParaRPr>
          </a:p>
          <a:p>
            <a:pPr marL="0" indent="0">
              <a:buNone/>
            </a:pPr>
            <a:endParaRPr lang="en-US" sz="1400" dirty="0"/>
          </a:p>
        </p:txBody>
      </p:sp>
      <p:pic>
        <p:nvPicPr>
          <p:cNvPr id="1026" name="Picture 2" descr="Image result for selection s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59" y="2014048"/>
            <a:ext cx="3509482" cy="42812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12113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pPr marL="0" indent="0">
              <a:buNone/>
            </a:pPr>
            <a:r>
              <a:rPr lang="en-US" dirty="0"/>
              <a:t>For insertion sort, we used arrays.</a:t>
            </a:r>
          </a:p>
          <a:p>
            <a:pPr marL="0" indent="0">
              <a:buNone/>
            </a:pPr>
            <a:r>
              <a:rPr lang="en-US" dirty="0"/>
              <a:t>Arrays don’t let you insert </a:t>
            </a:r>
            <a:r>
              <a:rPr lang="en-US" i="1" dirty="0"/>
              <a:t>in the middle</a:t>
            </a:r>
            <a:r>
              <a:rPr lang="en-US" dirty="0"/>
              <a:t>.</a:t>
            </a:r>
          </a:p>
          <a:p>
            <a:pPr marL="0" indent="0">
              <a:buNone/>
            </a:pPr>
            <a:endParaRPr lang="en-US" dirty="0"/>
          </a:p>
          <a:p>
            <a:pPr marL="0" indent="0">
              <a:buNone/>
            </a:pPr>
            <a:r>
              <a:rPr lang="en-US" dirty="0"/>
              <a:t>So how did we insert the next unsorted element where it belongs?</a:t>
            </a:r>
          </a:p>
          <a:p>
            <a:pPr marL="0" indent="0">
              <a:buNone/>
            </a:pPr>
            <a:r>
              <a:rPr lang="en-US" dirty="0"/>
              <a:t>	We slide it into place!</a:t>
            </a:r>
          </a:p>
          <a:p>
            <a:pPr marL="0" indent="0">
              <a:buNone/>
            </a:pPr>
            <a:endParaRPr lang="en-US" dirty="0"/>
          </a:p>
        </p:txBody>
      </p:sp>
    </p:spTree>
    <p:custDataLst>
      <p:tags r:id="rId1"/>
    </p:custDataLst>
    <p:extLst>
      <p:ext uri="{BB962C8B-B14F-4D97-AF65-F5344CB8AC3E}">
        <p14:creationId xmlns:p14="http://schemas.microsoft.com/office/powerpoint/2010/main" val="2890707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Array</a:t>
            </a:r>
          </a:p>
        </p:txBody>
      </p:sp>
      <p:sp>
        <p:nvSpPr>
          <p:cNvPr id="3" name="Content Placeholder 2"/>
          <p:cNvSpPr>
            <a:spLocks noGrp="1"/>
          </p:cNvSpPr>
          <p:nvPr>
            <p:ph idx="1"/>
          </p:nvPr>
        </p:nvSpPr>
        <p:spPr>
          <a:xfrm>
            <a:off x="838199" y="1825625"/>
            <a:ext cx="11217965" cy="4351338"/>
          </a:xfrm>
        </p:spPr>
        <p:txBody>
          <a:bodyPr>
            <a:normAutofit fontScale="92500"/>
          </a:bodyPr>
          <a:lstStyle/>
          <a:p>
            <a:pPr marL="0" indent="0">
              <a:buNone/>
            </a:pPr>
            <a:r>
              <a:rPr lang="en-US" b="1" dirty="0">
                <a:solidFill>
                  <a:srgbClr val="7F0055"/>
                </a:solidFill>
                <a:latin typeface="Courier New" panose="02070309020205020404" pitchFamily="49" charset="0"/>
                <a:cs typeface="Courier New" panose="02070309020205020404" pitchFamily="49" charset="0"/>
              </a:rPr>
              <a:t>public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static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void</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insertionSort</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7F0055"/>
                </a:solidFill>
                <a:latin typeface="Courier New" panose="02070309020205020404" pitchFamily="49" charset="0"/>
                <a:cs typeface="Courier New" panose="02070309020205020404" pitchFamily="49" charset="0"/>
              </a:rPr>
              <a:t>int</a:t>
            </a:r>
            <a:r>
              <a:rPr lang="en-US" b="1" dirty="0">
                <a:solidFill>
                  <a:srgbClr val="000000"/>
                </a:solidFill>
                <a:latin typeface="Courier New" panose="02070309020205020404" pitchFamily="49" charset="0"/>
                <a:cs typeface="Courier New" panose="02070309020205020404" pitchFamily="49" charset="0"/>
              </a:rPr>
              <a:t>[] a) </a:t>
            </a:r>
            <a:r>
              <a:rPr lang="en-US" dirty="0">
                <a:solidFill>
                  <a:srgbClr val="000000"/>
                </a:solidFill>
                <a:latin typeface="Courier New" panose="02070309020205020404" pitchFamily="49" charset="0"/>
                <a:cs typeface="Courier New" panose="02070309020205020404" pitchFamily="49" charset="0"/>
              </a:rPr>
              <a:t>{</a:t>
            </a:r>
          </a:p>
          <a:p>
            <a:pPr marL="0" indent="0">
              <a:buNone/>
            </a:pPr>
            <a:r>
              <a:rPr lang="nn-NO" b="1" dirty="0">
                <a:solidFill>
                  <a:srgbClr val="7F0055"/>
                </a:solidFill>
                <a:latin typeface="Courier New" panose="02070309020205020404" pitchFamily="49" charset="0"/>
                <a:cs typeface="Courier New" panose="02070309020205020404" pitchFamily="49" charset="0"/>
              </a:rPr>
              <a:t>    	for</a:t>
            </a:r>
            <a:r>
              <a:rPr lang="nn-NO" b="1" dirty="0">
                <a:solidFill>
                  <a:srgbClr val="000000"/>
                </a:solidFill>
                <a:latin typeface="Courier New" panose="02070309020205020404" pitchFamily="49" charset="0"/>
                <a:cs typeface="Courier New" panose="02070309020205020404" pitchFamily="49" charset="0"/>
              </a:rPr>
              <a:t> (</a:t>
            </a:r>
            <a:r>
              <a:rPr lang="nn-NO" b="1" dirty="0">
                <a:solidFill>
                  <a:srgbClr val="7F0055"/>
                </a:solidFill>
                <a:latin typeface="Courier New" panose="02070309020205020404" pitchFamily="49" charset="0"/>
                <a:cs typeface="Courier New" panose="02070309020205020404" pitchFamily="49" charset="0"/>
              </a:rPr>
              <a:t>int</a:t>
            </a:r>
            <a:r>
              <a:rPr lang="nn-NO" b="1" dirty="0">
                <a:solidFill>
                  <a:srgbClr val="000000"/>
                </a:solidFill>
                <a:latin typeface="Courier New" panose="02070309020205020404" pitchFamily="49" charset="0"/>
                <a:cs typeface="Courier New" panose="02070309020205020404" pitchFamily="49" charset="0"/>
              </a:rPr>
              <a:t> </a:t>
            </a:r>
            <a:r>
              <a:rPr lang="nn-NO" dirty="0">
                <a:solidFill>
                  <a:srgbClr val="6A3E3E"/>
                </a:solidFill>
                <a:latin typeface="Courier New" panose="02070309020205020404" pitchFamily="49" charset="0"/>
                <a:ea typeface="Calibri" panose="020F0502020204030204" pitchFamily="34" charset="0"/>
                <a:cs typeface="Courier New" panose="02070309020205020404" pitchFamily="49" charset="0"/>
              </a:rPr>
              <a:t>i </a:t>
            </a:r>
            <a:r>
              <a:rPr lang="nn-NO" dirty="0">
                <a:latin typeface="Courier New" panose="02070309020205020404" pitchFamily="49" charset="0"/>
                <a:ea typeface="Calibri" panose="020F0502020204030204" pitchFamily="34" charset="0"/>
                <a:cs typeface="Courier New" panose="02070309020205020404" pitchFamily="49" charset="0"/>
              </a:rPr>
              <a:t>= 1</a:t>
            </a:r>
            <a:r>
              <a:rPr lang="nn-NO" dirty="0">
                <a:solidFill>
                  <a:srgbClr val="000000"/>
                </a:solidFill>
                <a:latin typeface="Courier New" panose="02070309020205020404" pitchFamily="49" charset="0"/>
                <a:cs typeface="Courier New" panose="02070309020205020404" pitchFamily="49" charset="0"/>
              </a:rPr>
              <a:t>; </a:t>
            </a:r>
            <a:r>
              <a:rPr lang="nn-NO" dirty="0">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nn-NO" dirty="0">
                <a:solidFill>
                  <a:srgbClr val="000000"/>
                </a:solidFill>
                <a:latin typeface="Courier New" panose="02070309020205020404" pitchFamily="49" charset="0"/>
                <a:cs typeface="Courier New" panose="02070309020205020404" pitchFamily="49" charset="0"/>
              </a:rPr>
              <a:t> &lt;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nn-NO" dirty="0">
                <a:solidFill>
                  <a:srgbClr val="000000"/>
                </a:solidFill>
                <a:latin typeface="Courier New" panose="02070309020205020404" pitchFamily="49" charset="0"/>
                <a:cs typeface="Courier New" panose="02070309020205020404" pitchFamily="49" charset="0"/>
              </a:rPr>
              <a:t>.</a:t>
            </a:r>
            <a:r>
              <a:rPr lang="nn-NO" dirty="0">
                <a:solidFill>
                  <a:srgbClr val="0000C0"/>
                </a:solidFill>
                <a:latin typeface="Courier New" panose="02070309020205020404" pitchFamily="49" charset="0"/>
                <a:cs typeface="Courier New" panose="02070309020205020404" pitchFamily="49" charset="0"/>
              </a:rPr>
              <a:t>length</a:t>
            </a:r>
            <a:r>
              <a:rPr lang="nn-NO" dirty="0">
                <a:solidFill>
                  <a:srgbClr val="000000"/>
                </a:solidFill>
                <a:latin typeface="Courier New" panose="02070309020205020404" pitchFamily="49" charset="0"/>
                <a:cs typeface="Courier New" panose="02070309020205020404" pitchFamily="49" charset="0"/>
              </a:rPr>
              <a:t>; </a:t>
            </a:r>
            <a:r>
              <a:rPr lang="en-US"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nn-NO" dirty="0">
                <a:solidFill>
                  <a:srgbClr val="000000"/>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7F0055"/>
                </a:solidFill>
                <a:latin typeface="Courier New" panose="02070309020205020404" pitchFamily="49" charset="0"/>
                <a:cs typeface="Courier New" panose="02070309020205020404" pitchFamily="49" charset="0"/>
              </a:rPr>
              <a:t>        	for</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F0055"/>
                </a:solidFill>
                <a:latin typeface="Courier New" panose="02070309020205020404" pitchFamily="49" charset="0"/>
                <a:cs typeface="Courier New" panose="02070309020205020404" pitchFamily="49" charset="0"/>
              </a:rPr>
              <a:t>int</a:t>
            </a:r>
            <a:r>
              <a:rPr lang="en-US" b="1" dirty="0">
                <a:solidFill>
                  <a:srgbClr val="000000"/>
                </a:solidFill>
                <a:latin typeface="Courier New" panose="02070309020205020404" pitchFamily="49" charset="0"/>
                <a:cs typeface="Courier New" panose="02070309020205020404" pitchFamily="49" charset="0"/>
              </a:rPr>
              <a:t>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dirty="0">
                <a:solidFill>
                  <a:srgbClr val="000000"/>
                </a:solidFill>
                <a:latin typeface="Courier New" panose="02070309020205020404" pitchFamily="49" charset="0"/>
                <a:cs typeface="Courier New" panose="02070309020205020404" pitchFamily="49" charset="0"/>
              </a:rPr>
              <a:t> = </a:t>
            </a:r>
            <a:r>
              <a:rPr lang="nn-NO" dirty="0">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dirty="0">
                <a:solidFill>
                  <a:srgbClr val="000000"/>
                </a:solidFill>
                <a:latin typeface="Courier New" panose="02070309020205020404" pitchFamily="49" charset="0"/>
                <a:cs typeface="Courier New" panose="02070309020205020404" pitchFamily="49" charset="0"/>
              </a:rPr>
              <a:t> &gt; 0 &amp;&amp;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dirty="0">
                <a:solidFill>
                  <a:srgbClr val="000000"/>
                </a:solidFill>
                <a:latin typeface="Courier New" panose="02070309020205020404" pitchFamily="49" charset="0"/>
                <a:cs typeface="Courier New" panose="02070309020205020404" pitchFamily="49" charset="0"/>
              </a:rPr>
              <a:t>] &lt;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dirty="0">
                <a:solidFill>
                  <a:srgbClr val="000000"/>
                </a:solidFill>
                <a:latin typeface="Courier New" panose="02070309020205020404" pitchFamily="49" charset="0"/>
                <a:cs typeface="Courier New" panose="02070309020205020404" pitchFamily="49" charset="0"/>
              </a:rPr>
              <a:t>-1];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dirty="0">
                <a:solidFill>
                  <a:srgbClr val="000000"/>
                </a:solidFill>
                <a:latin typeface="Courier New" panose="02070309020205020404" pitchFamily="49" charset="0"/>
                <a:cs typeface="Courier New" panose="02070309020205020404" pitchFamily="49" charset="0"/>
              </a:rPr>
              <a:t>--) {</a:t>
            </a:r>
          </a:p>
          <a:p>
            <a:pPr marL="0" indent="0">
              <a:buNone/>
            </a:pPr>
            <a:r>
              <a:rPr lang="en-US" b="1" dirty="0">
                <a:solidFill>
                  <a:srgbClr val="7F0055"/>
                </a:solidFill>
                <a:latin typeface="Courier New" panose="02070309020205020404" pitchFamily="49" charset="0"/>
                <a:cs typeface="Courier New" panose="02070309020205020404" pitchFamily="49" charset="0"/>
              </a:rPr>
              <a:t>            	</a:t>
            </a:r>
            <a:r>
              <a:rPr lang="en-US" b="1" dirty="0" err="1">
                <a:solidFill>
                  <a:srgbClr val="7F0055"/>
                </a:solidFill>
                <a:latin typeface="Courier New" panose="02070309020205020404" pitchFamily="49" charset="0"/>
                <a:cs typeface="Courier New" panose="02070309020205020404" pitchFamily="49" charset="0"/>
              </a:rPr>
              <a:t>int</a:t>
            </a:r>
            <a:r>
              <a:rPr lang="en-US" b="1" dirty="0">
                <a:solidFill>
                  <a:srgbClr val="000000"/>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temp =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dirty="0">
                <a:solidFill>
                  <a:srgbClr val="000000"/>
                </a:solidFill>
                <a:latin typeface="Courier New" panose="02070309020205020404" pitchFamily="49" charset="0"/>
                <a:cs typeface="Courier New" panose="02070309020205020404" pitchFamily="49" charset="0"/>
              </a:rPr>
              <a:t>];</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dirty="0">
                <a:solidFill>
                  <a:srgbClr val="000000"/>
                </a:solidFill>
                <a:latin typeface="Courier New" panose="02070309020205020404" pitchFamily="49" charset="0"/>
                <a:cs typeface="Courier New" panose="02070309020205020404" pitchFamily="49" charset="0"/>
              </a:rPr>
              <a:t>] =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dirty="0">
                <a:solidFill>
                  <a:srgbClr val="000000"/>
                </a:solidFill>
                <a:latin typeface="Courier New" panose="02070309020205020404" pitchFamily="49" charset="0"/>
                <a:cs typeface="Courier New" panose="02070309020205020404" pitchFamily="49" charset="0"/>
              </a:rPr>
              <a:t>-1];</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dirty="0">
                <a:solidFill>
                  <a:srgbClr val="000000"/>
                </a:solidFill>
                <a:latin typeface="Courier New" panose="02070309020205020404" pitchFamily="49" charset="0"/>
                <a:cs typeface="Courier New" panose="02070309020205020404" pitchFamily="49" charset="0"/>
              </a:rPr>
              <a:t>-1] = temp;</a:t>
            </a:r>
          </a:p>
          <a:p>
            <a:pPr marL="0" indent="0">
              <a:buNone/>
            </a:pPr>
            <a:r>
              <a:rPr lang="en-US" dirty="0">
                <a:solidFill>
                  <a:srgbClr val="000000"/>
                </a:solidFill>
                <a:latin typeface="Courier New" panose="02070309020205020404" pitchFamily="49" charset="0"/>
                <a:cs typeface="Courier New" panose="02070309020205020404" pitchFamily="49" charset="0"/>
              </a:rPr>
              <a:t>        	}</a:t>
            </a:r>
          </a:p>
          <a:p>
            <a:pPr marL="0" indent="0">
              <a:buNone/>
            </a:pPr>
            <a:r>
              <a:rPr lang="en-US" dirty="0">
                <a:solidFill>
                  <a:srgbClr val="000000"/>
                </a:solidFill>
                <a:latin typeface="Courier New" panose="02070309020205020404" pitchFamily="49" charset="0"/>
                <a:cs typeface="Courier New" panose="02070309020205020404" pitchFamily="49" charset="0"/>
              </a:rPr>
              <a:t>    	}</a:t>
            </a:r>
          </a:p>
          <a:p>
            <a:pPr marL="0" indent="0">
              <a:buNone/>
            </a:pPr>
            <a:r>
              <a:rPr lang="en-US" dirty="0">
                <a:solidFill>
                  <a:srgbClr val="000000"/>
                </a:solidFill>
                <a:latin typeface="Courier New" panose="02070309020205020404" pitchFamily="49" charset="0"/>
                <a:cs typeface="Courier New" panose="02070309020205020404" pitchFamily="49" charset="0"/>
              </a:rPr>
              <a:t>}</a:t>
            </a:r>
          </a:p>
          <a:p>
            <a:endParaRPr lang="en-US" dirty="0"/>
          </a:p>
        </p:txBody>
      </p:sp>
    </p:spTree>
    <p:custDataLst>
      <p:tags r:id="rId1"/>
    </p:custDataLst>
    <p:extLst>
      <p:ext uri="{BB962C8B-B14F-4D97-AF65-F5344CB8AC3E}">
        <p14:creationId xmlns:p14="http://schemas.microsoft.com/office/powerpoint/2010/main" val="1154736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a:t>
            </a:r>
            <a:r>
              <a:rPr lang="en-US" dirty="0" err="1"/>
              <a:t>ArrayList</a:t>
            </a:r>
            <a:endParaRPr lang="en-US" dirty="0"/>
          </a:p>
        </p:txBody>
      </p:sp>
      <p:sp>
        <p:nvSpPr>
          <p:cNvPr id="3" name="Content Placeholder 2"/>
          <p:cNvSpPr>
            <a:spLocks noGrp="1"/>
          </p:cNvSpPr>
          <p:nvPr>
            <p:ph idx="1"/>
          </p:nvPr>
        </p:nvSpPr>
        <p:spPr>
          <a:xfrm>
            <a:off x="838199" y="1825625"/>
            <a:ext cx="10790583" cy="4351338"/>
          </a:xfrm>
        </p:spPr>
        <p:txBody>
          <a:bodyPr>
            <a:noAutofit/>
          </a:bodyPr>
          <a:lstStyle/>
          <a:p>
            <a:pPr marL="0" marR="0" indent="0">
              <a:lnSpc>
                <a:spcPct val="70000"/>
              </a:lnSpc>
              <a:spcAft>
                <a:spcPts val="0"/>
              </a:spcAft>
              <a:buNone/>
            </a:pPr>
            <a:r>
              <a:rPr lang="en-US" sz="22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public</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static</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void</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insertionSort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ArrayList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&lt;Integer&gt; </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a:latin typeface="Courier New" panose="02070309020205020404" pitchFamily="49" charset="0"/>
                <a:ea typeface="Calibri" panose="020F0502020204030204" pitchFamily="34" charset="0"/>
                <a:cs typeface="Courier New" panose="02070309020205020404" pitchFamily="49" charset="0"/>
              </a:rPr>
              <a:t> </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2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for</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1;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2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.size</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a:latin typeface="Courier New" panose="02070309020205020404" pitchFamily="49" charset="0"/>
                <a:ea typeface="Calibri" panose="020F0502020204030204" pitchFamily="34" charset="0"/>
                <a:cs typeface="Courier New" panose="02070309020205020404" pitchFamily="49" charset="0"/>
              </a:rPr>
              <a:t> </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2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for</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&gt; 0 &amp;&amp;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2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.get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2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.get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-1); </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a:latin typeface="Courier New" panose="02070309020205020404" pitchFamily="49" charset="0"/>
                <a:ea typeface="Calibri" panose="020F0502020204030204" pitchFamily="34" charset="0"/>
                <a:cs typeface="Courier New" panose="02070309020205020404" pitchFamily="49" charset="0"/>
              </a:rPr>
              <a:t> </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2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temp</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2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.get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2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2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.set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2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.get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-1));</a:t>
            </a:r>
            <a:endParaRPr lang="en-US" sz="22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2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.set</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j</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-1, </a:t>
            </a:r>
            <a:r>
              <a:rPr lang="en-US" sz="2200" dirty="0">
                <a:solidFill>
                  <a:srgbClr val="6A3E3E"/>
                </a:solidFill>
                <a:latin typeface="Courier New" panose="02070309020205020404" pitchFamily="49" charset="0"/>
                <a:ea typeface="Calibri" panose="020F0502020204030204" pitchFamily="34" charset="0"/>
                <a:cs typeface="Courier New" panose="02070309020205020404" pitchFamily="49" charset="0"/>
              </a:rPr>
              <a:t>temp</a:t>
            </a: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2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sz="22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sz="22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800"/>
              </a:spcAft>
              <a:buNone/>
            </a:pPr>
            <a:r>
              <a:rPr lang="en-US" sz="22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200" dirty="0">
              <a:solidFill>
                <a:srgbClr val="000000"/>
              </a:solidFill>
              <a:latin typeface="Courier New" panose="02070309020205020404" pitchFamily="49" charset="0"/>
              <a:cs typeface="Courier New" panose="02070309020205020404" pitchFamily="49" charset="0"/>
            </a:endParaRPr>
          </a:p>
        </p:txBody>
      </p:sp>
      <p:sp>
        <p:nvSpPr>
          <p:cNvPr id="4" name="TextBox 3"/>
          <p:cNvSpPr txBox="1"/>
          <p:nvPr/>
        </p:nvSpPr>
        <p:spPr>
          <a:xfrm>
            <a:off x="7778782" y="4679278"/>
            <a:ext cx="3575018" cy="1200329"/>
          </a:xfrm>
          <a:prstGeom prst="rect">
            <a:avLst/>
          </a:prstGeom>
          <a:noFill/>
        </p:spPr>
        <p:txBody>
          <a:bodyPr wrap="none" rtlCol="0">
            <a:spAutoFit/>
          </a:bodyPr>
          <a:lstStyle/>
          <a:p>
            <a:pPr marL="457200" indent="-457200">
              <a:buFont typeface="+mj-lt"/>
              <a:buAutoNum type="arabicPeriod"/>
            </a:pPr>
            <a:r>
              <a:rPr lang="en-US" sz="2400" dirty="0"/>
              <a:t>Remove </a:t>
            </a:r>
            <a:r>
              <a:rPr lang="en-US" sz="2400" dirty="0" err="1"/>
              <a:t>i</a:t>
            </a:r>
            <a:r>
              <a:rPr lang="en-US" sz="2400" baseline="30000" dirty="0" err="1"/>
              <a:t>th</a:t>
            </a:r>
            <a:r>
              <a:rPr lang="en-US" sz="2400" baseline="30000" dirty="0"/>
              <a:t> </a:t>
            </a:r>
            <a:r>
              <a:rPr lang="en-US" sz="2400" dirty="0"/>
              <a:t>element</a:t>
            </a:r>
          </a:p>
          <a:p>
            <a:pPr marL="457200" indent="-457200">
              <a:buFont typeface="+mj-lt"/>
              <a:buAutoNum type="arabicPeriod"/>
            </a:pPr>
            <a:r>
              <a:rPr lang="en-US" sz="2400" dirty="0"/>
              <a:t>Find where it belongs</a:t>
            </a:r>
          </a:p>
          <a:p>
            <a:pPr marL="457200" indent="-457200">
              <a:buFont typeface="+mj-lt"/>
              <a:buAutoNum type="arabicPeriod"/>
            </a:pPr>
            <a:r>
              <a:rPr lang="en-US" sz="2400" dirty="0"/>
              <a:t>Insert it into place</a:t>
            </a:r>
          </a:p>
        </p:txBody>
      </p:sp>
    </p:spTree>
    <p:custDataLst>
      <p:tags r:id="rId1"/>
    </p:custDataLst>
    <p:extLst>
      <p:ext uri="{BB962C8B-B14F-4D97-AF65-F5344CB8AC3E}">
        <p14:creationId xmlns:p14="http://schemas.microsoft.com/office/powerpoint/2010/main" val="355273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372" y="1707942"/>
            <a:ext cx="10513256" cy="3442116"/>
          </a:xfrm>
          <a:prstGeom prst="rect">
            <a:avLst/>
          </a:prstGeom>
        </p:spPr>
      </p:pic>
    </p:spTree>
    <p:custDataLst>
      <p:tags r:id="rId1"/>
    </p:custDataLst>
    <p:extLst>
      <p:ext uri="{BB962C8B-B14F-4D97-AF65-F5344CB8AC3E}">
        <p14:creationId xmlns:p14="http://schemas.microsoft.com/office/powerpoint/2010/main" val="218016664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a:t>
            </a:r>
            <a:r>
              <a:rPr lang="en-US" dirty="0" err="1"/>
              <a:t>ArrayList</a:t>
            </a:r>
            <a:endParaRPr lang="en-US" dirty="0"/>
          </a:p>
        </p:txBody>
      </p:sp>
      <p:sp>
        <p:nvSpPr>
          <p:cNvPr id="3" name="Content Placeholder 2"/>
          <p:cNvSpPr>
            <a:spLocks noGrp="1"/>
          </p:cNvSpPr>
          <p:nvPr>
            <p:ph idx="1"/>
          </p:nvPr>
        </p:nvSpPr>
        <p:spPr/>
        <p:txBody>
          <a:bodyPr>
            <a:normAutofit/>
          </a:bodyPr>
          <a:lstStyle/>
          <a:p>
            <a:pPr marL="0" marR="0" indent="0">
              <a:lnSpc>
                <a:spcPct val="70000"/>
              </a:lnSpc>
              <a:spcAft>
                <a:spcPts val="0"/>
              </a:spcAft>
              <a:buNone/>
            </a:pP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public</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static</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void</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insertionSort</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0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ArrayList</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&lt;Integer&gt; </a:t>
            </a:r>
            <a:r>
              <a:rPr lang="en-US" sz="2000"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000" dirty="0">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for</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int</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1; </a:t>
            </a:r>
            <a:r>
              <a:rPr lang="en-US" sz="20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 </a:t>
            </a:r>
            <a:r>
              <a:rPr lang="en-US" sz="20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0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.size</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dirty="0" err="1">
                <a:solidFill>
                  <a:srgbClr val="6A3E3E"/>
                </a:solidFill>
                <a:latin typeface="Courier New" panose="02070309020205020404" pitchFamily="49" charset="0"/>
                <a:ea typeface="Calibri" panose="020F0502020204030204" pitchFamily="34" charset="0"/>
                <a:cs typeface="Courier New" panose="02070309020205020404" pitchFamily="49" charset="0"/>
              </a:rPr>
              <a:t>i</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000" dirty="0">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1. How do we remove the </a:t>
            </a:r>
            <a:r>
              <a:rPr lang="en-US" sz="2000" b="1"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i</a:t>
            </a:r>
            <a:r>
              <a:rPr lang="en-US" sz="2000" b="1" baseline="30000" dirty="0" err="1">
                <a:solidFill>
                  <a:srgbClr val="7F0055"/>
                </a:solidFill>
                <a:latin typeface="Courier New" panose="02070309020205020404" pitchFamily="49" charset="0"/>
                <a:ea typeface="Calibri" panose="020F0502020204030204" pitchFamily="34" charset="0"/>
                <a:cs typeface="Courier New" panose="02070309020205020404" pitchFamily="49" charset="0"/>
              </a:rPr>
              <a:t>th</a:t>
            </a: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 element?</a:t>
            </a:r>
            <a:endParaRPr lang="en-US" sz="20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sz="20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800"/>
              </a:spcAft>
              <a:buNone/>
            </a:pP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endParaRPr lang="en-US" sz="2000" dirty="0"/>
          </a:p>
        </p:txBody>
      </p:sp>
    </p:spTree>
    <p:custDataLst>
      <p:tags r:id="rId1"/>
    </p:custDataLst>
    <p:extLst>
      <p:ext uri="{BB962C8B-B14F-4D97-AF65-F5344CB8AC3E}">
        <p14:creationId xmlns:p14="http://schemas.microsoft.com/office/powerpoint/2010/main" val="4204254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a:t>
            </a:r>
            <a:r>
              <a:rPr lang="en-US" dirty="0" err="1"/>
              <a:t>ArrayList</a:t>
            </a:r>
            <a:endParaRPr lang="en-US" dirty="0"/>
          </a:p>
        </p:txBody>
      </p:sp>
      <p:sp>
        <p:nvSpPr>
          <p:cNvPr id="3" name="Content Placeholder 2"/>
          <p:cNvSpPr>
            <a:spLocks noGrp="1"/>
          </p:cNvSpPr>
          <p:nvPr>
            <p:ph idx="1"/>
          </p:nvPr>
        </p:nvSpPr>
        <p:spPr>
          <a:xfrm>
            <a:off x="584200" y="1435503"/>
            <a:ext cx="11018520" cy="1993749"/>
          </a:xfrm>
        </p:spPr>
        <p:txBody>
          <a:bodyPr vert="horz" wrap="square" lIns="0" tIns="0" rIns="0" bIns="0" rtlCol="0" anchor="t">
            <a:normAutofit fontScale="92500" lnSpcReduction="10000"/>
          </a:bodyPr>
          <a:lstStyle/>
          <a:p>
            <a:pPr marL="0" marR="0" indent="0">
              <a:lnSpc>
                <a:spcPct val="70000"/>
              </a:lnSpc>
              <a:spcAft>
                <a:spcPts val="0"/>
              </a:spcAft>
              <a:buNone/>
            </a:pP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public</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static</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void</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insertionSort</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0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ArrayList</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&lt;Integer&gt; </a:t>
            </a:r>
            <a:r>
              <a:rPr lang="en-US" sz="2000" dirty="0">
                <a:solidFill>
                  <a:srgbClr val="6A3E3E"/>
                </a:solidFill>
                <a:latin typeface="Courier New" panose="02070309020205020404" pitchFamily="49" charset="0"/>
                <a:ea typeface="Calibri" panose="020F0502020204030204" pitchFamily="34" charset="0"/>
                <a:cs typeface="Courier New" panose="02070309020205020404" pitchFamily="49" charset="0"/>
              </a:rPr>
              <a:t>a</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US" sz="2000" dirty="0">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ea typeface="Calibri" panose="020F0502020204030204" pitchFamily="34" charset="0"/>
              <a:cs typeface="Courier New" panose="02070309020205020404" pitchFamily="49" charset="0"/>
            </a:endParaRPr>
          </a:p>
          <a:p>
            <a:pPr marL="0" indent="0">
              <a:lnSpc>
                <a:spcPct val="70000"/>
              </a:lnSpc>
              <a:buNone/>
            </a:pPr>
            <a:r>
              <a:rPr lang="en-US" sz="2000" dirty="0">
                <a:solidFill>
                  <a:srgbClr val="000000"/>
                </a:solidFill>
                <a:latin typeface="Courier New"/>
                <a:ea typeface="Calibri" panose="020F0502020204030204" pitchFamily="34" charset="0"/>
                <a:cs typeface="Courier New"/>
              </a:rPr>
              <a:t>    </a:t>
            </a:r>
            <a:r>
              <a:rPr lang="en-US" sz="2000" b="1" dirty="0">
                <a:solidFill>
                  <a:srgbClr val="7F0055"/>
                </a:solidFill>
                <a:latin typeface="Courier New"/>
                <a:ea typeface="Calibri" panose="020F0502020204030204" pitchFamily="34" charset="0"/>
                <a:cs typeface="Courier New"/>
              </a:rPr>
              <a:t>for</a:t>
            </a:r>
            <a:r>
              <a:rPr lang="en-US" sz="2000" dirty="0">
                <a:solidFill>
                  <a:srgbClr val="000000"/>
                </a:solidFill>
                <a:latin typeface="Courier New"/>
                <a:ea typeface="Calibri" panose="020F0502020204030204" pitchFamily="34" charset="0"/>
                <a:cs typeface="Courier New"/>
              </a:rPr>
              <a:t> (</a:t>
            </a:r>
            <a:r>
              <a:rPr lang="en-US" sz="2000" b="1" dirty="0">
                <a:solidFill>
                  <a:srgbClr val="7F0055"/>
                </a:solidFill>
                <a:latin typeface="Courier New"/>
                <a:ea typeface="Calibri" panose="020F0502020204030204" pitchFamily="34" charset="0"/>
                <a:cs typeface="Courier New"/>
              </a:rPr>
              <a:t>int</a:t>
            </a:r>
            <a:r>
              <a:rPr lang="en-US" sz="2000" dirty="0">
                <a:solidFill>
                  <a:srgbClr val="000000"/>
                </a:solidFill>
                <a:latin typeface="Courier New"/>
                <a:ea typeface="Calibri" panose="020F0502020204030204" pitchFamily="34" charset="0"/>
                <a:cs typeface="Courier New"/>
              </a:rPr>
              <a:t> </a:t>
            </a:r>
            <a:r>
              <a:rPr lang="en-US" sz="2000" dirty="0" err="1">
                <a:solidFill>
                  <a:srgbClr val="6A3E3E"/>
                </a:solidFill>
                <a:latin typeface="Courier New"/>
                <a:ea typeface="Calibri" panose="020F0502020204030204" pitchFamily="34" charset="0"/>
                <a:cs typeface="Courier New"/>
              </a:rPr>
              <a:t>i</a:t>
            </a:r>
            <a:r>
              <a:rPr lang="en-US" sz="2000" dirty="0">
                <a:solidFill>
                  <a:srgbClr val="000000"/>
                </a:solidFill>
                <a:latin typeface="Courier New"/>
                <a:ea typeface="Calibri" panose="020F0502020204030204" pitchFamily="34" charset="0"/>
                <a:cs typeface="Courier New"/>
              </a:rPr>
              <a:t> = 1; </a:t>
            </a:r>
            <a:r>
              <a:rPr lang="en-US" sz="2000" dirty="0" err="1">
                <a:solidFill>
                  <a:srgbClr val="6A3E3E"/>
                </a:solidFill>
                <a:latin typeface="Courier New"/>
                <a:ea typeface="Calibri" panose="020F0502020204030204" pitchFamily="34" charset="0"/>
                <a:cs typeface="Courier New"/>
              </a:rPr>
              <a:t>i</a:t>
            </a:r>
            <a:r>
              <a:rPr lang="en-US" sz="2000" dirty="0">
                <a:solidFill>
                  <a:srgbClr val="000000"/>
                </a:solidFill>
                <a:latin typeface="Courier New"/>
                <a:ea typeface="Calibri" panose="020F0502020204030204" pitchFamily="34" charset="0"/>
                <a:cs typeface="Courier New"/>
              </a:rPr>
              <a:t> &lt; </a:t>
            </a:r>
            <a:r>
              <a:rPr lang="en-US" sz="2000" dirty="0" err="1">
                <a:solidFill>
                  <a:srgbClr val="6A3E3E"/>
                </a:solidFill>
                <a:latin typeface="Courier New"/>
                <a:ea typeface="Calibri" panose="020F0502020204030204" pitchFamily="34" charset="0"/>
                <a:cs typeface="Courier New"/>
              </a:rPr>
              <a:t>a</a:t>
            </a:r>
            <a:r>
              <a:rPr lang="en-US" sz="2000" dirty="0" err="1">
                <a:solidFill>
                  <a:srgbClr val="000000"/>
                </a:solidFill>
                <a:latin typeface="Courier New"/>
                <a:ea typeface="Calibri" panose="020F0502020204030204" pitchFamily="34" charset="0"/>
                <a:cs typeface="Courier New"/>
              </a:rPr>
              <a:t>.size</a:t>
            </a:r>
            <a:r>
              <a:rPr lang="en-US" sz="2000" dirty="0">
                <a:solidFill>
                  <a:srgbClr val="000000"/>
                </a:solidFill>
                <a:latin typeface="Courier New"/>
                <a:ea typeface="Calibri" panose="020F0502020204030204" pitchFamily="34" charset="0"/>
                <a:cs typeface="Courier New"/>
              </a:rPr>
              <a:t>(); </a:t>
            </a:r>
            <a:r>
              <a:rPr lang="en-US" sz="2000" dirty="0" err="1">
                <a:solidFill>
                  <a:srgbClr val="6A3E3E"/>
                </a:solidFill>
                <a:latin typeface="Courier New"/>
                <a:ea typeface="Calibri" panose="020F0502020204030204" pitchFamily="34" charset="0"/>
                <a:cs typeface="Courier New"/>
              </a:rPr>
              <a:t>i</a:t>
            </a:r>
            <a:r>
              <a:rPr lang="en-US" sz="2000" dirty="0">
                <a:solidFill>
                  <a:srgbClr val="000000"/>
                </a:solidFill>
                <a:latin typeface="Courier New"/>
                <a:ea typeface="Calibri" panose="020F0502020204030204" pitchFamily="34" charset="0"/>
                <a:cs typeface="Courier New"/>
              </a:rPr>
              <a:t>++)</a:t>
            </a:r>
            <a:r>
              <a:rPr lang="en-US" sz="2000" dirty="0">
                <a:latin typeface="Courier New"/>
                <a:ea typeface="Calibri" panose="020F0502020204030204" pitchFamily="34" charset="0"/>
                <a:cs typeface="Courier New"/>
              </a:rPr>
              <a:t> </a:t>
            </a:r>
            <a:r>
              <a:rPr lang="en-US" sz="2000" dirty="0">
                <a:solidFill>
                  <a:srgbClr val="000000"/>
                </a:solidFill>
                <a:latin typeface="Courier New"/>
                <a:ea typeface="Calibri" panose="020F0502020204030204" pitchFamily="34" charset="0"/>
                <a:cs typeface="Courier New"/>
              </a:rPr>
              <a:t>{</a:t>
            </a:r>
            <a:endParaRPr lang="en-US" sz="2000" dirty="0">
              <a:latin typeface="Courier New"/>
              <a:ea typeface="Calibri" panose="020F0502020204030204" pitchFamily="34" charset="0"/>
              <a:cs typeface="Courier New"/>
            </a:endParaRPr>
          </a:p>
          <a:p>
            <a:pPr marL="0" indent="0">
              <a:lnSpc>
                <a:spcPct val="70000"/>
              </a:lnSpc>
              <a:buNone/>
            </a:pPr>
            <a:r>
              <a:rPr lang="en-US" sz="2000" dirty="0">
                <a:solidFill>
                  <a:schemeClr val="accent6"/>
                </a:solidFill>
                <a:latin typeface="Courier New"/>
                <a:ea typeface="Calibri" panose="020F0502020204030204" pitchFamily="34" charset="0"/>
                <a:cs typeface="Courier New"/>
              </a:rPr>
              <a:t>        </a:t>
            </a:r>
            <a:r>
              <a:rPr lang="en-US" sz="2000" b="1" dirty="0">
                <a:solidFill>
                  <a:schemeClr val="accent6"/>
                </a:solidFill>
                <a:latin typeface="Courier New"/>
                <a:ea typeface="Calibri" panose="020F0502020204030204" pitchFamily="34" charset="0"/>
                <a:cs typeface="Courier New"/>
              </a:rPr>
              <a:t>int value = </a:t>
            </a:r>
            <a:r>
              <a:rPr lang="en-US" sz="2000" b="1" dirty="0" err="1">
                <a:solidFill>
                  <a:schemeClr val="accent6"/>
                </a:solidFill>
                <a:latin typeface="Courier New"/>
                <a:ea typeface="Calibri" panose="020F0502020204030204" pitchFamily="34" charset="0"/>
                <a:cs typeface="Courier New"/>
              </a:rPr>
              <a:t>a.remove</a:t>
            </a:r>
            <a:r>
              <a:rPr lang="en-US" sz="2000" b="1" dirty="0">
                <a:solidFill>
                  <a:schemeClr val="accent6"/>
                </a:solidFill>
                <a:latin typeface="Courier New"/>
                <a:ea typeface="Calibri" panose="020F0502020204030204" pitchFamily="34" charset="0"/>
                <a:cs typeface="Courier New"/>
              </a:rPr>
              <a:t>(</a:t>
            </a:r>
            <a:r>
              <a:rPr lang="en-US" sz="2000" b="1" dirty="0" err="1">
                <a:solidFill>
                  <a:schemeClr val="accent6"/>
                </a:solidFill>
                <a:latin typeface="Courier New"/>
                <a:ea typeface="Calibri" panose="020F0502020204030204" pitchFamily="34" charset="0"/>
                <a:cs typeface="Courier New"/>
              </a:rPr>
              <a:t>i</a:t>
            </a:r>
            <a:r>
              <a:rPr lang="en-US" sz="2000" b="1" dirty="0">
                <a:solidFill>
                  <a:schemeClr val="accent6"/>
                </a:solidFill>
                <a:latin typeface="Courier New"/>
                <a:ea typeface="Calibri" panose="020F0502020204030204" pitchFamily="34" charset="0"/>
                <a:cs typeface="Courier New"/>
              </a:rPr>
              <a:t>);</a:t>
            </a:r>
            <a:endParaRPr lang="en-US" sz="2000" b="1">
              <a:solidFill>
                <a:schemeClr val="accent6"/>
              </a:solidFill>
              <a:latin typeface="Courier New"/>
              <a:ea typeface="Calibri" panose="020F0502020204030204" pitchFamily="34" charset="0"/>
              <a:cs typeface="Courier New"/>
            </a:endParaRPr>
          </a:p>
          <a:p>
            <a:pPr marL="0" marR="0" indent="0">
              <a:lnSpc>
                <a:spcPct val="70000"/>
              </a:lnSpc>
              <a:spcAft>
                <a:spcPts val="0"/>
              </a:spcAft>
              <a:buNone/>
            </a:pPr>
            <a:r>
              <a:rPr lang="en-US" sz="2000" b="1" dirty="0">
                <a:solidFill>
                  <a:schemeClr val="accent6"/>
                </a:solidFill>
                <a:latin typeface="Courier New" panose="02070309020205020404" pitchFamily="49" charset="0"/>
                <a:ea typeface="Calibri" panose="020F0502020204030204" pitchFamily="34" charset="0"/>
                <a:cs typeface="Courier New" panose="02070309020205020404" pitchFamily="49" charset="0"/>
              </a:rPr>
              <a:t>	</a:t>
            </a:r>
            <a:endParaRPr lang="en-US" sz="2000" b="1">
              <a:solidFill>
                <a:schemeClr val="accent6"/>
              </a:solidFill>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		2. Where does the value belong?</a:t>
            </a:r>
            <a:endParaRPr lang="en-US" sz="2000" b="1">
              <a:solidFill>
                <a:srgbClr val="7F0055"/>
              </a:solidFill>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000" b="1" dirty="0">
                <a:solidFill>
                  <a:srgbClr val="7F0055"/>
                </a:solidFill>
                <a:latin typeface="Courier New" panose="02070309020205020404" pitchFamily="49" charset="0"/>
                <a:ea typeface="Calibri" panose="020F0502020204030204" pitchFamily="34" charset="0"/>
                <a:cs typeface="Courier New" panose="02070309020205020404" pitchFamily="49" charset="0"/>
              </a:rPr>
              <a:t>		3. How do we insert the value at that place?</a:t>
            </a:r>
            <a:endParaRPr lang="en-US" sz="20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0"/>
              </a:spcAft>
              <a:buNone/>
            </a:pP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sz="2000" dirty="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70000"/>
              </a:lnSpc>
              <a:spcAft>
                <a:spcPts val="800"/>
              </a:spcAft>
              <a:buNone/>
            </a:pPr>
            <a:r>
              <a:rPr lang="en-US" sz="20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endParaRPr lang="en-US" sz="2000" dirty="0"/>
          </a:p>
        </p:txBody>
      </p:sp>
    </p:spTree>
    <p:custDataLst>
      <p:tags r:id="rId1"/>
    </p:custDataLst>
    <p:extLst>
      <p:ext uri="{BB962C8B-B14F-4D97-AF65-F5344CB8AC3E}">
        <p14:creationId xmlns:p14="http://schemas.microsoft.com/office/powerpoint/2010/main" val="3739378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a:t>
            </a:r>
            <a:r>
              <a:rPr lang="en-US" dirty="0" err="1"/>
              <a:t>ArrayList</a:t>
            </a:r>
            <a:endParaRPr lang="en-US" dirty="0"/>
          </a:p>
        </p:txBody>
      </p:sp>
      <p:sp>
        <p:nvSpPr>
          <p:cNvPr id="3" name="Content Placeholder 2"/>
          <p:cNvSpPr>
            <a:spLocks noGrp="1"/>
          </p:cNvSpPr>
          <p:nvPr>
            <p:ph idx="1"/>
          </p:nvPr>
        </p:nvSpPr>
        <p:spPr>
          <a:xfrm>
            <a:off x="584200" y="1435503"/>
            <a:ext cx="9113520" cy="3933385"/>
          </a:xfrm>
        </p:spPr>
        <p:txBody>
          <a:bodyPr vert="horz" wrap="square" lIns="0" tIns="0" rIns="0" bIns="0" rtlCol="0" anchor="t">
            <a:normAutofit/>
          </a:bodyPr>
          <a:lstStyle/>
          <a:p>
            <a:pPr marL="0" indent="0">
              <a:buNone/>
            </a:pPr>
            <a:r>
              <a:rPr lang="en-US" sz="1600" b="1" dirty="0">
                <a:solidFill>
                  <a:srgbClr val="7F0055"/>
                </a:solidFill>
                <a:latin typeface="Courier New"/>
                <a:cs typeface="Segoe UI"/>
              </a:rPr>
              <a:t>public</a:t>
            </a:r>
            <a:r>
              <a:rPr lang="en-US" sz="1600" b="1" dirty="0">
                <a:solidFill>
                  <a:srgbClr val="000000"/>
                </a:solidFill>
                <a:latin typeface="Courier New"/>
                <a:cs typeface="Segoe UI"/>
              </a:rPr>
              <a:t> </a:t>
            </a:r>
            <a:r>
              <a:rPr lang="en-US" sz="1600" b="1" dirty="0">
                <a:solidFill>
                  <a:srgbClr val="7F0055"/>
                </a:solidFill>
                <a:latin typeface="Courier New"/>
                <a:cs typeface="Segoe UI"/>
              </a:rPr>
              <a:t>static</a:t>
            </a:r>
            <a:r>
              <a:rPr lang="en-US" sz="1600" b="1" dirty="0">
                <a:solidFill>
                  <a:srgbClr val="000000"/>
                </a:solidFill>
                <a:latin typeface="Courier New"/>
                <a:cs typeface="Segoe UI"/>
              </a:rPr>
              <a:t> </a:t>
            </a:r>
            <a:r>
              <a:rPr lang="en-US" sz="1600" b="1" dirty="0">
                <a:solidFill>
                  <a:srgbClr val="7F0055"/>
                </a:solidFill>
                <a:latin typeface="Courier New"/>
                <a:cs typeface="Segoe UI"/>
              </a:rPr>
              <a:t>void</a:t>
            </a:r>
            <a:r>
              <a:rPr lang="en-US" sz="1600" b="1" dirty="0">
                <a:solidFill>
                  <a:srgbClr val="000000"/>
                </a:solidFill>
                <a:latin typeface="Courier New"/>
                <a:cs typeface="Segoe UI"/>
              </a:rPr>
              <a:t> </a:t>
            </a:r>
            <a:r>
              <a:rPr lang="en-US" sz="1600" b="1" err="1">
                <a:solidFill>
                  <a:srgbClr val="000000"/>
                </a:solidFill>
                <a:latin typeface="Courier New"/>
                <a:cs typeface="Segoe UI"/>
              </a:rPr>
              <a:t>insertionSort</a:t>
            </a:r>
            <a:r>
              <a:rPr lang="en-US" sz="1600" b="1" dirty="0">
                <a:solidFill>
                  <a:srgbClr val="000000"/>
                </a:solidFill>
                <a:latin typeface="Courier New"/>
                <a:cs typeface="Segoe UI"/>
              </a:rPr>
              <a:t>(</a:t>
            </a:r>
            <a:r>
              <a:rPr lang="en-US" sz="1600" b="1" err="1">
                <a:solidFill>
                  <a:srgbClr val="000000"/>
                </a:solidFill>
                <a:latin typeface="Courier New"/>
                <a:cs typeface="Segoe UI"/>
              </a:rPr>
              <a:t>ArrayList</a:t>
            </a:r>
            <a:r>
              <a:rPr lang="en-US" sz="1600" b="1" dirty="0">
                <a:solidFill>
                  <a:srgbClr val="000000"/>
                </a:solidFill>
                <a:latin typeface="Courier New"/>
                <a:cs typeface="Segoe UI"/>
              </a:rPr>
              <a:t>&lt;Integer&gt; </a:t>
            </a:r>
            <a:r>
              <a:rPr lang="en-US" sz="1600" b="1" dirty="0">
                <a:solidFill>
                  <a:srgbClr val="6A3E3E"/>
                </a:solidFill>
                <a:latin typeface="Courier New"/>
                <a:cs typeface="Segoe UI"/>
              </a:rPr>
              <a:t>a</a:t>
            </a:r>
            <a:r>
              <a:rPr lang="en-US" sz="1600" b="1" dirty="0">
                <a:solidFill>
                  <a:srgbClr val="000000"/>
                </a:solidFill>
                <a:latin typeface="Courier New"/>
                <a:cs typeface="Segoe UI"/>
              </a:rPr>
              <a:t>) </a:t>
            </a:r>
            <a:r>
              <a:rPr lang="en-US" sz="1600" dirty="0">
                <a:solidFill>
                  <a:srgbClr val="000000"/>
                </a:solidFill>
                <a:latin typeface="Courier New"/>
                <a:cs typeface="Segoe UI"/>
              </a:rPr>
              <a:t>{</a:t>
            </a:r>
          </a:p>
          <a:p>
            <a:pPr marL="0" indent="0">
              <a:buNone/>
            </a:pPr>
            <a:r>
              <a:rPr lang="nn-NO" sz="1600" b="1" dirty="0">
                <a:solidFill>
                  <a:srgbClr val="7F0055"/>
                </a:solidFill>
                <a:latin typeface="Courier New" panose="02070309020205020404" pitchFamily="49" charset="0"/>
              </a:rPr>
              <a:t>    for</a:t>
            </a:r>
            <a:r>
              <a:rPr lang="nn-NO" sz="1600" b="1" dirty="0">
                <a:solidFill>
                  <a:srgbClr val="000000"/>
                </a:solidFill>
                <a:latin typeface="Courier New" panose="02070309020205020404" pitchFamily="49" charset="0"/>
              </a:rPr>
              <a:t> (</a:t>
            </a:r>
            <a:r>
              <a:rPr lang="nn-NO" sz="1600" b="1" dirty="0">
                <a:solidFill>
                  <a:srgbClr val="7F0055"/>
                </a:solidFill>
                <a:latin typeface="Courier New" panose="02070309020205020404" pitchFamily="49" charset="0"/>
              </a:rPr>
              <a:t>int</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 1;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&lt; </a:t>
            </a:r>
            <a:r>
              <a:rPr lang="nn-NO" sz="1600" b="1" dirty="0">
                <a:solidFill>
                  <a:srgbClr val="6A3E3E"/>
                </a:solidFill>
                <a:latin typeface="Courier New" panose="02070309020205020404" pitchFamily="49" charset="0"/>
              </a:rPr>
              <a:t>a</a:t>
            </a:r>
            <a:r>
              <a:rPr lang="nn-NO" sz="1600" b="1" dirty="0">
                <a:solidFill>
                  <a:srgbClr val="000000"/>
                </a:solidFill>
                <a:latin typeface="Courier New" panose="02070309020205020404" pitchFamily="49" charset="0"/>
              </a:rPr>
              <a:t>.size();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a:t>
            </a:r>
          </a:p>
          <a:p>
            <a:pPr marL="0" indent="0">
              <a:buNone/>
            </a:pPr>
            <a:r>
              <a:rPr lang="en-US" sz="1600" b="1" dirty="0">
                <a:solidFill>
                  <a:srgbClr val="7F0055"/>
                </a:solidFill>
                <a:latin typeface="Courier New"/>
                <a:cs typeface="Segoe UI"/>
              </a:rPr>
              <a:t>        int</a:t>
            </a:r>
            <a:r>
              <a:rPr lang="en-US" sz="1600" b="1" dirty="0">
                <a:solidFill>
                  <a:srgbClr val="000000"/>
                </a:solidFill>
                <a:latin typeface="Courier New"/>
                <a:cs typeface="Segoe UI"/>
              </a:rPr>
              <a:t> </a:t>
            </a:r>
            <a:r>
              <a:rPr lang="en-US" sz="1600" b="1" dirty="0">
                <a:solidFill>
                  <a:srgbClr val="6A3E3E"/>
                </a:solidFill>
                <a:latin typeface="Courier New"/>
                <a:cs typeface="Segoe UI"/>
              </a:rPr>
              <a:t>value</a:t>
            </a:r>
            <a:r>
              <a:rPr lang="en-US" sz="1600" b="1" dirty="0">
                <a:solidFill>
                  <a:srgbClr val="000000"/>
                </a:solidFill>
                <a:latin typeface="Courier New"/>
                <a:cs typeface="Segoe UI"/>
              </a:rPr>
              <a:t> = </a:t>
            </a:r>
            <a:r>
              <a:rPr lang="en-US" sz="1600" b="1" dirty="0" err="1">
                <a:solidFill>
                  <a:srgbClr val="6A3E3E"/>
                </a:solidFill>
                <a:latin typeface="Courier New"/>
                <a:cs typeface="Segoe UI"/>
              </a:rPr>
              <a:t>a</a:t>
            </a:r>
            <a:r>
              <a:rPr lang="en-US" sz="1600" b="1" dirty="0" err="1">
                <a:solidFill>
                  <a:srgbClr val="000000"/>
                </a:solidFill>
                <a:latin typeface="Courier New"/>
                <a:cs typeface="Segoe UI"/>
              </a:rPr>
              <a:t>.remove</a:t>
            </a:r>
            <a:r>
              <a:rPr lang="en-US" sz="1600" b="1" dirty="0">
                <a:solidFill>
                  <a:srgbClr val="000000"/>
                </a:solidFill>
                <a:latin typeface="Courier New"/>
                <a:cs typeface="Segoe UI"/>
              </a:rPr>
              <a:t>(</a:t>
            </a:r>
            <a:r>
              <a:rPr lang="en-US" sz="1600" b="1" dirty="0" err="1">
                <a:solidFill>
                  <a:srgbClr val="6A3E3E"/>
                </a:solidFill>
                <a:latin typeface="Courier New"/>
                <a:cs typeface="Segoe UI"/>
              </a:rPr>
              <a:t>i</a:t>
            </a:r>
            <a:r>
              <a:rPr lang="en-US" sz="1600" b="1" dirty="0">
                <a:solidFill>
                  <a:srgbClr val="000000"/>
                </a:solidFill>
                <a:latin typeface="Courier New"/>
                <a:cs typeface="Segoe UI"/>
              </a:rPr>
              <a:t>);</a:t>
            </a:r>
          </a:p>
          <a:p>
            <a:pPr marL="0" indent="0">
              <a:buNone/>
            </a:pPr>
            <a:r>
              <a:rPr lang="en-US" sz="1600" b="1" dirty="0">
                <a:solidFill>
                  <a:srgbClr val="7F0055"/>
                </a:solidFill>
                <a:latin typeface="Courier New"/>
                <a:cs typeface="Segoe UI"/>
              </a:rPr>
              <a:t>        int</a:t>
            </a:r>
            <a:r>
              <a:rPr lang="en-US" sz="1600" b="1" dirty="0">
                <a:solidFill>
                  <a:srgbClr val="000000"/>
                </a:solidFill>
                <a:latin typeface="Courier New"/>
                <a:cs typeface="Segoe UI"/>
              </a:rPr>
              <a:t> </a:t>
            </a:r>
            <a:r>
              <a:rPr lang="en-US" sz="1600" b="1" dirty="0">
                <a:solidFill>
                  <a:srgbClr val="6A3E3E"/>
                </a:solidFill>
                <a:latin typeface="Courier New"/>
                <a:cs typeface="Segoe UI"/>
              </a:rPr>
              <a:t>j</a:t>
            </a:r>
            <a:r>
              <a:rPr lang="en-US" sz="1600" b="1" dirty="0">
                <a:solidFill>
                  <a:srgbClr val="000000"/>
                </a:solidFill>
                <a:latin typeface="Courier New"/>
                <a:cs typeface="Segoe UI"/>
              </a:rPr>
              <a:t> = </a:t>
            </a:r>
            <a:r>
              <a:rPr lang="en-US" sz="1600" b="1" dirty="0" err="1">
                <a:solidFill>
                  <a:srgbClr val="6A3E3E"/>
                </a:solidFill>
                <a:latin typeface="Courier New"/>
                <a:cs typeface="Segoe UI"/>
              </a:rPr>
              <a:t>i</a:t>
            </a:r>
            <a:r>
              <a:rPr lang="en-US" sz="1600" b="1" dirty="0">
                <a:solidFill>
                  <a:srgbClr val="000000"/>
                </a:solidFill>
                <a:latin typeface="Courier New"/>
                <a:cs typeface="Segoe UI"/>
              </a:rPr>
              <a:t>;</a:t>
            </a:r>
          </a:p>
          <a:p>
            <a:pPr marL="0" indent="0">
              <a:buNone/>
            </a:pPr>
            <a:r>
              <a:rPr lang="en-US" sz="1600" b="1" dirty="0">
                <a:solidFill>
                  <a:srgbClr val="7F0055"/>
                </a:solidFill>
                <a:latin typeface="Courier New"/>
                <a:cs typeface="Segoe UI"/>
              </a:rPr>
              <a:t>        while</a:t>
            </a:r>
            <a:r>
              <a:rPr lang="en-US" sz="1600" b="1" dirty="0">
                <a:solidFill>
                  <a:srgbClr val="000000"/>
                </a:solidFill>
                <a:latin typeface="Courier New"/>
                <a:cs typeface="Segoe UI"/>
              </a:rPr>
              <a:t> (</a:t>
            </a:r>
            <a:r>
              <a:rPr lang="en-US" sz="1600" b="1" dirty="0">
                <a:solidFill>
                  <a:srgbClr val="6A3E3E"/>
                </a:solidFill>
                <a:latin typeface="Courier New"/>
                <a:cs typeface="Segoe UI"/>
              </a:rPr>
              <a:t>j</a:t>
            </a:r>
            <a:r>
              <a:rPr lang="en-US" sz="1600" b="1" dirty="0">
                <a:solidFill>
                  <a:srgbClr val="000000"/>
                </a:solidFill>
                <a:latin typeface="Courier New"/>
                <a:cs typeface="Segoe UI"/>
              </a:rPr>
              <a:t> &gt; 0 &amp;&amp; </a:t>
            </a:r>
            <a:r>
              <a:rPr lang="en-US" sz="1600" b="1" dirty="0">
                <a:solidFill>
                  <a:srgbClr val="6A3E3E"/>
                </a:solidFill>
                <a:latin typeface="Courier New"/>
                <a:cs typeface="Segoe UI"/>
              </a:rPr>
              <a:t>value</a:t>
            </a:r>
            <a:r>
              <a:rPr lang="en-US" sz="1600" b="1" dirty="0">
                <a:solidFill>
                  <a:srgbClr val="000000"/>
                </a:solidFill>
                <a:latin typeface="Courier New"/>
                <a:cs typeface="Segoe UI"/>
              </a:rPr>
              <a:t> &lt; </a:t>
            </a:r>
            <a:r>
              <a:rPr lang="en-US" sz="1600" b="1" dirty="0" err="1">
                <a:solidFill>
                  <a:srgbClr val="6A3E3E"/>
                </a:solidFill>
                <a:latin typeface="Courier New"/>
                <a:cs typeface="Segoe UI"/>
              </a:rPr>
              <a:t>a</a:t>
            </a:r>
            <a:r>
              <a:rPr lang="en-US" sz="1600" b="1" dirty="0" err="1">
                <a:solidFill>
                  <a:srgbClr val="000000"/>
                </a:solidFill>
                <a:latin typeface="Courier New"/>
                <a:cs typeface="Segoe UI"/>
              </a:rPr>
              <a:t>.get</a:t>
            </a:r>
            <a:r>
              <a:rPr lang="en-US" sz="1600" b="1" dirty="0">
                <a:solidFill>
                  <a:srgbClr val="000000"/>
                </a:solidFill>
                <a:latin typeface="Courier New"/>
                <a:cs typeface="Segoe UI"/>
              </a:rPr>
              <a:t>(</a:t>
            </a:r>
            <a:r>
              <a:rPr lang="en-US" sz="1600" b="1" dirty="0">
                <a:solidFill>
                  <a:srgbClr val="6A3E3E"/>
                </a:solidFill>
                <a:latin typeface="Courier New"/>
                <a:cs typeface="Segoe UI"/>
              </a:rPr>
              <a:t>j</a:t>
            </a:r>
            <a:r>
              <a:rPr lang="en-US" sz="1600" b="1" dirty="0">
                <a:solidFill>
                  <a:srgbClr val="000000"/>
                </a:solidFill>
                <a:latin typeface="Courier New"/>
                <a:cs typeface="Segoe UI"/>
              </a:rPr>
              <a:t>-1)) </a:t>
            </a:r>
            <a:r>
              <a:rPr lang="en-US" sz="1600" dirty="0">
                <a:solidFill>
                  <a:srgbClr val="000000"/>
                </a:solidFill>
                <a:latin typeface="Courier New"/>
                <a:cs typeface="Segoe UI"/>
              </a:rPr>
              <a:t>{</a:t>
            </a:r>
          </a:p>
          <a:p>
            <a:pPr marL="0" indent="0">
              <a:buNone/>
            </a:pPr>
            <a:r>
              <a:rPr lang="en-US" sz="1600" dirty="0">
                <a:solidFill>
                  <a:srgbClr val="6A3E3E"/>
                </a:solidFill>
                <a:latin typeface="Courier New" panose="02070309020205020404" pitchFamily="49" charset="0"/>
              </a:rPr>
              <a:t>            j</a:t>
            </a:r>
            <a:r>
              <a:rPr lang="en-US" sz="1600" dirty="0">
                <a:solidFill>
                  <a:srgbClr val="00000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        }</a:t>
            </a:r>
            <a:endParaRPr lang="en-US" sz="1600" dirty="0">
              <a:latin typeface="Courier New" panose="02070309020205020404" pitchFamily="49" charset="0"/>
            </a:endParaRPr>
          </a:p>
          <a:p>
            <a:pPr marL="0" indent="0">
              <a:buNone/>
            </a:pPr>
            <a:r>
              <a:rPr lang="en-US" sz="1600" dirty="0">
                <a:solidFill>
                  <a:srgbClr val="6A3E3E"/>
                </a:solidFill>
                <a:latin typeface="Courier New"/>
                <a:cs typeface="Segoe UI"/>
              </a:rPr>
              <a:t>        </a:t>
            </a:r>
            <a:r>
              <a:rPr lang="en-US" sz="1600" err="1">
                <a:solidFill>
                  <a:srgbClr val="6A3E3E"/>
                </a:solidFill>
                <a:latin typeface="Courier New"/>
                <a:cs typeface="Segoe UI"/>
              </a:rPr>
              <a:t>a</a:t>
            </a:r>
            <a:r>
              <a:rPr lang="en-US" sz="1600" err="1">
                <a:solidFill>
                  <a:srgbClr val="000000"/>
                </a:solidFill>
                <a:latin typeface="Courier New"/>
                <a:cs typeface="Segoe UI"/>
              </a:rPr>
              <a:t>.add</a:t>
            </a:r>
            <a:r>
              <a:rPr lang="en-US" sz="1600" dirty="0">
                <a:solidFill>
                  <a:srgbClr val="000000"/>
                </a:solidFill>
                <a:latin typeface="Courier New"/>
                <a:cs typeface="Segoe UI"/>
              </a:rPr>
              <a:t>(</a:t>
            </a:r>
            <a:r>
              <a:rPr lang="en-US" sz="1600" dirty="0">
                <a:solidFill>
                  <a:srgbClr val="6A3E3E"/>
                </a:solidFill>
                <a:latin typeface="Courier New"/>
                <a:cs typeface="Segoe UI"/>
              </a:rPr>
              <a:t>j</a:t>
            </a:r>
            <a:r>
              <a:rPr lang="en-US" sz="1600" dirty="0">
                <a:solidFill>
                  <a:srgbClr val="000000"/>
                </a:solidFill>
                <a:latin typeface="Courier New"/>
                <a:cs typeface="Segoe UI"/>
              </a:rPr>
              <a:t>, </a:t>
            </a:r>
            <a:r>
              <a:rPr lang="en-US" sz="1600" dirty="0">
                <a:solidFill>
                  <a:srgbClr val="6A3E3E"/>
                </a:solidFill>
                <a:latin typeface="Courier New"/>
                <a:cs typeface="Segoe UI"/>
              </a:rPr>
              <a:t>value</a:t>
            </a:r>
            <a:r>
              <a:rPr lang="en-US" sz="1600" dirty="0">
                <a:solidFill>
                  <a:srgbClr val="000000"/>
                </a:solidFill>
                <a:latin typeface="Courier New"/>
                <a:cs typeface="Segoe UI"/>
              </a:rPr>
              <a:t>);</a:t>
            </a:r>
          </a:p>
          <a:p>
            <a:pPr marL="0" indent="0">
              <a:buNone/>
            </a:pPr>
            <a:r>
              <a:rPr lang="en-US" sz="1600" dirty="0">
                <a:solidFill>
                  <a:srgbClr val="000000"/>
                </a:solidFill>
                <a:latin typeface="Courier New" panose="02070309020205020404" pitchFamily="49" charset="0"/>
              </a:rPr>
              <a:t>    }</a:t>
            </a:r>
          </a:p>
          <a:p>
            <a:pPr marL="0" indent="0">
              <a:buNone/>
            </a:pPr>
            <a:r>
              <a:rPr lang="en-US" sz="1600" dirty="0">
                <a:solidFill>
                  <a:srgbClr val="000000"/>
                </a:solidFill>
                <a:latin typeface="Courier New" panose="02070309020205020404" pitchFamily="49" charset="0"/>
              </a:rPr>
              <a:t>}</a:t>
            </a:r>
            <a:endParaRPr lang="en-US" sz="1600" dirty="0"/>
          </a:p>
        </p:txBody>
      </p:sp>
    </p:spTree>
    <p:custDataLst>
      <p:tags r:id="rId1"/>
    </p:custDataLst>
    <p:extLst>
      <p:ext uri="{BB962C8B-B14F-4D97-AF65-F5344CB8AC3E}">
        <p14:creationId xmlns:p14="http://schemas.microsoft.com/office/powerpoint/2010/main" val="494319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t>
            </a:r>
            <a:r>
              <a:rPr lang="en-US" dirty="0" err="1"/>
              <a:t>ArrayList</a:t>
            </a:r>
            <a:r>
              <a:rPr lang="en-US" dirty="0"/>
              <a:t> vs Array Insertion Sort</a:t>
            </a:r>
          </a:p>
        </p:txBody>
      </p:sp>
      <p:sp>
        <p:nvSpPr>
          <p:cNvPr id="3" name="Content Placeholder 2"/>
          <p:cNvSpPr>
            <a:spLocks noGrp="1"/>
          </p:cNvSpPr>
          <p:nvPr>
            <p:ph idx="1"/>
          </p:nvPr>
        </p:nvSpPr>
        <p:spPr/>
        <p:txBody>
          <a:bodyPr/>
          <a:lstStyle/>
          <a:p>
            <a:pPr marL="0" indent="0">
              <a:buNone/>
            </a:pPr>
            <a:r>
              <a:rPr lang="en-US" dirty="0"/>
              <a:t>Our </a:t>
            </a:r>
            <a:r>
              <a:rPr lang="en-US" dirty="0" err="1"/>
              <a:t>ArrayList</a:t>
            </a:r>
            <a:r>
              <a:rPr lang="en-US" dirty="0"/>
              <a:t> implementation is…</a:t>
            </a:r>
          </a:p>
          <a:p>
            <a:pPr marL="0" indent="0">
              <a:buNone/>
            </a:pPr>
            <a:r>
              <a:rPr lang="en-US" dirty="0"/>
              <a:t>More intuitive (no sliding necessary)</a:t>
            </a:r>
          </a:p>
          <a:p>
            <a:pPr marL="0" indent="0">
              <a:buNone/>
            </a:pPr>
            <a:r>
              <a:rPr lang="en-US" dirty="0"/>
              <a:t>More like how we’d sort a hand of cards IRL</a:t>
            </a:r>
          </a:p>
          <a:p>
            <a:pPr marL="0" indent="0">
              <a:buNone/>
            </a:pPr>
            <a:r>
              <a:rPr lang="en-US" dirty="0"/>
              <a:t>Maybe easier to read</a:t>
            </a:r>
          </a:p>
          <a:p>
            <a:pPr marL="0" indent="0">
              <a:buNone/>
            </a:pPr>
            <a:r>
              <a:rPr lang="en-US" dirty="0"/>
              <a:t>Is it faster?</a:t>
            </a:r>
          </a:p>
          <a:p>
            <a:pPr lvl="1"/>
            <a:r>
              <a:rPr lang="en-US" dirty="0"/>
              <a:t>The </a:t>
            </a:r>
            <a:r>
              <a:rPr lang="en-US" dirty="0" err="1"/>
              <a:t>ArrayList</a:t>
            </a:r>
            <a:r>
              <a:rPr lang="en-US" dirty="0"/>
              <a:t> still has to do the same number of exchanges</a:t>
            </a:r>
          </a:p>
          <a:p>
            <a:pPr lvl="1"/>
            <a:r>
              <a:rPr lang="en-US" dirty="0"/>
              <a:t>The code is merely hidden from us, but it’s still there</a:t>
            </a:r>
          </a:p>
          <a:p>
            <a:pPr lvl="1"/>
            <a:r>
              <a:rPr lang="en-US" dirty="0"/>
              <a:t>So no, not faster</a:t>
            </a:r>
          </a:p>
          <a:p>
            <a:pPr marL="0" indent="0">
              <a:buNone/>
            </a:pPr>
            <a:endParaRPr lang="en-US" dirty="0"/>
          </a:p>
        </p:txBody>
      </p:sp>
    </p:spTree>
    <p:custDataLst>
      <p:tags r:id="rId1"/>
    </p:custDataLst>
    <p:extLst>
      <p:ext uri="{BB962C8B-B14F-4D97-AF65-F5344CB8AC3E}">
        <p14:creationId xmlns:p14="http://schemas.microsoft.com/office/powerpoint/2010/main" val="4456959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13.1 “Shuffling”</a:t>
            </a:r>
          </a:p>
          <a:p>
            <a:pPr marL="0" indent="0">
              <a:buNone/>
            </a:pP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2373160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Elevens Lab</a:t>
            </a:r>
          </a:p>
        </p:txBody>
      </p:sp>
      <p:sp>
        <p:nvSpPr>
          <p:cNvPr id="3" name="Subtitle 2"/>
          <p:cNvSpPr>
            <a:spLocks noGrp="1"/>
          </p:cNvSpPr>
          <p:nvPr>
            <p:ph type="subTitle" idx="1"/>
          </p:nvPr>
        </p:nvSpPr>
        <p:spPr/>
        <p:txBody>
          <a:bodyPr/>
          <a:lstStyle/>
          <a:p>
            <a:r>
              <a:rPr lang="en-US" dirty="0"/>
              <a:t>[ 7.03 ] [ Today’s Date ] [ Instructor Name ]</a:t>
            </a:r>
          </a:p>
        </p:txBody>
      </p:sp>
    </p:spTree>
    <p:custDataLst>
      <p:tags r:id="rId1"/>
    </p:custDataLst>
    <p:extLst>
      <p:ext uri="{BB962C8B-B14F-4D97-AF65-F5344CB8AC3E}">
        <p14:creationId xmlns:p14="http://schemas.microsoft.com/office/powerpoint/2010/main" val="821622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[Slides reserved for Elevens Lab review]</a:t>
            </a:r>
          </a:p>
        </p:txBody>
      </p:sp>
      <p:sp>
        <p:nvSpPr>
          <p:cNvPr id="3" name="Content Placeholder 2"/>
          <p:cNvSpPr>
            <a:spLocks noGrp="1"/>
          </p:cNvSpPr>
          <p:nvPr>
            <p:ph idx="1"/>
          </p:nvPr>
        </p:nvSpPr>
        <p:spPr>
          <a:xfrm>
            <a:off x="584200" y="1435503"/>
            <a:ext cx="11018520" cy="861774"/>
          </a:xfrm>
        </p:spPr>
        <p:txBody>
          <a:bodyPr/>
          <a:lstStyle/>
          <a:p>
            <a:pPr marL="0" indent="0">
              <a:buNone/>
            </a:pPr>
            <a:r>
              <a:rPr lang="en-US" dirty="0"/>
              <a:t>Use these slides to discuss questions that arise during the Elevens Lab or to post homework that you assign throughout the </a:t>
            </a:r>
            <a:r>
              <a:rPr lang="en-US"/>
              <a:t>lab.</a:t>
            </a:r>
            <a:endParaRPr lang="en-US" dirty="0"/>
          </a:p>
        </p:txBody>
      </p:sp>
    </p:spTree>
    <p:custDataLst>
      <p:tags r:id="rId1"/>
    </p:custDataLst>
    <p:extLst>
      <p:ext uri="{BB962C8B-B14F-4D97-AF65-F5344CB8AC3E}">
        <p14:creationId xmlns:p14="http://schemas.microsoft.com/office/powerpoint/2010/main" val="23128275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a:t>
            </a:r>
          </a:p>
        </p:txBody>
      </p:sp>
      <p:sp>
        <p:nvSpPr>
          <p:cNvPr id="3" name="Subtitle 2"/>
          <p:cNvSpPr>
            <a:spLocks noGrp="1"/>
          </p:cNvSpPr>
          <p:nvPr>
            <p:ph type="subTitle" idx="1"/>
          </p:nvPr>
        </p:nvSpPr>
        <p:spPr/>
        <p:txBody>
          <a:bodyPr/>
          <a:lstStyle/>
          <a:p>
            <a:r>
              <a:rPr lang="en-US" dirty="0"/>
              <a:t>[ 7.04 ] [ Today’s Date ] [ Instructor Name ]</a:t>
            </a:r>
          </a:p>
        </p:txBody>
      </p:sp>
    </p:spTree>
    <p:custDataLst>
      <p:tags r:id="rId1"/>
    </p:custDataLst>
    <p:extLst>
      <p:ext uri="{BB962C8B-B14F-4D97-AF65-F5344CB8AC3E}">
        <p14:creationId xmlns:p14="http://schemas.microsoft.com/office/powerpoint/2010/main" val="1778544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custDataLst>
      <p:tags r:id="rId1"/>
    </p:custDataLst>
    <p:extLst>
      <p:ext uri="{BB962C8B-B14F-4D97-AF65-F5344CB8AC3E}">
        <p14:creationId xmlns:p14="http://schemas.microsoft.com/office/powerpoint/2010/main" val="41412489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Practice Test</a:t>
            </a:r>
          </a:p>
        </p:txBody>
      </p:sp>
    </p:spTree>
    <p:custDataLst>
      <p:tags r:id="rId1"/>
    </p:custDataLst>
    <p:extLst>
      <p:ext uri="{BB962C8B-B14F-4D97-AF65-F5344CB8AC3E}">
        <p14:creationId xmlns:p14="http://schemas.microsoft.com/office/powerpoint/2010/main" val="41128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372" y="1642996"/>
            <a:ext cx="10513256" cy="3572008"/>
          </a:xfrm>
          <a:prstGeom prst="rect">
            <a:avLst/>
          </a:prstGeom>
        </p:spPr>
      </p:pic>
    </p:spTree>
    <p:custDataLst>
      <p:tags r:id="rId1"/>
    </p:custDataLst>
    <p:extLst>
      <p:ext uri="{BB962C8B-B14F-4D97-AF65-F5344CB8AC3E}">
        <p14:creationId xmlns:p14="http://schemas.microsoft.com/office/powerpoint/2010/main" val="201860935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 problems.</a:t>
            </a:r>
          </a:p>
        </p:txBody>
      </p:sp>
    </p:spTree>
    <p:custDataLst>
      <p:tags r:id="rId1"/>
    </p:custDataLst>
    <p:extLst>
      <p:ext uri="{BB962C8B-B14F-4D97-AF65-F5344CB8AC3E}">
        <p14:creationId xmlns:p14="http://schemas.microsoft.com/office/powerpoint/2010/main" val="991447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custDataLst>
      <p:tags r:id="rId1"/>
    </p:custDataLst>
    <p:extLst>
      <p:ext uri="{BB962C8B-B14F-4D97-AF65-F5344CB8AC3E}">
        <p14:creationId xmlns:p14="http://schemas.microsoft.com/office/powerpoint/2010/main" val="227071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8" y="1828800"/>
            <a:ext cx="10668004" cy="3200400"/>
          </a:xfrm>
          <a:prstGeom prst="rect">
            <a:avLst/>
          </a:prstGeom>
        </p:spPr>
      </p:pic>
    </p:spTree>
    <p:custDataLst>
      <p:tags r:id="rId1"/>
    </p:custDataLst>
    <p:extLst>
      <p:ext uri="{BB962C8B-B14F-4D97-AF65-F5344CB8AC3E}">
        <p14:creationId xmlns:p14="http://schemas.microsoft.com/office/powerpoint/2010/main" val="29072421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297" y="951467"/>
            <a:ext cx="8881406" cy="4955066"/>
          </a:xfrm>
          <a:prstGeom prst="rect">
            <a:avLst/>
          </a:prstGeom>
        </p:spPr>
      </p:pic>
    </p:spTree>
    <p:custDataLst>
      <p:tags r:id="rId1"/>
    </p:custDataLst>
    <p:extLst>
      <p:ext uri="{BB962C8B-B14F-4D97-AF65-F5344CB8AC3E}">
        <p14:creationId xmlns:p14="http://schemas.microsoft.com/office/powerpoint/2010/main" val="5061223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34219" y="0"/>
            <a:ext cx="5323562" cy="6858000"/>
          </a:xfrm>
          <a:prstGeom prst="rect">
            <a:avLst/>
          </a:prstGeom>
        </p:spPr>
      </p:pic>
    </p:spTree>
    <p:custDataLst>
      <p:tags r:id="rId1"/>
    </p:custDataLst>
    <p:extLst>
      <p:ext uri="{BB962C8B-B14F-4D97-AF65-F5344CB8AC3E}">
        <p14:creationId xmlns:p14="http://schemas.microsoft.com/office/powerpoint/2010/main" val="153050442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YxsDb8g6"/>
  <p:tag name="ARTICULATE_DESIGN_ID_MICROSOFT PHILANTHROPIES TEALS" val="xMLILSXY"/>
  <p:tag name="ARTICULATE_SLIDE_COUNT" val="6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F1DB31C6-F59C-41BA-8729-55C8153D258D}" vid="{B6C3B4CF-C714-46AD-9867-DF2A0300E80A}"/>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1904</Words>
  <Application>Microsoft Office PowerPoint</Application>
  <PresentationFormat>Widescreen</PresentationFormat>
  <Paragraphs>277</Paragraphs>
  <Slides>61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61</vt:i4>
      </vt:variant>
    </vt:vector>
  </HeadingPairs>
  <TitlesOfParts>
    <vt:vector size="70" baseType="lpstr">
      <vt:lpstr>Arial</vt:lpstr>
      <vt:lpstr>Calibri</vt:lpstr>
      <vt:lpstr>Consolas</vt:lpstr>
      <vt:lpstr>Courier New</vt:lpstr>
      <vt:lpstr>Segoe UI</vt:lpstr>
      <vt:lpstr>Segoe UI Semibold</vt:lpstr>
      <vt:lpstr>Wingdings</vt:lpstr>
      <vt:lpstr>Microsoft Philanthropies TEALS</vt:lpstr>
      <vt:lpstr>Black Template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Searching Algorithm</vt:lpstr>
      <vt:lpstr>GAME DAY</vt:lpstr>
      <vt:lpstr>Computers are good at managing large collections of data quickly and easily:</vt:lpstr>
      <vt:lpstr>We use searching all the time:</vt:lpstr>
      <vt:lpstr>Puzzle Solving AI</vt:lpstr>
      <vt:lpstr>PowerPoint Presentation</vt:lpstr>
      <vt:lpstr>We need to search for a specific data point:</vt:lpstr>
      <vt:lpstr>Using algorithms:</vt:lpstr>
      <vt:lpstr>When we decide as program designers which searching or sorting to use, </vt:lpstr>
      <vt:lpstr>CSUnplugged: Battleship Activity</vt:lpstr>
      <vt:lpstr>Search method:</vt:lpstr>
      <vt:lpstr>Sequential (Linear) Search</vt:lpstr>
      <vt:lpstr>Binary Search</vt:lpstr>
      <vt:lpstr>Sequential Search Walkthough</vt:lpstr>
      <vt:lpstr>Sequential Search Walkthough</vt:lpstr>
      <vt:lpstr>Binary Search Walkthrough</vt:lpstr>
      <vt:lpstr>Binary Search Walkthrough</vt:lpstr>
      <vt:lpstr>Binary Search Walkthrough</vt:lpstr>
      <vt:lpstr>Worst-case scenarios: Binary vs Sequential</vt:lpstr>
      <vt:lpstr>Homework</vt:lpstr>
      <vt:lpstr>Sorting Algorithm</vt:lpstr>
      <vt:lpstr>Sorting</vt:lpstr>
      <vt:lpstr>As you arrive…</vt:lpstr>
      <vt:lpstr>Sorting algorithms</vt:lpstr>
      <vt:lpstr>Selection Sort</vt:lpstr>
      <vt:lpstr>Selection Sort</vt:lpstr>
      <vt:lpstr>Selection Sort</vt:lpstr>
      <vt:lpstr>Insertion Sort</vt:lpstr>
      <vt:lpstr>Insertion Sort: Array</vt:lpstr>
      <vt:lpstr>Insertion Sort: ArrayList</vt:lpstr>
      <vt:lpstr>Insertion Sort: ArrayList</vt:lpstr>
      <vt:lpstr>Insertion Sort: ArrayList</vt:lpstr>
      <vt:lpstr>Insertion Sort: ArrayList</vt:lpstr>
      <vt:lpstr>Comparison: ArrayList vs Array Insertion Sort</vt:lpstr>
      <vt:lpstr>Homework</vt:lpstr>
      <vt:lpstr>Elevens Lab</vt:lpstr>
      <vt:lpstr>[Slides reserved for Elevens Lab review]</vt:lpstr>
      <vt:lpstr>Review</vt:lpstr>
      <vt:lpstr>What’s on the test?</vt:lpstr>
      <vt:lpstr>Practice Test</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2020-09-03T00:08:18Z</dcterms:created>
  <dcterms:modified xsi:type="dcterms:W3CDTF">2020-09-03T00:08:29Z</dcterms:modified>
</cp:coreProperties>
</file>