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notesSlides/notesSlide4.xml" ContentType="application/vnd.openxmlformats-officedocument.presentationml.notesSlide+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6.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9.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0.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12" r:id="rId2"/>
  </p:sldMasterIdLst>
  <p:notesMasterIdLst>
    <p:notesMasterId r:id="rId6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317"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13" r:id="rId56"/>
    <p:sldId id="314" r:id="rId57"/>
    <p:sldId id="315" r:id="rId58"/>
    <p:sldId id="316" r:id="rId59"/>
    <p:sldId id="308" r:id="rId60"/>
    <p:sldId id="309" r:id="rId61"/>
    <p:sldId id="310" r:id="rId62"/>
    <p:sldId id="311" r:id="rId63"/>
    <p:sldId id="312" r:id="rId64"/>
  </p:sldIdLst>
  <p:sldSz cx="12192000" cy="6858000"/>
  <p:notesSz cx="6858000" cy="9144000"/>
  <p:custDataLst>
    <p:tags r:id="rId6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8.00 Test Review &amp; Reteach" id="{8368F47F-F879-484A-A047-7C70C9ECBDD5}">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 name="8.01 Thinking Recursively" id="{ABA18AEA-9659-40D2-8EB1-9C565154BFAC}">
          <p14:sldIdLst>
            <p14:sldId id="275"/>
            <p14:sldId id="276"/>
            <p14:sldId id="277"/>
            <p14:sldId id="278"/>
            <p14:sldId id="279"/>
            <p14:sldId id="280"/>
            <p14:sldId id="281"/>
            <p14:sldId id="282"/>
          </p14:sldIdLst>
        </p14:section>
        <p14:section name="8.02 Writing Recursive Solutions" id="{159A5282-3527-497A-B029-5B68C6F4DC32}">
          <p14:sldIdLst>
            <p14:sldId id="283"/>
            <p14:sldId id="284"/>
            <p14:sldId id="285"/>
            <p14:sldId id="286"/>
            <p14:sldId id="287"/>
            <p14:sldId id="288"/>
            <p14:sldId id="289"/>
            <p14:sldId id="290"/>
          </p14:sldIdLst>
        </p14:section>
        <p14:section name="8.03 Mechanics of Recursion" id="{AF9363ED-EC33-4469-AEF5-83016BBDF233}">
          <p14:sldIdLst>
            <p14:sldId id="291"/>
            <p14:sldId id="292"/>
            <p14:sldId id="293"/>
            <p14:sldId id="294"/>
            <p14:sldId id="317"/>
            <p14:sldId id="295"/>
            <p14:sldId id="296"/>
            <p14:sldId id="297"/>
          </p14:sldIdLst>
        </p14:section>
        <p14:section name="8.04 Merge Sort" id="{997FF372-40D6-4284-BB83-A0BCA6030FF1}">
          <p14:sldIdLst>
            <p14:sldId id="298"/>
            <p14:sldId id="299"/>
            <p14:sldId id="300"/>
            <p14:sldId id="301"/>
            <p14:sldId id="302"/>
            <p14:sldId id="303"/>
            <p14:sldId id="304"/>
            <p14:sldId id="305"/>
            <p14:sldId id="306"/>
            <p14:sldId id="307"/>
          </p14:sldIdLst>
        </p14:section>
        <p14:section name="8.05 Finding and Fixing Errors" id="{0B975D9F-17A8-4FA0-81EE-5834440E8CE1}">
          <p14:sldIdLst>
            <p14:sldId id="313"/>
            <p14:sldId id="314"/>
            <p14:sldId id="315"/>
            <p14:sldId id="316"/>
          </p14:sldIdLst>
        </p14:section>
        <p14:section name="8.06/7 Review and Quiz" id="{E9533D8F-BBBA-4F75-BDBA-C488EAFE12BA}">
          <p14:sldIdLst>
            <p14:sldId id="308"/>
            <p14:sldId id="309"/>
            <p14:sldId id="310"/>
            <p14:sldId id="311"/>
            <p14:sldId id="31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4FD3B6-A1E6-4498-AB62-A210F08EE941}" v="404" dt="2020-08-24T16:36:42.014"/>
    <p1510:client id="{CF57B2D0-F79A-4053-AE1E-2C1DA5602013}" v="69" dt="2020-08-24T21:14:23.767"/>
    <p1510:client id="{F0A361CD-E1D3-6101-AB64-59F09A86748B}" v="136" dt="2020-08-25T21:56:32.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8" d="100"/>
          <a:sy n="108" d="100"/>
        </p:scale>
        <p:origin x="40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71"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2BF17-CBD8-4789-9F5F-9C8C99AF67D7}" type="datetimeFigureOut">
              <a:rPr lang="en-US" smtClean="0"/>
              <a:t>9/2/2020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DC1F3-3A45-4338-B658-9801CB59CC4B}" type="slidenum">
              <a:rPr lang="en-US" smtClean="0"/>
              <a:t>‹#›</a:t>
            </a:fld>
            <a:endParaRPr lang="en-US"/>
          </a:p>
        </p:txBody>
      </p:sp>
    </p:spTree>
    <p:extLst>
      <p:ext uri="{BB962C8B-B14F-4D97-AF65-F5344CB8AC3E}">
        <p14:creationId xmlns:p14="http://schemas.microsoft.com/office/powerpoint/2010/main" val="3771138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500763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58</a:t>
            </a:fld>
            <a:endParaRPr lang="en-US"/>
          </a:p>
        </p:txBody>
      </p:sp>
    </p:spTree>
    <p:extLst>
      <p:ext uri="{BB962C8B-B14F-4D97-AF65-F5344CB8AC3E}">
        <p14:creationId xmlns:p14="http://schemas.microsoft.com/office/powerpoint/2010/main" val="3651767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20</a:t>
            </a:fld>
            <a:endParaRPr lang="en-US"/>
          </a:p>
        </p:txBody>
      </p:sp>
    </p:spTree>
    <p:extLst>
      <p:ext uri="{BB962C8B-B14F-4D97-AF65-F5344CB8AC3E}">
        <p14:creationId xmlns:p14="http://schemas.microsoft.com/office/powerpoint/2010/main" val="1344240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28</a:t>
            </a:fld>
            <a:endParaRPr lang="en-US"/>
          </a:p>
        </p:txBody>
      </p:sp>
    </p:spTree>
    <p:extLst>
      <p:ext uri="{BB962C8B-B14F-4D97-AF65-F5344CB8AC3E}">
        <p14:creationId xmlns:p14="http://schemas.microsoft.com/office/powerpoint/2010/main" val="355730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if students don’t include a base case! Congratulate your students on remembering that the method calls itself, then ask students how this method is supposed to stop. (It won’t! This is called infinite recursion.) </a:t>
            </a:r>
          </a:p>
          <a:p>
            <a:endParaRPr lang="en-US" dirty="0">
              <a:cs typeface="Calibri"/>
            </a:endParaRPr>
          </a:p>
        </p:txBody>
      </p:sp>
      <p:sp>
        <p:nvSpPr>
          <p:cNvPr id="4" name="Slide Number Placeholder 3"/>
          <p:cNvSpPr>
            <a:spLocks noGrp="1"/>
          </p:cNvSpPr>
          <p:nvPr>
            <p:ph type="sldNum" sz="quarter" idx="5"/>
          </p:nvPr>
        </p:nvSpPr>
        <p:spPr/>
        <p:txBody>
          <a:bodyPr/>
          <a:lstStyle/>
          <a:p>
            <a:fld id="{839DC1F3-3A45-4338-B658-9801CB59CC4B}" type="slidenum">
              <a:rPr lang="en-US" smtClean="0"/>
              <a:t>29</a:t>
            </a:fld>
            <a:endParaRPr lang="en-US"/>
          </a:p>
        </p:txBody>
      </p:sp>
    </p:spTree>
    <p:extLst>
      <p:ext uri="{BB962C8B-B14F-4D97-AF65-F5344CB8AC3E}">
        <p14:creationId xmlns:p14="http://schemas.microsoft.com/office/powerpoint/2010/main" val="4206714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sure that you write recursive methods that work, you need to remember 2 key ingredients:</a:t>
            </a:r>
          </a:p>
          <a:p>
            <a:br>
              <a:rPr lang="en-US" dirty="0"/>
            </a:br>
            <a:endParaRPr lang="en-US" dirty="0"/>
          </a:p>
        </p:txBody>
      </p:sp>
      <p:sp>
        <p:nvSpPr>
          <p:cNvPr id="4" name="Slide Number Placeholder 3"/>
          <p:cNvSpPr>
            <a:spLocks noGrp="1"/>
          </p:cNvSpPr>
          <p:nvPr>
            <p:ph type="sldNum" sz="quarter" idx="5"/>
          </p:nvPr>
        </p:nvSpPr>
        <p:spPr/>
        <p:txBody>
          <a:bodyPr/>
          <a:lstStyle/>
          <a:p>
            <a:fld id="{839DC1F3-3A45-4338-B658-9801CB59CC4B}" type="slidenum">
              <a:rPr lang="en-US" smtClean="0"/>
              <a:t>30</a:t>
            </a:fld>
            <a:endParaRPr lang="en-US"/>
          </a:p>
        </p:txBody>
      </p:sp>
    </p:spTree>
    <p:extLst>
      <p:ext uri="{BB962C8B-B14F-4D97-AF65-F5344CB8AC3E}">
        <p14:creationId xmlns:p14="http://schemas.microsoft.com/office/powerpoint/2010/main" val="2786521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36</a:t>
            </a:fld>
            <a:endParaRPr lang="en-US"/>
          </a:p>
        </p:txBody>
      </p:sp>
    </p:spTree>
    <p:extLst>
      <p:ext uri="{BB962C8B-B14F-4D97-AF65-F5344CB8AC3E}">
        <p14:creationId xmlns:p14="http://schemas.microsoft.com/office/powerpoint/2010/main" val="4247226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44</a:t>
            </a:fld>
            <a:endParaRPr lang="en-US"/>
          </a:p>
        </p:txBody>
      </p:sp>
    </p:spTree>
    <p:extLst>
      <p:ext uri="{BB962C8B-B14F-4D97-AF65-F5344CB8AC3E}">
        <p14:creationId xmlns:p14="http://schemas.microsoft.com/office/powerpoint/2010/main" val="2030369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work on merge first.</a:t>
            </a:r>
          </a:p>
        </p:txBody>
      </p:sp>
      <p:sp>
        <p:nvSpPr>
          <p:cNvPr id="4" name="Slide Number Placeholder 3"/>
          <p:cNvSpPr>
            <a:spLocks noGrp="1"/>
          </p:cNvSpPr>
          <p:nvPr>
            <p:ph type="sldNum" sz="quarter" idx="10"/>
          </p:nvPr>
        </p:nvSpPr>
        <p:spPr/>
        <p:txBody>
          <a:bodyPr/>
          <a:lstStyle/>
          <a:p>
            <a:fld id="{C56969A0-B3EA-45A4-A390-44554200A62E}" type="slidenum">
              <a:rPr lang="en-US" smtClean="0"/>
              <a:t>48</a:t>
            </a:fld>
            <a:endParaRPr lang="en-US"/>
          </a:p>
        </p:txBody>
      </p:sp>
    </p:spTree>
    <p:extLst>
      <p:ext uri="{BB962C8B-B14F-4D97-AF65-F5344CB8AC3E}">
        <p14:creationId xmlns:p14="http://schemas.microsoft.com/office/powerpoint/2010/main" val="1287943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54</a:t>
            </a:fld>
            <a:endParaRPr lang="en-US"/>
          </a:p>
        </p:txBody>
      </p:sp>
    </p:spTree>
    <p:extLst>
      <p:ext uri="{BB962C8B-B14F-4D97-AF65-F5344CB8AC3E}">
        <p14:creationId xmlns:p14="http://schemas.microsoft.com/office/powerpoint/2010/main" val="37896111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598502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1373274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567025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365786347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30647857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7845588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1234505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1952086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2067869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22825817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74450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79749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3256242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854771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1639140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8316711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02265352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2806213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46651226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51941799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631211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0356506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1073441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0669350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33349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10912471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348528170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7583808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1243583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533859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1527341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1972586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6296229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2915868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73179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87572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29864195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4405474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31253645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8008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902942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560045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8484434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3758719128"/>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12942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115A75-4878-40AF-9D9D-2F737F6775A7}"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306080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115A75-4878-40AF-9D9D-2F737F6775A7}"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17520099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2155835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35166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756826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4788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60981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96018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437437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9919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810647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1144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8707557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6127846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33851000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669349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7096565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34865704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20266288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22294721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15119286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76495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16315133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918224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717452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22890857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6884234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4164888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60000220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28024736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40146035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45553571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17868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04357894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319558444"/>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5833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367950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412072091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3243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974860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55086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053542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412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1540345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1831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993293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88533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171513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1787136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2629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086830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6643278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68371784"/>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9" Type="http://schemas.openxmlformats.org/officeDocument/2006/relationships/slideLayout" Target="../slideLayouts/slideLayout80.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image" Target="../media/image1.emf"/><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theme" Target="../theme/theme2.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0" Type="http://schemas.openxmlformats.org/officeDocument/2006/relationships/slideLayout" Target="../slideLayouts/slideLayout71.xml"/><Relationship Id="rId41" Type="http://schemas.openxmlformats.org/officeDocument/2006/relationships/slideLayout" Target="../slideLayouts/slideLayout92.xml"/><Relationship Id="rId1" Type="http://schemas.openxmlformats.org/officeDocument/2006/relationships/slideLayout" Target="../slideLayouts/slideLayout52.xml"/><Relationship Id="rId6"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3"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000092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8520940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 id="2147483738" r:id="rId26"/>
    <p:sldLayoutId id="2147483739" r:id="rId27"/>
    <p:sldLayoutId id="2147483740" r:id="rId28"/>
    <p:sldLayoutId id="2147483741" r:id="rId29"/>
    <p:sldLayoutId id="2147483742" r:id="rId30"/>
    <p:sldLayoutId id="2147483743" r:id="rId31"/>
    <p:sldLayoutId id="2147483744" r:id="rId32"/>
    <p:sldLayoutId id="2147483745" r:id="rId33"/>
    <p:sldLayoutId id="2147483746" r:id="rId34"/>
    <p:sldLayoutId id="2147483747" r:id="rId35"/>
    <p:sldLayoutId id="2147483748" r:id="rId36"/>
    <p:sldLayoutId id="2147483749" r:id="rId37"/>
    <p:sldLayoutId id="2147483750" r:id="rId38"/>
    <p:sldLayoutId id="2147483751" r:id="rId39"/>
    <p:sldLayoutId id="2147483752" r:id="rId40"/>
    <p:sldLayoutId id="2147483753" r:id="rId41"/>
    <p:sldLayoutId id="2147483754" r:id="rId42"/>
    <p:sldLayoutId id="2147483755" r:id="rId43"/>
    <p:sldLayoutId id="2147483756" r:id="rId44"/>
    <p:sldLayoutId id="2147483757" r:id="rId45"/>
    <p:sldLayoutId id="2147483758" r:id="rId46"/>
    <p:sldLayoutId id="2147483759"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0.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40.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40.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40.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40.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0.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slideLayout" Target="../slideLayouts/slideLayout51.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slideLayout" Target="../slideLayouts/slideLayout51.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0.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1.xml"/><Relationship Id="rId1" Type="http://schemas.openxmlformats.org/officeDocument/2006/relationships/tags" Target="../tags/tag30.xml"/><Relationship Id="rId4" Type="http://schemas.openxmlformats.org/officeDocument/2006/relationships/image" Target="../media/image39.jpeg"/></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40.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1.xml"/><Relationship Id="rId1" Type="http://schemas.openxmlformats.org/officeDocument/2006/relationships/tags" Target="../tags/tag31.xml"/><Relationship Id="rId4" Type="http://schemas.openxmlformats.org/officeDocument/2006/relationships/image" Target="../media/image40.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0.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slideLayout" Target="../slideLayouts/slideLayout51.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PKbwrzkupaU" TargetMode="External"/><Relationship Id="rId2" Type="http://schemas.openxmlformats.org/officeDocument/2006/relationships/slideLayout" Target="../slideLayouts/slideLayout51.xml"/><Relationship Id="rId1" Type="http://schemas.openxmlformats.org/officeDocument/2006/relationships/tags" Target="../tags/tag43.xml"/><Relationship Id="rId5" Type="http://schemas.openxmlformats.org/officeDocument/2006/relationships/image" Target="../media/image42.gif"/><Relationship Id="rId4" Type="http://schemas.openxmlformats.org/officeDocument/2006/relationships/hyperlink" Target="https://www.youtube.com/watch?v=0jGaio87u3A" TargetMode="Externa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0.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51.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43.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1.xml"/><Relationship Id="rId1" Type="http://schemas.openxmlformats.org/officeDocument/2006/relationships/tags" Target="../tags/tag49.xml"/><Relationship Id="rId4" Type="http://schemas.openxmlformats.org/officeDocument/2006/relationships/image" Target="../media/image45.gif"/></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51.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51.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40.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0.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0.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63.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dirty="0"/>
              <a:t>[ 8.00 ] [ Today’s Date ] [ Instructor Name ]</a:t>
            </a:r>
          </a:p>
        </p:txBody>
      </p:sp>
    </p:spTree>
    <p:custDataLst>
      <p:tags r:id="rId1"/>
    </p:custDataLst>
    <p:extLst>
      <p:ext uri="{BB962C8B-B14F-4D97-AF65-F5344CB8AC3E}">
        <p14:creationId xmlns:p14="http://schemas.microsoft.com/office/powerpoint/2010/main" val="404259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390" y="23692"/>
            <a:ext cx="6349220" cy="6810616"/>
          </a:xfrm>
          <a:prstGeom prst="rect">
            <a:avLst/>
          </a:prstGeom>
        </p:spPr>
      </p:pic>
    </p:spTree>
    <p:custDataLst>
      <p:tags r:id="rId1"/>
    </p:custDataLst>
    <p:extLst>
      <p:ext uri="{BB962C8B-B14F-4D97-AF65-F5344CB8AC3E}">
        <p14:creationId xmlns:p14="http://schemas.microsoft.com/office/powerpoint/2010/main" val="37518846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automatically generated">
            <a:extLst>
              <a:ext uri="{FF2B5EF4-FFF2-40B4-BE49-F238E27FC236}">
                <a16:creationId xmlns:a16="http://schemas.microsoft.com/office/drawing/2014/main" id="{228E59AA-6C3F-4576-A0B4-1A7A633DFBDB}"/>
              </a:ext>
            </a:extLst>
          </p:cNvPr>
          <p:cNvPicPr>
            <a:picLocks noChangeAspect="1"/>
          </p:cNvPicPr>
          <p:nvPr/>
        </p:nvPicPr>
        <p:blipFill>
          <a:blip r:embed="rId3"/>
          <a:stretch>
            <a:fillRect/>
          </a:stretch>
        </p:blipFill>
        <p:spPr>
          <a:xfrm>
            <a:off x="1152178" y="68263"/>
            <a:ext cx="9887643" cy="6721475"/>
          </a:xfrm>
          <a:prstGeom prst="rect">
            <a:avLst/>
          </a:prstGeom>
          <a:noFill/>
        </p:spPr>
      </p:pic>
    </p:spTree>
    <p:custDataLst>
      <p:tags r:id="rId1"/>
    </p:custDataLst>
    <p:extLst>
      <p:ext uri="{BB962C8B-B14F-4D97-AF65-F5344CB8AC3E}">
        <p14:creationId xmlns:p14="http://schemas.microsoft.com/office/powerpoint/2010/main" val="37935187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automatically generated">
            <a:extLst>
              <a:ext uri="{FF2B5EF4-FFF2-40B4-BE49-F238E27FC236}">
                <a16:creationId xmlns:a16="http://schemas.microsoft.com/office/drawing/2014/main" id="{D124012A-FABF-4F91-A088-97CD1F284146}"/>
              </a:ext>
            </a:extLst>
          </p:cNvPr>
          <p:cNvPicPr>
            <a:picLocks noChangeAspect="1"/>
          </p:cNvPicPr>
          <p:nvPr/>
        </p:nvPicPr>
        <p:blipFill>
          <a:blip r:embed="rId3"/>
          <a:stretch>
            <a:fillRect/>
          </a:stretch>
        </p:blipFill>
        <p:spPr>
          <a:xfrm>
            <a:off x="120650" y="665401"/>
            <a:ext cx="11950700" cy="5527198"/>
          </a:xfrm>
          <a:prstGeom prst="rect">
            <a:avLst/>
          </a:prstGeom>
          <a:noFill/>
        </p:spPr>
      </p:pic>
    </p:spTree>
    <p:custDataLst>
      <p:tags r:id="rId1"/>
    </p:custDataLst>
    <p:extLst>
      <p:ext uri="{BB962C8B-B14F-4D97-AF65-F5344CB8AC3E}">
        <p14:creationId xmlns:p14="http://schemas.microsoft.com/office/powerpoint/2010/main" val="13767757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bird, flower, tree&#10;&#10;Description automatically generated">
            <a:extLst>
              <a:ext uri="{FF2B5EF4-FFF2-40B4-BE49-F238E27FC236}">
                <a16:creationId xmlns:a16="http://schemas.microsoft.com/office/drawing/2014/main" id="{EFAFFE6C-842E-40DD-90DC-3A93E5248789}"/>
              </a:ext>
            </a:extLst>
          </p:cNvPr>
          <p:cNvPicPr>
            <a:picLocks noChangeAspect="1"/>
          </p:cNvPicPr>
          <p:nvPr/>
        </p:nvPicPr>
        <p:blipFill>
          <a:blip r:embed="rId3"/>
          <a:stretch>
            <a:fillRect/>
          </a:stretch>
        </p:blipFill>
        <p:spPr>
          <a:xfrm>
            <a:off x="120650" y="740094"/>
            <a:ext cx="11950700" cy="5377813"/>
          </a:xfrm>
          <a:prstGeom prst="rect">
            <a:avLst/>
          </a:prstGeom>
          <a:noFill/>
        </p:spPr>
      </p:pic>
    </p:spTree>
    <p:custDataLst>
      <p:tags r:id="rId1"/>
    </p:custDataLst>
    <p:extLst>
      <p:ext uri="{BB962C8B-B14F-4D97-AF65-F5344CB8AC3E}">
        <p14:creationId xmlns:p14="http://schemas.microsoft.com/office/powerpoint/2010/main" val="1803052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automatically generated">
            <a:extLst>
              <a:ext uri="{FF2B5EF4-FFF2-40B4-BE49-F238E27FC236}">
                <a16:creationId xmlns:a16="http://schemas.microsoft.com/office/drawing/2014/main" id="{0E83F1C5-C0C5-4013-9AEA-B96D87B6B784}"/>
              </a:ext>
            </a:extLst>
          </p:cNvPr>
          <p:cNvPicPr>
            <a:picLocks noChangeAspect="1"/>
          </p:cNvPicPr>
          <p:nvPr/>
        </p:nvPicPr>
        <p:blipFill>
          <a:blip r:embed="rId3"/>
          <a:stretch>
            <a:fillRect/>
          </a:stretch>
        </p:blipFill>
        <p:spPr>
          <a:xfrm>
            <a:off x="120650" y="1023922"/>
            <a:ext cx="11950700" cy="4810156"/>
          </a:xfrm>
          <a:prstGeom prst="rect">
            <a:avLst/>
          </a:prstGeom>
          <a:noFill/>
        </p:spPr>
      </p:pic>
    </p:spTree>
    <p:custDataLst>
      <p:tags r:id="rId1"/>
    </p:custDataLst>
    <p:extLst>
      <p:ext uri="{BB962C8B-B14F-4D97-AF65-F5344CB8AC3E}">
        <p14:creationId xmlns:p14="http://schemas.microsoft.com/office/powerpoint/2010/main" val="169322329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52" y="0"/>
            <a:ext cx="5843296" cy="6858000"/>
          </a:xfrm>
          <a:prstGeom prst="rect">
            <a:avLst/>
          </a:prstGeom>
        </p:spPr>
      </p:pic>
    </p:spTree>
    <p:custDataLst>
      <p:tags r:id="rId1"/>
    </p:custDataLst>
    <p:extLst>
      <p:ext uri="{BB962C8B-B14F-4D97-AF65-F5344CB8AC3E}">
        <p14:creationId xmlns:p14="http://schemas.microsoft.com/office/powerpoint/2010/main" val="33842569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782" y="-2619"/>
            <a:ext cx="6602436" cy="6863238"/>
          </a:xfrm>
          <a:prstGeom prst="rect">
            <a:avLst/>
          </a:prstGeom>
        </p:spPr>
      </p:pic>
    </p:spTree>
    <p:custDataLst>
      <p:tags r:id="rId1"/>
    </p:custDataLst>
    <p:extLst>
      <p:ext uri="{BB962C8B-B14F-4D97-AF65-F5344CB8AC3E}">
        <p14:creationId xmlns:p14="http://schemas.microsoft.com/office/powerpoint/2010/main" val="37931159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691720" y="603115"/>
            <a:ext cx="7286909" cy="5160406"/>
          </a:xfrm>
          <a:prstGeom prst="rect">
            <a:avLst/>
          </a:prstGeom>
        </p:spPr>
      </p:pic>
    </p:spTree>
    <p:custDataLst>
      <p:tags r:id="rId1"/>
    </p:custDataLst>
    <p:extLst>
      <p:ext uri="{BB962C8B-B14F-4D97-AF65-F5344CB8AC3E}">
        <p14:creationId xmlns:p14="http://schemas.microsoft.com/office/powerpoint/2010/main" val="13495091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tree&#10;&#10;Description automatically generated">
            <a:extLst>
              <a:ext uri="{FF2B5EF4-FFF2-40B4-BE49-F238E27FC236}">
                <a16:creationId xmlns:a16="http://schemas.microsoft.com/office/drawing/2014/main" id="{4BE213AD-4BBF-47A0-8BEA-DE54FD094C2B}"/>
              </a:ext>
            </a:extLst>
          </p:cNvPr>
          <p:cNvPicPr>
            <a:picLocks noChangeAspect="1"/>
          </p:cNvPicPr>
          <p:nvPr/>
        </p:nvPicPr>
        <p:blipFill>
          <a:blip r:embed="rId3"/>
          <a:stretch>
            <a:fillRect/>
          </a:stretch>
        </p:blipFill>
        <p:spPr>
          <a:xfrm>
            <a:off x="584200" y="1813584"/>
            <a:ext cx="11018838" cy="4076970"/>
          </a:xfrm>
          <a:prstGeom prst="rect">
            <a:avLst/>
          </a:prstGeom>
          <a:noFill/>
        </p:spPr>
      </p:pic>
    </p:spTree>
    <p:custDataLst>
      <p:tags r:id="rId1"/>
    </p:custDataLst>
    <p:extLst>
      <p:ext uri="{BB962C8B-B14F-4D97-AF65-F5344CB8AC3E}">
        <p14:creationId xmlns:p14="http://schemas.microsoft.com/office/powerpoint/2010/main" val="17718273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84200" y="1435503"/>
            <a:ext cx="11018520" cy="2930033"/>
          </a:xfrm>
        </p:spPr>
        <p:txBody>
          <a:bodyPr vert="horz" wrap="square" lIns="0" tIns="0" rIns="0" bIns="0" rtlCol="0" anchor="t">
            <a:spAutoFit/>
          </a:bodyPr>
          <a:lstStyle/>
          <a:p>
            <a:pPr marL="0" indent="0">
              <a:buNone/>
            </a:pPr>
            <a:r>
              <a:rPr lang="en-US" dirty="0">
                <a:cs typeface="Segoe UI"/>
              </a:rPr>
              <a:t>Read BJP 12.1 up to “Structure of Recursive Solutions”</a:t>
            </a:r>
          </a:p>
          <a:p>
            <a:pPr marL="0" indent="0">
              <a:buNone/>
            </a:pPr>
            <a:endParaRPr lang="en-US" dirty="0"/>
          </a:p>
          <a:p>
            <a:pPr marL="0" indent="0">
              <a:buNone/>
            </a:pPr>
            <a:r>
              <a:rPr lang="en-US" dirty="0"/>
              <a:t>Correct any incorrect test answers by re-answering on a separate sheet of paper:</a:t>
            </a:r>
          </a:p>
          <a:p>
            <a:pPr marL="0" indent="0">
              <a:buNone/>
            </a:pPr>
            <a:r>
              <a:rPr lang="en-US" dirty="0">
                <a:cs typeface="Segoe UI"/>
              </a:rPr>
              <a:t>	To get back credit, you must explain your new answers.</a:t>
            </a:r>
          </a:p>
          <a:p>
            <a:pPr marL="0" indent="0">
              <a:buNone/>
            </a:pPr>
            <a:r>
              <a:rPr lang="en-US" dirty="0">
                <a:cs typeface="Segoe UI"/>
              </a:rPr>
              <a:t>	Staple the new answer sheet to the old test and submit. </a:t>
            </a:r>
          </a:p>
        </p:txBody>
      </p:sp>
    </p:spTree>
    <p:custDataLst>
      <p:tags r:id="rId1"/>
    </p:custDataLst>
    <p:extLst>
      <p:ext uri="{BB962C8B-B14F-4D97-AF65-F5344CB8AC3E}">
        <p14:creationId xmlns:p14="http://schemas.microsoft.com/office/powerpoint/2010/main" val="178665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close up of a flower&#10;&#10;Description automatically generated">
            <a:extLst>
              <a:ext uri="{FF2B5EF4-FFF2-40B4-BE49-F238E27FC236}">
                <a16:creationId xmlns:a16="http://schemas.microsoft.com/office/drawing/2014/main" id="{18DDAE32-DF0B-40DD-8DCC-879910AE9C4B}"/>
              </a:ext>
            </a:extLst>
          </p:cNvPr>
          <p:cNvPicPr>
            <a:picLocks noChangeAspect="1"/>
          </p:cNvPicPr>
          <p:nvPr/>
        </p:nvPicPr>
        <p:blipFill>
          <a:blip r:embed="rId3"/>
          <a:stretch>
            <a:fillRect/>
          </a:stretch>
        </p:blipFill>
        <p:spPr>
          <a:xfrm>
            <a:off x="584200" y="2061508"/>
            <a:ext cx="11018838" cy="3581122"/>
          </a:xfrm>
          <a:prstGeom prst="rect">
            <a:avLst/>
          </a:prstGeom>
          <a:noFill/>
        </p:spPr>
      </p:pic>
    </p:spTree>
    <p:custDataLst>
      <p:tags r:id="rId1"/>
    </p:custDataLst>
    <p:extLst>
      <p:ext uri="{BB962C8B-B14F-4D97-AF65-F5344CB8AC3E}">
        <p14:creationId xmlns:p14="http://schemas.microsoft.com/office/powerpoint/2010/main" val="39432969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Thinking Recursively</a:t>
            </a:r>
          </a:p>
        </p:txBody>
      </p:sp>
      <p:sp>
        <p:nvSpPr>
          <p:cNvPr id="3" name="Subtitle 2"/>
          <p:cNvSpPr>
            <a:spLocks noGrp="1"/>
          </p:cNvSpPr>
          <p:nvPr>
            <p:ph type="subTitle" idx="1"/>
          </p:nvPr>
        </p:nvSpPr>
        <p:spPr/>
        <p:txBody>
          <a:bodyPr/>
          <a:lstStyle/>
          <a:p>
            <a:r>
              <a:rPr lang="en-US" dirty="0"/>
              <a:t>[ 8.01 ] [ Today’s Date ] [ Instructor Name ]</a:t>
            </a:r>
          </a:p>
        </p:txBody>
      </p:sp>
    </p:spTree>
    <p:custDataLst>
      <p:tags r:id="rId1"/>
    </p:custDataLst>
    <p:extLst>
      <p:ext uri="{BB962C8B-B14F-4D97-AF65-F5344CB8AC3E}">
        <p14:creationId xmlns:p14="http://schemas.microsoft.com/office/powerpoint/2010/main" val="3116718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89650"/>
            <a:ext cx="9144000" cy="2387600"/>
          </a:xfrm>
        </p:spPr>
        <p:txBody>
          <a:bodyPr>
            <a:normAutofit/>
          </a:bodyPr>
          <a:lstStyle/>
          <a:p>
            <a:r>
              <a:rPr lang="en-US" sz="4800" dirty="0"/>
              <a:t>Tower of Hanoi</a:t>
            </a:r>
          </a:p>
        </p:txBody>
      </p:sp>
    </p:spTree>
    <p:custDataLst>
      <p:tags r:id="rId1"/>
    </p:custDataLst>
    <p:extLst>
      <p:ext uri="{BB962C8B-B14F-4D97-AF65-F5344CB8AC3E}">
        <p14:creationId xmlns:p14="http://schemas.microsoft.com/office/powerpoint/2010/main" val="190510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t;strong&gt;Tower of Hanoi&lt;/strong&gt; - Wikipedia, the free encyclopedi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489" y="1674055"/>
            <a:ext cx="7977022" cy="3509890"/>
          </a:xfrm>
          <a:prstGeom prst="rect">
            <a:avLst/>
          </a:prstGeom>
        </p:spPr>
      </p:pic>
    </p:spTree>
    <p:custDataLst>
      <p:tags r:id="rId1"/>
    </p:custDataLst>
    <p:extLst>
      <p:ext uri="{BB962C8B-B14F-4D97-AF65-F5344CB8AC3E}">
        <p14:creationId xmlns:p14="http://schemas.microsoft.com/office/powerpoint/2010/main" val="181550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Rules:</a:t>
            </a:r>
          </a:p>
        </p:txBody>
      </p:sp>
      <p:sp>
        <p:nvSpPr>
          <p:cNvPr id="3" name="Content Placeholder 2"/>
          <p:cNvSpPr>
            <a:spLocks noGrp="1"/>
          </p:cNvSpPr>
          <p:nvPr>
            <p:ph idx="1"/>
          </p:nvPr>
        </p:nvSpPr>
        <p:spPr>
          <a:xfrm>
            <a:off x="584200" y="1435503"/>
            <a:ext cx="11018520" cy="1982081"/>
          </a:xfrm>
        </p:spPr>
        <p:txBody>
          <a:bodyPr/>
          <a:lstStyle/>
          <a:p>
            <a:pPr marL="0" indent="0" algn="ctr">
              <a:buNone/>
            </a:pPr>
            <a:endParaRPr lang="en-US" dirty="0"/>
          </a:p>
          <a:p>
            <a:pPr marL="0" indent="0" algn="ctr">
              <a:buNone/>
            </a:pPr>
            <a:r>
              <a:rPr lang="en-US" dirty="0"/>
              <a:t>Move all the rings to the right-most post.</a:t>
            </a:r>
          </a:p>
          <a:p>
            <a:pPr marL="0" indent="0" algn="ctr">
              <a:buNone/>
            </a:pPr>
            <a:r>
              <a:rPr lang="en-US" dirty="0"/>
              <a:t>You can only take one ring at a time.</a:t>
            </a:r>
          </a:p>
          <a:p>
            <a:pPr marL="0" indent="0" algn="ctr">
              <a:buNone/>
            </a:pPr>
            <a:r>
              <a:rPr lang="en-US" dirty="0"/>
              <a:t>A ring cannot be put on a smaller ring.</a:t>
            </a:r>
          </a:p>
        </p:txBody>
      </p:sp>
    </p:spTree>
    <p:custDataLst>
      <p:tags r:id="rId1"/>
    </p:custDataLst>
    <p:extLst>
      <p:ext uri="{BB962C8B-B14F-4D97-AF65-F5344CB8AC3E}">
        <p14:creationId xmlns:p14="http://schemas.microsoft.com/office/powerpoint/2010/main" val="3861330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54592"/>
            <a:ext cx="9144000" cy="2387600"/>
          </a:xfrm>
        </p:spPr>
        <p:txBody>
          <a:bodyPr>
            <a:normAutofit/>
          </a:bodyPr>
          <a:lstStyle/>
          <a:p>
            <a:r>
              <a:rPr lang="en-US" sz="4800" dirty="0"/>
              <a:t>Discussion</a:t>
            </a:r>
          </a:p>
        </p:txBody>
      </p:sp>
    </p:spTree>
    <p:custDataLst>
      <p:tags r:id="rId1"/>
    </p:custDataLst>
    <p:extLst>
      <p:ext uri="{BB962C8B-B14F-4D97-AF65-F5344CB8AC3E}">
        <p14:creationId xmlns:p14="http://schemas.microsoft.com/office/powerpoint/2010/main" val="462233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vs Recursion</a:t>
            </a:r>
          </a:p>
        </p:txBody>
      </p:sp>
      <p:sp>
        <p:nvSpPr>
          <p:cNvPr id="3" name="Content Placeholder 2"/>
          <p:cNvSpPr>
            <a:spLocks noGrp="1"/>
          </p:cNvSpPr>
          <p:nvPr>
            <p:ph idx="1"/>
          </p:nvPr>
        </p:nvSpPr>
        <p:spPr/>
        <p:txBody>
          <a:bodyPr/>
          <a:lstStyle/>
          <a:p>
            <a:pPr marL="0" indent="0">
              <a:buNone/>
            </a:pPr>
            <a:endParaRPr lang="en-US" b="1" dirty="0"/>
          </a:p>
          <a:p>
            <a:pPr marL="0" indent="0">
              <a:buNone/>
            </a:pPr>
            <a:r>
              <a:rPr lang="en-US" b="1" dirty="0"/>
              <a:t>Iteration: </a:t>
            </a:r>
            <a:r>
              <a:rPr lang="en-US" dirty="0"/>
              <a:t>	A programming technique in which you describe actions to 		be repeated typically using a loop.</a:t>
            </a:r>
          </a:p>
          <a:p>
            <a:pPr marL="0" indent="0">
              <a:buNone/>
            </a:pPr>
            <a:endParaRPr lang="en-US" dirty="0"/>
          </a:p>
          <a:p>
            <a:pPr marL="0" indent="0">
              <a:buNone/>
            </a:pPr>
            <a:r>
              <a:rPr lang="en-US" b="1" dirty="0"/>
              <a:t>Recursion: </a:t>
            </a:r>
            <a:r>
              <a:rPr lang="en-US" dirty="0"/>
              <a:t>	A programming technique in which you describe actions to 		be repeated using a method that calls itself.</a:t>
            </a:r>
          </a:p>
        </p:txBody>
      </p:sp>
    </p:spTree>
    <p:custDataLst>
      <p:tags r:id="rId1"/>
    </p:custDataLst>
    <p:extLst>
      <p:ext uri="{BB962C8B-B14F-4D97-AF65-F5344CB8AC3E}">
        <p14:creationId xmlns:p14="http://schemas.microsoft.com/office/powerpoint/2010/main" val="1716538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283" y="6452382"/>
            <a:ext cx="12276566" cy="369332"/>
          </a:xfrm>
          <a:prstGeom prst="rect">
            <a:avLst/>
          </a:prstGeom>
          <a:noFill/>
        </p:spPr>
        <p:txBody>
          <a:bodyPr wrap="none" rtlCol="0">
            <a:spAutoFit/>
          </a:bodyPr>
          <a:lstStyle/>
          <a:p>
            <a:r>
              <a:rPr lang="en-US" dirty="0">
                <a:solidFill>
                  <a:schemeClr val="bg2">
                    <a:lumMod val="50000"/>
                  </a:schemeClr>
                </a:solidFill>
              </a:rPr>
              <a:t>By </a:t>
            </a:r>
            <a:r>
              <a:rPr lang="en-US" dirty="0" err="1">
                <a:solidFill>
                  <a:schemeClr val="bg2">
                    <a:lumMod val="50000"/>
                  </a:schemeClr>
                </a:solidFill>
              </a:rPr>
              <a:t>Trixx</a:t>
            </a:r>
            <a:r>
              <a:rPr lang="en-US" dirty="0">
                <a:solidFill>
                  <a:schemeClr val="bg2">
                    <a:lumMod val="50000"/>
                  </a:schemeClr>
                </a:solidFill>
              </a:rPr>
              <a:t> - I designed this using http://thewalnut.io/, CC BY-SA 3.0, https://commons.wikimedia.org/w/index.php?curid=43282866</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725" y="466725"/>
            <a:ext cx="5924550" cy="5924550"/>
          </a:xfrm>
          <a:prstGeom prst="rect">
            <a:avLst/>
          </a:prstGeom>
        </p:spPr>
      </p:pic>
    </p:spTree>
    <p:custDataLst>
      <p:tags r:id="rId1"/>
    </p:custDataLst>
    <p:extLst>
      <p:ext uri="{BB962C8B-B14F-4D97-AF65-F5344CB8AC3E}">
        <p14:creationId xmlns:p14="http://schemas.microsoft.com/office/powerpoint/2010/main" val="3680355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HW 12.1</a:t>
            </a:r>
          </a:p>
        </p:txBody>
      </p:sp>
    </p:spTree>
    <p:custDataLst>
      <p:tags r:id="rId1"/>
    </p:custDataLst>
    <p:extLst>
      <p:ext uri="{BB962C8B-B14F-4D97-AF65-F5344CB8AC3E}">
        <p14:creationId xmlns:p14="http://schemas.microsoft.com/office/powerpoint/2010/main" val="1466336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Writing Recursive Solutions</a:t>
            </a:r>
          </a:p>
        </p:txBody>
      </p:sp>
      <p:sp>
        <p:nvSpPr>
          <p:cNvPr id="3" name="Subtitle 2"/>
          <p:cNvSpPr>
            <a:spLocks noGrp="1"/>
          </p:cNvSpPr>
          <p:nvPr>
            <p:ph type="subTitle" idx="1"/>
          </p:nvPr>
        </p:nvSpPr>
        <p:spPr/>
        <p:txBody>
          <a:bodyPr/>
          <a:lstStyle/>
          <a:p>
            <a:r>
              <a:rPr lang="en-US" dirty="0"/>
              <a:t>[ 8.02 ] [ Today’s Date ] [ Instructor Name ]</a:t>
            </a:r>
          </a:p>
        </p:txBody>
      </p:sp>
    </p:spTree>
    <p:custDataLst>
      <p:tags r:id="rId1"/>
    </p:custDataLst>
    <p:extLst>
      <p:ext uri="{BB962C8B-B14F-4D97-AF65-F5344CB8AC3E}">
        <p14:creationId xmlns:p14="http://schemas.microsoft.com/office/powerpoint/2010/main" val="2650411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f/f7/RecursiveTree.JPG/300px-RecursiveTree.JPG"/>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7774532" y="1470074"/>
            <a:ext cx="4417468" cy="538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698500"/>
            <a:ext cx="10515600" cy="1157288"/>
          </a:xfrm>
        </p:spPr>
        <p:txBody>
          <a:bodyPr/>
          <a:lstStyle/>
          <a:p>
            <a:r>
              <a:rPr lang="en-US" dirty="0"/>
              <a:t>What makes a method recursive?</a:t>
            </a:r>
          </a:p>
        </p:txBody>
      </p:sp>
      <p:sp>
        <p:nvSpPr>
          <p:cNvPr id="3" name="Content Placeholder 2"/>
          <p:cNvSpPr>
            <a:spLocks noGrp="1"/>
          </p:cNvSpPr>
          <p:nvPr>
            <p:ph idx="1"/>
          </p:nvPr>
        </p:nvSpPr>
        <p:spPr>
          <a:xfrm>
            <a:off x="584200" y="1435503"/>
            <a:ext cx="11018520" cy="5047536"/>
          </a:xfrm>
        </p:spPr>
        <p:txBody>
          <a:bodyPr vert="horz" wrap="square" lIns="0" tIns="0" rIns="0" bIns="0" rtlCol="0" anchor="t">
            <a:spAutoFit/>
          </a:bodyPr>
          <a:lstStyle/>
          <a:p>
            <a:endParaRPr lang="en-US" dirty="0"/>
          </a:p>
          <a:p>
            <a:r>
              <a:rPr lang="en-US" dirty="0">
                <a:cs typeface="Segoe UI"/>
              </a:rPr>
              <a:t>A method that calls itself</a:t>
            </a:r>
            <a:endParaRPr lang="en-US" dirty="0"/>
          </a:p>
          <a:p>
            <a:r>
              <a:rPr lang="en-US" dirty="0">
                <a:cs typeface="Segoe UI"/>
              </a:rPr>
              <a:t>How would you write a recursive method?</a:t>
            </a:r>
            <a:endParaRPr lang="en-US" dirty="0"/>
          </a:p>
          <a:p>
            <a:r>
              <a:rPr lang="en-US" dirty="0">
                <a:cs typeface="Segoe UI"/>
              </a:rPr>
              <a:t>Here is an example:</a:t>
            </a:r>
            <a:endParaRPr lang="en-US" dirty="0"/>
          </a:p>
          <a:p>
            <a:pPr marL="0" indent="0">
              <a:buNone/>
            </a:pPr>
            <a:r>
              <a:rPr lang="en-US" sz="1800" dirty="0">
                <a:latin typeface="Courier New"/>
                <a:cs typeface="Segoe UI"/>
              </a:rPr>
              <a:t>public static void </a:t>
            </a:r>
            <a:r>
              <a:rPr lang="en-US" sz="1800" b="1" dirty="0" err="1">
                <a:latin typeface="Courier New"/>
                <a:cs typeface="Segoe UI"/>
              </a:rPr>
              <a:t>writeStars</a:t>
            </a:r>
            <a:r>
              <a:rPr lang="en-US" sz="1800" dirty="0">
                <a:latin typeface="Courier New"/>
                <a:cs typeface="Segoe UI"/>
              </a:rPr>
              <a:t> (int x) {
    </a:t>
            </a:r>
            <a:r>
              <a:rPr lang="en-US" sz="1800" dirty="0" err="1">
                <a:latin typeface="Courier New"/>
                <a:cs typeface="Segoe UI"/>
              </a:rPr>
              <a:t>writeStars</a:t>
            </a:r>
            <a:r>
              <a:rPr lang="en-US" sz="1800" dirty="0">
                <a:latin typeface="Courier New"/>
                <a:cs typeface="Segoe UI"/>
              </a:rPr>
              <a:t>(x - 1);    // Prints a star.
}</a:t>
            </a:r>
          </a:p>
          <a:p>
            <a:endParaRPr lang="en-US" dirty="0"/>
          </a:p>
          <a:p>
            <a:pPr marL="0" indent="0">
              <a:buNone/>
            </a:pPr>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354956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bird, tree, flower&#10;&#10;Description automatically generated">
            <a:extLst>
              <a:ext uri="{FF2B5EF4-FFF2-40B4-BE49-F238E27FC236}">
                <a16:creationId xmlns:a16="http://schemas.microsoft.com/office/drawing/2014/main" id="{02E75E6F-7039-4191-9D36-683671EB3A3F}"/>
              </a:ext>
            </a:extLst>
          </p:cNvPr>
          <p:cNvPicPr>
            <a:picLocks noChangeAspect="1"/>
          </p:cNvPicPr>
          <p:nvPr/>
        </p:nvPicPr>
        <p:blipFill>
          <a:blip r:embed="rId3"/>
          <a:stretch>
            <a:fillRect/>
          </a:stretch>
        </p:blipFill>
        <p:spPr>
          <a:xfrm>
            <a:off x="569345" y="1575207"/>
            <a:ext cx="11010178" cy="3664457"/>
          </a:xfrm>
          <a:prstGeom prst="rect">
            <a:avLst/>
          </a:prstGeom>
        </p:spPr>
      </p:pic>
    </p:spTree>
    <p:custDataLst>
      <p:tags r:id="rId1"/>
    </p:custDataLst>
    <p:extLst>
      <p:ext uri="{BB962C8B-B14F-4D97-AF65-F5344CB8AC3E}">
        <p14:creationId xmlns:p14="http://schemas.microsoft.com/office/powerpoint/2010/main" val="146072937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8500"/>
            <a:ext cx="10515600" cy="1157288"/>
          </a:xfrm>
        </p:spPr>
        <p:txBody>
          <a:bodyPr/>
          <a:lstStyle/>
          <a:p>
            <a:r>
              <a:rPr lang="en-US" dirty="0"/>
              <a:t>What makes a method recursive?</a:t>
            </a:r>
          </a:p>
        </p:txBody>
      </p:sp>
      <p:sp>
        <p:nvSpPr>
          <p:cNvPr id="3" name="Content Placeholder 2"/>
          <p:cNvSpPr>
            <a:spLocks noGrp="1"/>
          </p:cNvSpPr>
          <p:nvPr>
            <p:ph idx="1"/>
          </p:nvPr>
        </p:nvSpPr>
        <p:spPr>
          <a:xfrm>
            <a:off x="584200" y="1435503"/>
            <a:ext cx="7645277" cy="4316919"/>
          </a:xfrm>
        </p:spPr>
        <p:txBody>
          <a:bodyPr>
            <a:normAutofit fontScale="92500" lnSpcReduction="10000"/>
          </a:bodyPr>
          <a:lstStyle/>
          <a:p>
            <a:pPr marL="0" indent="0">
              <a:buNone/>
            </a:pPr>
            <a:r>
              <a:rPr lang="en-US" b="1" dirty="0"/>
              <a:t>Base case:</a:t>
            </a:r>
          </a:p>
          <a:p>
            <a:pPr marL="0" indent="0">
              <a:buNone/>
            </a:pPr>
            <a:r>
              <a:rPr lang="en-US" dirty="0"/>
              <a:t>	A case within a recursive solution that is </a:t>
            </a:r>
          </a:p>
          <a:p>
            <a:pPr marL="0" indent="0">
              <a:buNone/>
            </a:pPr>
            <a:r>
              <a:rPr lang="en-US" dirty="0"/>
              <a:t>	so simple, it can solved without needing </a:t>
            </a:r>
          </a:p>
          <a:p>
            <a:pPr marL="0" indent="0">
              <a:buNone/>
            </a:pPr>
            <a:r>
              <a:rPr lang="en-US" dirty="0"/>
              <a:t>	to call the method again.</a:t>
            </a:r>
          </a:p>
          <a:p>
            <a:pPr marL="0" indent="0">
              <a:buNone/>
            </a:pPr>
            <a:endParaRPr lang="en-US" dirty="0"/>
          </a:p>
          <a:p>
            <a:pPr marL="0" indent="0">
              <a:buNone/>
            </a:pPr>
            <a:r>
              <a:rPr lang="en-US" b="1" dirty="0"/>
              <a:t>Recursive case:</a:t>
            </a:r>
          </a:p>
          <a:p>
            <a:pPr marL="0" indent="0">
              <a:buNone/>
            </a:pPr>
            <a:r>
              <a:rPr lang="en-US" b="1" dirty="0"/>
              <a:t>	</a:t>
            </a:r>
            <a:r>
              <a:rPr lang="en-US" dirty="0"/>
              <a:t>A case within a recursive solution that </a:t>
            </a:r>
          </a:p>
          <a:p>
            <a:pPr marL="0" indent="0">
              <a:buNone/>
            </a:pPr>
            <a:r>
              <a:rPr lang="en-US" b="1" dirty="0"/>
              <a:t>	</a:t>
            </a:r>
            <a:r>
              <a:rPr lang="en-US" dirty="0"/>
              <a:t>involves reducing the overall problem to a</a:t>
            </a:r>
          </a:p>
          <a:p>
            <a:pPr marL="0" indent="0">
              <a:buNone/>
            </a:pPr>
            <a:r>
              <a:rPr lang="en-US" dirty="0"/>
              <a:t>	simpler problem of the same kind that </a:t>
            </a:r>
          </a:p>
          <a:p>
            <a:pPr marL="0" indent="0">
              <a:buNone/>
            </a:pPr>
            <a:r>
              <a:rPr lang="en-US" dirty="0"/>
              <a:t>	can be solved with a recursive call.</a:t>
            </a:r>
          </a:p>
          <a:p>
            <a:pPr marL="0" indent="0">
              <a:buNone/>
            </a:pPr>
            <a:endParaRPr lang="en-US" dirty="0"/>
          </a:p>
        </p:txBody>
      </p:sp>
      <p:pic>
        <p:nvPicPr>
          <p:cNvPr id="4" name="Picture 6" descr="A picture containing street, person, sign, standing&#10;&#10;Description automatically generated">
            <a:extLst>
              <a:ext uri="{FF2B5EF4-FFF2-40B4-BE49-F238E27FC236}">
                <a16:creationId xmlns:a16="http://schemas.microsoft.com/office/drawing/2014/main" id="{73D74C76-8993-420C-A94A-AF2ACD00CB76}"/>
              </a:ext>
            </a:extLst>
          </p:cNvPr>
          <p:cNvPicPr>
            <a:picLocks noChangeAspect="1"/>
          </p:cNvPicPr>
          <p:nvPr/>
        </p:nvPicPr>
        <p:blipFill>
          <a:blip r:embed="rId4"/>
          <a:stretch>
            <a:fillRect/>
          </a:stretch>
        </p:blipFill>
        <p:spPr>
          <a:xfrm>
            <a:off x="8443491" y="1290878"/>
            <a:ext cx="3320487" cy="4420926"/>
          </a:xfrm>
          <a:prstGeom prst="rect">
            <a:avLst/>
          </a:prstGeom>
        </p:spPr>
      </p:pic>
    </p:spTree>
    <p:custDataLst>
      <p:tags r:id="rId1"/>
    </p:custDataLst>
    <p:extLst>
      <p:ext uri="{BB962C8B-B14F-4D97-AF65-F5344CB8AC3E}">
        <p14:creationId xmlns:p14="http://schemas.microsoft.com/office/powerpoint/2010/main" val="472894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recursive method:</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static void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p>
          <a:p>
            <a:pPr marL="0" indent="0">
              <a:buNone/>
            </a:pPr>
            <a:r>
              <a:rPr lang="en-US" dirty="0">
                <a:latin typeface="Courier New" panose="02070309020205020404" pitchFamily="49" charset="0"/>
                <a:cs typeface="Courier New" panose="02070309020205020404" pitchFamily="49" charset="0"/>
              </a:rPr>
              <a:t>	if (x == 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 else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(x – 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252366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Wrong recursion:</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static void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(n - 1);</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What is the output of this recursive call?</a:t>
            </a:r>
          </a:p>
        </p:txBody>
      </p:sp>
    </p:spTree>
    <p:custDataLst>
      <p:tags r:id="rId1"/>
    </p:custDataLst>
    <p:extLst>
      <p:ext uri="{BB962C8B-B14F-4D97-AF65-F5344CB8AC3E}">
        <p14:creationId xmlns:p14="http://schemas.microsoft.com/office/powerpoint/2010/main" val="3706464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9649"/>
            <a:ext cx="9144000" cy="2387600"/>
          </a:xfrm>
        </p:spPr>
        <p:txBody>
          <a:bodyPr>
            <a:normAutofit/>
          </a:bodyPr>
          <a:lstStyle/>
          <a:p>
            <a:r>
              <a:rPr lang="en-US" sz="5400" dirty="0" err="1"/>
              <a:t>Grudgeball</a:t>
            </a:r>
            <a:endParaRPr lang="en-US" sz="5400" dirty="0"/>
          </a:p>
        </p:txBody>
      </p:sp>
    </p:spTree>
    <p:custDataLst>
      <p:tags r:id="rId1"/>
    </p:custDataLst>
    <p:extLst>
      <p:ext uri="{BB962C8B-B14F-4D97-AF65-F5344CB8AC3E}">
        <p14:creationId xmlns:p14="http://schemas.microsoft.com/office/powerpoint/2010/main" val="3472578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0356"/>
            <a:ext cx="10515600" cy="1157288"/>
          </a:xfrm>
        </p:spPr>
        <p:txBody>
          <a:bodyPr>
            <a:normAutofit/>
          </a:bodyPr>
          <a:lstStyle/>
          <a:p>
            <a:pPr algn="ctr"/>
            <a:r>
              <a:rPr lang="en-US" dirty="0"/>
              <a:t>Slides reserved for your own or</a:t>
            </a:r>
            <a:br>
              <a:rPr lang="en-US" dirty="0"/>
            </a:br>
            <a:r>
              <a:rPr lang="en-US" dirty="0"/>
              <a:t> chosen </a:t>
            </a:r>
            <a:r>
              <a:rPr lang="en-US" dirty="0" err="1"/>
              <a:t>Grudgeball</a:t>
            </a:r>
            <a:r>
              <a:rPr lang="en-US" dirty="0"/>
              <a:t> questions.</a:t>
            </a:r>
          </a:p>
        </p:txBody>
      </p:sp>
    </p:spTree>
    <p:custDataLst>
      <p:tags r:id="rId1"/>
    </p:custDataLst>
    <p:extLst>
      <p:ext uri="{BB962C8B-B14F-4D97-AF65-F5344CB8AC3E}">
        <p14:creationId xmlns:p14="http://schemas.microsoft.com/office/powerpoint/2010/main" val="1604029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HW 12.2</a:t>
            </a:r>
          </a:p>
          <a:p>
            <a:pPr marL="0" indent="0">
              <a:buNone/>
            </a:pPr>
            <a:endParaRPr lang="en-US" dirty="0"/>
          </a:p>
          <a:p>
            <a:pPr marL="0" indent="0">
              <a:buNone/>
            </a:pPr>
            <a:r>
              <a:rPr lang="en-US" dirty="0"/>
              <a:t>Complete self-check questions %5, 7 – 9 and exercise #1</a:t>
            </a:r>
          </a:p>
        </p:txBody>
      </p:sp>
    </p:spTree>
    <p:custDataLst>
      <p:tags r:id="rId1"/>
    </p:custDataLst>
    <p:extLst>
      <p:ext uri="{BB962C8B-B14F-4D97-AF65-F5344CB8AC3E}">
        <p14:creationId xmlns:p14="http://schemas.microsoft.com/office/powerpoint/2010/main" val="2414162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Mechanics of Recursion</a:t>
            </a:r>
          </a:p>
        </p:txBody>
      </p:sp>
      <p:sp>
        <p:nvSpPr>
          <p:cNvPr id="3" name="Subtitle 2"/>
          <p:cNvSpPr>
            <a:spLocks noGrp="1"/>
          </p:cNvSpPr>
          <p:nvPr>
            <p:ph type="subTitle" idx="1"/>
          </p:nvPr>
        </p:nvSpPr>
        <p:spPr/>
        <p:txBody>
          <a:bodyPr/>
          <a:lstStyle/>
          <a:p>
            <a:r>
              <a:rPr lang="en-US" dirty="0"/>
              <a:t>[ 8.03 ] [ Today’s Date ] [ Instructor Name ]</a:t>
            </a:r>
          </a:p>
        </p:txBody>
      </p:sp>
    </p:spTree>
    <p:custDataLst>
      <p:tags r:id="rId1"/>
    </p:custDataLst>
    <p:extLst>
      <p:ext uri="{BB962C8B-B14F-4D97-AF65-F5344CB8AC3E}">
        <p14:creationId xmlns:p14="http://schemas.microsoft.com/office/powerpoint/2010/main" val="3409216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th lines fractal dragon curv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880382" y="275718"/>
            <a:ext cx="8431236" cy="630656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31473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0356"/>
            <a:ext cx="10515600" cy="1157288"/>
          </a:xfrm>
        </p:spPr>
        <p:txBody>
          <a:bodyPr>
            <a:normAutofit fontScale="90000"/>
          </a:bodyPr>
          <a:lstStyle/>
          <a:p>
            <a:pPr algn="ctr"/>
            <a:r>
              <a:rPr lang="en-US" dirty="0"/>
              <a:t>Slide reserved for teacher demo, scratch MIT dragon curve, etc. Any way you think would best model recursion for your respective class.</a:t>
            </a:r>
            <a:br>
              <a:rPr lang="en-US" dirty="0"/>
            </a:br>
            <a:br>
              <a:rPr lang="en-US" dirty="0"/>
            </a:br>
            <a:r>
              <a:rPr lang="en-US" dirty="0"/>
              <a:t>The Lesson Plan has great examples and activities to choose from.</a:t>
            </a:r>
          </a:p>
        </p:txBody>
      </p:sp>
      <p:sp>
        <p:nvSpPr>
          <p:cNvPr id="4" name="Double Bracket 3"/>
          <p:cNvSpPr/>
          <p:nvPr/>
        </p:nvSpPr>
        <p:spPr>
          <a:xfrm>
            <a:off x="726831" y="1674055"/>
            <a:ext cx="10738338" cy="350989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71477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to Recursive and Vice Versa</a:t>
            </a:r>
          </a:p>
        </p:txBody>
      </p:sp>
      <p:sp>
        <p:nvSpPr>
          <p:cNvPr id="3" name="Content Placeholder 2"/>
          <p:cNvSpPr>
            <a:spLocks noGrp="1"/>
          </p:cNvSpPr>
          <p:nvPr>
            <p:ph idx="1"/>
          </p:nvPr>
        </p:nvSpPr>
        <p:spPr>
          <a:xfrm>
            <a:off x="838199" y="1825625"/>
            <a:ext cx="10601739" cy="4351338"/>
          </a:xfrm>
        </p:spPr>
        <p:txBody>
          <a:bodyPr>
            <a:normAutofit/>
          </a:bodyPr>
          <a:lstStyle/>
          <a:p>
            <a:pPr marL="0" indent="0">
              <a:buNone/>
            </a:pPr>
            <a:r>
              <a:rPr lang="en-US" sz="1800" b="1" dirty="0">
                <a:latin typeface="Courier New" panose="02070309020205020404" pitchFamily="49" charset="0"/>
                <a:cs typeface="Courier New" panose="02070309020205020404" pitchFamily="49" charset="0"/>
              </a:rPr>
              <a:t>Recursive					Iteration</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int factorial(int n){			int factorial(int n){</a:t>
            </a:r>
          </a:p>
          <a:p>
            <a:pPr marL="0" indent="0">
              <a:buNone/>
            </a:pPr>
            <a:r>
              <a:rPr lang="en-US" sz="1800" dirty="0">
                <a:latin typeface="Courier New" panose="02070309020205020404" pitchFamily="49" charset="0"/>
                <a:cs typeface="Courier New" panose="02070309020205020404" pitchFamily="49" charset="0"/>
              </a:rPr>
              <a:t>	if (n == 1){					int product = 1;</a:t>
            </a:r>
          </a:p>
          <a:p>
            <a:pPr marL="0" indent="0">
              <a:buNone/>
            </a:pPr>
            <a:r>
              <a:rPr lang="en-US" sz="1800" dirty="0">
                <a:latin typeface="Courier New" panose="02070309020205020404" pitchFamily="49" charset="0"/>
                <a:cs typeface="Courier New" panose="02070309020205020404" pitchFamily="49" charset="0"/>
              </a:rPr>
              <a:t>		return 1;				for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2;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n;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}else{							product *= i;</a:t>
            </a:r>
          </a:p>
          <a:p>
            <a:pPr marL="0" indent="0">
              <a:buNone/>
            </a:pPr>
            <a:r>
              <a:rPr lang="en-US" sz="1800" dirty="0">
                <a:latin typeface="Courier New" panose="02070309020205020404" pitchFamily="49" charset="0"/>
                <a:cs typeface="Courier New" panose="02070309020205020404" pitchFamily="49" charset="0"/>
              </a:rPr>
              <a:t>		return n*factorial(n-1);		}</a:t>
            </a:r>
          </a:p>
          <a:p>
            <a:pPr marL="0" indent="0">
              <a:buNone/>
            </a:pPr>
            <a:r>
              <a:rPr lang="en-US" sz="1800" dirty="0">
                <a:latin typeface="Courier New" panose="02070309020205020404" pitchFamily="49" charset="0"/>
                <a:cs typeface="Courier New" panose="02070309020205020404" pitchFamily="49" charset="0"/>
              </a:rPr>
              <a:t>	}						return product;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endParaRPr lang="en-US" sz="18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37474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0" y="1397381"/>
            <a:ext cx="11950700" cy="4063238"/>
          </a:xfrm>
          <a:prstGeom prst="rect">
            <a:avLst/>
          </a:prstGeom>
          <a:noFill/>
        </p:spPr>
      </p:pic>
    </p:spTree>
    <p:custDataLst>
      <p:tags r:id="rId1"/>
    </p:custDataLst>
    <p:extLst>
      <p:ext uri="{BB962C8B-B14F-4D97-AF65-F5344CB8AC3E}">
        <p14:creationId xmlns:p14="http://schemas.microsoft.com/office/powerpoint/2010/main" val="240322700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vs Recursive</a:t>
            </a:r>
          </a:p>
        </p:txBody>
      </p:sp>
      <p:sp>
        <p:nvSpPr>
          <p:cNvPr id="3" name="Content Placeholder 2"/>
          <p:cNvSpPr>
            <a:spLocks noGrp="1"/>
          </p:cNvSpPr>
          <p:nvPr>
            <p:ph idx="1"/>
          </p:nvPr>
        </p:nvSpPr>
        <p:spPr>
          <a:xfrm>
            <a:off x="838199" y="1825625"/>
            <a:ext cx="10601739" cy="4351338"/>
          </a:xfrm>
        </p:spPr>
        <p:txBody>
          <a:bodyPr vert="horz" wrap="square" lIns="0" tIns="0" rIns="0" bIns="0" rtlCol="0" anchor="t">
            <a:normAutofit/>
          </a:bodyPr>
          <a:lstStyle/>
          <a:p>
            <a:pPr marL="457200" indent="-457200"/>
            <a:r>
              <a:rPr lang="en-US" dirty="0"/>
              <a:t>Recursion can be used to traverse String, array, and </a:t>
            </a:r>
            <a:r>
              <a:rPr lang="en-US" dirty="0" err="1"/>
              <a:t>ArrayList</a:t>
            </a:r>
            <a:r>
              <a:rPr lang="en-US" dirty="0"/>
              <a:t> objects, much like a loop</a:t>
            </a:r>
            <a:endParaRPr lang="en-US"/>
          </a:p>
          <a:p>
            <a:pPr marL="457200" indent="-457200"/>
            <a:r>
              <a:rPr lang="en-US" dirty="0"/>
              <a:t>Any recursive solution could be written with iteration (loops) instead</a:t>
            </a:r>
          </a:p>
          <a:p>
            <a:pPr marL="457200" indent="-457200"/>
            <a:r>
              <a:rPr lang="en-US" dirty="0">
                <a:cs typeface="Segoe UI"/>
              </a:rPr>
              <a:t>Some algorithms are easier to solve recursively, like traversing trees</a:t>
            </a:r>
          </a:p>
          <a:p>
            <a:pPr marL="457200" indent="-457200"/>
            <a:r>
              <a:rPr lang="en-US" dirty="0"/>
              <a:t>In general recursive solutions are more resource intensive than iteration</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693634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Koch Curve</a:t>
            </a:r>
          </a:p>
        </p:txBody>
      </p:sp>
      <p:sp>
        <p:nvSpPr>
          <p:cNvPr id="3" name="Content Placeholder 2"/>
          <p:cNvSpPr>
            <a:spLocks noGrp="1"/>
          </p:cNvSpPr>
          <p:nvPr>
            <p:ph idx="1"/>
          </p:nvPr>
        </p:nvSpPr>
        <p:spPr>
          <a:xfrm>
            <a:off x="445655" y="1314276"/>
            <a:ext cx="11018520" cy="1612749"/>
          </a:xfrm>
        </p:spPr>
        <p:txBody>
          <a:bodyPr vert="horz" wrap="square" lIns="0" tIns="0" rIns="0" bIns="0" rtlCol="0" anchor="t">
            <a:normAutofit/>
          </a:bodyPr>
          <a:lstStyle/>
          <a:p>
            <a:pPr marL="342900" indent="-342900">
              <a:buAutoNum type="arabicPeriod"/>
            </a:pPr>
            <a:r>
              <a:rPr lang="en-US" sz="1600" dirty="0">
                <a:cs typeface="Segoe UI"/>
              </a:rPr>
              <a:t>Divide the line segment into three segments of equal length</a:t>
            </a:r>
            <a:endParaRPr lang="en-US" dirty="0"/>
          </a:p>
          <a:p>
            <a:pPr marL="342900" indent="-342900">
              <a:buAutoNum type="arabicPeriod"/>
            </a:pPr>
            <a:r>
              <a:rPr lang="en-US" sz="1600" dirty="0">
                <a:cs typeface="Segoe UI"/>
              </a:rPr>
              <a:t>Draw an equilateral triangle that has the middle segment from step 1 as its base and points outward</a:t>
            </a:r>
          </a:p>
          <a:p>
            <a:pPr marL="342900" indent="-342900">
              <a:buAutoNum type="arabicPeriod"/>
            </a:pPr>
            <a:r>
              <a:rPr lang="en-US" sz="1600" dirty="0">
                <a:cs typeface="Segoe UI"/>
              </a:rPr>
              <a:t>Remove the line segment that is the base of the triangle from step 2 </a:t>
            </a:r>
            <a:endParaRPr lang="en-US" sz="1600" dirty="0"/>
          </a:p>
          <a:p>
            <a:pPr marL="342900" indent="-342900">
              <a:buAutoNum type="arabicPeriod"/>
            </a:pPr>
            <a:r>
              <a:rPr lang="en-US" sz="1600" dirty="0">
                <a:cs typeface="Segoe UI"/>
              </a:rPr>
              <a:t>Recur</a:t>
            </a:r>
            <a:endParaRPr lang="en-US" sz="1600" dirty="0"/>
          </a:p>
        </p:txBody>
      </p:sp>
    </p:spTree>
    <p:custDataLst>
      <p:tags r:id="rId1"/>
    </p:custDataLst>
    <p:extLst>
      <p:ext uri="{BB962C8B-B14F-4D97-AF65-F5344CB8AC3E}">
        <p14:creationId xmlns:p14="http://schemas.microsoft.com/office/powerpoint/2010/main" val="1026630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Koch Visuals</a:t>
            </a:r>
          </a:p>
        </p:txBody>
      </p:sp>
      <p:sp>
        <p:nvSpPr>
          <p:cNvPr id="3" name="Content Placeholder 2"/>
          <p:cNvSpPr>
            <a:spLocks noGrp="1"/>
          </p:cNvSpPr>
          <p:nvPr>
            <p:ph idx="1"/>
          </p:nvPr>
        </p:nvSpPr>
        <p:spPr/>
        <p:txBody>
          <a:bodyPr/>
          <a:lstStyle/>
          <a:p>
            <a:pPr marL="0" indent="0">
              <a:buNone/>
            </a:pPr>
            <a:r>
              <a:rPr lang="en-US" dirty="0"/>
              <a:t>Koch Curve Zoom: </a:t>
            </a:r>
            <a:r>
              <a:rPr lang="en-US" dirty="0">
                <a:hlinkClick r:id="rId3"/>
              </a:rPr>
              <a:t>https://www.youtube.com/watch?v=PKbwrzkupaU</a:t>
            </a:r>
            <a:endParaRPr lang="en-US" dirty="0"/>
          </a:p>
          <a:p>
            <a:pPr marL="0" indent="0">
              <a:buNone/>
            </a:pPr>
            <a:r>
              <a:rPr lang="en-US" dirty="0"/>
              <a:t>Mandelbrot Zoom: </a:t>
            </a:r>
            <a:r>
              <a:rPr lang="en-US" dirty="0">
                <a:hlinkClick r:id="rId4"/>
              </a:rPr>
              <a:t>https://www.youtube.com/watch?v=0jGaio87u3A</a:t>
            </a:r>
            <a:endParaRPr lang="en-US" dirty="0"/>
          </a:p>
          <a:p>
            <a:pPr marL="0" indent="0">
              <a:buNone/>
            </a:pPr>
            <a:endParaRPr lang="en-US" dirty="0"/>
          </a:p>
        </p:txBody>
      </p:sp>
      <p:pic>
        <p:nvPicPr>
          <p:cNvPr id="1026" name="Picture 2" descr="https://upload.wikimedia.org/wikipedia/commons/f/fd/Von_Koch_curve.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4473844" y="3245293"/>
            <a:ext cx="3244312" cy="337408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28297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Complete self-check #6, 10, and exercise #3</a:t>
            </a:r>
          </a:p>
        </p:txBody>
      </p:sp>
    </p:spTree>
    <p:custDataLst>
      <p:tags r:id="rId1"/>
    </p:custDataLst>
    <p:extLst>
      <p:ext uri="{BB962C8B-B14F-4D97-AF65-F5344CB8AC3E}">
        <p14:creationId xmlns:p14="http://schemas.microsoft.com/office/powerpoint/2010/main" val="2574879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Merge Sort</a:t>
            </a:r>
          </a:p>
        </p:txBody>
      </p:sp>
      <p:sp>
        <p:nvSpPr>
          <p:cNvPr id="3" name="Subtitle 2"/>
          <p:cNvSpPr>
            <a:spLocks noGrp="1"/>
          </p:cNvSpPr>
          <p:nvPr>
            <p:ph type="subTitle" idx="1"/>
          </p:nvPr>
        </p:nvSpPr>
        <p:spPr/>
        <p:txBody>
          <a:bodyPr/>
          <a:lstStyle/>
          <a:p>
            <a:r>
              <a:rPr lang="en-US" dirty="0"/>
              <a:t>[ 8.04 ] [ Today’s Date ] [ Instructor Name ]</a:t>
            </a:r>
          </a:p>
        </p:txBody>
      </p:sp>
    </p:spTree>
    <p:custDataLst>
      <p:tags r:id="rId1"/>
    </p:custDataLst>
    <p:extLst>
      <p:ext uri="{BB962C8B-B14F-4D97-AF65-F5344CB8AC3E}">
        <p14:creationId xmlns:p14="http://schemas.microsoft.com/office/powerpoint/2010/main" val="3942927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Application</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Now that we know recursion, we can do merge sort.</a:t>
            </a:r>
          </a:p>
          <a:p>
            <a:pPr marL="0" indent="0">
              <a:buNone/>
            </a:pPr>
            <a:endParaRPr lang="en-US" dirty="0"/>
          </a:p>
          <a:p>
            <a:pPr marL="0" indent="0">
              <a:buNone/>
            </a:pPr>
            <a:r>
              <a:rPr lang="en-US" dirty="0"/>
              <a:t>Like selection and insertion sort, merge sort works on arrays.</a:t>
            </a:r>
          </a:p>
        </p:txBody>
      </p:sp>
    </p:spTree>
    <p:custDataLst>
      <p:tags r:id="rId1"/>
    </p:custDataLst>
    <p:extLst>
      <p:ext uri="{BB962C8B-B14F-4D97-AF65-F5344CB8AC3E}">
        <p14:creationId xmlns:p14="http://schemas.microsoft.com/office/powerpoint/2010/main" val="6142181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atson.latech.edu/book/algorithms/images/selectioninsertionmerge.png"/>
          <p:cNvPicPr>
            <a:picLocks noChangeAspect="1" noChangeArrowheads="1"/>
          </p:cNvPicPr>
          <p:nvPr/>
        </p:nvPicPr>
        <p:blipFill rotWithShape="1">
          <a:blip r:embed="rId3">
            <a:extLst>
              <a:ext uri="{28A0092B-C50C-407E-A947-70E740481C1C}">
                <a14:useLocalDpi xmlns:a14="http://schemas.microsoft.com/office/drawing/2010/main" val="0"/>
              </a:ext>
            </a:extLst>
          </a:blip>
          <a:srcRect t="-26"/>
          <a:stretch/>
        </p:blipFill>
        <p:spPr bwMode="auto">
          <a:xfrm>
            <a:off x="1701520" y="1217150"/>
            <a:ext cx="8788960" cy="40418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530664" y="5546690"/>
            <a:ext cx="7130671" cy="523220"/>
          </a:xfrm>
          <a:prstGeom prst="rect">
            <a:avLst/>
          </a:prstGeom>
          <a:noFill/>
        </p:spPr>
        <p:txBody>
          <a:bodyPr wrap="none" rtlCol="0">
            <a:spAutoFit/>
          </a:bodyPr>
          <a:lstStyle/>
          <a:p>
            <a:pPr algn="ctr"/>
            <a:r>
              <a:rPr lang="en-US" sz="2800" dirty="0">
                <a:latin typeface="+mj-lt"/>
              </a:rPr>
              <a:t>Merge sort worst case performance is O(n log n)</a:t>
            </a:r>
          </a:p>
        </p:txBody>
      </p:sp>
    </p:spTree>
    <p:custDataLst>
      <p:tags r:id="rId1"/>
    </p:custDataLst>
    <p:extLst>
      <p:ext uri="{BB962C8B-B14F-4D97-AF65-F5344CB8AC3E}">
        <p14:creationId xmlns:p14="http://schemas.microsoft.com/office/powerpoint/2010/main" val="3473614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EA0CB6C4-E219-465E-B485-F9F2A8BC1EF7}"/>
              </a:ext>
            </a:extLst>
          </p:cNvPr>
          <p:cNvPicPr>
            <a:picLocks noGrp="1" noChangeAspect="1"/>
          </p:cNvPicPr>
          <p:nvPr>
            <p:ph type="pic" sz="quarter" idx="10"/>
          </p:nvPr>
        </p:nvPicPr>
        <p:blipFill rotWithShape="1">
          <a:blip r:embed="rId3"/>
          <a:stretch/>
        </p:blipFill>
        <p:spPr>
          <a:xfrm>
            <a:off x="4667002" y="0"/>
            <a:ext cx="7125194" cy="6858000"/>
          </a:xfrm>
          <a:noFill/>
        </p:spPr>
      </p:pic>
      <p:sp>
        <p:nvSpPr>
          <p:cNvPr id="2" name="Title 1"/>
          <p:cNvSpPr>
            <a:spLocks noGrp="1"/>
          </p:cNvSpPr>
          <p:nvPr>
            <p:ph type="body" sz="quarter" idx="11"/>
          </p:nvPr>
        </p:nvSpPr>
        <p:spPr>
          <a:xfrm>
            <a:off x="0" y="2438401"/>
            <a:ext cx="3985846" cy="2157045"/>
          </a:xfrm>
        </p:spPr>
        <p:txBody>
          <a:bodyPr wrap="square" anchor="ctr">
            <a:normAutofit/>
          </a:bodyPr>
          <a:lstStyle/>
          <a:p>
            <a:pPr>
              <a:lnSpc>
                <a:spcPct val="90000"/>
              </a:lnSpc>
              <a:spcAft>
                <a:spcPts val="600"/>
              </a:spcAft>
            </a:pPr>
            <a:r>
              <a:rPr lang="en-US" sz="3000">
                <a:solidFill>
                  <a:srgbClr val="FFFFFF"/>
                </a:solidFill>
              </a:rPr>
              <a:t>Merge sort in action:</a:t>
            </a:r>
            <a:br>
              <a:rPr lang="en-US" sz="3000">
                <a:solidFill>
                  <a:srgbClr val="FFFFFF"/>
                </a:solidFill>
              </a:rPr>
            </a:br>
            <a:br>
              <a:rPr lang="en-US" sz="3000">
                <a:solidFill>
                  <a:srgbClr val="FFFFFF"/>
                </a:solidFill>
              </a:rPr>
            </a:br>
            <a:r>
              <a:rPr lang="en-US" sz="3000">
                <a:solidFill>
                  <a:srgbClr val="FFFFFF"/>
                </a:solidFill>
              </a:rPr>
              <a:t>On paper, plan out all of the steps to merge sort.</a:t>
            </a:r>
          </a:p>
        </p:txBody>
      </p:sp>
    </p:spTree>
    <p:custDataLst>
      <p:tags r:id="rId1"/>
    </p:custDataLst>
    <p:extLst>
      <p:ext uri="{BB962C8B-B14F-4D97-AF65-F5344CB8AC3E}">
        <p14:creationId xmlns:p14="http://schemas.microsoft.com/office/powerpoint/2010/main" val="337196216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merge sort:</a:t>
            </a:r>
          </a:p>
        </p:txBody>
      </p:sp>
      <p:sp>
        <p:nvSpPr>
          <p:cNvPr id="3" name="Content Placeholder 2"/>
          <p:cNvSpPr>
            <a:spLocks noGrp="1"/>
          </p:cNvSpPr>
          <p:nvPr>
            <p:ph idx="1"/>
          </p:nvPr>
        </p:nvSpPr>
        <p:spPr>
          <a:xfrm>
            <a:off x="838199" y="2448231"/>
            <a:ext cx="10515600" cy="4119563"/>
          </a:xfrm>
        </p:spPr>
        <p:txBody>
          <a:bodyPr/>
          <a:lstStyle/>
          <a:p>
            <a:pPr marL="0" indent="0">
              <a:buNone/>
            </a:pPr>
            <a:r>
              <a:rPr lang="en-US" dirty="0"/>
              <a:t>Split the array into two halves down to</a:t>
            </a:r>
          </a:p>
          <a:p>
            <a:pPr marL="0" indent="0">
              <a:buNone/>
            </a:pPr>
            <a:r>
              <a:rPr lang="en-US" dirty="0"/>
              <a:t>one element.</a:t>
            </a:r>
          </a:p>
          <a:p>
            <a:pPr marL="0" indent="0">
              <a:buNone/>
            </a:pPr>
            <a:endParaRPr lang="en-US" dirty="0"/>
          </a:p>
          <a:p>
            <a:pPr marL="0" indent="0">
              <a:buNone/>
            </a:pPr>
            <a:r>
              <a:rPr lang="en-US" dirty="0"/>
              <a:t>Sort the left half.</a:t>
            </a:r>
          </a:p>
          <a:p>
            <a:pPr marL="0" indent="0">
              <a:buNone/>
            </a:pPr>
            <a:endParaRPr lang="en-US" dirty="0"/>
          </a:p>
          <a:p>
            <a:pPr marL="0" indent="0">
              <a:buNone/>
            </a:pPr>
            <a:r>
              <a:rPr lang="en-US" dirty="0"/>
              <a:t>Sort the right half</a:t>
            </a:r>
          </a:p>
          <a:p>
            <a:pPr marL="0" indent="0">
              <a:buNone/>
            </a:pPr>
            <a:r>
              <a:rPr lang="en-US" dirty="0"/>
              <a:t>					</a:t>
            </a:r>
          </a:p>
          <a:p>
            <a:pPr marL="0" indent="0">
              <a:buNone/>
            </a:pPr>
            <a:r>
              <a:rPr lang="en-US" dirty="0"/>
              <a:t>Merge the two halves together. 			       Recursion</a:t>
            </a:r>
          </a:p>
        </p:txBody>
      </p:sp>
      <p:sp>
        <p:nvSpPr>
          <p:cNvPr id="4" name="Right Brace 3"/>
          <p:cNvSpPr/>
          <p:nvPr/>
        </p:nvSpPr>
        <p:spPr>
          <a:xfrm>
            <a:off x="6868469" y="2448231"/>
            <a:ext cx="522515" cy="4012390"/>
          </a:xfrm>
          <a:prstGeom prst="rightBrace">
            <a:avLst>
              <a:gd name="adj1" fmla="val 8333"/>
              <a:gd name="adj2" fmla="val 4828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8" name="Picture 8" descr="A picture containing rain, nature, group, photo&#10;&#10;Description automatically generated">
            <a:extLst>
              <a:ext uri="{FF2B5EF4-FFF2-40B4-BE49-F238E27FC236}">
                <a16:creationId xmlns:a16="http://schemas.microsoft.com/office/drawing/2014/main" id="{073B806A-2391-431F-8762-AAA374BBD2C7}"/>
              </a:ext>
            </a:extLst>
          </p:cNvPr>
          <p:cNvPicPr>
            <a:picLocks noChangeAspect="1"/>
          </p:cNvPicPr>
          <p:nvPr/>
        </p:nvPicPr>
        <p:blipFill>
          <a:blip r:embed="rId4"/>
          <a:stretch>
            <a:fillRect/>
          </a:stretch>
        </p:blipFill>
        <p:spPr>
          <a:xfrm>
            <a:off x="8076959" y="3044744"/>
            <a:ext cx="3214386" cy="2697624"/>
          </a:xfrm>
          <a:prstGeom prst="rect">
            <a:avLst/>
          </a:prstGeom>
        </p:spPr>
      </p:pic>
    </p:spTree>
    <p:custDataLst>
      <p:tags r:id="rId1"/>
    </p:custDataLst>
    <p:extLst>
      <p:ext uri="{BB962C8B-B14F-4D97-AF65-F5344CB8AC3E}">
        <p14:creationId xmlns:p14="http://schemas.microsoft.com/office/powerpoint/2010/main" val="3526151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a:t>
            </a:r>
          </a:p>
        </p:txBody>
      </p:sp>
      <p:sp>
        <p:nvSpPr>
          <p:cNvPr id="3" name="Content Placeholder 2"/>
          <p:cNvSpPr>
            <a:spLocks noGrp="1"/>
          </p:cNvSpPr>
          <p:nvPr>
            <p:ph idx="1"/>
          </p:nvPr>
        </p:nvSpPr>
        <p:spPr/>
        <p:txBody>
          <a:bodyPr/>
          <a:lstStyle/>
          <a:p>
            <a:pPr marL="0" indent="0">
              <a:buNone/>
            </a:pPr>
            <a:r>
              <a:rPr lang="en-US" dirty="0"/>
              <a:t>Maintain a current index for each list starting at 0.</a:t>
            </a:r>
          </a:p>
          <a:p>
            <a:pPr marL="0" indent="0">
              <a:buNone/>
            </a:pPr>
            <a:endParaRPr lang="en-US" dirty="0"/>
          </a:p>
          <a:p>
            <a:pPr marL="0" indent="0">
              <a:buNone/>
            </a:pPr>
            <a:r>
              <a:rPr lang="en-US" dirty="0"/>
              <a:t>Create an empty list to hold the result.</a:t>
            </a:r>
          </a:p>
          <a:p>
            <a:pPr marL="0" indent="0">
              <a:buNone/>
            </a:pPr>
            <a:endParaRPr lang="en-US" dirty="0"/>
          </a:p>
          <a:p>
            <a:pPr marL="0" indent="0">
              <a:buNone/>
            </a:pPr>
            <a:r>
              <a:rPr lang="en-US" dirty="0"/>
              <a:t>When we haven’t exhausted our two lists,</a:t>
            </a:r>
          </a:p>
          <a:p>
            <a:pPr marL="0" indent="0">
              <a:buNone/>
            </a:pPr>
            <a:r>
              <a:rPr lang="en-US" dirty="0"/>
              <a:t>insert the smallest element at the point and advance the index.</a:t>
            </a:r>
          </a:p>
        </p:txBody>
      </p:sp>
      <p:graphicFrame>
        <p:nvGraphicFramePr>
          <p:cNvPr id="4" name="Table 3"/>
          <p:cNvGraphicFramePr>
            <a:graphicFrameLocks noGrp="1"/>
          </p:cNvGraphicFramePr>
          <p:nvPr/>
        </p:nvGraphicFramePr>
        <p:xfrm>
          <a:off x="9171957" y="1783149"/>
          <a:ext cx="2181843" cy="711056"/>
        </p:xfrm>
        <a:graphic>
          <a:graphicData uri="http://schemas.openxmlformats.org/drawingml/2006/table">
            <a:tbl>
              <a:tblPr firstRow="1" bandRow="1">
                <a:tableStyleId>{5C22544A-7EE6-4342-B048-85BDC9FD1C3A}</a:tableStyleId>
              </a:tblPr>
              <a:tblGrid>
                <a:gridCol w="567877">
                  <a:extLst>
                    <a:ext uri="{9D8B030D-6E8A-4147-A177-3AD203B41FA5}">
                      <a16:colId xmlns:a16="http://schemas.microsoft.com/office/drawing/2014/main" val="3533456649"/>
                    </a:ext>
                  </a:extLst>
                </a:gridCol>
                <a:gridCol w="550798">
                  <a:extLst>
                    <a:ext uri="{9D8B030D-6E8A-4147-A177-3AD203B41FA5}">
                      <a16:colId xmlns:a16="http://schemas.microsoft.com/office/drawing/2014/main" val="3411134469"/>
                    </a:ext>
                  </a:extLst>
                </a:gridCol>
                <a:gridCol w="537989">
                  <a:extLst>
                    <a:ext uri="{9D8B030D-6E8A-4147-A177-3AD203B41FA5}">
                      <a16:colId xmlns:a16="http://schemas.microsoft.com/office/drawing/2014/main" val="1872543816"/>
                    </a:ext>
                  </a:extLst>
                </a:gridCol>
                <a:gridCol w="525179">
                  <a:extLst>
                    <a:ext uri="{9D8B030D-6E8A-4147-A177-3AD203B41FA5}">
                      <a16:colId xmlns:a16="http://schemas.microsoft.com/office/drawing/2014/main" val="971558248"/>
                    </a:ext>
                  </a:extLst>
                </a:gridCol>
              </a:tblGrid>
              <a:tr h="535071">
                <a:tc>
                  <a:txBody>
                    <a:bodyPr/>
                    <a:lstStyle/>
                    <a:p>
                      <a:pPr algn="ctr"/>
                      <a:r>
                        <a:rPr lang="en-US" sz="1900" dirty="0">
                          <a:solidFill>
                            <a:schemeClr val="bg1"/>
                          </a:solidFill>
                        </a:rPr>
                        <a:t>14</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32</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67</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76</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078648758"/>
                  </a:ext>
                </a:extLst>
              </a:tr>
            </a:tbl>
          </a:graphicData>
        </a:graphic>
      </p:graphicFrame>
      <p:graphicFrame>
        <p:nvGraphicFramePr>
          <p:cNvPr id="5" name="Table 4"/>
          <p:cNvGraphicFramePr>
            <a:graphicFrameLocks noGrp="1"/>
          </p:cNvGraphicFramePr>
          <p:nvPr/>
        </p:nvGraphicFramePr>
        <p:xfrm>
          <a:off x="9171957" y="2584342"/>
          <a:ext cx="2181843" cy="706258"/>
        </p:xfrm>
        <a:graphic>
          <a:graphicData uri="http://schemas.openxmlformats.org/drawingml/2006/table">
            <a:tbl>
              <a:tblPr firstRow="1" bandRow="1">
                <a:tableStyleId>{5C22544A-7EE6-4342-B048-85BDC9FD1C3A}</a:tableStyleId>
              </a:tblPr>
              <a:tblGrid>
                <a:gridCol w="567878">
                  <a:extLst>
                    <a:ext uri="{9D8B030D-6E8A-4147-A177-3AD203B41FA5}">
                      <a16:colId xmlns:a16="http://schemas.microsoft.com/office/drawing/2014/main" val="2741599384"/>
                    </a:ext>
                  </a:extLst>
                </a:gridCol>
                <a:gridCol w="550798">
                  <a:extLst>
                    <a:ext uri="{9D8B030D-6E8A-4147-A177-3AD203B41FA5}">
                      <a16:colId xmlns:a16="http://schemas.microsoft.com/office/drawing/2014/main" val="2724274911"/>
                    </a:ext>
                  </a:extLst>
                </a:gridCol>
                <a:gridCol w="537988">
                  <a:extLst>
                    <a:ext uri="{9D8B030D-6E8A-4147-A177-3AD203B41FA5}">
                      <a16:colId xmlns:a16="http://schemas.microsoft.com/office/drawing/2014/main" val="3506976650"/>
                    </a:ext>
                  </a:extLst>
                </a:gridCol>
                <a:gridCol w="525179">
                  <a:extLst>
                    <a:ext uri="{9D8B030D-6E8A-4147-A177-3AD203B41FA5}">
                      <a16:colId xmlns:a16="http://schemas.microsoft.com/office/drawing/2014/main" val="1311748232"/>
                    </a:ext>
                  </a:extLst>
                </a:gridCol>
              </a:tblGrid>
              <a:tr h="561815">
                <a:tc>
                  <a:txBody>
                    <a:bodyPr/>
                    <a:lstStyle/>
                    <a:p>
                      <a:pPr algn="ctr"/>
                      <a:r>
                        <a:rPr lang="en-US" sz="1900" dirty="0">
                          <a:solidFill>
                            <a:schemeClr val="bg1"/>
                          </a:solidFill>
                        </a:rPr>
                        <a:t>23</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41</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58</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85</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350478939"/>
                  </a:ext>
                </a:extLst>
              </a:tr>
            </a:tbl>
          </a:graphicData>
        </a:graphic>
      </p:graphicFrame>
      <p:graphicFrame>
        <p:nvGraphicFramePr>
          <p:cNvPr id="6" name="Table 5"/>
          <p:cNvGraphicFramePr>
            <a:graphicFrameLocks noGrp="1"/>
          </p:cNvGraphicFramePr>
          <p:nvPr/>
        </p:nvGraphicFramePr>
        <p:xfrm>
          <a:off x="6879846" y="5646194"/>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354414548"/>
                    </a:ext>
                  </a:extLst>
                </a:gridCol>
              </a:tblGrid>
              <a:tr h="535071">
                <a:tc>
                  <a:txBody>
                    <a:bodyPr/>
                    <a:lstStyle/>
                    <a:p>
                      <a:pPr algn="ctr"/>
                      <a:r>
                        <a:rPr lang="en-US" sz="1900" dirty="0">
                          <a:solidFill>
                            <a:schemeClr val="bg1"/>
                          </a:solidFill>
                        </a:rPr>
                        <a:t>14</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4039238927"/>
                  </a:ext>
                </a:extLst>
              </a:tr>
            </a:tbl>
          </a:graphicData>
        </a:graphic>
      </p:graphicFrame>
      <p:graphicFrame>
        <p:nvGraphicFramePr>
          <p:cNvPr id="7" name="Table 6"/>
          <p:cNvGraphicFramePr>
            <a:graphicFrameLocks noGrp="1"/>
          </p:cNvGraphicFramePr>
          <p:nvPr/>
        </p:nvGraphicFramePr>
        <p:xfrm>
          <a:off x="7440808" y="5644546"/>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200606892"/>
                    </a:ext>
                  </a:extLst>
                </a:gridCol>
              </a:tblGrid>
              <a:tr h="535071">
                <a:tc>
                  <a:txBody>
                    <a:bodyPr/>
                    <a:lstStyle/>
                    <a:p>
                      <a:pPr algn="ctr"/>
                      <a:r>
                        <a:rPr lang="en-US" sz="1900" dirty="0">
                          <a:solidFill>
                            <a:schemeClr val="bg1"/>
                          </a:solidFill>
                        </a:rPr>
                        <a:t>23</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3440096661"/>
                  </a:ext>
                </a:extLst>
              </a:tr>
            </a:tbl>
          </a:graphicData>
        </a:graphic>
      </p:graphicFrame>
      <p:graphicFrame>
        <p:nvGraphicFramePr>
          <p:cNvPr id="8" name="Table 7"/>
          <p:cNvGraphicFramePr>
            <a:graphicFrameLocks noGrp="1"/>
          </p:cNvGraphicFramePr>
          <p:nvPr/>
        </p:nvGraphicFramePr>
        <p:xfrm>
          <a:off x="7994974" y="5646194"/>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2468030977"/>
                    </a:ext>
                  </a:extLst>
                </a:gridCol>
              </a:tblGrid>
              <a:tr h="535071">
                <a:tc>
                  <a:txBody>
                    <a:bodyPr/>
                    <a:lstStyle/>
                    <a:p>
                      <a:pPr algn="ctr"/>
                      <a:r>
                        <a:rPr lang="en-US" sz="1900" dirty="0">
                          <a:solidFill>
                            <a:schemeClr val="bg1"/>
                          </a:solidFill>
                        </a:rPr>
                        <a:t>32</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1780137487"/>
                  </a:ext>
                </a:extLst>
              </a:tr>
            </a:tbl>
          </a:graphicData>
        </a:graphic>
      </p:graphicFrame>
      <p:graphicFrame>
        <p:nvGraphicFramePr>
          <p:cNvPr id="9" name="Table 8"/>
          <p:cNvGraphicFramePr>
            <a:graphicFrameLocks noGrp="1"/>
          </p:cNvGraphicFramePr>
          <p:nvPr/>
        </p:nvGraphicFramePr>
        <p:xfrm>
          <a:off x="8555936" y="5644546"/>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621715073"/>
                    </a:ext>
                  </a:extLst>
                </a:gridCol>
              </a:tblGrid>
              <a:tr h="535071">
                <a:tc>
                  <a:txBody>
                    <a:bodyPr/>
                    <a:lstStyle/>
                    <a:p>
                      <a:pPr algn="ctr"/>
                      <a:r>
                        <a:rPr lang="en-US" sz="1900" dirty="0">
                          <a:solidFill>
                            <a:schemeClr val="bg1"/>
                          </a:solidFill>
                        </a:rPr>
                        <a:t>41</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2262193547"/>
                  </a:ext>
                </a:extLst>
              </a:tr>
            </a:tbl>
          </a:graphicData>
        </a:graphic>
      </p:graphicFrame>
      <p:graphicFrame>
        <p:nvGraphicFramePr>
          <p:cNvPr id="10" name="Table 9"/>
          <p:cNvGraphicFramePr>
            <a:graphicFrameLocks noGrp="1"/>
          </p:cNvGraphicFramePr>
          <p:nvPr/>
        </p:nvGraphicFramePr>
        <p:xfrm>
          <a:off x="9111959" y="5643539"/>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4051186488"/>
                    </a:ext>
                  </a:extLst>
                </a:gridCol>
              </a:tblGrid>
              <a:tr h="535071">
                <a:tc>
                  <a:txBody>
                    <a:bodyPr/>
                    <a:lstStyle/>
                    <a:p>
                      <a:pPr algn="ctr"/>
                      <a:r>
                        <a:rPr lang="en-US" sz="1900" dirty="0">
                          <a:solidFill>
                            <a:schemeClr val="bg1"/>
                          </a:solidFill>
                        </a:rPr>
                        <a:t>58</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680896795"/>
                  </a:ext>
                </a:extLst>
              </a:tr>
            </a:tbl>
          </a:graphicData>
        </a:graphic>
      </p:graphicFrame>
      <p:graphicFrame>
        <p:nvGraphicFramePr>
          <p:cNvPr id="11" name="Table 10"/>
          <p:cNvGraphicFramePr>
            <a:graphicFrameLocks noGrp="1"/>
          </p:cNvGraphicFramePr>
          <p:nvPr/>
        </p:nvGraphicFramePr>
        <p:xfrm>
          <a:off x="9672921" y="5641891"/>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3676501341"/>
                    </a:ext>
                  </a:extLst>
                </a:gridCol>
              </a:tblGrid>
              <a:tr h="535071">
                <a:tc>
                  <a:txBody>
                    <a:bodyPr/>
                    <a:lstStyle/>
                    <a:p>
                      <a:pPr algn="ctr"/>
                      <a:r>
                        <a:rPr lang="en-US" sz="1900" dirty="0">
                          <a:solidFill>
                            <a:schemeClr val="bg1"/>
                          </a:solidFill>
                        </a:rPr>
                        <a:t>67</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630813340"/>
                  </a:ext>
                </a:extLst>
              </a:tr>
            </a:tbl>
          </a:graphicData>
        </a:graphic>
      </p:graphicFrame>
      <p:graphicFrame>
        <p:nvGraphicFramePr>
          <p:cNvPr id="12" name="Table 11"/>
          <p:cNvGraphicFramePr>
            <a:graphicFrameLocks noGrp="1"/>
          </p:cNvGraphicFramePr>
          <p:nvPr/>
        </p:nvGraphicFramePr>
        <p:xfrm>
          <a:off x="10227087" y="5643539"/>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621239335"/>
                    </a:ext>
                  </a:extLst>
                </a:gridCol>
              </a:tblGrid>
              <a:tr h="535071">
                <a:tc>
                  <a:txBody>
                    <a:bodyPr/>
                    <a:lstStyle/>
                    <a:p>
                      <a:pPr algn="ctr"/>
                      <a:r>
                        <a:rPr lang="en-US" sz="1900" dirty="0">
                          <a:solidFill>
                            <a:schemeClr val="bg1"/>
                          </a:solidFill>
                        </a:rPr>
                        <a:t>76</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551977761"/>
                  </a:ext>
                </a:extLst>
              </a:tr>
            </a:tbl>
          </a:graphicData>
        </a:graphic>
      </p:graphicFrame>
      <p:graphicFrame>
        <p:nvGraphicFramePr>
          <p:cNvPr id="13" name="Table 12"/>
          <p:cNvGraphicFramePr>
            <a:graphicFrameLocks noGrp="1"/>
          </p:cNvGraphicFramePr>
          <p:nvPr/>
        </p:nvGraphicFramePr>
        <p:xfrm>
          <a:off x="10788049" y="5641891"/>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735553517"/>
                    </a:ext>
                  </a:extLst>
                </a:gridCol>
              </a:tblGrid>
              <a:tr h="535071">
                <a:tc>
                  <a:txBody>
                    <a:bodyPr/>
                    <a:lstStyle/>
                    <a:p>
                      <a:pPr algn="ctr"/>
                      <a:r>
                        <a:rPr lang="en-US" sz="1900" dirty="0">
                          <a:solidFill>
                            <a:schemeClr val="bg1"/>
                          </a:solidFill>
                        </a:rPr>
                        <a:t>85</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4284356831"/>
                  </a:ext>
                </a:extLst>
              </a:tr>
            </a:tbl>
          </a:graphicData>
        </a:graphic>
      </p:graphicFrame>
    </p:spTree>
    <p:custDataLst>
      <p:tags r:id="rId1"/>
    </p:custDataLst>
    <p:extLst>
      <p:ext uri="{BB962C8B-B14F-4D97-AF65-F5344CB8AC3E}">
        <p14:creationId xmlns:p14="http://schemas.microsoft.com/office/powerpoint/2010/main" val="373776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42" presetClass="path" presetSubtype="0" accel="50000" decel="50000" fill="hold" nodeType="withEffect">
                                  <p:stCondLst>
                                    <p:cond delay="0"/>
                                  </p:stCondLst>
                                  <p:childTnLst>
                                    <p:animMotion origin="layout" path="M -0.11441 -0.19815 L 2.5E-6 2.59259E-6 " pathEditMode="relative" rAng="0" ptsTypes="AA">
                                      <p:cBhvr>
                                        <p:cTn id="16" dur="1000" fill="hold"/>
                                        <p:tgtEl>
                                          <p:spTgt spid="6"/>
                                        </p:tgtEl>
                                        <p:attrNameLst>
                                          <p:attrName>ppt_x</p:attrName>
                                          <p:attrName>ppt_y</p:attrName>
                                        </p:attrNameLst>
                                      </p:cBhvr>
                                      <p:rCtr x="5712" y="9907"/>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42" presetClass="path" presetSubtype="0" accel="50000" decel="50000" fill="hold" nodeType="withEffect">
                                  <p:stCondLst>
                                    <p:cond delay="0"/>
                                  </p:stCondLst>
                                  <p:childTnLst>
                                    <p:animMotion origin="layout" path="M 0.24375 -0.2007 L -4.16667E-6 -3.33333E-6 " pathEditMode="relative" rAng="0" ptsTypes="AA">
                                      <p:cBhvr>
                                        <p:cTn id="22" dur="1000" fill="hold"/>
                                        <p:tgtEl>
                                          <p:spTgt spid="7"/>
                                        </p:tgtEl>
                                        <p:attrNameLst>
                                          <p:attrName>ppt_x</p:attrName>
                                          <p:attrName>ppt_y</p:attrName>
                                        </p:attrNameLst>
                                      </p:cBhvr>
                                      <p:rCtr x="-12240" y="10093"/>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42" presetClass="path" presetSubtype="0" accel="50000" decel="50000" fill="hold" nodeType="withEffect">
                                  <p:stCondLst>
                                    <p:cond delay="0"/>
                                  </p:stCondLst>
                                  <p:childTnLst>
                                    <p:animMotion origin="layout" path="M -0.17448 -0.19815 L 2.77778E-6 2.59259E-6 " pathEditMode="relative" rAng="0" ptsTypes="AA">
                                      <p:cBhvr>
                                        <p:cTn id="28" dur="1000" fill="hold"/>
                                        <p:tgtEl>
                                          <p:spTgt spid="8"/>
                                        </p:tgtEl>
                                        <p:attrNameLst>
                                          <p:attrName>ppt_x</p:attrName>
                                          <p:attrName>ppt_y</p:attrName>
                                        </p:attrNameLst>
                                      </p:cBhvr>
                                      <p:rCtr x="8663" y="9907"/>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42" presetClass="path" presetSubtype="0" accel="50000" decel="50000" fill="hold" nodeType="withEffect">
                                  <p:stCondLst>
                                    <p:cond delay="0"/>
                                  </p:stCondLst>
                                  <p:childTnLst>
                                    <p:animMotion origin="layout" path="M 0.18281 -0.2007 L 1.66667E-6 2.59259E-6 " pathEditMode="relative" rAng="0" ptsTypes="AA">
                                      <p:cBhvr>
                                        <p:cTn id="34" dur="1000" fill="hold"/>
                                        <p:tgtEl>
                                          <p:spTgt spid="9"/>
                                        </p:tgtEl>
                                        <p:attrNameLst>
                                          <p:attrName>ppt_x</p:attrName>
                                          <p:attrName>ppt_y</p:attrName>
                                        </p:attrNameLst>
                                      </p:cBhvr>
                                      <p:rCtr x="-9219" y="10046"/>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42" presetClass="path" presetSubtype="0" accel="50000" decel="50000" fill="hold" nodeType="withEffect">
                                  <p:stCondLst>
                                    <p:cond delay="0"/>
                                  </p:stCondLst>
                                  <p:childTnLst>
                                    <p:animMotion origin="layout" path="M 0.17726 -0.20046 L 4.16667E-6 -3.33333E-6 " pathEditMode="relative" rAng="0" ptsTypes="AA">
                                      <p:cBhvr>
                                        <p:cTn id="40" dur="1000" fill="hold"/>
                                        <p:tgtEl>
                                          <p:spTgt spid="10"/>
                                        </p:tgtEl>
                                        <p:attrNameLst>
                                          <p:attrName>ppt_x</p:attrName>
                                          <p:attrName>ppt_y</p:attrName>
                                        </p:attrNameLst>
                                      </p:cBhvr>
                                      <p:rCtr x="-8941" y="10093"/>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0.29879 -0.19745 L -2.22222E-6 2.59259E-6 " pathEditMode="relative" rAng="0" ptsTypes="AA">
                                      <p:cBhvr>
                                        <p:cTn id="46" dur="1000" fill="hold"/>
                                        <p:tgtEl>
                                          <p:spTgt spid="11"/>
                                        </p:tgtEl>
                                        <p:attrNameLst>
                                          <p:attrName>ppt_x</p:attrName>
                                          <p:attrName>ppt_y</p:attrName>
                                        </p:attrNameLst>
                                      </p:cBhvr>
                                      <p:rCtr x="14913" y="9907"/>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42" presetClass="path" presetSubtype="0" accel="50000" decel="50000" fill="hold" nodeType="withEffect">
                                  <p:stCondLst>
                                    <p:cond delay="0"/>
                                  </p:stCondLst>
                                  <p:childTnLst>
                                    <p:animMotion origin="layout" path="M -0.30139 -0.19768 L -8.33333E-7 4.44444E-6 " pathEditMode="relative" rAng="0" ptsTypes="AA">
                                      <p:cBhvr>
                                        <p:cTn id="52" dur="1000" fill="hold"/>
                                        <p:tgtEl>
                                          <p:spTgt spid="12"/>
                                        </p:tgtEl>
                                        <p:attrNameLst>
                                          <p:attrName>ppt_x</p:attrName>
                                          <p:attrName>ppt_y</p:attrName>
                                        </p:attrNameLst>
                                      </p:cBhvr>
                                      <p:rCtr x="15000" y="9815"/>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42" presetClass="path" presetSubtype="0" accel="50000" decel="50000" fill="hold" nodeType="withEffect">
                                  <p:stCondLst>
                                    <p:cond delay="0"/>
                                  </p:stCondLst>
                                  <p:childTnLst>
                                    <p:animMotion origin="layout" path="M 0.05035 -0.19838 L 1.66667E-6 2.59259E-6 " pathEditMode="relative" rAng="0" ptsTypes="AA">
                                      <p:cBhvr>
                                        <p:cTn id="58" dur="1000" fill="hold"/>
                                        <p:tgtEl>
                                          <p:spTgt spid="13"/>
                                        </p:tgtEl>
                                        <p:attrNameLst>
                                          <p:attrName>ppt_x</p:attrName>
                                          <p:attrName>ppt_y</p:attrName>
                                        </p:attrNameLst>
                                      </p:cBhvr>
                                      <p:rCtr x="-2604" y="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bird&#10;&#10;Description automatically generated">
            <a:extLst>
              <a:ext uri="{FF2B5EF4-FFF2-40B4-BE49-F238E27FC236}">
                <a16:creationId xmlns:a16="http://schemas.microsoft.com/office/drawing/2014/main" id="{06293B70-94BA-4D4B-A34A-CA0A014B3328}"/>
              </a:ext>
            </a:extLst>
          </p:cNvPr>
          <p:cNvPicPr>
            <a:picLocks noChangeAspect="1"/>
          </p:cNvPicPr>
          <p:nvPr/>
        </p:nvPicPr>
        <p:blipFill>
          <a:blip r:embed="rId3"/>
          <a:stretch>
            <a:fillRect/>
          </a:stretch>
        </p:blipFill>
        <p:spPr>
          <a:xfrm>
            <a:off x="584200" y="1835471"/>
            <a:ext cx="11018838" cy="3250557"/>
          </a:xfrm>
          <a:prstGeom prst="rect">
            <a:avLst/>
          </a:prstGeom>
          <a:noFill/>
        </p:spPr>
      </p:pic>
    </p:spTree>
    <p:custDataLst>
      <p:tags r:id="rId1"/>
    </p:custDataLst>
    <p:extLst>
      <p:ext uri="{BB962C8B-B14F-4D97-AF65-F5344CB8AC3E}">
        <p14:creationId xmlns:p14="http://schemas.microsoft.com/office/powerpoint/2010/main" val="131126156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48719" y="180038"/>
            <a:ext cx="10094562" cy="6497924"/>
          </a:xfrm>
          <a:prstGeom prst="rect">
            <a:avLst/>
          </a:prstGeom>
        </p:spPr>
      </p:pic>
    </p:spTree>
    <p:custDataLst>
      <p:tags r:id="rId1"/>
    </p:custDataLst>
    <p:extLst>
      <p:ext uri="{BB962C8B-B14F-4D97-AF65-F5344CB8AC3E}">
        <p14:creationId xmlns:p14="http://schemas.microsoft.com/office/powerpoint/2010/main" val="1781572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endParaRPr lang="en-US" dirty="0"/>
          </a:p>
        </p:txBody>
      </p:sp>
      <p:sp>
        <p:nvSpPr>
          <p:cNvPr id="3" name="Content Placeholder 2"/>
          <p:cNvSpPr>
            <a:spLocks noGrp="1"/>
          </p:cNvSpPr>
          <p:nvPr>
            <p:ph idx="1"/>
          </p:nvPr>
        </p:nvSpPr>
        <p:spPr>
          <a:xfrm>
            <a:off x="838199" y="2057399"/>
            <a:ext cx="10626969" cy="4119563"/>
          </a:xfrm>
        </p:spPr>
        <p:txBody>
          <a:bodyPr/>
          <a:lstStyle/>
          <a:p>
            <a:pPr marL="0" indent="0">
              <a:buNone/>
            </a:pPr>
            <a:r>
              <a:rPr lang="en-US" dirty="0"/>
              <a:t>The algorithm:</a:t>
            </a:r>
          </a:p>
          <a:p>
            <a:pPr marL="0" indent="0">
              <a:buNone/>
            </a:pPr>
            <a:endParaRPr lang="en-US" dirty="0"/>
          </a:p>
          <a:p>
            <a:pPr marL="0" indent="0">
              <a:buNone/>
            </a:pPr>
            <a:r>
              <a:rPr lang="en-US" dirty="0"/>
              <a:t>	If the list’s size is 0 or 1, just return the original list (as it is stored).</a:t>
            </a:r>
          </a:p>
          <a:p>
            <a:pPr marL="0" indent="0">
              <a:buNone/>
            </a:pPr>
            <a:r>
              <a:rPr lang="en-US" dirty="0"/>
              <a:t>	Split the list parameter into two lists, of (roughly) equal size.</a:t>
            </a:r>
          </a:p>
          <a:p>
            <a:pPr marL="0" indent="0">
              <a:buNone/>
            </a:pPr>
            <a:r>
              <a:rPr lang="en-US" dirty="0"/>
              <a:t>	Sort both split lists, list 1 and list 2.</a:t>
            </a:r>
          </a:p>
          <a:p>
            <a:pPr marL="0" indent="0">
              <a:buNone/>
            </a:pPr>
            <a:r>
              <a:rPr lang="en-US" dirty="0"/>
              <a:t>	Merge the two sorted lists (list 1 and list 2), and return the result.</a:t>
            </a:r>
          </a:p>
          <a:p>
            <a:pPr marL="0" indent="0">
              <a:buNone/>
            </a:pPr>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3922455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13220" y="85147"/>
            <a:ext cx="8025196" cy="6548558"/>
          </a:xfrm>
          <a:prstGeom prst="rect">
            <a:avLst/>
          </a:prstGeom>
        </p:spPr>
      </p:pic>
    </p:spTree>
    <p:custDataLst>
      <p:tags r:id="rId1"/>
    </p:custDataLst>
    <p:extLst>
      <p:ext uri="{BB962C8B-B14F-4D97-AF65-F5344CB8AC3E}">
        <p14:creationId xmlns:p14="http://schemas.microsoft.com/office/powerpoint/2010/main" val="142353990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Summarize notes for notebook check tomorrow.</a:t>
            </a:r>
          </a:p>
          <a:p>
            <a:pPr marL="0" indent="0">
              <a:buNone/>
            </a:pPr>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357095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and Fixing Errors</a:t>
            </a:r>
          </a:p>
        </p:txBody>
      </p:sp>
      <p:sp>
        <p:nvSpPr>
          <p:cNvPr id="3" name="Subtitle 2"/>
          <p:cNvSpPr>
            <a:spLocks noGrp="1"/>
          </p:cNvSpPr>
          <p:nvPr>
            <p:ph type="subTitle" idx="1"/>
          </p:nvPr>
        </p:nvSpPr>
        <p:spPr/>
        <p:txBody>
          <a:bodyPr/>
          <a:lstStyle/>
          <a:p>
            <a:r>
              <a:rPr lang="en-US" dirty="0"/>
              <a:t>[ 8.05 ] [ Today’s Date ] [ Instructor Name ]</a:t>
            </a:r>
          </a:p>
        </p:txBody>
      </p:sp>
    </p:spTree>
    <p:custDataLst>
      <p:tags r:id="rId1"/>
    </p:custDataLst>
    <p:extLst>
      <p:ext uri="{BB962C8B-B14F-4D97-AF65-F5344CB8AC3E}">
        <p14:creationId xmlns:p14="http://schemas.microsoft.com/office/powerpoint/2010/main" val="2537577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plan:</a:t>
            </a:r>
          </a:p>
        </p:txBody>
      </p:sp>
      <p:sp>
        <p:nvSpPr>
          <p:cNvPr id="3" name="Content Placeholder 2"/>
          <p:cNvSpPr>
            <a:spLocks noGrp="1"/>
          </p:cNvSpPr>
          <p:nvPr>
            <p:ph idx="1"/>
          </p:nvPr>
        </p:nvSpPr>
        <p:spPr/>
        <p:txBody>
          <a:bodyPr/>
          <a:lstStyle/>
          <a:p>
            <a:pPr marL="0" indent="0">
              <a:buNone/>
            </a:pPr>
            <a:r>
              <a:rPr lang="en-US" dirty="0"/>
              <a:t>Error check and resubmit all chapter 12 assignments.</a:t>
            </a:r>
          </a:p>
          <a:p>
            <a:endParaRPr lang="en-US" dirty="0"/>
          </a:p>
          <a:p>
            <a:pPr marL="0" indent="0">
              <a:buNone/>
            </a:pPr>
            <a:r>
              <a:rPr lang="en-US" dirty="0"/>
              <a:t>Study for the test by:</a:t>
            </a:r>
          </a:p>
          <a:p>
            <a:pPr lvl="1"/>
            <a:r>
              <a:rPr lang="en-US" dirty="0"/>
              <a:t>Reviewing all of the blue, self-check pages at the end of Chapter 9.</a:t>
            </a:r>
          </a:p>
          <a:p>
            <a:pPr lvl="1"/>
            <a:r>
              <a:rPr lang="en-US" dirty="0"/>
              <a:t>Re-reading sections as needed to complete the self-check problems.</a:t>
            </a:r>
          </a:p>
          <a:p>
            <a:pPr marL="457200" lvl="1" indent="0">
              <a:buNone/>
            </a:pPr>
            <a:endParaRPr lang="en-US" dirty="0"/>
          </a:p>
        </p:txBody>
      </p:sp>
    </p:spTree>
    <p:custDataLst>
      <p:tags r:id="rId1"/>
    </p:custDataLst>
    <p:extLst>
      <p:ext uri="{BB962C8B-B14F-4D97-AF65-F5344CB8AC3E}">
        <p14:creationId xmlns:p14="http://schemas.microsoft.com/office/powerpoint/2010/main" val="29232209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Regrade/Resubmit</a:t>
            </a:r>
          </a:p>
        </p:txBody>
      </p:sp>
      <p:sp>
        <p:nvSpPr>
          <p:cNvPr id="3" name="Content Placeholder 2"/>
          <p:cNvSpPr>
            <a:spLocks noGrp="1"/>
          </p:cNvSpPr>
          <p:nvPr>
            <p:ph idx="1"/>
          </p:nvPr>
        </p:nvSpPr>
        <p:spPr/>
        <p:txBody>
          <a:bodyPr/>
          <a:lstStyle/>
          <a:p>
            <a:pPr marL="0" indent="0">
              <a:buNone/>
            </a:pPr>
            <a:r>
              <a:rPr lang="en-US" dirty="0"/>
              <a:t>You all have the opportunity to get full credit  on your homework grades by correcting them now, in class.</a:t>
            </a:r>
          </a:p>
          <a:p>
            <a:endParaRPr lang="en-US" dirty="0"/>
          </a:p>
          <a:p>
            <a:pPr marL="0" indent="0">
              <a:buNone/>
            </a:pPr>
            <a:r>
              <a:rPr lang="en-US" dirty="0"/>
              <a:t>Use your error checking algorithm, and if you need help just ask!</a:t>
            </a:r>
          </a:p>
          <a:p>
            <a:pPr marL="0" indent="0">
              <a:buNone/>
            </a:pPr>
            <a:endParaRPr lang="en-US" dirty="0"/>
          </a:p>
        </p:txBody>
      </p:sp>
    </p:spTree>
    <p:custDataLst>
      <p:tags r:id="rId1"/>
    </p:custDataLst>
    <p:extLst>
      <p:ext uri="{BB962C8B-B14F-4D97-AF65-F5344CB8AC3E}">
        <p14:creationId xmlns:p14="http://schemas.microsoft.com/office/powerpoint/2010/main" val="2306197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Begin reviewing chapter 12 for the quiz.</a:t>
            </a:r>
          </a:p>
          <a:p>
            <a:pPr marL="0" indent="0">
              <a:buNone/>
            </a:pPr>
            <a:endParaRPr lang="en-US" dirty="0"/>
          </a:p>
        </p:txBody>
      </p:sp>
    </p:spTree>
    <p:custDataLst>
      <p:tags r:id="rId1"/>
    </p:custDataLst>
    <p:extLst>
      <p:ext uri="{BB962C8B-B14F-4D97-AF65-F5344CB8AC3E}">
        <p14:creationId xmlns:p14="http://schemas.microsoft.com/office/powerpoint/2010/main" val="318729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Review and Quiz</a:t>
            </a:r>
          </a:p>
        </p:txBody>
      </p:sp>
      <p:sp>
        <p:nvSpPr>
          <p:cNvPr id="3" name="Subtitle 2"/>
          <p:cNvSpPr>
            <a:spLocks noGrp="1"/>
          </p:cNvSpPr>
          <p:nvPr>
            <p:ph type="subTitle" idx="1"/>
          </p:nvPr>
        </p:nvSpPr>
        <p:spPr/>
        <p:txBody>
          <a:bodyPr/>
          <a:lstStyle/>
          <a:p>
            <a:r>
              <a:rPr lang="en-US" dirty="0"/>
              <a:t>[ 8.06/7 ] [ Today’s Date ] [ Instructor Name ]</a:t>
            </a:r>
          </a:p>
        </p:txBody>
      </p:sp>
    </p:spTree>
    <p:custDataLst>
      <p:tags r:id="rId1"/>
    </p:custDataLst>
    <p:extLst>
      <p:ext uri="{BB962C8B-B14F-4D97-AF65-F5344CB8AC3E}">
        <p14:creationId xmlns:p14="http://schemas.microsoft.com/office/powerpoint/2010/main" val="3054122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custDataLst>
      <p:tags r:id="rId1"/>
    </p:custDataLst>
    <p:extLst>
      <p:ext uri="{BB962C8B-B14F-4D97-AF65-F5344CB8AC3E}">
        <p14:creationId xmlns:p14="http://schemas.microsoft.com/office/powerpoint/2010/main" val="144090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0" y="142559"/>
            <a:ext cx="11950700" cy="6572883"/>
          </a:xfrm>
          <a:prstGeom prst="rect">
            <a:avLst/>
          </a:prstGeom>
          <a:noFill/>
        </p:spPr>
      </p:pic>
    </p:spTree>
    <p:custDataLst>
      <p:tags r:id="rId1"/>
    </p:custDataLst>
    <p:extLst>
      <p:ext uri="{BB962C8B-B14F-4D97-AF65-F5344CB8AC3E}">
        <p14:creationId xmlns:p14="http://schemas.microsoft.com/office/powerpoint/2010/main" val="53132749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self-check problems, and the appropriate Practice problems.</a:t>
            </a:r>
          </a:p>
        </p:txBody>
      </p:sp>
    </p:spTree>
    <p:custDataLst>
      <p:tags r:id="rId1"/>
    </p:custDataLst>
    <p:extLst>
      <p:ext uri="{BB962C8B-B14F-4D97-AF65-F5344CB8AC3E}">
        <p14:creationId xmlns:p14="http://schemas.microsoft.com/office/powerpoint/2010/main" val="31195961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9083"/>
            <a:ext cx="9144000" cy="2387600"/>
          </a:xfrm>
        </p:spPr>
        <p:txBody>
          <a:bodyPr>
            <a:normAutofit/>
          </a:bodyPr>
          <a:lstStyle/>
          <a:p>
            <a:r>
              <a:rPr lang="en-US" sz="5400" dirty="0"/>
              <a:t>Quiz</a:t>
            </a:r>
          </a:p>
        </p:txBody>
      </p:sp>
    </p:spTree>
    <p:custDataLst>
      <p:tags r:id="rId1"/>
    </p:custDataLst>
    <p:extLst>
      <p:ext uri="{BB962C8B-B14F-4D97-AF65-F5344CB8AC3E}">
        <p14:creationId xmlns:p14="http://schemas.microsoft.com/office/powerpoint/2010/main" val="1221218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custDataLst>
      <p:tags r:id="rId1"/>
    </p:custDataLst>
    <p:extLst>
      <p:ext uri="{BB962C8B-B14F-4D97-AF65-F5344CB8AC3E}">
        <p14:creationId xmlns:p14="http://schemas.microsoft.com/office/powerpoint/2010/main" val="232411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bird, flower&#10;&#10;Description automatically generated">
            <a:extLst>
              <a:ext uri="{FF2B5EF4-FFF2-40B4-BE49-F238E27FC236}">
                <a16:creationId xmlns:a16="http://schemas.microsoft.com/office/drawing/2014/main" id="{F2720023-14A5-4A65-B300-A102A51FD54F}"/>
              </a:ext>
            </a:extLst>
          </p:cNvPr>
          <p:cNvPicPr>
            <a:picLocks noChangeAspect="1"/>
          </p:cNvPicPr>
          <p:nvPr/>
        </p:nvPicPr>
        <p:blipFill>
          <a:blip r:embed="rId3"/>
          <a:stretch>
            <a:fillRect/>
          </a:stretch>
        </p:blipFill>
        <p:spPr>
          <a:xfrm>
            <a:off x="120650" y="814784"/>
            <a:ext cx="11950700" cy="5228432"/>
          </a:xfrm>
          <a:prstGeom prst="rect">
            <a:avLst/>
          </a:prstGeom>
          <a:noFill/>
        </p:spPr>
      </p:pic>
    </p:spTree>
    <p:custDataLst>
      <p:tags r:id="rId1"/>
    </p:custDataLst>
    <p:extLst>
      <p:ext uri="{BB962C8B-B14F-4D97-AF65-F5344CB8AC3E}">
        <p14:creationId xmlns:p14="http://schemas.microsoft.com/office/powerpoint/2010/main" val="42572416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bird, tree, flower&#10;&#10;Description automatically generated">
            <a:extLst>
              <a:ext uri="{FF2B5EF4-FFF2-40B4-BE49-F238E27FC236}">
                <a16:creationId xmlns:a16="http://schemas.microsoft.com/office/drawing/2014/main" id="{2B54425A-4297-471E-BC63-AAAD5438EB9E}"/>
              </a:ext>
            </a:extLst>
          </p:cNvPr>
          <p:cNvPicPr>
            <a:picLocks noChangeAspect="1"/>
          </p:cNvPicPr>
          <p:nvPr/>
        </p:nvPicPr>
        <p:blipFill>
          <a:blip r:embed="rId3"/>
          <a:stretch>
            <a:fillRect/>
          </a:stretch>
        </p:blipFill>
        <p:spPr>
          <a:xfrm>
            <a:off x="584200" y="2185470"/>
            <a:ext cx="11018838" cy="3333198"/>
          </a:xfrm>
          <a:prstGeom prst="rect">
            <a:avLst/>
          </a:prstGeom>
          <a:noFill/>
        </p:spPr>
      </p:pic>
    </p:spTree>
    <p:custDataLst>
      <p:tags r:id="rId1"/>
    </p:custDataLst>
    <p:extLst>
      <p:ext uri="{BB962C8B-B14F-4D97-AF65-F5344CB8AC3E}">
        <p14:creationId xmlns:p14="http://schemas.microsoft.com/office/powerpoint/2010/main" val="36146993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bird, flower, tree&#10;&#10;Description automatically generated">
            <a:extLst>
              <a:ext uri="{FF2B5EF4-FFF2-40B4-BE49-F238E27FC236}">
                <a16:creationId xmlns:a16="http://schemas.microsoft.com/office/drawing/2014/main" id="{A17A4371-6B37-477D-A5B3-8F8BD879B3C7}"/>
              </a:ext>
            </a:extLst>
          </p:cNvPr>
          <p:cNvPicPr>
            <a:picLocks noChangeAspect="1"/>
          </p:cNvPicPr>
          <p:nvPr/>
        </p:nvPicPr>
        <p:blipFill>
          <a:blip r:embed="rId3"/>
          <a:stretch>
            <a:fillRect/>
          </a:stretch>
        </p:blipFill>
        <p:spPr>
          <a:xfrm>
            <a:off x="120650" y="1247998"/>
            <a:ext cx="11950700" cy="4362004"/>
          </a:xfrm>
          <a:prstGeom prst="rect">
            <a:avLst/>
          </a:prstGeom>
          <a:noFill/>
        </p:spPr>
      </p:pic>
    </p:spTree>
    <p:custDataLst>
      <p:tags r:id="rId1"/>
    </p:custDataLst>
    <p:extLst>
      <p:ext uri="{BB962C8B-B14F-4D97-AF65-F5344CB8AC3E}">
        <p14:creationId xmlns:p14="http://schemas.microsoft.com/office/powerpoint/2010/main" val="376007810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2"/>
  <p:tag name="ARTICULATE_DESIGN_ID_MICROSOFT PHILANTHROPIES TEALS" val="ai62fOR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F1DB31C6-F59C-41BA-8729-55C8153D258D}" vid="{B6C3B4CF-C714-46AD-9867-DF2A0300E80A}"/>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1295</Words>
  <Application>Microsoft Office PowerPoint</Application>
  <PresentationFormat>Widescreen</PresentationFormat>
  <Paragraphs>184</Paragraphs>
  <Slides>62</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62</vt:i4>
      </vt:variant>
    </vt:vector>
  </HeadingPairs>
  <TitlesOfParts>
    <vt:vector size="71" baseType="lpstr">
      <vt:lpstr>Arial</vt:lpstr>
      <vt:lpstr>Calibri</vt:lpstr>
      <vt:lpstr>Consolas</vt:lpstr>
      <vt:lpstr>Courier New</vt:lpstr>
      <vt:lpstr>Segoe UI</vt:lpstr>
      <vt:lpstr>Segoe UI Semibold</vt:lpstr>
      <vt:lpstr>Wingdings</vt:lpstr>
      <vt:lpstr>Microsoft Philanthropies TEALS</vt:lpstr>
      <vt:lpstr>Black Template</vt:lpstr>
      <vt:lpstr>Test Review &amp; Reteach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vt:lpstr>
      <vt:lpstr>Thinking Recursively</vt:lpstr>
      <vt:lpstr>Tower of Hanoi</vt:lpstr>
      <vt:lpstr>PowerPoint Presentation</vt:lpstr>
      <vt:lpstr>Rules:</vt:lpstr>
      <vt:lpstr>Discussion</vt:lpstr>
      <vt:lpstr>Iteration vs Recursion</vt:lpstr>
      <vt:lpstr>PowerPoint Presentation</vt:lpstr>
      <vt:lpstr>Homework</vt:lpstr>
      <vt:lpstr>Writing Recursive Solutions</vt:lpstr>
      <vt:lpstr>What makes a method recursive?</vt:lpstr>
      <vt:lpstr>What makes a method recursive?</vt:lpstr>
      <vt:lpstr>A recursive method:</vt:lpstr>
      <vt:lpstr>Wrong recursion:</vt:lpstr>
      <vt:lpstr>Grudgeball</vt:lpstr>
      <vt:lpstr>Slides reserved for your own or  chosen Grudgeball questions.</vt:lpstr>
      <vt:lpstr>Homework</vt:lpstr>
      <vt:lpstr>Mechanics of Recursion</vt:lpstr>
      <vt:lpstr>PowerPoint Presentation</vt:lpstr>
      <vt:lpstr>Slide reserved for teacher demo, scratch MIT dragon curve, etc. Any way you think would best model recursion for your respective class.  The Lesson Plan has great examples and activities to choose from.</vt:lpstr>
      <vt:lpstr>Iterative to Recursive and Vice Versa</vt:lpstr>
      <vt:lpstr>Iterative vs Recursive</vt:lpstr>
      <vt:lpstr>Koch Curve</vt:lpstr>
      <vt:lpstr>Koch Visuals</vt:lpstr>
      <vt:lpstr>Homework</vt:lpstr>
      <vt:lpstr>Merge Sort</vt:lpstr>
      <vt:lpstr>Recursive Application</vt:lpstr>
      <vt:lpstr>PowerPoint Presentation</vt:lpstr>
      <vt:lpstr>PowerPoint Presentation</vt:lpstr>
      <vt:lpstr>Steps to merge sort:</vt:lpstr>
      <vt:lpstr>The merge:</vt:lpstr>
      <vt:lpstr>PowerPoint Presentation</vt:lpstr>
      <vt:lpstr>MergeSort</vt:lpstr>
      <vt:lpstr>PowerPoint Presentation</vt:lpstr>
      <vt:lpstr>Homework</vt:lpstr>
      <vt:lpstr>Finding and Fixing Errors</vt:lpstr>
      <vt:lpstr>Today’s plan:</vt:lpstr>
      <vt:lpstr>Homework Regrade/Resubmit</vt:lpstr>
      <vt:lpstr>Homework</vt:lpstr>
      <vt:lpstr>Review and Quiz</vt:lpstr>
      <vt:lpstr>What’s on the test?</vt:lpstr>
      <vt:lpstr>Review Topics</vt:lpstr>
      <vt:lpstr>Quiz</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2020-09-03T00:08:56Z</dcterms:created>
  <dcterms:modified xsi:type="dcterms:W3CDTF">2020-09-03T00:09:07Z</dcterms:modified>
</cp:coreProperties>
</file>