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65" r:id="rId7"/>
    <p:sldId id="266" r:id="rId8"/>
    <p:sldId id="267" r:id="rId9"/>
    <p:sldId id="271" r:id="rId10"/>
    <p:sldId id="272" r:id="rId11"/>
    <p:sldId id="273" r:id="rId12"/>
    <p:sldId id="274" r:id="rId13"/>
    <p:sldId id="275" r:id="rId14"/>
    <p:sldId id="270" r:id="rId15"/>
    <p:sldId id="260" r:id="rId16"/>
    <p:sldId id="261" r:id="rId17"/>
    <p:sldId id="264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992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648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909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0970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5364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566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6117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4396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871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810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047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284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259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83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131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216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91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8548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zövegdoboz 19">
            <a:extLst>
              <a:ext uri="{FF2B5EF4-FFF2-40B4-BE49-F238E27FC236}">
                <a16:creationId xmlns:a16="http://schemas.microsoft.com/office/drawing/2014/main" id="{3945023A-5111-486D-AD65-78CBB2BB54EF}"/>
              </a:ext>
            </a:extLst>
          </p:cNvPr>
          <p:cNvSpPr txBox="1"/>
          <p:nvPr/>
        </p:nvSpPr>
        <p:spPr>
          <a:xfrm>
            <a:off x="3429061" y="1406789"/>
            <a:ext cx="5446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/>
              <a:t>Csoportos</a:t>
            </a:r>
          </a:p>
          <a:p>
            <a:r>
              <a:rPr lang="hu-HU" sz="4000"/>
              <a:t>Prezentáció</a:t>
            </a:r>
            <a:endParaRPr lang="hu-HU" sz="4000" dirty="0"/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8A0BC1C9-C67B-40E1-BE91-08D09A504E46}"/>
              </a:ext>
            </a:extLst>
          </p:cNvPr>
          <p:cNvSpPr txBox="1"/>
          <p:nvPr/>
        </p:nvSpPr>
        <p:spPr>
          <a:xfrm>
            <a:off x="2073736" y="3013501"/>
            <a:ext cx="5446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Készítette</a:t>
            </a:r>
          </a:p>
          <a:p>
            <a:pPr algn="ctr"/>
            <a:r>
              <a:rPr lang="hu-HU" sz="1200" dirty="0"/>
              <a:t>Potyondi Zsombor</a:t>
            </a:r>
          </a:p>
          <a:p>
            <a:pPr algn="ctr"/>
            <a:r>
              <a:rPr lang="hu-HU" sz="1200" dirty="0"/>
              <a:t>Komjáti Gábor </a:t>
            </a:r>
          </a:p>
          <a:p>
            <a:pPr algn="ctr"/>
            <a:r>
              <a:rPr lang="hu-HU" sz="1200" dirty="0"/>
              <a:t>Lengyel Dániel</a:t>
            </a:r>
          </a:p>
        </p:txBody>
      </p:sp>
    </p:spTree>
    <p:extLst>
      <p:ext uri="{BB962C8B-B14F-4D97-AF65-F5344CB8AC3E}">
        <p14:creationId xmlns:p14="http://schemas.microsoft.com/office/powerpoint/2010/main" val="3718716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hu-HU" dirty="0"/>
              <a:t>A kód felépítése I.</a:t>
            </a:r>
            <a:br>
              <a:rPr lang="hu-HU" dirty="0"/>
            </a:br>
            <a:r>
              <a:rPr lang="hu-HU" sz="1600" dirty="0"/>
              <a:t>Komjáti Gábor – kamerás rajzolás</a:t>
            </a:r>
            <a:br>
              <a:rPr lang="hu-HU" dirty="0"/>
            </a:br>
            <a:endParaRPr lang="hu-HU" dirty="0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8A77B9E7-415C-4004-96CE-C8F18808A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44" y="660478"/>
            <a:ext cx="886056" cy="886056"/>
          </a:xfrm>
          <a:prstGeom prst="rect">
            <a:avLst/>
          </a:prstGeo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EBAB606C-2D56-4581-932A-28727A6C1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7032930" cy="4024125"/>
          </a:xfrm>
        </p:spPr>
        <p:txBody>
          <a:bodyPr/>
          <a:lstStyle/>
          <a:p>
            <a:r>
              <a:rPr lang="hu-HU" dirty="0"/>
              <a:t>Ez a kód egy színes objektumkövető program alapja </a:t>
            </a:r>
            <a:r>
              <a:rPr lang="hu-HU" dirty="0" err="1"/>
              <a:t>OpenCV</a:t>
            </a:r>
            <a:r>
              <a:rPr lang="hu-HU" dirty="0"/>
              <a:t>-vel.</a:t>
            </a:r>
          </a:p>
          <a:p>
            <a:pPr lvl="0"/>
            <a:r>
              <a:rPr lang="hu-HU" dirty="0"/>
              <a:t>Beállítja a webkamera képméretét és fényerejét.</a:t>
            </a:r>
          </a:p>
          <a:p>
            <a:pPr lvl="0"/>
            <a:r>
              <a:rPr lang="hu-HU" dirty="0"/>
              <a:t>Definiál egy </a:t>
            </a:r>
            <a:r>
              <a:rPr lang="hu-HU" dirty="0" err="1"/>
              <a:t>myColors</a:t>
            </a:r>
            <a:r>
              <a:rPr lang="hu-HU" dirty="0"/>
              <a:t> listát, amely különböző színek tartományait tartalmazza. </a:t>
            </a:r>
          </a:p>
          <a:p>
            <a:pPr lvl="0"/>
            <a:r>
              <a:rPr lang="hu-HU" dirty="0"/>
              <a:t>A </a:t>
            </a:r>
            <a:r>
              <a:rPr lang="hu-HU" dirty="0" err="1"/>
              <a:t>myColorValues</a:t>
            </a:r>
            <a:r>
              <a:rPr lang="hu-HU" dirty="0"/>
              <a:t> listában a detektált színekhez rendelt megjelenítési színeket adja meg (pl. ha egy narancssárga objektumot talál, azt egy kék ponttal jelölheti).</a:t>
            </a:r>
          </a:p>
          <a:p>
            <a:pPr lvl="0"/>
            <a:r>
              <a:rPr lang="hu-HU" dirty="0"/>
              <a:t>Létrehoz egy </a:t>
            </a:r>
            <a:r>
              <a:rPr lang="hu-HU" dirty="0" err="1"/>
              <a:t>myPoints</a:t>
            </a:r>
            <a:r>
              <a:rPr lang="hu-HU" dirty="0"/>
              <a:t> listát, amely a követett pontok koordinátáit tárolja.</a:t>
            </a:r>
          </a:p>
          <a:p>
            <a:endParaRPr lang="hu-HU" dirty="0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C8099412-0FBE-41A6-A174-709E98B4B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730" y="2167747"/>
            <a:ext cx="3903722" cy="39323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7093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hu-HU" dirty="0"/>
              <a:t>A kód felépítése II.</a:t>
            </a:r>
            <a:br>
              <a:rPr lang="hu-HU" dirty="0"/>
            </a:br>
            <a:r>
              <a:rPr lang="hu-HU" sz="1600" dirty="0"/>
              <a:t>Komjáti Gábor – kamerás rajzolás</a:t>
            </a:r>
            <a:br>
              <a:rPr lang="hu-HU" dirty="0"/>
            </a:br>
            <a:endParaRPr lang="hu-HU" dirty="0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8A77B9E7-415C-4004-96CE-C8F18808A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44" y="660478"/>
            <a:ext cx="886056" cy="886056"/>
          </a:xfrm>
          <a:prstGeom prst="rect">
            <a:avLst/>
          </a:prstGeo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EBAB606C-2D56-4581-932A-28727A6C1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887399" cy="4024125"/>
          </a:xfrm>
        </p:spPr>
        <p:txBody>
          <a:bodyPr>
            <a:normAutofit fontScale="92500" lnSpcReduction="10000"/>
          </a:bodyPr>
          <a:lstStyle/>
          <a:p>
            <a:r>
              <a:rPr lang="hu-HU" b="1" dirty="0"/>
              <a:t>1. </a:t>
            </a:r>
            <a:r>
              <a:rPr lang="hu-HU" b="1" dirty="0" err="1"/>
              <a:t>findColor</a:t>
            </a:r>
            <a:r>
              <a:rPr lang="hu-HU" b="1" dirty="0"/>
              <a:t>(</a:t>
            </a:r>
            <a:r>
              <a:rPr lang="hu-HU" b="1" dirty="0" err="1"/>
              <a:t>img</a:t>
            </a:r>
            <a:r>
              <a:rPr lang="hu-HU" b="1" dirty="0"/>
              <a:t>, </a:t>
            </a:r>
            <a:r>
              <a:rPr lang="hu-HU" b="1" dirty="0" err="1"/>
              <a:t>myColors</a:t>
            </a:r>
            <a:r>
              <a:rPr lang="hu-HU" b="1" dirty="0"/>
              <a:t>, </a:t>
            </a:r>
            <a:r>
              <a:rPr lang="hu-HU" b="1" dirty="0" err="1"/>
              <a:t>myColorValues</a:t>
            </a:r>
            <a:r>
              <a:rPr lang="hu-HU" b="1" dirty="0"/>
              <a:t>)</a:t>
            </a:r>
            <a:endParaRPr lang="hu-HU" dirty="0"/>
          </a:p>
          <a:p>
            <a:pPr lvl="0"/>
            <a:r>
              <a:rPr lang="hu-HU" dirty="0"/>
              <a:t>Megkeresi a képen az előre beállított színeket.</a:t>
            </a:r>
          </a:p>
          <a:p>
            <a:pPr lvl="0"/>
            <a:r>
              <a:rPr lang="hu-HU" dirty="0"/>
              <a:t>Ha talál egy színfoltot, meghatározza a középpontját (</a:t>
            </a:r>
            <a:r>
              <a:rPr lang="hu-HU" dirty="0" err="1"/>
              <a:t>getContours</a:t>
            </a:r>
            <a:r>
              <a:rPr lang="hu-HU" dirty="0"/>
              <a:t>).</a:t>
            </a:r>
          </a:p>
          <a:p>
            <a:pPr lvl="0"/>
            <a:r>
              <a:rPr lang="hu-HU" dirty="0"/>
              <a:t>A megtalált pontokat eltárolja és egy körrel megjelöli a képen.</a:t>
            </a:r>
          </a:p>
          <a:p>
            <a:r>
              <a:rPr lang="hu-HU" b="1" dirty="0"/>
              <a:t>2. </a:t>
            </a:r>
            <a:r>
              <a:rPr lang="hu-HU" b="1" dirty="0" err="1"/>
              <a:t>getContours</a:t>
            </a:r>
            <a:r>
              <a:rPr lang="hu-HU" b="1" dirty="0"/>
              <a:t>(</a:t>
            </a:r>
            <a:r>
              <a:rPr lang="hu-HU" b="1" dirty="0" err="1"/>
              <a:t>img</a:t>
            </a:r>
            <a:r>
              <a:rPr lang="hu-HU" b="1" dirty="0"/>
              <a:t>) és </a:t>
            </a:r>
            <a:r>
              <a:rPr lang="hu-HU" b="1" dirty="0" err="1"/>
              <a:t>drawOnCanvas</a:t>
            </a:r>
            <a:r>
              <a:rPr lang="hu-HU" b="1" dirty="0"/>
              <a:t>(</a:t>
            </a:r>
            <a:r>
              <a:rPr lang="hu-HU" b="1" dirty="0" err="1"/>
              <a:t>myPoints</a:t>
            </a:r>
            <a:r>
              <a:rPr lang="hu-HU" b="1" dirty="0"/>
              <a:t>, </a:t>
            </a:r>
            <a:r>
              <a:rPr lang="hu-HU" b="1" dirty="0" err="1"/>
              <a:t>myColorValues</a:t>
            </a:r>
            <a:r>
              <a:rPr lang="hu-HU" b="1" dirty="0"/>
              <a:t>)</a:t>
            </a:r>
            <a:endParaRPr lang="hu-HU" dirty="0"/>
          </a:p>
          <a:p>
            <a:pPr lvl="0"/>
            <a:r>
              <a:rPr lang="hu-HU" dirty="0" err="1"/>
              <a:t>getContours</a:t>
            </a:r>
            <a:r>
              <a:rPr lang="hu-HU" dirty="0"/>
              <a:t>(</a:t>
            </a:r>
            <a:r>
              <a:rPr lang="hu-HU" dirty="0" err="1"/>
              <a:t>img</a:t>
            </a:r>
            <a:r>
              <a:rPr lang="hu-HU" dirty="0"/>
              <a:t>): Megkeresi a legnagyobb objektumot és visszaadja a középpontját.</a:t>
            </a:r>
          </a:p>
          <a:p>
            <a:pPr lvl="0"/>
            <a:r>
              <a:rPr lang="hu-HU" dirty="0" err="1"/>
              <a:t>drawOnCanvas</a:t>
            </a:r>
            <a:r>
              <a:rPr lang="hu-HU" dirty="0"/>
              <a:t>(</a:t>
            </a:r>
            <a:r>
              <a:rPr lang="hu-HU" dirty="0" err="1"/>
              <a:t>myPoints</a:t>
            </a:r>
            <a:r>
              <a:rPr lang="hu-HU" dirty="0"/>
              <a:t>, </a:t>
            </a:r>
            <a:r>
              <a:rPr lang="hu-HU" dirty="0" err="1"/>
              <a:t>myColorValues</a:t>
            </a:r>
            <a:r>
              <a:rPr lang="hu-HU" dirty="0"/>
              <a:t>): A talált pontokat kis körökkel berajzolja a képre. </a:t>
            </a:r>
          </a:p>
          <a:p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B0DEDFC7-9164-4959-A9BC-F93BCD179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199" y="1870744"/>
            <a:ext cx="4195867" cy="4024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64674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hu-HU" dirty="0"/>
              <a:t>A kód felépítése III.</a:t>
            </a:r>
            <a:br>
              <a:rPr lang="hu-HU" dirty="0"/>
            </a:br>
            <a:r>
              <a:rPr lang="hu-HU" sz="1600" dirty="0"/>
              <a:t>Komjáti Gábor – kamerás rajzolás</a:t>
            </a:r>
            <a:br>
              <a:rPr lang="hu-HU" dirty="0"/>
            </a:br>
            <a:endParaRPr lang="hu-HU" dirty="0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8A77B9E7-415C-4004-96CE-C8F18808A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44" y="660478"/>
            <a:ext cx="886056" cy="886056"/>
          </a:xfrm>
          <a:prstGeom prst="rect">
            <a:avLst/>
          </a:prstGeo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EBAB606C-2D56-4581-932A-28727A6C1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887399" cy="4024125"/>
          </a:xfrm>
        </p:spPr>
        <p:txBody>
          <a:bodyPr>
            <a:normAutofit lnSpcReduction="10000"/>
          </a:bodyPr>
          <a:lstStyle/>
          <a:p>
            <a:r>
              <a:rPr lang="hu-HU" b="1" dirty="0"/>
              <a:t>Ez a ciklus folyamatosan fut, amíg meg nem nyomják a 'q' billentyűt.</a:t>
            </a:r>
            <a:endParaRPr lang="hu-HU" dirty="0"/>
          </a:p>
          <a:p>
            <a:pPr lvl="0"/>
            <a:r>
              <a:rPr lang="hu-HU" b="1" dirty="0"/>
              <a:t>Beolvassa a kameraképet</a:t>
            </a:r>
            <a:r>
              <a:rPr lang="hu-HU" dirty="0"/>
              <a:t>, majd elkészíti egy másolatát.</a:t>
            </a:r>
          </a:p>
          <a:p>
            <a:pPr lvl="0"/>
            <a:r>
              <a:rPr lang="hu-HU" b="1" dirty="0"/>
              <a:t>Megkeresi az előre beállított színeket</a:t>
            </a:r>
            <a:r>
              <a:rPr lang="hu-HU" dirty="0"/>
              <a:t> (</a:t>
            </a:r>
            <a:r>
              <a:rPr lang="hu-HU" dirty="0" err="1"/>
              <a:t>findColor</a:t>
            </a:r>
            <a:r>
              <a:rPr lang="hu-HU" dirty="0"/>
              <a:t>), és eltárolja az új pontokat.</a:t>
            </a:r>
          </a:p>
          <a:p>
            <a:pPr lvl="0"/>
            <a:r>
              <a:rPr lang="hu-HU" b="1" dirty="0"/>
              <a:t>Hozzáadja az új pontokat a listához</a:t>
            </a:r>
            <a:r>
              <a:rPr lang="hu-HU" dirty="0"/>
              <a:t>, ha talál </a:t>
            </a:r>
            <a:r>
              <a:rPr lang="hu-HU" dirty="0" err="1"/>
              <a:t>bármilyet</a:t>
            </a:r>
            <a:r>
              <a:rPr lang="hu-HU" dirty="0"/>
              <a:t>.</a:t>
            </a:r>
          </a:p>
          <a:p>
            <a:pPr lvl="0"/>
            <a:r>
              <a:rPr lang="hu-HU" b="1" dirty="0"/>
              <a:t>Kirajzolja az összes eddig talált pontot</a:t>
            </a:r>
            <a:r>
              <a:rPr lang="hu-HU" dirty="0"/>
              <a:t> (</a:t>
            </a:r>
            <a:r>
              <a:rPr lang="hu-HU" dirty="0" err="1"/>
              <a:t>drawOnCanvas</a:t>
            </a:r>
            <a:r>
              <a:rPr lang="hu-HU" dirty="0"/>
              <a:t>).</a:t>
            </a:r>
          </a:p>
          <a:p>
            <a:pPr lvl="0"/>
            <a:r>
              <a:rPr lang="hu-HU" b="1" dirty="0"/>
              <a:t>Megjeleníti az eredményt</a:t>
            </a:r>
            <a:r>
              <a:rPr lang="hu-HU" dirty="0"/>
              <a:t>, majd ellenőrzi, hogy megnyomták-e a 'q' gombot a kilépéshez.</a:t>
            </a:r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489705F-5F85-44CA-AE8C-B2067316C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440" y="2219082"/>
            <a:ext cx="4367581" cy="2615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61919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hu-HU" dirty="0"/>
              <a:t>A program bemutatása</a:t>
            </a:r>
            <a:br>
              <a:rPr lang="hu-HU" dirty="0"/>
            </a:br>
            <a:r>
              <a:rPr lang="hu-HU" sz="1600" dirty="0"/>
              <a:t>Komjáti Gábor – kamerás rajzolás</a:t>
            </a:r>
            <a:br>
              <a:rPr lang="hu-HU" dirty="0"/>
            </a:br>
            <a:endParaRPr lang="hu-HU" dirty="0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8A77B9E7-415C-4004-96CE-C8F18808A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44" y="660478"/>
            <a:ext cx="886056" cy="886056"/>
          </a:xfrm>
          <a:prstGeom prst="rect">
            <a:avLst/>
          </a:prstGeom>
        </p:spPr>
      </p:pic>
      <p:pic>
        <p:nvPicPr>
          <p:cNvPr id="7" name="Tartalom helye 3">
            <a:extLst>
              <a:ext uri="{FF2B5EF4-FFF2-40B4-BE49-F238E27FC236}">
                <a16:creationId xmlns:a16="http://schemas.microsoft.com/office/drawing/2014/main" id="{011278B5-8314-4643-86AB-2CEA94683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796716"/>
            <a:ext cx="5700033" cy="453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66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946099"/>
            <a:ext cx="1150620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Lengyel Dániel – Rendszámtábla felismerés</a:t>
            </a:r>
            <a:br>
              <a:rPr lang="hu-HU" dirty="0"/>
            </a:br>
            <a:endParaRPr lang="hu-HU" dirty="0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441416EB-4787-4EF5-93D3-1CFC43A9D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37" y="1083403"/>
            <a:ext cx="588642" cy="65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14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A kód felépítése I.</a:t>
            </a:r>
            <a:br>
              <a:rPr lang="hu-HU" dirty="0"/>
            </a:br>
            <a:endParaRPr lang="hu-HU" dirty="0"/>
          </a:p>
        </p:txBody>
      </p:sp>
      <p:pic>
        <p:nvPicPr>
          <p:cNvPr id="13" name="Tartalom helye 12">
            <a:extLst>
              <a:ext uri="{FF2B5EF4-FFF2-40B4-BE49-F238E27FC236}">
                <a16:creationId xmlns:a16="http://schemas.microsoft.com/office/drawing/2014/main" id="{1C91F950-F11A-4909-8D74-98FAFDCE1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257424"/>
            <a:ext cx="8384043" cy="3400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4B735002-2845-4DF7-A5CB-89ED62F525FC}"/>
              </a:ext>
            </a:extLst>
          </p:cNvPr>
          <p:cNvSpPr txBox="1"/>
          <p:nvPr/>
        </p:nvSpPr>
        <p:spPr>
          <a:xfrm>
            <a:off x="9619206" y="2257424"/>
            <a:ext cx="1886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/>
              <a:t>Importálás</a:t>
            </a:r>
          </a:p>
          <a:p>
            <a:pPr marL="285750" indent="-285750">
              <a:buFontTx/>
              <a:buChar char="-"/>
            </a:pPr>
            <a:r>
              <a:rPr lang="hu-HU" dirty="0"/>
              <a:t>Kamera előkészítése</a:t>
            </a:r>
          </a:p>
          <a:p>
            <a:pPr marL="285750" indent="-285750">
              <a:buFontTx/>
              <a:buChar char="-"/>
            </a:pPr>
            <a:r>
              <a:rPr lang="hu-HU" dirty="0"/>
              <a:t>.</a:t>
            </a:r>
            <a:r>
              <a:rPr lang="hu-HU" dirty="0" err="1"/>
              <a:t>xml</a:t>
            </a:r>
            <a:r>
              <a:rPr lang="hu-HU" dirty="0"/>
              <a:t> betöltése</a:t>
            </a:r>
          </a:p>
          <a:p>
            <a:pPr marL="285750" indent="-285750">
              <a:buFontTx/>
              <a:buChar char="-"/>
            </a:pPr>
            <a:endParaRPr lang="hu-HU" dirty="0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8A77B9E7-415C-4004-96CE-C8F18808A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44" y="660478"/>
            <a:ext cx="886056" cy="88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42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Tartalom helye 15">
            <a:extLst>
              <a:ext uri="{FF2B5EF4-FFF2-40B4-BE49-F238E27FC236}">
                <a16:creationId xmlns:a16="http://schemas.microsoft.com/office/drawing/2014/main" id="{5276C5A2-E90D-4D5C-A86A-B1195EFBB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61" y="2209801"/>
            <a:ext cx="8407936" cy="39877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4B735002-2845-4DF7-A5CB-89ED62F525FC}"/>
              </a:ext>
            </a:extLst>
          </p:cNvPr>
          <p:cNvSpPr txBox="1"/>
          <p:nvPr/>
        </p:nvSpPr>
        <p:spPr>
          <a:xfrm>
            <a:off x="9297266" y="2135038"/>
            <a:ext cx="22089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/>
              <a:t>Beolvasás</a:t>
            </a:r>
          </a:p>
          <a:p>
            <a:pPr marL="285750" indent="-285750">
              <a:buFontTx/>
              <a:buChar char="-"/>
            </a:pPr>
            <a:r>
              <a:rPr lang="hu-HU" dirty="0"/>
              <a:t>Rendszámtábla keresés</a:t>
            </a:r>
          </a:p>
          <a:p>
            <a:pPr marL="285750" indent="-285750">
              <a:buFontTx/>
              <a:buChar char="-"/>
            </a:pPr>
            <a:r>
              <a:rPr lang="hu-HU" dirty="0"/>
              <a:t>Mentés</a:t>
            </a:r>
          </a:p>
          <a:p>
            <a:pPr marL="285750" indent="-285750">
              <a:buFontTx/>
              <a:buChar char="-"/>
            </a:pPr>
            <a:endParaRPr lang="hu-HU" dirty="0"/>
          </a:p>
        </p:txBody>
      </p:sp>
      <p:pic>
        <p:nvPicPr>
          <p:cNvPr id="19" name="Kép 18">
            <a:extLst>
              <a:ext uri="{FF2B5EF4-FFF2-40B4-BE49-F238E27FC236}">
                <a16:creationId xmlns:a16="http://schemas.microsoft.com/office/drawing/2014/main" id="{6F88D2F2-D199-4E7B-BEA4-F6FCAA5B1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44" y="660478"/>
            <a:ext cx="886056" cy="886056"/>
          </a:xfrm>
          <a:prstGeom prst="rect">
            <a:avLst/>
          </a:prstGeom>
        </p:spPr>
      </p:pic>
      <p:sp>
        <p:nvSpPr>
          <p:cNvPr id="20" name="Cím 1">
            <a:extLst>
              <a:ext uri="{FF2B5EF4-FFF2-40B4-BE49-F238E27FC236}">
                <a16:creationId xmlns:a16="http://schemas.microsoft.com/office/drawing/2014/main" id="{B781D671-7D69-4A88-BAF3-D09A752F3918}"/>
              </a:ext>
            </a:extLst>
          </p:cNvPr>
          <p:cNvSpPr txBox="1">
            <a:spLocks/>
          </p:cNvSpPr>
          <p:nvPr/>
        </p:nvSpPr>
        <p:spPr>
          <a:xfrm>
            <a:off x="2895600" y="751244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dirty="0"/>
              <a:t>A kód felépítése I.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978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hu-HU" dirty="0"/>
              <a:t>A program bemutatása</a:t>
            </a:r>
          </a:p>
        </p:txBody>
      </p:sp>
      <p:pic>
        <p:nvPicPr>
          <p:cNvPr id="11" name="Tartalom helye 10">
            <a:extLst>
              <a:ext uri="{FF2B5EF4-FFF2-40B4-BE49-F238E27FC236}">
                <a16:creationId xmlns:a16="http://schemas.microsoft.com/office/drawing/2014/main" id="{0C45A768-198C-4DCD-88DE-7F437EC66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74" y="2307632"/>
            <a:ext cx="4810796" cy="37914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E685590E-221F-4404-AD86-F652661F2FD9}"/>
              </a:ext>
            </a:extLst>
          </p:cNvPr>
          <p:cNvSpPr txBox="1"/>
          <p:nvPr/>
        </p:nvSpPr>
        <p:spPr>
          <a:xfrm>
            <a:off x="6489577" y="2396971"/>
            <a:ext cx="34978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program képes:</a:t>
            </a:r>
          </a:p>
          <a:p>
            <a:pPr marL="285750" indent="-285750">
              <a:buFontTx/>
              <a:buChar char="-"/>
            </a:pPr>
            <a:r>
              <a:rPr lang="hu-HU" dirty="0"/>
              <a:t>Képről felismerni</a:t>
            </a:r>
          </a:p>
          <a:p>
            <a:pPr marL="285750" indent="-285750">
              <a:buFontTx/>
              <a:buChar char="-"/>
            </a:pPr>
            <a:r>
              <a:rPr lang="hu-HU" dirty="0"/>
              <a:t>Kameráról felismerni</a:t>
            </a:r>
          </a:p>
          <a:p>
            <a:pPr marL="285750" indent="-285750">
              <a:buFontTx/>
              <a:buChar char="-"/>
            </a:pPr>
            <a:r>
              <a:rPr lang="hu-HU" dirty="0"/>
              <a:t>Menteni</a:t>
            </a:r>
          </a:p>
          <a:p>
            <a:pPr marL="285750" indent="-285750">
              <a:buFontTx/>
              <a:buChar char="-"/>
            </a:pP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C4E21BA-9A40-4332-A2AC-4D2DF935D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121" y="3874299"/>
            <a:ext cx="3500339" cy="27032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0592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093" y="2782486"/>
            <a:ext cx="8610600" cy="1293028"/>
          </a:xfrm>
        </p:spPr>
        <p:txBody>
          <a:bodyPr/>
          <a:lstStyle/>
          <a:p>
            <a:pPr algn="ctr"/>
            <a:r>
              <a:rPr lang="hu-HU" dirty="0"/>
              <a:t>Köszönjük a figyelmet</a:t>
            </a:r>
          </a:p>
        </p:txBody>
      </p:sp>
    </p:spTree>
    <p:extLst>
      <p:ext uri="{BB962C8B-B14F-4D97-AF65-F5344CB8AC3E}">
        <p14:creationId xmlns:p14="http://schemas.microsoft.com/office/powerpoint/2010/main" val="1766546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Tartalom</a:t>
            </a:r>
          </a:p>
        </p:txBody>
      </p:sp>
      <p:pic>
        <p:nvPicPr>
          <p:cNvPr id="13" name="Tartalom helye 12">
            <a:extLst>
              <a:ext uri="{FF2B5EF4-FFF2-40B4-BE49-F238E27FC236}">
                <a16:creationId xmlns:a16="http://schemas.microsoft.com/office/drawing/2014/main" id="{985D123F-7ADC-465A-AC20-8E91EC8C1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52" y="1109663"/>
            <a:ext cx="581025" cy="581025"/>
          </a:xfr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A3F4C751-A6D6-4793-B31C-622A2B8A4E66}"/>
              </a:ext>
            </a:extLst>
          </p:cNvPr>
          <p:cNvSpPr txBox="1"/>
          <p:nvPr/>
        </p:nvSpPr>
        <p:spPr>
          <a:xfrm>
            <a:off x="4421081" y="2380498"/>
            <a:ext cx="3745019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AutoNum type="romanUcPeriod"/>
            </a:pPr>
            <a:r>
              <a:rPr lang="hu-HU" dirty="0"/>
              <a:t>Feladatkiosztás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hu-HU" dirty="0"/>
              <a:t>Projektmenedzser eszköz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hu-HU" dirty="0"/>
              <a:t>Potyondi Zsombor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hu-HU" dirty="0"/>
              <a:t>Komjáti Gábor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hu-HU" dirty="0"/>
              <a:t>Lengyel Dániel</a:t>
            </a:r>
          </a:p>
          <a:p>
            <a:pPr marL="400050" indent="-400050">
              <a:buAutoNum type="romanUcPeriod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21334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Feladatkiosztás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104ACA0F-38B4-491D-96FE-5C6F955A5D78}"/>
              </a:ext>
            </a:extLst>
          </p:cNvPr>
          <p:cNvSpPr txBox="1"/>
          <p:nvPr/>
        </p:nvSpPr>
        <p:spPr>
          <a:xfrm>
            <a:off x="2163437" y="2232319"/>
            <a:ext cx="6534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hu-HU" sz="2000" dirty="0"/>
              <a:t>Potyondi Zsombor – Dokumentum szkennelés</a:t>
            </a:r>
          </a:p>
          <a:p>
            <a:pPr marL="342900" indent="-342900">
              <a:buFontTx/>
              <a:buChar char="-"/>
            </a:pPr>
            <a:r>
              <a:rPr lang="hu-HU" sz="2000" dirty="0"/>
              <a:t>Komjáti Gábor – kamerás rajzolás</a:t>
            </a:r>
          </a:p>
          <a:p>
            <a:pPr marL="342900" indent="-342900">
              <a:buFontTx/>
              <a:buChar char="-"/>
            </a:pPr>
            <a:r>
              <a:rPr lang="hu-HU" sz="2000" dirty="0"/>
              <a:t>Lengyel Dániel – Rendszámtábla felismerés</a:t>
            </a:r>
          </a:p>
          <a:p>
            <a:pPr marL="342900" indent="-342900">
              <a:buFontTx/>
              <a:buChar char="-"/>
            </a:pPr>
            <a:endParaRPr lang="hu-HU" sz="2000" dirty="0"/>
          </a:p>
          <a:p>
            <a:pPr marL="342900" indent="-342900">
              <a:buFontTx/>
              <a:buChar char="-"/>
            </a:pPr>
            <a:endParaRPr lang="hu-HU" sz="2000" dirty="0"/>
          </a:p>
          <a:p>
            <a:pPr marL="342900" indent="-342900">
              <a:buFontTx/>
              <a:buChar char="-"/>
            </a:pPr>
            <a:endParaRPr lang="hu-HU" sz="2000" dirty="0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441416EB-4787-4EF5-93D3-1CFC43A9D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37" y="1083403"/>
            <a:ext cx="588642" cy="65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08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Projektmenedzser eszközök</a:t>
            </a:r>
            <a:br>
              <a:rPr lang="hu-HU" dirty="0"/>
            </a:br>
            <a:endParaRPr lang="hu-HU" dirty="0"/>
          </a:p>
        </p:txBody>
      </p:sp>
      <p:pic>
        <p:nvPicPr>
          <p:cNvPr id="13" name="Tartalom helye 12">
            <a:extLst>
              <a:ext uri="{FF2B5EF4-FFF2-40B4-BE49-F238E27FC236}">
                <a16:creationId xmlns:a16="http://schemas.microsoft.com/office/drawing/2014/main" id="{7D5FF5AC-571F-4D4C-A9AA-29BF018D4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78" y="3746427"/>
            <a:ext cx="4867244" cy="2542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A60ADE00-0313-4B2D-B64D-F7AD5CB97F90}"/>
              </a:ext>
            </a:extLst>
          </p:cNvPr>
          <p:cNvSpPr txBox="1"/>
          <p:nvPr/>
        </p:nvSpPr>
        <p:spPr>
          <a:xfrm>
            <a:off x="4188088" y="1507328"/>
            <a:ext cx="37450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Projekt Menedzser eszköz: </a:t>
            </a:r>
            <a:r>
              <a:rPr lang="hu-HU" dirty="0" err="1"/>
              <a:t>Trello</a:t>
            </a:r>
            <a:endParaRPr lang="hu-HU" dirty="0"/>
          </a:p>
          <a:p>
            <a:pPr algn="ctr"/>
            <a:r>
              <a:rPr lang="hu-HU" dirty="0"/>
              <a:t>Programozói eszköz: </a:t>
            </a:r>
            <a:r>
              <a:rPr lang="hu-HU" dirty="0" err="1"/>
              <a:t>Pycharm</a:t>
            </a:r>
            <a:endParaRPr lang="hu-HU" dirty="0"/>
          </a:p>
          <a:p>
            <a:pPr algn="ctr"/>
            <a:r>
              <a:rPr lang="hu-HU" dirty="0"/>
              <a:t>Programozási nyelv: Python</a:t>
            </a:r>
          </a:p>
          <a:p>
            <a:pPr algn="ctr"/>
            <a:r>
              <a:rPr lang="hu-HU" dirty="0"/>
              <a:t>Forrás: Videó</a:t>
            </a:r>
          </a:p>
          <a:p>
            <a:pPr algn="ctr"/>
            <a:r>
              <a:rPr lang="hu-HU" dirty="0"/>
              <a:t>Felhasznált eszközök: Kamera, Képek</a:t>
            </a:r>
          </a:p>
          <a:p>
            <a:pPr algn="ctr"/>
            <a:r>
              <a:rPr lang="hu-HU" dirty="0"/>
              <a:t>Projekt feltöltése: </a:t>
            </a:r>
            <a:r>
              <a:rPr lang="hu-HU" dirty="0" err="1"/>
              <a:t>Github</a:t>
            </a:r>
            <a:endParaRPr lang="hu-HU" dirty="0"/>
          </a:p>
          <a:p>
            <a:endParaRPr lang="hu-HU" dirty="0"/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9E1E71A8-B818-41DC-A64E-2FACFDCE7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855" y="4607535"/>
            <a:ext cx="2609850" cy="1486274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EE1A1D7D-020C-4966-B43B-5C1F275414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725" y="1903001"/>
            <a:ext cx="1373323" cy="1373323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6957BD53-2E4A-403C-8D99-360DFC972B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81" y="764373"/>
            <a:ext cx="1546539" cy="11386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4FBA8DEC-D372-4B08-B15C-327AE28DAC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416" y="1694556"/>
            <a:ext cx="1007273" cy="1007273"/>
          </a:xfrm>
          <a:prstGeom prst="rect">
            <a:avLst/>
          </a:prstGeom>
        </p:spPr>
      </p:pic>
      <p:pic>
        <p:nvPicPr>
          <p:cNvPr id="9" name="Google Shape;171;p5" title="Képernyőkép 2025-04-01 114259.png">
            <a:extLst>
              <a:ext uri="{FF2B5EF4-FFF2-40B4-BE49-F238E27FC236}">
                <a16:creationId xmlns:a16="http://schemas.microsoft.com/office/drawing/2014/main" id="{C8E28FA5-8C35-4C8E-B24D-6834042FDE5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97442" y="1682732"/>
            <a:ext cx="1444402" cy="18627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Google Shape;164;p4">
            <a:extLst>
              <a:ext uri="{FF2B5EF4-FFF2-40B4-BE49-F238E27FC236}">
                <a16:creationId xmlns:a16="http://schemas.microsoft.com/office/drawing/2014/main" id="{6B53BA43-60C1-409E-B7BC-24A3E8E78321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11590" y="3545478"/>
            <a:ext cx="3030600" cy="30920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87678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946099"/>
            <a:ext cx="1150620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Potyondi Zsombor – Dokumentum szkennelés</a:t>
            </a:r>
            <a:br>
              <a:rPr lang="hu-HU" dirty="0"/>
            </a:br>
            <a:endParaRPr lang="hu-HU" dirty="0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441416EB-4787-4EF5-93D3-1CFC43A9D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37" y="1083403"/>
            <a:ext cx="588642" cy="65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57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hu-HU" dirty="0"/>
              <a:t>A kód felépítése I.</a:t>
            </a:r>
            <a:br>
              <a:rPr lang="hu-HU" dirty="0"/>
            </a:br>
            <a:r>
              <a:rPr lang="hu-HU" sz="1600" dirty="0"/>
              <a:t>Potyondi Zsombor – Dokumentum szkenner</a:t>
            </a:r>
            <a:br>
              <a:rPr lang="hu-HU" dirty="0"/>
            </a:br>
            <a:endParaRPr lang="hu-HU" dirty="0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8A77B9E7-415C-4004-96CE-C8F18808A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44" y="660478"/>
            <a:ext cx="886056" cy="886056"/>
          </a:xfrm>
          <a:prstGeom prst="rect">
            <a:avLst/>
          </a:prstGeo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EBAB606C-2D56-4581-932A-28727A6C1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 marL="137160" lvl="0" indent="0">
              <a:spcBef>
                <a:spcPts val="0"/>
              </a:spcBef>
              <a:buSzPts val="1440"/>
              <a:buNone/>
            </a:pPr>
            <a:r>
              <a:rPr lang="hu-HU" dirty="0"/>
              <a:t>1. Kép beolvasása:</a:t>
            </a:r>
          </a:p>
          <a:p>
            <a:pPr marL="914400" lvl="0" indent="-320040">
              <a:spcBef>
                <a:spcPts val="0"/>
              </a:spcBef>
              <a:buSzPts val="1440"/>
              <a:buChar char="-"/>
            </a:pPr>
            <a:r>
              <a:rPr lang="hu-HU" dirty="0"/>
              <a:t>Könyvtár importálása</a:t>
            </a:r>
          </a:p>
          <a:p>
            <a:pPr marL="914400" lvl="0" indent="-320040">
              <a:spcBef>
                <a:spcPts val="0"/>
              </a:spcBef>
              <a:buSzPts val="1440"/>
              <a:buChar char="-"/>
            </a:pPr>
            <a:r>
              <a:rPr lang="hu-HU" dirty="0"/>
              <a:t>Kamera beállítása</a:t>
            </a:r>
          </a:p>
          <a:p>
            <a:pPr marL="914400" lvl="0" indent="-320040">
              <a:spcBef>
                <a:spcPts val="0"/>
              </a:spcBef>
              <a:buSzPts val="1440"/>
              <a:buChar char="-"/>
            </a:pPr>
            <a:r>
              <a:rPr lang="hu-HU" dirty="0"/>
              <a:t>Kamera képének mentése</a:t>
            </a:r>
          </a:p>
          <a:p>
            <a:pPr marL="137160" lvl="0" indent="0">
              <a:spcBef>
                <a:spcPts val="0"/>
              </a:spcBef>
              <a:buSzPts val="1440"/>
              <a:buNone/>
            </a:pPr>
            <a:r>
              <a:rPr lang="hu-HU" dirty="0"/>
              <a:t>2. Kép feldolgozása:</a:t>
            </a:r>
          </a:p>
          <a:p>
            <a:pPr marL="914400" lvl="0" indent="-320040">
              <a:spcBef>
                <a:spcPts val="0"/>
              </a:spcBef>
              <a:buSzPts val="1440"/>
              <a:buChar char="-"/>
            </a:pPr>
            <a:r>
              <a:rPr lang="hu-HU" dirty="0"/>
              <a:t>A kép szürkeárnyalatossá alakítása</a:t>
            </a:r>
          </a:p>
          <a:p>
            <a:pPr marL="914400" lvl="0" indent="-320040">
              <a:spcBef>
                <a:spcPts val="0"/>
              </a:spcBef>
              <a:buSzPts val="1440"/>
              <a:buChar char="-"/>
            </a:pPr>
            <a:r>
              <a:rPr lang="hu-HU" dirty="0"/>
              <a:t>Kép elmosása</a:t>
            </a:r>
          </a:p>
          <a:p>
            <a:pPr marL="914400" lvl="0" indent="-320040">
              <a:spcBef>
                <a:spcPts val="0"/>
              </a:spcBef>
              <a:buSzPts val="1440"/>
              <a:buChar char="-"/>
            </a:pPr>
            <a:r>
              <a:rPr lang="hu-HU" dirty="0"/>
              <a:t>Élek kiemelése</a:t>
            </a:r>
          </a:p>
          <a:p>
            <a:pPr marL="137160" lvl="0" indent="0">
              <a:spcBef>
                <a:spcPts val="0"/>
              </a:spcBef>
              <a:buSzPts val="1440"/>
              <a:buNone/>
            </a:pPr>
            <a:r>
              <a:rPr lang="hu-HU" dirty="0"/>
              <a:t>3. Kontúrok keresése:</a:t>
            </a:r>
          </a:p>
          <a:p>
            <a:pPr marL="914400" lvl="0" indent="-320040">
              <a:spcBef>
                <a:spcPts val="0"/>
              </a:spcBef>
              <a:buSzPts val="1440"/>
              <a:buChar char="-"/>
            </a:pPr>
            <a:r>
              <a:rPr lang="hu-HU" dirty="0"/>
              <a:t>Az összes kontúr kikeresése</a:t>
            </a:r>
          </a:p>
          <a:p>
            <a:pPr marL="914400" lvl="0" indent="-320040">
              <a:spcBef>
                <a:spcPts val="0"/>
              </a:spcBef>
              <a:buSzPts val="1440"/>
              <a:buChar char="-"/>
            </a:pPr>
            <a:r>
              <a:rPr lang="hu-HU" dirty="0"/>
              <a:t>A négyzet alakú kontúrok kiválogatása</a:t>
            </a:r>
          </a:p>
          <a:p>
            <a:pPr marL="914400" lvl="0" indent="-320040">
              <a:spcBef>
                <a:spcPts val="0"/>
              </a:spcBef>
              <a:buSzPts val="1440"/>
              <a:buChar char="-"/>
            </a:pPr>
            <a:r>
              <a:rPr lang="hu-HU" dirty="0"/>
              <a:t>A legnagyobb kontúr kiválasztása</a:t>
            </a:r>
          </a:p>
          <a:p>
            <a:endParaRPr lang="hu-HU" dirty="0"/>
          </a:p>
        </p:txBody>
      </p:sp>
      <p:pic>
        <p:nvPicPr>
          <p:cNvPr id="8" name="Google Shape;171;p5" title="Képernyőkép 2025-04-01 114259.png">
            <a:extLst>
              <a:ext uri="{FF2B5EF4-FFF2-40B4-BE49-F238E27FC236}">
                <a16:creationId xmlns:a16="http://schemas.microsoft.com/office/drawing/2014/main" id="{91C0E5B7-E389-46A5-953A-D92750D4952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8730" y="1546534"/>
            <a:ext cx="1264010" cy="16279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Google Shape;172;p5" title="Képernyőkép 2025-04-01 114419.png">
            <a:extLst>
              <a:ext uri="{FF2B5EF4-FFF2-40B4-BE49-F238E27FC236}">
                <a16:creationId xmlns:a16="http://schemas.microsoft.com/office/drawing/2014/main" id="{A902F364-0602-47F1-9A85-555CA17CB04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22164" y="2430421"/>
            <a:ext cx="1264011" cy="16279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Google Shape;173;p5" title="Képernyőkép 2025-04-01 114530.png">
            <a:extLst>
              <a:ext uri="{FF2B5EF4-FFF2-40B4-BE49-F238E27FC236}">
                <a16:creationId xmlns:a16="http://schemas.microsoft.com/office/drawing/2014/main" id="{15E7DE3A-38DA-4D9A-BD70-3B17042CBBE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18730" y="4206622"/>
            <a:ext cx="1264010" cy="16279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29602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hu-HU" dirty="0"/>
              <a:t>A kód felépítése II.</a:t>
            </a:r>
            <a:br>
              <a:rPr lang="hu-HU" dirty="0"/>
            </a:br>
            <a:r>
              <a:rPr lang="hu-HU" sz="1600" dirty="0"/>
              <a:t>Potyondi Zsombor – Dokumentum szkenner</a:t>
            </a:r>
            <a:br>
              <a:rPr lang="hu-HU" dirty="0"/>
            </a:br>
            <a:endParaRPr lang="hu-HU" dirty="0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8A77B9E7-415C-4004-96CE-C8F18808A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44" y="660478"/>
            <a:ext cx="886056" cy="886056"/>
          </a:xfrm>
          <a:prstGeom prst="rect">
            <a:avLst/>
          </a:prstGeo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EBAB606C-2D56-4581-932A-28727A6C1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 marL="137160" lvl="0" indent="0">
              <a:buSzPts val="1440"/>
              <a:buNone/>
            </a:pPr>
            <a:r>
              <a:rPr lang="hu-HU" dirty="0"/>
              <a:t>4. Perspektíva korrekció:</a:t>
            </a:r>
          </a:p>
          <a:p>
            <a:pPr marL="914400" lvl="0" indent="-320040">
              <a:spcBef>
                <a:spcPts val="0"/>
              </a:spcBef>
              <a:buSzPts val="1440"/>
              <a:buChar char="-"/>
            </a:pPr>
            <a:r>
              <a:rPr lang="hu-HU" dirty="0"/>
              <a:t>A kontúr téglalapra vetítése</a:t>
            </a:r>
          </a:p>
          <a:p>
            <a:pPr marL="914400" lvl="0" indent="-320040">
              <a:spcBef>
                <a:spcPts val="0"/>
              </a:spcBef>
              <a:buSzPts val="1440"/>
              <a:buChar char="-"/>
            </a:pPr>
            <a:r>
              <a:rPr lang="hu-HU" dirty="0"/>
              <a:t>A kép levágása és átméretezése</a:t>
            </a:r>
          </a:p>
          <a:p>
            <a:pPr marL="137160" lvl="0" indent="0">
              <a:spcBef>
                <a:spcPts val="0"/>
              </a:spcBef>
              <a:buSzPts val="1440"/>
              <a:buNone/>
            </a:pPr>
            <a:r>
              <a:rPr lang="hu-HU" dirty="0"/>
              <a:t>5. Képek összeillesztése:</a:t>
            </a:r>
          </a:p>
          <a:p>
            <a:pPr marL="914400" lvl="0" indent="-320040">
              <a:spcBef>
                <a:spcPts val="0"/>
              </a:spcBef>
              <a:buSzPts val="1440"/>
              <a:buChar char="-"/>
            </a:pPr>
            <a:r>
              <a:rPr lang="hu-HU" dirty="0"/>
              <a:t>A képek kombinálása</a:t>
            </a:r>
          </a:p>
          <a:p>
            <a:pPr marL="914400" lvl="0" indent="-320040">
              <a:spcBef>
                <a:spcPts val="0"/>
              </a:spcBef>
              <a:buSzPts val="1440"/>
              <a:buChar char="-"/>
            </a:pPr>
            <a:r>
              <a:rPr lang="hu-HU" dirty="0"/>
              <a:t>A különböző képek megjelenítése</a:t>
            </a:r>
          </a:p>
          <a:p>
            <a:pPr marL="137160" lvl="0" indent="0">
              <a:spcBef>
                <a:spcPts val="0"/>
              </a:spcBef>
              <a:buSzPts val="1440"/>
              <a:buNone/>
            </a:pPr>
            <a:r>
              <a:rPr lang="hu-HU" dirty="0"/>
              <a:t>6. A képek folyamatos feldolgozása:</a:t>
            </a:r>
          </a:p>
          <a:p>
            <a:pPr marL="914400" lvl="0" indent="-320040">
              <a:spcBef>
                <a:spcPts val="0"/>
              </a:spcBef>
              <a:buSzPts val="1440"/>
              <a:buChar char="-"/>
            </a:pPr>
            <a:r>
              <a:rPr lang="hu-HU" dirty="0"/>
              <a:t>A kamera képeinek folyamatos olvasása</a:t>
            </a:r>
          </a:p>
          <a:p>
            <a:pPr marL="914400" lvl="0" indent="-320040">
              <a:spcBef>
                <a:spcPts val="0"/>
              </a:spcBef>
              <a:buSzPts val="1440"/>
              <a:buChar char="-"/>
            </a:pPr>
            <a:r>
              <a:rPr lang="hu-HU" dirty="0"/>
              <a:t>Minden kép feldolgozása</a:t>
            </a:r>
          </a:p>
          <a:p>
            <a:pPr marL="914400" lvl="0" indent="-320040">
              <a:spcBef>
                <a:spcPts val="0"/>
              </a:spcBef>
              <a:buSzPts val="1440"/>
              <a:buChar char="-"/>
            </a:pPr>
            <a:r>
              <a:rPr lang="hu-HU" dirty="0"/>
              <a:t>A program ‘q’ billentyű lenyomásáig fut</a:t>
            </a:r>
          </a:p>
          <a:p>
            <a:endParaRPr lang="hu-HU" dirty="0"/>
          </a:p>
        </p:txBody>
      </p:sp>
      <p:pic>
        <p:nvPicPr>
          <p:cNvPr id="10" name="Google Shape;173;p5" title="Képernyőkép 2025-04-01 114530.png">
            <a:extLst>
              <a:ext uri="{FF2B5EF4-FFF2-40B4-BE49-F238E27FC236}">
                <a16:creationId xmlns:a16="http://schemas.microsoft.com/office/drawing/2014/main" id="{15E7DE3A-38DA-4D9A-BD70-3B17042CBBE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2942" y="1671933"/>
            <a:ext cx="1264010" cy="16279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Google Shape;180;g347490eb263_0_0" title="Képernyőkép 2025-04-01 115330.png">
            <a:extLst>
              <a:ext uri="{FF2B5EF4-FFF2-40B4-BE49-F238E27FC236}">
                <a16:creationId xmlns:a16="http://schemas.microsoft.com/office/drawing/2014/main" id="{8B519447-8918-4C7F-8C67-679CBCDFF8B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3199" y="3781150"/>
            <a:ext cx="1781600" cy="1956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Google Shape;181;g347490eb263_0_0" title="Képernyőkép 2025-04-01 115352.png">
            <a:extLst>
              <a:ext uri="{FF2B5EF4-FFF2-40B4-BE49-F238E27FC236}">
                <a16:creationId xmlns:a16="http://schemas.microsoft.com/office/drawing/2014/main" id="{CE2B1C3D-6E7A-42DF-A947-8CF31C57218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04947" y="3781162"/>
            <a:ext cx="1771301" cy="1956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68170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hu-HU" dirty="0"/>
              <a:t>A kód tesztelése</a:t>
            </a:r>
            <a:br>
              <a:rPr lang="hu-HU" dirty="0"/>
            </a:br>
            <a:r>
              <a:rPr lang="hu-HU" sz="1600" dirty="0"/>
              <a:t>Potyondi Zsombor – Dokumentum szkenner</a:t>
            </a:r>
            <a:br>
              <a:rPr lang="hu-HU" dirty="0"/>
            </a:br>
            <a:endParaRPr lang="hu-HU" dirty="0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8A77B9E7-415C-4004-96CE-C8F18808A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44" y="660478"/>
            <a:ext cx="886056" cy="886056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31326837-4F53-40D4-8027-139BD1C0FFBF}"/>
              </a:ext>
            </a:extLst>
          </p:cNvPr>
          <p:cNvSpPr/>
          <p:nvPr/>
        </p:nvSpPr>
        <p:spPr>
          <a:xfrm>
            <a:off x="1375935" y="2373868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A kód tesztelése</a:t>
            </a:r>
          </a:p>
        </p:txBody>
      </p:sp>
      <p:pic>
        <p:nvPicPr>
          <p:cNvPr id="13" name="Google Shape;189;g3434f6601d9_0_0" title="Képernyőkép 2025-04-01 115725.png">
            <a:extLst>
              <a:ext uri="{FF2B5EF4-FFF2-40B4-BE49-F238E27FC236}">
                <a16:creationId xmlns:a16="http://schemas.microsoft.com/office/drawing/2014/main" id="{7104C1B2-D2F2-4326-A2E1-6481851CA9A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471" y="3290026"/>
            <a:ext cx="2613066" cy="24210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Google Shape;190;g3434f6601d9_0_0" title="Képernyőkép 2025-04-01 115850.png">
            <a:extLst>
              <a:ext uri="{FF2B5EF4-FFF2-40B4-BE49-F238E27FC236}">
                <a16:creationId xmlns:a16="http://schemas.microsoft.com/office/drawing/2014/main" id="{58495B94-D2C8-447A-8A3F-40012FEE401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8001" y="3429000"/>
            <a:ext cx="2861725" cy="2143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Google Shape;191;g3434f6601d9_0_0" title="Képernyőkép 2025-04-01 120102.png">
            <a:extLst>
              <a:ext uri="{FF2B5EF4-FFF2-40B4-BE49-F238E27FC236}">
                <a16:creationId xmlns:a16="http://schemas.microsoft.com/office/drawing/2014/main" id="{472C0FFE-9B61-417C-8698-5A74AD8DDBE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4212" y="3339439"/>
            <a:ext cx="3075674" cy="2322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89413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946099"/>
            <a:ext cx="11506200" cy="1293028"/>
          </a:xfrm>
        </p:spPr>
        <p:txBody>
          <a:bodyPr>
            <a:normAutofit/>
          </a:bodyPr>
          <a:lstStyle/>
          <a:p>
            <a:pPr algn="ctr"/>
            <a:r>
              <a:rPr lang="hu-HU" dirty="0"/>
              <a:t>Komjáti Gábor – kamerás rajzolás</a:t>
            </a:r>
            <a:br>
              <a:rPr lang="hu-HU" dirty="0"/>
            </a:br>
            <a:endParaRPr lang="hu-HU" dirty="0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441416EB-4787-4EF5-93D3-1CFC43A9D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37" y="1083403"/>
            <a:ext cx="588642" cy="65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4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ondenzcsík">
  <a:themeElements>
    <a:clrScheme name="Kondenzcsík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csík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csík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0</TotalTime>
  <Words>516</Words>
  <Application>Microsoft Office PowerPoint</Application>
  <PresentationFormat>Szélesvásznú</PresentationFormat>
  <Paragraphs>89</Paragraphs>
  <Slides>18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1" baseType="lpstr">
      <vt:lpstr>Arial</vt:lpstr>
      <vt:lpstr>Century Gothic</vt:lpstr>
      <vt:lpstr>Kondenzcsík</vt:lpstr>
      <vt:lpstr>PowerPoint-bemutató</vt:lpstr>
      <vt:lpstr>Tartalom</vt:lpstr>
      <vt:lpstr>Feladatkiosztás</vt:lpstr>
      <vt:lpstr>Projektmenedzser eszközök </vt:lpstr>
      <vt:lpstr>Potyondi Zsombor – Dokumentum szkennelés </vt:lpstr>
      <vt:lpstr>A kód felépítése I. Potyondi Zsombor – Dokumentum szkenner </vt:lpstr>
      <vt:lpstr>A kód felépítése II. Potyondi Zsombor – Dokumentum szkenner </vt:lpstr>
      <vt:lpstr>A kód tesztelése Potyondi Zsombor – Dokumentum szkenner </vt:lpstr>
      <vt:lpstr>Komjáti Gábor – kamerás rajzolás </vt:lpstr>
      <vt:lpstr>A kód felépítése I. Komjáti Gábor – kamerás rajzolás </vt:lpstr>
      <vt:lpstr>A kód felépítése II. Komjáti Gábor – kamerás rajzolás </vt:lpstr>
      <vt:lpstr>A kód felépítése III. Komjáti Gábor – kamerás rajzolás </vt:lpstr>
      <vt:lpstr>A program bemutatása Komjáti Gábor – kamerás rajzolás </vt:lpstr>
      <vt:lpstr>Lengyel Dániel – Rendszámtábla felismerés </vt:lpstr>
      <vt:lpstr>A kód felépítése I. </vt:lpstr>
      <vt:lpstr>PowerPoint-bemutató</vt:lpstr>
      <vt:lpstr>A program bemutatása</vt:lpstr>
      <vt:lpstr>Köszönjük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Lengyel Dániel</dc:creator>
  <cp:lastModifiedBy>Lengyel Dániel</cp:lastModifiedBy>
  <cp:revision>34</cp:revision>
  <dcterms:created xsi:type="dcterms:W3CDTF">2025-03-18T11:05:52Z</dcterms:created>
  <dcterms:modified xsi:type="dcterms:W3CDTF">2025-04-08T09:10:24Z</dcterms:modified>
</cp:coreProperties>
</file>