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85" r:id="rId5"/>
    <p:sldId id="295" r:id="rId6"/>
    <p:sldId id="272" r:id="rId7"/>
    <p:sldId id="286" r:id="rId8"/>
    <p:sldId id="287" r:id="rId9"/>
    <p:sldId id="288" r:id="rId10"/>
    <p:sldId id="296" r:id="rId11"/>
    <p:sldId id="289" r:id="rId12"/>
    <p:sldId id="290" r:id="rId13"/>
    <p:sldId id="291" r:id="rId14"/>
    <p:sldId id="292" r:id="rId15"/>
    <p:sldId id="293" r:id="rId16"/>
    <p:sldId id="294" r:id="rId17"/>
    <p:sldId id="274" r:id="rId18"/>
    <p:sldId id="273" r:id="rId19"/>
    <p:sldId id="270" r:id="rId20"/>
    <p:sldId id="27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2777-DA95-4C5F-B3AC-D11EDD23AE1D}" type="datetimeFigureOut">
              <a:rPr lang="ru-RU" smtClean="0"/>
              <a:pPr/>
              <a:t>23.12.2020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DA0-F701-40E5-81B3-9DEA9FCFCF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35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2777-DA95-4C5F-B3AC-D11EDD23AE1D}" type="datetimeFigureOut">
              <a:rPr lang="ru-RU" smtClean="0"/>
              <a:pPr/>
              <a:t>23.12.2020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DA0-F701-40E5-81B3-9DEA9FCFCF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00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2777-DA95-4C5F-B3AC-D11EDD23AE1D}" type="datetimeFigureOut">
              <a:rPr lang="ru-RU" smtClean="0"/>
              <a:pPr/>
              <a:t>23.12.2020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DA0-F701-40E5-81B3-9DEA9FCFCF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39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2777-DA95-4C5F-B3AC-D11EDD23AE1D}" type="datetimeFigureOut">
              <a:rPr lang="ru-RU" smtClean="0"/>
              <a:pPr/>
              <a:t>23.12.2020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DA0-F701-40E5-81B3-9DEA9FCFCF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04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2777-DA95-4C5F-B3AC-D11EDD23AE1D}" type="datetimeFigureOut">
              <a:rPr lang="ru-RU" smtClean="0"/>
              <a:pPr/>
              <a:t>23.12.2020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DA0-F701-40E5-81B3-9DEA9FCFCF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59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2777-DA95-4C5F-B3AC-D11EDD23AE1D}" type="datetimeFigureOut">
              <a:rPr lang="ru-RU" smtClean="0"/>
              <a:pPr/>
              <a:t>23.12.2020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DA0-F701-40E5-81B3-9DEA9FCFCF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72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2777-DA95-4C5F-B3AC-D11EDD23AE1D}" type="datetimeFigureOut">
              <a:rPr lang="ru-RU" smtClean="0"/>
              <a:pPr/>
              <a:t>23.12.2020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DA0-F701-40E5-81B3-9DEA9FCFCF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1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2777-DA95-4C5F-B3AC-D11EDD23AE1D}" type="datetimeFigureOut">
              <a:rPr lang="ru-RU" smtClean="0"/>
              <a:pPr/>
              <a:t>23.12.2020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DA0-F701-40E5-81B3-9DEA9FCFCF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58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2777-DA95-4C5F-B3AC-D11EDD23AE1D}" type="datetimeFigureOut">
              <a:rPr lang="ru-RU" smtClean="0"/>
              <a:pPr/>
              <a:t>23.12.2020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DA0-F701-40E5-81B3-9DEA9FCFCF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2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2777-DA95-4C5F-B3AC-D11EDD23AE1D}" type="datetimeFigureOut">
              <a:rPr lang="ru-RU" smtClean="0"/>
              <a:pPr/>
              <a:t>23.12.2020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DA0-F701-40E5-81B3-9DEA9FCFCF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90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2777-DA95-4C5F-B3AC-D11EDD23AE1D}" type="datetimeFigureOut">
              <a:rPr lang="ru-RU" smtClean="0"/>
              <a:pPr/>
              <a:t>23.12.2020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DA0-F701-40E5-81B3-9DEA9FCFCF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08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22777-DA95-4C5F-B3AC-D11EDD23AE1D}" type="datetimeFigureOut">
              <a:rPr lang="ru-RU" smtClean="0"/>
              <a:pPr/>
              <a:t>23.12.2020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46DA0-F701-40E5-81B3-9DEA9FCFCF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91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0924" y="1090247"/>
            <a:ext cx="92231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«Алгоритмы и структуры данных»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«Пополнение структур данных: динамические порядковые статистики»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Беликов П.Г.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Шифр 180818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приборостроения, автоматизации и информационных технологий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 09.03.04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«Программная инженерия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81ПГ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Артёмов А.В.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Орёл 2020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36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81049" y="1455196"/>
            <a:ext cx="10629900" cy="451924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7008" y="1081455"/>
            <a:ext cx="103837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2 </a:t>
            </a:r>
            <a:r>
              <a:rPr lang="ru-RU" sz="2400" b="1" dirty="0" smtClean="0"/>
              <a:t>ПРОЕКТИРОВАНИЕ АЛГОРИТМОВ</a:t>
            </a:r>
          </a:p>
          <a:p>
            <a:endParaRPr lang="ru-RU" sz="2400" b="1" dirty="0" smtClean="0"/>
          </a:p>
          <a:p>
            <a:pPr indent="539496" algn="just"/>
            <a:r>
              <a:rPr lang="ru-RU" sz="2000" dirty="0" smtClean="0"/>
              <a:t>Чтобы красно-чёрное дерево сохраняло свои свойства при вставке нового узла, необходимо рассмотреть 3 случая, при которых необходима балансировка:</a:t>
            </a:r>
            <a:endParaRPr lang="ru-RU" sz="2000" dirty="0" smtClean="0"/>
          </a:p>
          <a:p>
            <a:pPr marL="457200" indent="539496" algn="just">
              <a:buAutoNum type="arabicPeriod"/>
            </a:pPr>
            <a:r>
              <a:rPr lang="ru-RU" sz="2000" dirty="0" smtClean="0"/>
              <a:t>Красный дядя.</a:t>
            </a:r>
            <a:endParaRPr lang="ru-RU" sz="2000" dirty="0" smtClean="0"/>
          </a:p>
          <a:p>
            <a:pPr marL="457200" indent="539496" algn="just">
              <a:buAutoNum type="arabicPeriod"/>
            </a:pPr>
            <a:r>
              <a:rPr lang="ru-RU" sz="2000" dirty="0" smtClean="0"/>
              <a:t>Чёрный дядя (лево)</a:t>
            </a:r>
            <a:endParaRPr lang="ru-RU" sz="2000" dirty="0" smtClean="0"/>
          </a:p>
          <a:p>
            <a:pPr marL="457200" indent="539496" algn="just">
              <a:buAutoNum type="arabicPeriod"/>
            </a:pPr>
            <a:r>
              <a:rPr lang="ru-RU" sz="2000" dirty="0" smtClean="0"/>
              <a:t>Чёрный дядя (право).</a:t>
            </a:r>
            <a:endParaRPr lang="ru-RU" sz="2000" dirty="0" smtClean="0"/>
          </a:p>
          <a:p>
            <a:pPr algn="just"/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13884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81049" y="1455196"/>
            <a:ext cx="10629900" cy="451924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68894" y="885809"/>
            <a:ext cx="499842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2 </a:t>
            </a:r>
            <a:r>
              <a:rPr lang="ru-RU" sz="2400" b="1" dirty="0" smtClean="0"/>
              <a:t>ПРОЕКТИРОВАНИЕ АЛГОРИТМОВ</a:t>
            </a:r>
          </a:p>
          <a:p>
            <a:endParaRPr lang="ru-RU" sz="2400" b="1" dirty="0" smtClean="0"/>
          </a:p>
          <a:p>
            <a:pPr algn="ctr"/>
            <a:r>
              <a:rPr lang="ru-RU" sz="2000" b="1" dirty="0" smtClean="0"/>
              <a:t>Балансировка: красный дядя</a:t>
            </a:r>
            <a:endParaRPr lang="ru-RU" sz="2000" dirty="0"/>
          </a:p>
        </p:txBody>
      </p:sp>
      <p:pic>
        <p:nvPicPr>
          <p:cNvPr id="6" name="Рисунок 5" descr="C:\Users\Павел\Downloads\Красный дядя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23" y="2593969"/>
            <a:ext cx="7266330" cy="1907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274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81049" y="1455196"/>
            <a:ext cx="10629900" cy="451924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68894" y="885809"/>
            <a:ext cx="499842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2 </a:t>
            </a:r>
            <a:r>
              <a:rPr lang="ru-RU" sz="2400" b="1" dirty="0" smtClean="0"/>
              <a:t>ПРОЕКТИРОВАНИЕ АЛГОРИТМОВ</a:t>
            </a:r>
          </a:p>
          <a:p>
            <a:endParaRPr lang="ru-RU" sz="2400" b="1" dirty="0" smtClean="0"/>
          </a:p>
          <a:p>
            <a:pPr algn="ctr"/>
            <a:r>
              <a:rPr lang="ru-RU" sz="2000" b="1" dirty="0" smtClean="0"/>
              <a:t>Балансировка: чёрный дядя (лево)</a:t>
            </a:r>
            <a:endParaRPr lang="ru-RU" sz="2000" dirty="0"/>
          </a:p>
        </p:txBody>
      </p:sp>
      <p:pic>
        <p:nvPicPr>
          <p:cNvPr id="7" name="Рисунок 6" descr="C:\Users\Павел\Downloads\Черный дядя 1.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721" y="2156647"/>
            <a:ext cx="485076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C:\Users\Павел\Downloads\Черный дядя 2.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658" y="4193712"/>
            <a:ext cx="5596890" cy="1782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21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81049" y="1455196"/>
            <a:ext cx="10629900" cy="451924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68894" y="885809"/>
            <a:ext cx="499842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2 </a:t>
            </a:r>
            <a:r>
              <a:rPr lang="ru-RU" sz="2400" b="1" dirty="0" smtClean="0"/>
              <a:t>ПРОЕКТИРОВАНИЕ АЛГОРИТМОВ</a:t>
            </a:r>
          </a:p>
          <a:p>
            <a:endParaRPr lang="ru-RU" sz="2400" b="1" dirty="0" smtClean="0"/>
          </a:p>
          <a:p>
            <a:pPr algn="ctr"/>
            <a:r>
              <a:rPr lang="ru-RU" sz="2000" b="1" dirty="0" smtClean="0"/>
              <a:t>Балансировка: чёрный дядя (право)</a:t>
            </a:r>
            <a:endParaRPr lang="ru-RU" sz="2000" dirty="0"/>
          </a:p>
        </p:txBody>
      </p:sp>
      <p:pic>
        <p:nvPicPr>
          <p:cNvPr id="11" name="Рисунок 10" descr="C:\Users\Павел\Downloads\Черный дядя 2.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894" y="4092937"/>
            <a:ext cx="5568315" cy="1881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 descr="C:\Users\Павел\Downloads\Черный дядя 1.2 (1)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894" y="2101179"/>
            <a:ext cx="5549265" cy="1915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937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81049" y="1455196"/>
            <a:ext cx="10629900" cy="451924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68894" y="885809"/>
            <a:ext cx="499842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2 </a:t>
            </a:r>
            <a:r>
              <a:rPr lang="ru-RU" sz="2400" b="1" dirty="0" smtClean="0"/>
              <a:t>ПРОЕКТИРОВАНИЕ АЛГОРИТМОВ</a:t>
            </a:r>
          </a:p>
          <a:p>
            <a:endParaRPr lang="ru-RU" sz="2400" b="1" dirty="0" smtClean="0"/>
          </a:p>
          <a:p>
            <a:pPr algn="ctr"/>
            <a:r>
              <a:rPr lang="ru-RU" sz="2000" b="1" dirty="0" smtClean="0"/>
              <a:t>Схема алгоритма вставки</a:t>
            </a:r>
            <a:endParaRPr lang="ru-RU" sz="2000" dirty="0"/>
          </a:p>
        </p:txBody>
      </p:sp>
      <p:pic>
        <p:nvPicPr>
          <p:cNvPr id="6" name="Рисунок 5" descr="C:\Users\Павел\Downloads\Вставка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196" y="2024581"/>
            <a:ext cx="5875827" cy="4393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73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81049" y="1455196"/>
            <a:ext cx="10629900" cy="451924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53608" y="885809"/>
            <a:ext cx="679500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/>
              <a:t>2 </a:t>
            </a:r>
            <a:r>
              <a:rPr lang="ru-RU" sz="2400" b="1" dirty="0" smtClean="0"/>
              <a:t>ПРОЕКТИРОВАНИЕ АЛГОРИТМОВ</a:t>
            </a:r>
          </a:p>
          <a:p>
            <a:pPr algn="ctr"/>
            <a:endParaRPr lang="ru-RU" sz="2400" b="1" dirty="0" smtClean="0"/>
          </a:p>
          <a:p>
            <a:pPr algn="ctr"/>
            <a:r>
              <a:rPr lang="ru-RU" sz="2000" b="1" dirty="0" smtClean="0"/>
              <a:t>Схема алгоритма определения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-</a:t>
            </a:r>
            <a:r>
              <a:rPr lang="ru-RU" sz="2000" b="1" dirty="0" smtClean="0"/>
              <a:t>ой порядковой статистики</a:t>
            </a:r>
            <a:endParaRPr lang="ru-RU" sz="2000" dirty="0"/>
          </a:p>
        </p:txBody>
      </p:sp>
      <p:pic>
        <p:nvPicPr>
          <p:cNvPr id="7" name="Рисунок 6" descr="C:\Users\Павел\Downloads\Поиск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770" y="2024582"/>
            <a:ext cx="4368165" cy="4217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18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81049" y="1455196"/>
            <a:ext cx="10629900" cy="451924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1024" y="885809"/>
            <a:ext cx="838017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/>
              <a:t>2 </a:t>
            </a:r>
            <a:r>
              <a:rPr lang="ru-RU" sz="2400" b="1" dirty="0" smtClean="0"/>
              <a:t>ПРОЕКТИРОВАНИЕ АЛГОРИТМОВ</a:t>
            </a:r>
          </a:p>
          <a:p>
            <a:pPr algn="ctr"/>
            <a:endParaRPr lang="ru-RU" sz="2400" b="1" dirty="0" smtClean="0"/>
          </a:p>
          <a:p>
            <a:pPr algn="ctr"/>
            <a:r>
              <a:rPr lang="ru-RU" sz="2000" b="1" dirty="0" smtClean="0"/>
              <a:t>Схема алгоритма определения порядкового номера заданного элемента</a:t>
            </a:r>
            <a:endParaRPr lang="ru-RU" sz="2000" dirty="0"/>
          </a:p>
        </p:txBody>
      </p:sp>
      <p:pic>
        <p:nvPicPr>
          <p:cNvPr id="6" name="Рисунок 5" descr="C:\Users\Павел\Downloads\Поиск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566" y="2255802"/>
            <a:ext cx="5650865" cy="3487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244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81049" y="1455196"/>
            <a:ext cx="10629900" cy="451924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26095" y="951663"/>
            <a:ext cx="409875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3 РЕАЛИЗАЦИЯ ПРОГРАММЫ</a:t>
            </a:r>
          </a:p>
          <a:p>
            <a:pPr algn="ctr"/>
            <a:endParaRPr lang="ru-RU" sz="2400" b="1" dirty="0"/>
          </a:p>
          <a:p>
            <a:pPr algn="ctr"/>
            <a:r>
              <a:rPr lang="ru-RU" sz="2000" b="1" dirty="0" smtClean="0"/>
              <a:t>Диаграмма классов</a:t>
            </a:r>
            <a:endParaRPr lang="ru-RU" sz="2000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420" y="2330030"/>
            <a:ext cx="7752100" cy="276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74085" y="872522"/>
            <a:ext cx="40987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3 РЕАЛИЗАЦИЯ ПРОГРАММЫ</a:t>
            </a:r>
            <a:endParaRPr lang="ru-RU" sz="2400" dirty="0"/>
          </a:p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логики работы программы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C:\Users\Павел\Downloads\Программа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647" y="1641963"/>
            <a:ext cx="3142224" cy="4933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22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8442" y="1274885"/>
            <a:ext cx="101551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9496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курсовой работы мы проанализировали и выбрали метод представления структуры данных типа красно-чёрное дерево, разработали алгоритмы программы и реализовали её на языке программирования высокого уровня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Таким образом, мы достигли поставленной цели.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29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3854" y="1477107"/>
            <a:ext cx="972429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spcAft>
                <a:spcPts val="500"/>
              </a:spcAf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курсовой работы является решение задач определения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-й порядковой статистики и определение порядкового номера заданного элемента. Данные представлены красно-чёрным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деревом.</a:t>
            </a:r>
          </a:p>
          <a:p>
            <a:pPr indent="457200">
              <a:spcAft>
                <a:spcPts val="500"/>
              </a:spcAft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: </a:t>
            </a:r>
          </a:p>
          <a:p>
            <a:pPr marL="457200" lvl="0" indent="45720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выбор методов представления красно-чёрного дерева.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45720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Разработка алгоритма пополнения структуры данных.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45720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Разработка алгоритма определения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-ой порядковой статистики.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45720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Разработка алгоритма определения порядкового номера заданного элемента.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45720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Реализация разработанных алгоритмов и программы.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9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0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5947" y="1160585"/>
            <a:ext cx="99265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ВЫБОР МЕТОДОВ ПРЕДСТАВЛЕНИЯ КРАСНО-ЧЁРНОГО ДЕРЕВА</a:t>
            </a:r>
          </a:p>
          <a:p>
            <a:pPr algn="ctr"/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Красно-чёрное дерево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pic>
        <p:nvPicPr>
          <p:cNvPr id="4" name="Рисунок 3" descr="AA-дерево — Викиконспекты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993" y="2796165"/>
            <a:ext cx="5939937" cy="3031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629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4739" y="993531"/>
            <a:ext cx="992651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ВЫБОР МЕТОДОВ ПРЕДСТАВЛЕНИЯ КРАСНО-ЧЁРНОГО ДЕРЕВА</a:t>
            </a:r>
          </a:p>
          <a:p>
            <a:pPr algn="ctr"/>
            <a:endParaRPr lang="ru-RU" sz="2000" dirty="0" smtClean="0"/>
          </a:p>
          <a:p>
            <a:pPr indent="539496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труктура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будет представлена в виде двух классов: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RBTree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539496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RBTree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непосредственно деревом, и содержит одну переменную – указатель на экземпляр класса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корень дерева. Класс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собой описание узла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дерева.</a:t>
            </a:r>
          </a:p>
          <a:p>
            <a:pPr indent="539496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узел дерева содержит атрибуты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parent, size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значение узла,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его цвет. Параметры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содержать указатели на родительский узел, левый дочерний и правый дочерний соответственно. При отсутствии дочернего или родительского узла соответствующее значение принимает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Size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получает значение размера поддерева узла (</a:t>
            </a:r>
            <a:r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умолчанию 1).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/>
          </a:p>
          <a:p>
            <a:pPr algn="just"/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66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81049" y="1455196"/>
            <a:ext cx="10629900" cy="451924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4300" y="1081455"/>
            <a:ext cx="9343071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/>
              <a:t>2 </a:t>
            </a:r>
            <a:r>
              <a:rPr lang="ru-RU" sz="2400" b="1" dirty="0" smtClean="0"/>
              <a:t>ПРОЕКТИРОВАНИЕ АЛГОРИТМОВ</a:t>
            </a:r>
          </a:p>
          <a:p>
            <a:endParaRPr lang="ru-RU" sz="2400" b="1" dirty="0" smtClean="0"/>
          </a:p>
          <a:p>
            <a:pPr indent="539496" algn="just"/>
            <a:r>
              <a:rPr lang="ru-RU" sz="2000" dirty="0" smtClean="0"/>
              <a:t>Для реализации программы, необходимо разработать следующие алгоритмы:</a:t>
            </a:r>
          </a:p>
          <a:p>
            <a:pPr marL="457200" indent="539496" algn="just">
              <a:buAutoNum type="arabicPeriod"/>
            </a:pPr>
            <a:r>
              <a:rPr lang="ru-RU" sz="2000" dirty="0" smtClean="0"/>
              <a:t>Алгоритм левого поворота узла.</a:t>
            </a:r>
          </a:p>
          <a:p>
            <a:pPr marL="457200" indent="539496" algn="just">
              <a:buAutoNum type="arabicPeriod"/>
            </a:pPr>
            <a:r>
              <a:rPr lang="ru-RU" sz="2000" dirty="0" smtClean="0"/>
              <a:t>Алгоритм правого поворота узла.</a:t>
            </a:r>
          </a:p>
          <a:p>
            <a:pPr marL="457200" indent="539496" algn="just">
              <a:buAutoNum type="arabicPeriod"/>
            </a:pPr>
            <a:r>
              <a:rPr lang="ru-RU" sz="2000" dirty="0" smtClean="0"/>
              <a:t>Алгоритм вставки.</a:t>
            </a:r>
          </a:p>
          <a:p>
            <a:pPr marL="457200" indent="539496" algn="just">
              <a:buAutoNum type="arabicPeriod"/>
            </a:pPr>
            <a:r>
              <a:rPr lang="ru-RU" sz="2000" dirty="0" smtClean="0"/>
              <a:t>Алгоритм балансировки.</a:t>
            </a:r>
          </a:p>
          <a:p>
            <a:pPr marL="457200" indent="539496" algn="just">
              <a:buAutoNum type="arabicPeriod"/>
            </a:pPr>
            <a:r>
              <a:rPr lang="ru-RU" sz="2000" dirty="0" smtClean="0"/>
              <a:t>Алгоритм определения </a:t>
            </a:r>
            <a:r>
              <a:rPr lang="en-US" sz="2000" dirty="0" err="1" smtClean="0"/>
              <a:t>i</a:t>
            </a:r>
            <a:r>
              <a:rPr lang="en-US" sz="2000" dirty="0" smtClean="0"/>
              <a:t>-</a:t>
            </a:r>
            <a:r>
              <a:rPr lang="ru-RU" sz="2000" dirty="0" smtClean="0"/>
              <a:t>ой порядковой статистики.</a:t>
            </a:r>
          </a:p>
          <a:p>
            <a:pPr marL="457200" indent="539496" algn="just">
              <a:buAutoNum type="arabicPeriod"/>
            </a:pPr>
            <a:r>
              <a:rPr lang="ru-RU" sz="2000" dirty="0" smtClean="0"/>
              <a:t>Алгоритм определения порядкового номера заданного элемента.</a:t>
            </a:r>
          </a:p>
          <a:p>
            <a:pPr marL="457200" indent="-457200" algn="just">
              <a:buAutoNum type="arabicPeriod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9454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81049" y="1455196"/>
            <a:ext cx="10629900" cy="451924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86479" y="1090247"/>
            <a:ext cx="499842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2 </a:t>
            </a:r>
            <a:r>
              <a:rPr lang="ru-RU" sz="2400" b="1" dirty="0" smtClean="0"/>
              <a:t>ПРОЕКТИРОВАНИЕ АЛГОРИТМОВ</a:t>
            </a:r>
          </a:p>
          <a:p>
            <a:endParaRPr lang="ru-RU" sz="2400" b="1" dirty="0" smtClean="0"/>
          </a:p>
          <a:p>
            <a:pPr algn="ctr"/>
            <a:r>
              <a:rPr lang="ru-RU" sz="2000" b="1" dirty="0" smtClean="0"/>
              <a:t>Левый поворот в бинарном дереве поиска</a:t>
            </a:r>
            <a:endParaRPr lang="ru-RU" sz="2000" dirty="0"/>
          </a:p>
        </p:txBody>
      </p:sp>
      <p:pic>
        <p:nvPicPr>
          <p:cNvPr id="15" name="Рисунок 14" descr="C:\Users\Павел\Desktop\АиСД\Левый поворот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397" y="2753165"/>
            <a:ext cx="6564264" cy="2407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63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81049" y="1455196"/>
            <a:ext cx="10629900" cy="451924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86479" y="932036"/>
            <a:ext cx="499842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2 </a:t>
            </a:r>
            <a:r>
              <a:rPr lang="ru-RU" sz="2400" b="1" dirty="0" smtClean="0"/>
              <a:t>ПРОЕКТИРОВАНИЕ АЛГОРИТМОВ</a:t>
            </a:r>
          </a:p>
          <a:p>
            <a:endParaRPr lang="ru-RU" sz="2400" b="1" dirty="0" smtClean="0"/>
          </a:p>
          <a:p>
            <a:pPr algn="ctr"/>
            <a:r>
              <a:rPr lang="ru-RU" sz="2000" b="1" dirty="0" smtClean="0"/>
              <a:t>Схема алгоритма левого поворота</a:t>
            </a:r>
            <a:endParaRPr lang="ru-RU" sz="2000" dirty="0"/>
          </a:p>
        </p:txBody>
      </p:sp>
      <p:pic>
        <p:nvPicPr>
          <p:cNvPr id="6" name="Рисунок 5" descr="C:\Users\Павел\Downloads\Левый поворот 3 (схема)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739" y="2070809"/>
            <a:ext cx="7791155" cy="4301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695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81049" y="1455196"/>
            <a:ext cx="10629900" cy="451924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86479" y="1090247"/>
            <a:ext cx="510896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2 </a:t>
            </a:r>
            <a:r>
              <a:rPr lang="ru-RU" sz="2400" b="1" dirty="0" smtClean="0"/>
              <a:t>ПРОЕКТИРОВАНИЕ АЛГОРИТМОВ</a:t>
            </a:r>
          </a:p>
          <a:p>
            <a:endParaRPr lang="ru-RU" sz="2400" b="1" dirty="0" smtClean="0"/>
          </a:p>
          <a:p>
            <a:pPr algn="ctr"/>
            <a:r>
              <a:rPr lang="ru-RU" sz="2000" b="1" dirty="0" smtClean="0"/>
              <a:t>Правый поворот в бинарном дереве поиска</a:t>
            </a:r>
            <a:endParaRPr lang="ru-RU" sz="2000" dirty="0"/>
          </a:p>
        </p:txBody>
      </p:sp>
      <p:pic>
        <p:nvPicPr>
          <p:cNvPr id="6" name="Рисунок 5" descr="C:\Users\Павел\Desktop\АиСД\Правый поворот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619" y="2773773"/>
            <a:ext cx="6476927" cy="22905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3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81049" y="1455196"/>
            <a:ext cx="10629900" cy="451924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68894" y="885809"/>
            <a:ext cx="499842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2 </a:t>
            </a:r>
            <a:r>
              <a:rPr lang="ru-RU" sz="2400" b="1" dirty="0" smtClean="0"/>
              <a:t>ПРОЕКТИРОВАНИЕ АЛГОРИТМОВ</a:t>
            </a:r>
          </a:p>
          <a:p>
            <a:endParaRPr lang="ru-RU" sz="2400" b="1" dirty="0" smtClean="0"/>
          </a:p>
          <a:p>
            <a:pPr algn="ctr"/>
            <a:r>
              <a:rPr lang="ru-RU" sz="2000" b="1" dirty="0" smtClean="0"/>
              <a:t>Схема алгоритма правого поворота</a:t>
            </a:r>
            <a:endParaRPr lang="ru-RU" sz="2000" dirty="0"/>
          </a:p>
        </p:txBody>
      </p:sp>
      <p:pic>
        <p:nvPicPr>
          <p:cNvPr id="7" name="Рисунок 6" descr="C:\Users\Павел\Desktop\АиСД\Правый поворот 3 (схема)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177" y="1953895"/>
            <a:ext cx="7797377" cy="4411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839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462</Words>
  <Application>Microsoft Office PowerPoint</Application>
  <PresentationFormat>Широкоэкранный</PresentationFormat>
  <Paragraphs>83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36</cp:revision>
  <dcterms:created xsi:type="dcterms:W3CDTF">2019-06-10T17:35:36Z</dcterms:created>
  <dcterms:modified xsi:type="dcterms:W3CDTF">2020-12-23T11:06:54Z</dcterms:modified>
</cp:coreProperties>
</file>