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image" Target="../media/image18.png"/><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38F3D1A-380A-4FC8-9F31-5FC0CF27DD32}" type="datetimeFigureOut">
              <a:rPr lang="en-IN" smtClean="0"/>
              <a:t>19-06-2020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B7DB43-179D-4C40-A430-171886A3790C}" type="slidenum">
              <a:rPr lang="en-IN" smtClean="0"/>
              <a:t>‹#›</a:t>
            </a:fld>
            <a:endParaRPr lang="en-IN"/>
          </a:p>
        </p:txBody>
      </p:sp>
    </p:spTree>
    <p:extLst>
      <p:ext uri="{BB962C8B-B14F-4D97-AF65-F5344CB8AC3E}">
        <p14:creationId xmlns:p14="http://schemas.microsoft.com/office/powerpoint/2010/main" val="1017728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38F3D1A-380A-4FC8-9F31-5FC0CF27DD32}" type="datetimeFigureOut">
              <a:rPr lang="en-IN" smtClean="0"/>
              <a:t>19-06-2020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B7DB43-179D-4C40-A430-171886A3790C}" type="slidenum">
              <a:rPr lang="en-IN" smtClean="0"/>
              <a:t>‹#›</a:t>
            </a:fld>
            <a:endParaRPr lang="en-IN"/>
          </a:p>
        </p:txBody>
      </p:sp>
    </p:spTree>
    <p:extLst>
      <p:ext uri="{BB962C8B-B14F-4D97-AF65-F5344CB8AC3E}">
        <p14:creationId xmlns:p14="http://schemas.microsoft.com/office/powerpoint/2010/main" val="2286554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38F3D1A-380A-4FC8-9F31-5FC0CF27DD32}" type="datetimeFigureOut">
              <a:rPr lang="en-IN" smtClean="0"/>
              <a:t>19-06-2020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B7DB43-179D-4C40-A430-171886A3790C}" type="slidenum">
              <a:rPr lang="en-IN" smtClean="0"/>
              <a:t>‹#›</a:t>
            </a:fld>
            <a:endParaRPr lang="en-IN"/>
          </a:p>
        </p:txBody>
      </p:sp>
    </p:spTree>
    <p:extLst>
      <p:ext uri="{BB962C8B-B14F-4D97-AF65-F5344CB8AC3E}">
        <p14:creationId xmlns:p14="http://schemas.microsoft.com/office/powerpoint/2010/main" val="3117867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38F3D1A-380A-4FC8-9F31-5FC0CF27DD32}" type="datetimeFigureOut">
              <a:rPr lang="en-IN" smtClean="0"/>
              <a:t>19-06-2020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B7DB43-179D-4C40-A430-171886A3790C}" type="slidenum">
              <a:rPr lang="en-IN" smtClean="0"/>
              <a:t>‹#›</a:t>
            </a:fld>
            <a:endParaRPr lang="en-IN"/>
          </a:p>
        </p:txBody>
      </p:sp>
    </p:spTree>
    <p:extLst>
      <p:ext uri="{BB962C8B-B14F-4D97-AF65-F5344CB8AC3E}">
        <p14:creationId xmlns:p14="http://schemas.microsoft.com/office/powerpoint/2010/main" val="3628776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8F3D1A-380A-4FC8-9F31-5FC0CF27DD32}" type="datetimeFigureOut">
              <a:rPr lang="en-IN" smtClean="0"/>
              <a:t>19-06-2020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B7DB43-179D-4C40-A430-171886A3790C}" type="slidenum">
              <a:rPr lang="en-IN" smtClean="0"/>
              <a:t>‹#›</a:t>
            </a:fld>
            <a:endParaRPr lang="en-IN"/>
          </a:p>
        </p:txBody>
      </p:sp>
    </p:spTree>
    <p:extLst>
      <p:ext uri="{BB962C8B-B14F-4D97-AF65-F5344CB8AC3E}">
        <p14:creationId xmlns:p14="http://schemas.microsoft.com/office/powerpoint/2010/main" val="2437202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38F3D1A-380A-4FC8-9F31-5FC0CF27DD32}" type="datetimeFigureOut">
              <a:rPr lang="en-IN" smtClean="0"/>
              <a:t>19-06-2020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B7DB43-179D-4C40-A430-171886A3790C}" type="slidenum">
              <a:rPr lang="en-IN" smtClean="0"/>
              <a:t>‹#›</a:t>
            </a:fld>
            <a:endParaRPr lang="en-IN"/>
          </a:p>
        </p:txBody>
      </p:sp>
    </p:spTree>
    <p:extLst>
      <p:ext uri="{BB962C8B-B14F-4D97-AF65-F5344CB8AC3E}">
        <p14:creationId xmlns:p14="http://schemas.microsoft.com/office/powerpoint/2010/main" val="465108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38F3D1A-380A-4FC8-9F31-5FC0CF27DD32}" type="datetimeFigureOut">
              <a:rPr lang="en-IN" smtClean="0"/>
              <a:t>19-06-2020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B7DB43-179D-4C40-A430-171886A3790C}" type="slidenum">
              <a:rPr lang="en-IN" smtClean="0"/>
              <a:t>‹#›</a:t>
            </a:fld>
            <a:endParaRPr lang="en-IN"/>
          </a:p>
        </p:txBody>
      </p:sp>
    </p:spTree>
    <p:extLst>
      <p:ext uri="{BB962C8B-B14F-4D97-AF65-F5344CB8AC3E}">
        <p14:creationId xmlns:p14="http://schemas.microsoft.com/office/powerpoint/2010/main" val="3706243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38F3D1A-380A-4FC8-9F31-5FC0CF27DD32}" type="datetimeFigureOut">
              <a:rPr lang="en-IN" smtClean="0"/>
              <a:t>19-06-2020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B7DB43-179D-4C40-A430-171886A3790C}" type="slidenum">
              <a:rPr lang="en-IN" smtClean="0"/>
              <a:t>‹#›</a:t>
            </a:fld>
            <a:endParaRPr lang="en-IN"/>
          </a:p>
        </p:txBody>
      </p:sp>
    </p:spTree>
    <p:extLst>
      <p:ext uri="{BB962C8B-B14F-4D97-AF65-F5344CB8AC3E}">
        <p14:creationId xmlns:p14="http://schemas.microsoft.com/office/powerpoint/2010/main" val="2084933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F3D1A-380A-4FC8-9F31-5FC0CF27DD32}" type="datetimeFigureOut">
              <a:rPr lang="en-IN" smtClean="0"/>
              <a:t>19-06-2020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B7DB43-179D-4C40-A430-171886A3790C}" type="slidenum">
              <a:rPr lang="en-IN" smtClean="0"/>
              <a:t>‹#›</a:t>
            </a:fld>
            <a:endParaRPr lang="en-IN"/>
          </a:p>
        </p:txBody>
      </p:sp>
    </p:spTree>
    <p:extLst>
      <p:ext uri="{BB962C8B-B14F-4D97-AF65-F5344CB8AC3E}">
        <p14:creationId xmlns:p14="http://schemas.microsoft.com/office/powerpoint/2010/main" val="1593383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8F3D1A-380A-4FC8-9F31-5FC0CF27DD32}" type="datetimeFigureOut">
              <a:rPr lang="en-IN" smtClean="0"/>
              <a:t>19-06-2020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B7DB43-179D-4C40-A430-171886A3790C}" type="slidenum">
              <a:rPr lang="en-IN" smtClean="0"/>
              <a:t>‹#›</a:t>
            </a:fld>
            <a:endParaRPr lang="en-IN"/>
          </a:p>
        </p:txBody>
      </p:sp>
    </p:spTree>
    <p:extLst>
      <p:ext uri="{BB962C8B-B14F-4D97-AF65-F5344CB8AC3E}">
        <p14:creationId xmlns:p14="http://schemas.microsoft.com/office/powerpoint/2010/main" val="513494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8F3D1A-380A-4FC8-9F31-5FC0CF27DD32}" type="datetimeFigureOut">
              <a:rPr lang="en-IN" smtClean="0"/>
              <a:t>19-06-2020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B7DB43-179D-4C40-A430-171886A3790C}" type="slidenum">
              <a:rPr lang="en-IN" smtClean="0"/>
              <a:t>‹#›</a:t>
            </a:fld>
            <a:endParaRPr lang="en-IN"/>
          </a:p>
        </p:txBody>
      </p:sp>
    </p:spTree>
    <p:extLst>
      <p:ext uri="{BB962C8B-B14F-4D97-AF65-F5344CB8AC3E}">
        <p14:creationId xmlns:p14="http://schemas.microsoft.com/office/powerpoint/2010/main" val="743973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F3D1A-380A-4FC8-9F31-5FC0CF27DD32}" type="datetimeFigureOut">
              <a:rPr lang="en-IN" smtClean="0"/>
              <a:t>19-06-2020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B7DB43-179D-4C40-A430-171886A3790C}" type="slidenum">
              <a:rPr lang="en-IN" smtClean="0"/>
              <a:t>‹#›</a:t>
            </a:fld>
            <a:endParaRPr lang="en-IN"/>
          </a:p>
        </p:txBody>
      </p:sp>
    </p:spTree>
    <p:extLst>
      <p:ext uri="{BB962C8B-B14F-4D97-AF65-F5344CB8AC3E}">
        <p14:creationId xmlns:p14="http://schemas.microsoft.com/office/powerpoint/2010/main" val="1210793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89000"/>
                    </a14:imgEffect>
                    <a14:imgEffect>
                      <a14:colorTemperature colorTemp="5609"/>
                    </a14:imgEffect>
                    <a14:imgEffect>
                      <a14:saturation sat="226000"/>
                    </a14:imgEffect>
                    <a14:imgEffect>
                      <a14:brightnessContrast bright="40000" contrast="-65000"/>
                    </a14:imgEffect>
                  </a14:imgLayer>
                </a14:imgProps>
              </a:ext>
              <a:ext uri="{28A0092B-C50C-407E-A947-70E740481C1C}">
                <a14:useLocalDpi xmlns:a14="http://schemas.microsoft.com/office/drawing/2010/main" val="0"/>
              </a:ext>
            </a:extLst>
          </a:blip>
          <a:stretch>
            <a:fillRect/>
          </a:stretch>
        </p:blipFill>
        <p:spPr>
          <a:xfrm>
            <a:off x="0" y="1"/>
            <a:ext cx="12192000" cy="6858390"/>
          </a:xfrm>
          <a:prstGeom prst="rect">
            <a:avLst/>
          </a:prstGeom>
          <a:solidFill>
            <a:schemeClr val="bg1"/>
          </a:solidFill>
        </p:spPr>
      </p:pic>
      <p:sp>
        <p:nvSpPr>
          <p:cNvPr id="2" name="Title 1"/>
          <p:cNvSpPr>
            <a:spLocks noGrp="1"/>
          </p:cNvSpPr>
          <p:nvPr>
            <p:ph type="ctrTitle"/>
          </p:nvPr>
        </p:nvSpPr>
        <p:spPr>
          <a:xfrm>
            <a:off x="1307204" y="218463"/>
            <a:ext cx="9809409" cy="2702663"/>
          </a:xfrm>
        </p:spPr>
        <p:txBody>
          <a:bodyPr>
            <a:normAutofit fontScale="90000"/>
          </a:bodyPr>
          <a:lstStyle/>
          <a:p>
            <a:r>
              <a:rPr lang="en-US" b="1" u="sng" dirty="0">
                <a:solidFill>
                  <a:schemeClr val="bg1"/>
                </a:solidFill>
              </a:rPr>
              <a:t>A TALE OF TWO CITIES</a:t>
            </a:r>
            <a:r>
              <a:rPr lang="en-US" b="1" u="sng" dirty="0" smtClean="0">
                <a:solidFill>
                  <a:schemeClr val="bg1"/>
                </a:solidFill>
              </a:rPr>
              <a:t>:</a:t>
            </a:r>
            <a:br>
              <a:rPr lang="en-US" b="1" u="sng" dirty="0" smtClean="0">
                <a:solidFill>
                  <a:schemeClr val="bg1"/>
                </a:solidFill>
              </a:rPr>
            </a:br>
            <a:r>
              <a:rPr lang="en-IN" b="1" dirty="0">
                <a:solidFill>
                  <a:schemeClr val="bg1"/>
                </a:solidFill>
              </a:rPr>
              <a:t/>
            </a:r>
            <a:br>
              <a:rPr lang="en-IN" b="1" dirty="0">
                <a:solidFill>
                  <a:schemeClr val="bg1"/>
                </a:solidFill>
              </a:rPr>
            </a:br>
            <a:r>
              <a:rPr lang="en-US" sz="3100" b="1" dirty="0">
                <a:solidFill>
                  <a:schemeClr val="bg1"/>
                </a:solidFill>
              </a:rPr>
              <a:t>Looking at Mumbai through the New York lens</a:t>
            </a:r>
            <a:r>
              <a:rPr lang="en-IN" b="1" dirty="0">
                <a:solidFill>
                  <a:schemeClr val="bg1"/>
                </a:solidFill>
              </a:rPr>
              <a:t/>
            </a:r>
            <a:br>
              <a:rPr lang="en-IN" b="1" dirty="0">
                <a:solidFill>
                  <a:schemeClr val="bg1"/>
                </a:solidFill>
              </a:rPr>
            </a:br>
            <a:endParaRPr lang="en-IN" b="1" dirty="0">
              <a:solidFill>
                <a:schemeClr val="bg1"/>
              </a:solidFill>
            </a:endParaRPr>
          </a:p>
        </p:txBody>
      </p:sp>
      <p:sp>
        <p:nvSpPr>
          <p:cNvPr id="3" name="Subtitle 2"/>
          <p:cNvSpPr>
            <a:spLocks noGrp="1"/>
          </p:cNvSpPr>
          <p:nvPr>
            <p:ph type="subTitle" idx="1"/>
          </p:nvPr>
        </p:nvSpPr>
        <p:spPr>
          <a:xfrm>
            <a:off x="1639909" y="5468088"/>
            <a:ext cx="9144000" cy="1655762"/>
          </a:xfrm>
        </p:spPr>
        <p:txBody>
          <a:bodyPr/>
          <a:lstStyle/>
          <a:p>
            <a:r>
              <a:rPr lang="en-US" dirty="0" smtClean="0">
                <a:solidFill>
                  <a:schemeClr val="bg1"/>
                </a:solidFill>
              </a:rPr>
              <a:t>A Project Report By:</a:t>
            </a:r>
            <a:endParaRPr lang="en-IN" dirty="0" smtClean="0">
              <a:solidFill>
                <a:schemeClr val="bg1"/>
              </a:solidFill>
            </a:endParaRPr>
          </a:p>
          <a:p>
            <a:r>
              <a:rPr lang="en-US" dirty="0" smtClean="0">
                <a:solidFill>
                  <a:schemeClr val="bg1"/>
                </a:solidFill>
              </a:rPr>
              <a:t>Parth Sharma</a:t>
            </a:r>
          </a:p>
        </p:txBody>
      </p:sp>
    </p:spTree>
    <p:extLst>
      <p:ext uri="{BB962C8B-B14F-4D97-AF65-F5344CB8AC3E}">
        <p14:creationId xmlns:p14="http://schemas.microsoft.com/office/powerpoint/2010/main" val="3013669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98779" y="249215"/>
            <a:ext cx="9194442" cy="5235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smtClean="0"/>
              <a:t>How are the five clusters in New York distinct from each other?</a:t>
            </a:r>
            <a:endParaRPr lang="en-IN" sz="2800" dirty="0"/>
          </a:p>
        </p:txBody>
      </p:sp>
      <p:graphicFrame>
        <p:nvGraphicFramePr>
          <p:cNvPr id="5" name="Table 4"/>
          <p:cNvGraphicFramePr>
            <a:graphicFrameLocks noGrp="1"/>
          </p:cNvGraphicFramePr>
          <p:nvPr>
            <p:extLst>
              <p:ext uri="{D42A27DB-BD31-4B8C-83A1-F6EECF244321}">
                <p14:modId xmlns:p14="http://schemas.microsoft.com/office/powerpoint/2010/main" val="1547015805"/>
              </p:ext>
            </p:extLst>
          </p:nvPr>
        </p:nvGraphicFramePr>
        <p:xfrm>
          <a:off x="116733" y="1301764"/>
          <a:ext cx="6335583" cy="4918736"/>
        </p:xfrm>
        <a:graphic>
          <a:graphicData uri="http://schemas.openxmlformats.org/drawingml/2006/table">
            <a:tbl>
              <a:tblPr firstRow="1" firstCol="1" bandRow="1">
                <a:tableStyleId>{5C22544A-7EE6-4342-B048-85BDC9FD1C3A}</a:tableStyleId>
              </a:tblPr>
              <a:tblGrid>
                <a:gridCol w="2383573"/>
                <a:gridCol w="501731"/>
                <a:gridCol w="1295084"/>
                <a:gridCol w="1095516"/>
                <a:gridCol w="1059679"/>
              </a:tblGrid>
              <a:tr h="436769">
                <a:tc>
                  <a:txBody>
                    <a:bodyPr/>
                    <a:lstStyle/>
                    <a:p>
                      <a:pPr>
                        <a:lnSpc>
                          <a:spcPct val="107000"/>
                        </a:lnSpc>
                        <a:spcAft>
                          <a:spcPts val="0"/>
                        </a:spcAft>
                      </a:pPr>
                      <a:r>
                        <a:rPr lang="en-IN" sz="1000">
                          <a:effectLst/>
                        </a:rPr>
                        <a:t>Venue Categories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Count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Percentage in cluster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Overall Percentage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Percentage per neighborhood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13427">
                <a:tc>
                  <a:txBody>
                    <a:bodyPr/>
                    <a:lstStyle/>
                    <a:p>
                      <a:pPr>
                        <a:lnSpc>
                          <a:spcPct val="107000"/>
                        </a:lnSpc>
                        <a:spcAft>
                          <a:spcPts val="0"/>
                        </a:spcAft>
                      </a:pPr>
                      <a:r>
                        <a:rPr lang="en-IN" sz="1000">
                          <a:effectLst/>
                        </a:rPr>
                        <a:t>Restaurant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33.97508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25.9291271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2.59291271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13427">
                <a:tc>
                  <a:txBody>
                    <a:bodyPr/>
                    <a:lstStyle/>
                    <a:p>
                      <a:pPr>
                        <a:lnSpc>
                          <a:spcPct val="107000"/>
                        </a:lnSpc>
                        <a:spcAft>
                          <a:spcPts val="0"/>
                        </a:spcAft>
                      </a:pPr>
                      <a:r>
                        <a:rPr lang="en-IN" sz="1000">
                          <a:effectLst/>
                        </a:rPr>
                        <a:t>Shopping, Utilities Store or Market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173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19.5923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42.4019608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4.24019608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13427">
                <a:tc>
                  <a:txBody>
                    <a:bodyPr/>
                    <a:lstStyle/>
                    <a:p>
                      <a:pPr>
                        <a:lnSpc>
                          <a:spcPct val="107000"/>
                        </a:lnSpc>
                        <a:spcAft>
                          <a:spcPts val="0"/>
                        </a:spcAft>
                      </a:pPr>
                      <a:r>
                        <a:rPr lang="en-IN" sz="1000">
                          <a:effectLst/>
                        </a:rPr>
                        <a:t>Cafe/Hot Beverages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77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8.720272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29.9610895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2.99610895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13427">
                <a:tc>
                  <a:txBody>
                    <a:bodyPr/>
                    <a:lstStyle/>
                    <a:p>
                      <a:pPr>
                        <a:lnSpc>
                          <a:spcPct val="107000"/>
                        </a:lnSpc>
                        <a:spcAft>
                          <a:spcPts val="0"/>
                        </a:spcAft>
                      </a:pPr>
                      <a:r>
                        <a:rPr lang="en-IN" sz="1000">
                          <a:effectLst/>
                        </a:rPr>
                        <a:t>Bar/Pub</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72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8.15402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22.9299363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2.29299363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13427">
                <a:tc>
                  <a:txBody>
                    <a:bodyPr/>
                    <a:lstStyle/>
                    <a:p>
                      <a:pPr>
                        <a:lnSpc>
                          <a:spcPct val="107000"/>
                        </a:lnSpc>
                        <a:spcAft>
                          <a:spcPts val="0"/>
                        </a:spcAft>
                      </a:pPr>
                      <a:r>
                        <a:rPr lang="en-IN" sz="1000">
                          <a:effectLst/>
                        </a:rPr>
                        <a:t>Fitness &amp; Wellness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60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6.795017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37.2670807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3.72670807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13427">
                <a:tc>
                  <a:txBody>
                    <a:bodyPr/>
                    <a:lstStyle/>
                    <a:p>
                      <a:pPr>
                        <a:lnSpc>
                          <a:spcPct val="107000"/>
                        </a:lnSpc>
                        <a:spcAft>
                          <a:spcPts val="0"/>
                        </a:spcAft>
                      </a:pPr>
                      <a:r>
                        <a:rPr lang="en-IN" sz="1000">
                          <a:effectLst/>
                        </a:rPr>
                        <a:t>Dessert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52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5.889015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33.7662338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3.37662338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13427">
                <a:tc>
                  <a:txBody>
                    <a:bodyPr/>
                    <a:lstStyle/>
                    <a:p>
                      <a:pPr>
                        <a:lnSpc>
                          <a:spcPct val="107000"/>
                        </a:lnSpc>
                        <a:spcAft>
                          <a:spcPts val="0"/>
                        </a:spcAft>
                      </a:pPr>
                      <a:r>
                        <a:rPr lang="en-IN" sz="1000">
                          <a:effectLst/>
                        </a:rPr>
                        <a:t>Services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43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4.869762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36.440678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3.6440678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13427">
                <a:tc>
                  <a:txBody>
                    <a:bodyPr/>
                    <a:lstStyle/>
                    <a:p>
                      <a:pPr>
                        <a:lnSpc>
                          <a:spcPct val="107000"/>
                        </a:lnSpc>
                        <a:spcAft>
                          <a:spcPts val="0"/>
                        </a:spcAft>
                      </a:pPr>
                      <a:r>
                        <a:rPr lang="en-IN" sz="1000">
                          <a:effectLst/>
                        </a:rPr>
                        <a:t>Entertainment Venues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4.303511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13427">
                <a:tc>
                  <a:txBody>
                    <a:bodyPr/>
                    <a:lstStyle/>
                    <a:p>
                      <a:pPr>
                        <a:lnSpc>
                          <a:spcPct val="107000"/>
                        </a:lnSpc>
                        <a:spcAft>
                          <a:spcPts val="0"/>
                        </a:spcAft>
                      </a:pPr>
                      <a:r>
                        <a:rPr lang="en-IN" sz="1000">
                          <a:effectLst/>
                        </a:rPr>
                        <a:t>Park, Outdoors, Recreation or Nature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2.265006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13.8888889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1.38888889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13427">
                <a:tc>
                  <a:txBody>
                    <a:bodyPr/>
                    <a:lstStyle/>
                    <a:p>
                      <a:pPr>
                        <a:lnSpc>
                          <a:spcPct val="107000"/>
                        </a:lnSpc>
                        <a:spcAft>
                          <a:spcPts val="0"/>
                        </a:spcAft>
                      </a:pPr>
                      <a:r>
                        <a:rPr lang="en-IN" sz="1000">
                          <a:effectLst/>
                        </a:rPr>
                        <a:t>Hotel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1.925255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25.7575758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2.57575758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13427">
                <a:tc>
                  <a:txBody>
                    <a:bodyPr/>
                    <a:lstStyle/>
                    <a:p>
                      <a:pPr>
                        <a:lnSpc>
                          <a:spcPct val="107000"/>
                        </a:lnSpc>
                        <a:spcAft>
                          <a:spcPts val="0"/>
                        </a:spcAft>
                      </a:pPr>
                      <a:r>
                        <a:rPr lang="en-IN" sz="1000">
                          <a:effectLst/>
                        </a:rPr>
                        <a:t>Public Places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0.906002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16.3265306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1.63265306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13427">
                <a:tc>
                  <a:txBody>
                    <a:bodyPr/>
                    <a:lstStyle/>
                    <a:p>
                      <a:pPr>
                        <a:lnSpc>
                          <a:spcPct val="107000"/>
                        </a:lnSpc>
                        <a:spcAft>
                          <a:spcPts val="0"/>
                        </a:spcAft>
                      </a:pPr>
                      <a:r>
                        <a:rPr lang="en-IN" sz="1000">
                          <a:effectLst/>
                        </a:rPr>
                        <a:t>Medical and Pharmacy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0.679502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13427">
                <a:tc>
                  <a:txBody>
                    <a:bodyPr/>
                    <a:lstStyle/>
                    <a:p>
                      <a:pPr>
                        <a:lnSpc>
                          <a:spcPct val="107000"/>
                        </a:lnSpc>
                        <a:spcAft>
                          <a:spcPts val="0"/>
                        </a:spcAft>
                      </a:pPr>
                      <a:r>
                        <a:rPr lang="en-IN" sz="1000">
                          <a:effectLst/>
                        </a:rPr>
                        <a:t>Museum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0.566251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50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13427">
                <a:tc>
                  <a:txBody>
                    <a:bodyPr/>
                    <a:lstStyle/>
                    <a:p>
                      <a:pPr>
                        <a:lnSpc>
                          <a:spcPct val="107000"/>
                        </a:lnSpc>
                        <a:spcAft>
                          <a:spcPts val="0"/>
                        </a:spcAft>
                      </a:pPr>
                      <a:r>
                        <a:rPr lang="en-IN" sz="1000">
                          <a:effectLst/>
                        </a:rPr>
                        <a:t>Sports Field/Stadium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0.566251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19.2307692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1.92307692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13427">
                <a:tc>
                  <a:txBody>
                    <a:bodyPr/>
                    <a:lstStyle/>
                    <a:p>
                      <a:pPr>
                        <a:lnSpc>
                          <a:spcPct val="107000"/>
                        </a:lnSpc>
                        <a:spcAft>
                          <a:spcPts val="0"/>
                        </a:spcAft>
                      </a:pPr>
                      <a:r>
                        <a:rPr lang="en-IN" sz="1000">
                          <a:effectLst/>
                        </a:rPr>
                        <a:t>Education and teaching</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0.226501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13427">
                <a:tc>
                  <a:txBody>
                    <a:bodyPr/>
                    <a:lstStyle/>
                    <a:p>
                      <a:pPr>
                        <a:lnSpc>
                          <a:spcPct val="107000"/>
                        </a:lnSpc>
                        <a:spcAft>
                          <a:spcPts val="0"/>
                        </a:spcAft>
                      </a:pPr>
                      <a:r>
                        <a:rPr lang="en-IN" sz="1000">
                          <a:effectLst/>
                        </a:rPr>
                        <a:t>Miscellaneous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0.226501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66.6666667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6.66666667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13427">
                <a:tc>
                  <a:txBody>
                    <a:bodyPr/>
                    <a:lstStyle/>
                    <a:p>
                      <a:pPr>
                        <a:lnSpc>
                          <a:spcPct val="107000"/>
                        </a:lnSpc>
                        <a:spcAft>
                          <a:spcPts val="0"/>
                        </a:spcAft>
                      </a:pPr>
                      <a:r>
                        <a:rPr lang="en-IN" sz="1000">
                          <a:effectLst/>
                        </a:rPr>
                        <a:t>Office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0.11325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33.3333333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3.33333333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13427">
                <a:tc>
                  <a:txBody>
                    <a:bodyPr/>
                    <a:lstStyle/>
                    <a:p>
                      <a:pPr>
                        <a:lnSpc>
                          <a:spcPct val="107000"/>
                        </a:lnSpc>
                        <a:spcAft>
                          <a:spcPts val="0"/>
                        </a:spcAft>
                      </a:pPr>
                      <a:r>
                        <a:rPr lang="en-IN" sz="1000">
                          <a:effectLst/>
                        </a:rPr>
                        <a:t>Pool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0.11325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33.3333333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3.33333333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13427">
                <a:tc>
                  <a:txBody>
                    <a:bodyPr/>
                    <a:lstStyle/>
                    <a:p>
                      <a:pPr>
                        <a:lnSpc>
                          <a:spcPct val="107000"/>
                        </a:lnSpc>
                        <a:spcAft>
                          <a:spcPts val="0"/>
                        </a:spcAft>
                      </a:pPr>
                      <a:r>
                        <a:rPr lang="en-IN" sz="1000">
                          <a:effectLst/>
                        </a:rPr>
                        <a:t>Transportation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0.11325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8.33333333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0.833333333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13427">
                <a:tc gridSpan="3">
                  <a:txBody>
                    <a:bodyPr/>
                    <a:lstStyle/>
                    <a:p>
                      <a:pPr>
                        <a:lnSpc>
                          <a:spcPct val="107000"/>
                        </a:lnSpc>
                        <a:spcAft>
                          <a:spcPts val="0"/>
                        </a:spcAft>
                      </a:pPr>
                      <a:r>
                        <a:rPr lang="en-IN" sz="1000">
                          <a:effectLst/>
                        </a:rPr>
                        <a:t>Total Neighborhoods in Cluster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hMerge="1">
                  <a:txBody>
                    <a:bodyPr/>
                    <a:lstStyle/>
                    <a:p>
                      <a:endParaRPr lang="en-IN"/>
                    </a:p>
                  </a:txBody>
                  <a:tcPr/>
                </a:tc>
                <a:tc hMerge="1">
                  <a:txBody>
                    <a:bodyPr/>
                    <a:lstStyle/>
                    <a:p>
                      <a:endParaRPr lang="en-IN"/>
                    </a:p>
                  </a:txBody>
                  <a:tcPr/>
                </a:tc>
                <a:tc gridSpan="2">
                  <a:txBody>
                    <a:bodyPr/>
                    <a:lstStyle/>
                    <a:p>
                      <a:pPr algn="r">
                        <a:lnSpc>
                          <a:spcPct val="107000"/>
                        </a:lnSpc>
                        <a:spcAft>
                          <a:spcPts val="0"/>
                        </a:spcAft>
                      </a:pPr>
                      <a:r>
                        <a:rPr lang="en-IN" sz="1000">
                          <a:effectLst/>
                        </a:rPr>
                        <a:t>10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hMerge="1">
                  <a:txBody>
                    <a:bodyPr/>
                    <a:lstStyle/>
                    <a:p>
                      <a:endParaRPr lang="en-IN"/>
                    </a:p>
                  </a:txBody>
                  <a:tcPr/>
                </a:tc>
              </a:tr>
              <a:tr h="213427">
                <a:tc gridSpan="3">
                  <a:txBody>
                    <a:bodyPr/>
                    <a:lstStyle/>
                    <a:p>
                      <a:pPr>
                        <a:lnSpc>
                          <a:spcPct val="107000"/>
                        </a:lnSpc>
                        <a:spcAft>
                          <a:spcPts val="0"/>
                        </a:spcAft>
                      </a:pPr>
                      <a:r>
                        <a:rPr lang="en-IN" sz="1000">
                          <a:effectLst/>
                        </a:rPr>
                        <a:t>Total Venues in Cluster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hMerge="1">
                  <a:txBody>
                    <a:bodyPr/>
                    <a:lstStyle/>
                    <a:p>
                      <a:endParaRPr lang="en-IN"/>
                    </a:p>
                  </a:txBody>
                  <a:tcPr/>
                </a:tc>
                <a:tc hMerge="1">
                  <a:txBody>
                    <a:bodyPr/>
                    <a:lstStyle/>
                    <a:p>
                      <a:endParaRPr lang="en-IN"/>
                    </a:p>
                  </a:txBody>
                  <a:tcPr/>
                </a:tc>
                <a:tc gridSpan="2">
                  <a:txBody>
                    <a:bodyPr/>
                    <a:lstStyle/>
                    <a:p>
                      <a:pPr algn="r">
                        <a:lnSpc>
                          <a:spcPct val="107000"/>
                        </a:lnSpc>
                        <a:spcAft>
                          <a:spcPts val="0"/>
                        </a:spcAft>
                      </a:pPr>
                      <a:r>
                        <a:rPr lang="en-IN" sz="1000" dirty="0">
                          <a:effectLst/>
                        </a:rPr>
                        <a:t>883</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hMerge="1">
                  <a:txBody>
                    <a:bodyPr/>
                    <a:lstStyle/>
                    <a:p>
                      <a:endParaRPr lang="en-IN"/>
                    </a:p>
                  </a:txBody>
                  <a:tcPr/>
                </a:tc>
              </a:tr>
            </a:tbl>
          </a:graphicData>
        </a:graphic>
      </p:graphicFrame>
      <p:sp>
        <p:nvSpPr>
          <p:cNvPr id="6" name="TextBox 5"/>
          <p:cNvSpPr txBox="1"/>
          <p:nvPr/>
        </p:nvSpPr>
        <p:spPr>
          <a:xfrm>
            <a:off x="2820473" y="875763"/>
            <a:ext cx="1465209" cy="369332"/>
          </a:xfrm>
          <a:prstGeom prst="rect">
            <a:avLst/>
          </a:prstGeom>
          <a:noFill/>
        </p:spPr>
        <p:txBody>
          <a:bodyPr wrap="none" rtlCol="0">
            <a:spAutoFit/>
          </a:bodyPr>
          <a:lstStyle/>
          <a:p>
            <a:r>
              <a:rPr lang="en-US" dirty="0" smtClean="0"/>
              <a:t>Cluster 3 (NY)</a:t>
            </a:r>
            <a:endParaRPr lang="en-IN" dirty="0"/>
          </a:p>
        </p:txBody>
      </p:sp>
      <p:sp>
        <p:nvSpPr>
          <p:cNvPr id="7" name="TextBox 6"/>
          <p:cNvSpPr txBox="1"/>
          <p:nvPr/>
        </p:nvSpPr>
        <p:spPr>
          <a:xfrm>
            <a:off x="6697014" y="2292438"/>
            <a:ext cx="5344732" cy="3170099"/>
          </a:xfrm>
          <a:prstGeom prst="rect">
            <a:avLst/>
          </a:prstGeom>
          <a:noFill/>
        </p:spPr>
        <p:txBody>
          <a:bodyPr wrap="square" rtlCol="0">
            <a:spAutoFit/>
          </a:bodyPr>
          <a:lstStyle/>
          <a:p>
            <a:pPr lvl="1"/>
            <a:r>
              <a:rPr lang="en-US" sz="1400" u="sng" dirty="0" smtClean="0"/>
              <a:t>Key Points:</a:t>
            </a:r>
          </a:p>
          <a:p>
            <a:pPr marL="742950" lvl="1" indent="-285750" algn="just">
              <a:buFont typeface="Arial" panose="020B0604020202020204" pitchFamily="34" charset="0"/>
              <a:buChar char="•"/>
            </a:pPr>
            <a:r>
              <a:rPr lang="en-US" sz="1400" dirty="0"/>
              <a:t>50% of all Museums and 26% of all hotels lie in Cluster 3.</a:t>
            </a:r>
            <a:endParaRPr lang="en-IN" sz="1400" dirty="0"/>
          </a:p>
          <a:p>
            <a:pPr marL="742950" lvl="1" indent="-285750" algn="just">
              <a:buFont typeface="Arial" panose="020B0604020202020204" pitchFamily="34" charset="0"/>
              <a:buChar char="•"/>
            </a:pPr>
            <a:r>
              <a:rPr lang="en-US" sz="1400" dirty="0"/>
              <a:t>36% of all stores that offer some kind of Services in Manhattan are in Cluster 3.</a:t>
            </a:r>
            <a:endParaRPr lang="en-IN" sz="1400" dirty="0"/>
          </a:p>
          <a:p>
            <a:pPr marL="742950" lvl="1" indent="-285750" algn="just">
              <a:buFont typeface="Arial" panose="020B0604020202020204" pitchFamily="34" charset="0"/>
              <a:buChar char="•"/>
            </a:pPr>
            <a:r>
              <a:rPr lang="en-US" sz="1400" dirty="0"/>
              <a:t>19% of all Sports fields/Stadiums, 16% of all Public Places, 14% of all Parks, Outdoors, Recreation and Nature venues as well as 20% of all Entertainment venues.</a:t>
            </a:r>
            <a:endParaRPr lang="en-IN" sz="1400" dirty="0"/>
          </a:p>
          <a:p>
            <a:pPr marL="742950" lvl="1" indent="-285750" algn="just">
              <a:buFont typeface="Arial" panose="020B0604020202020204" pitchFamily="34" charset="0"/>
              <a:buChar char="•"/>
            </a:pPr>
            <a:r>
              <a:rPr lang="en-US" sz="1400" dirty="0"/>
              <a:t>Over 42% of all Shops, Utilities Stores or Markets are in Cluster 3. There are also fairly good amount of Restaurants, Cafes, Bars and Transportation facilities.</a:t>
            </a:r>
            <a:endParaRPr lang="en-IN" sz="1400" dirty="0"/>
          </a:p>
          <a:p>
            <a:pPr marL="742950" lvl="1" indent="-285750" algn="just">
              <a:buFont typeface="Arial" panose="020B0604020202020204" pitchFamily="34" charset="0"/>
              <a:buChar char="•"/>
            </a:pPr>
            <a:r>
              <a:rPr lang="en-US" sz="1400" dirty="0"/>
              <a:t>Over 37% of all venues belonging to Fitness and Wellness category are situated here.</a:t>
            </a:r>
            <a:endParaRPr lang="en-IN" sz="1400" dirty="0"/>
          </a:p>
          <a:p>
            <a:pPr marL="742950" lvl="1" indent="-285750" algn="just">
              <a:buFont typeface="Arial" panose="020B0604020202020204" pitchFamily="34" charset="0"/>
              <a:buChar char="•"/>
            </a:pPr>
            <a:r>
              <a:rPr lang="en-US" sz="1400" dirty="0"/>
              <a:t>No residential venue.</a:t>
            </a:r>
            <a:endParaRPr lang="en-IN" sz="1400"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9578067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98779" y="249215"/>
            <a:ext cx="9194442" cy="5235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smtClean="0"/>
              <a:t>How are the five clusters in New York distinct from each other?</a:t>
            </a:r>
            <a:endParaRPr lang="en-IN" sz="2800" dirty="0"/>
          </a:p>
        </p:txBody>
      </p:sp>
      <p:graphicFrame>
        <p:nvGraphicFramePr>
          <p:cNvPr id="5" name="Table 4"/>
          <p:cNvGraphicFramePr>
            <a:graphicFrameLocks noGrp="1"/>
          </p:cNvGraphicFramePr>
          <p:nvPr>
            <p:extLst>
              <p:ext uri="{D42A27DB-BD31-4B8C-83A1-F6EECF244321}">
                <p14:modId xmlns:p14="http://schemas.microsoft.com/office/powerpoint/2010/main" val="2858434010"/>
              </p:ext>
            </p:extLst>
          </p:nvPr>
        </p:nvGraphicFramePr>
        <p:xfrm>
          <a:off x="90975" y="1473451"/>
          <a:ext cx="6296945" cy="5069010"/>
        </p:xfrm>
        <a:graphic>
          <a:graphicData uri="http://schemas.openxmlformats.org/drawingml/2006/table">
            <a:tbl>
              <a:tblPr firstRow="1" firstCol="1" bandRow="1">
                <a:tableStyleId>{5C22544A-7EE6-4342-B048-85BDC9FD1C3A}</a:tableStyleId>
              </a:tblPr>
              <a:tblGrid>
                <a:gridCol w="2369037"/>
                <a:gridCol w="498671"/>
                <a:gridCol w="1287186"/>
                <a:gridCol w="1110486"/>
                <a:gridCol w="1031565"/>
              </a:tblGrid>
              <a:tr h="470530">
                <a:tc>
                  <a:txBody>
                    <a:bodyPr/>
                    <a:lstStyle/>
                    <a:p>
                      <a:pPr>
                        <a:lnSpc>
                          <a:spcPct val="107000"/>
                        </a:lnSpc>
                        <a:spcAft>
                          <a:spcPts val="0"/>
                        </a:spcAft>
                      </a:pPr>
                      <a:r>
                        <a:rPr lang="en-IN" sz="1000">
                          <a:effectLst/>
                        </a:rPr>
                        <a:t>Venue Categories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Count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Percentage in cluster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Overall Percentage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Percentage per neighborhood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29924">
                <a:tc>
                  <a:txBody>
                    <a:bodyPr/>
                    <a:lstStyle/>
                    <a:p>
                      <a:pPr>
                        <a:lnSpc>
                          <a:spcPct val="107000"/>
                        </a:lnSpc>
                        <a:spcAft>
                          <a:spcPts val="0"/>
                        </a:spcAft>
                      </a:pPr>
                      <a:r>
                        <a:rPr lang="en-IN" sz="1000">
                          <a:effectLst/>
                        </a:rPr>
                        <a:t>Restaurant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134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44.22442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11.58168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2.316336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29924">
                <a:tc>
                  <a:txBody>
                    <a:bodyPr/>
                    <a:lstStyle/>
                    <a:p>
                      <a:pPr>
                        <a:lnSpc>
                          <a:spcPct val="107000"/>
                        </a:lnSpc>
                        <a:spcAft>
                          <a:spcPts val="0"/>
                        </a:spcAft>
                      </a:pPr>
                      <a:r>
                        <a:rPr lang="en-IN" sz="1000">
                          <a:effectLst/>
                        </a:rPr>
                        <a:t>Park, Outdoors, Recreation or Nature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10.23102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21.52778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4.305556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29924">
                <a:tc>
                  <a:txBody>
                    <a:bodyPr/>
                    <a:lstStyle/>
                    <a:p>
                      <a:pPr>
                        <a:lnSpc>
                          <a:spcPct val="107000"/>
                        </a:lnSpc>
                        <a:spcAft>
                          <a:spcPts val="0"/>
                        </a:spcAft>
                      </a:pPr>
                      <a:r>
                        <a:rPr lang="en-IN" sz="1000">
                          <a:effectLst/>
                        </a:rPr>
                        <a:t>Cafe/Hot Beverages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9.90099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11.67315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2.33463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29924">
                <a:tc>
                  <a:txBody>
                    <a:bodyPr/>
                    <a:lstStyle/>
                    <a:p>
                      <a:pPr>
                        <a:lnSpc>
                          <a:spcPct val="107000"/>
                        </a:lnSpc>
                        <a:spcAft>
                          <a:spcPts val="0"/>
                        </a:spcAft>
                      </a:pPr>
                      <a:r>
                        <a:rPr lang="en-IN" sz="1000">
                          <a:effectLst/>
                        </a:rPr>
                        <a:t>Shopping, Utilities Store or Market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9.240924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6.862745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1.372549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29924">
                <a:tc>
                  <a:txBody>
                    <a:bodyPr/>
                    <a:lstStyle/>
                    <a:p>
                      <a:pPr>
                        <a:lnSpc>
                          <a:spcPct val="107000"/>
                        </a:lnSpc>
                        <a:spcAft>
                          <a:spcPts val="0"/>
                        </a:spcAft>
                      </a:pPr>
                      <a:r>
                        <a:rPr lang="en-IN" sz="1000">
                          <a:effectLst/>
                        </a:rPr>
                        <a:t>Bar/Pub</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6.60066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6.369427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1.2738854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29924">
                <a:tc>
                  <a:txBody>
                    <a:bodyPr/>
                    <a:lstStyle/>
                    <a:p>
                      <a:pPr>
                        <a:lnSpc>
                          <a:spcPct val="107000"/>
                        </a:lnSpc>
                        <a:spcAft>
                          <a:spcPts val="0"/>
                        </a:spcAft>
                      </a:pPr>
                      <a:r>
                        <a:rPr lang="en-IN" sz="1000">
                          <a:effectLst/>
                        </a:rPr>
                        <a:t>Services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4.620462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11.86441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2.372882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29924">
                <a:tc>
                  <a:txBody>
                    <a:bodyPr/>
                    <a:lstStyle/>
                    <a:p>
                      <a:pPr>
                        <a:lnSpc>
                          <a:spcPct val="107000"/>
                        </a:lnSpc>
                        <a:spcAft>
                          <a:spcPts val="0"/>
                        </a:spcAft>
                      </a:pPr>
                      <a:r>
                        <a:rPr lang="en-IN" sz="1000">
                          <a:effectLst/>
                        </a:rPr>
                        <a:t>Fitness &amp; Wellness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4.290429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8.074534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1.6149068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29924">
                <a:tc>
                  <a:txBody>
                    <a:bodyPr/>
                    <a:lstStyle/>
                    <a:p>
                      <a:pPr>
                        <a:lnSpc>
                          <a:spcPct val="107000"/>
                        </a:lnSpc>
                        <a:spcAft>
                          <a:spcPts val="0"/>
                        </a:spcAft>
                      </a:pPr>
                      <a:r>
                        <a:rPr lang="en-IN" sz="1000">
                          <a:effectLst/>
                        </a:rPr>
                        <a:t>Public Places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1.980198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12.2449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2.44898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29924">
                <a:tc>
                  <a:txBody>
                    <a:bodyPr/>
                    <a:lstStyle/>
                    <a:p>
                      <a:pPr>
                        <a:lnSpc>
                          <a:spcPct val="107000"/>
                        </a:lnSpc>
                        <a:spcAft>
                          <a:spcPts val="0"/>
                        </a:spcAft>
                      </a:pPr>
                      <a:r>
                        <a:rPr lang="en-IN" sz="1000">
                          <a:effectLst/>
                        </a:rPr>
                        <a:t>Entertainment Venues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1.650165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2.631579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0.5263158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29924">
                <a:tc>
                  <a:txBody>
                    <a:bodyPr/>
                    <a:lstStyle/>
                    <a:p>
                      <a:pPr>
                        <a:lnSpc>
                          <a:spcPct val="107000"/>
                        </a:lnSpc>
                        <a:spcAft>
                          <a:spcPts val="0"/>
                        </a:spcAft>
                      </a:pPr>
                      <a:r>
                        <a:rPr lang="en-IN" sz="1000">
                          <a:effectLst/>
                        </a:rPr>
                        <a:t>Dessert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1.320132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2.597403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0.5194806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29924">
                <a:tc>
                  <a:txBody>
                    <a:bodyPr/>
                    <a:lstStyle/>
                    <a:p>
                      <a:pPr>
                        <a:lnSpc>
                          <a:spcPct val="107000"/>
                        </a:lnSpc>
                        <a:spcAft>
                          <a:spcPts val="0"/>
                        </a:spcAft>
                      </a:pPr>
                      <a:r>
                        <a:rPr lang="en-IN" sz="1000">
                          <a:effectLst/>
                        </a:rPr>
                        <a:t>Medical and Pharmacy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1.320132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16.66667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3.333334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29924">
                <a:tc>
                  <a:txBody>
                    <a:bodyPr/>
                    <a:lstStyle/>
                    <a:p>
                      <a:pPr>
                        <a:lnSpc>
                          <a:spcPct val="107000"/>
                        </a:lnSpc>
                        <a:spcAft>
                          <a:spcPts val="0"/>
                        </a:spcAft>
                      </a:pPr>
                      <a:r>
                        <a:rPr lang="en-IN" sz="1000">
                          <a:effectLst/>
                        </a:rPr>
                        <a:t>Hotel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0.990099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4.545455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0.909091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29924">
                <a:tc>
                  <a:txBody>
                    <a:bodyPr/>
                    <a:lstStyle/>
                    <a:p>
                      <a:pPr>
                        <a:lnSpc>
                          <a:spcPct val="107000"/>
                        </a:lnSpc>
                        <a:spcAft>
                          <a:spcPts val="0"/>
                        </a:spcAft>
                      </a:pPr>
                      <a:r>
                        <a:rPr lang="en-IN" sz="1000">
                          <a:effectLst/>
                        </a:rPr>
                        <a:t>Sports Field/Stadium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0.990099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11.53846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2.307692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29924">
                <a:tc>
                  <a:txBody>
                    <a:bodyPr/>
                    <a:lstStyle/>
                    <a:p>
                      <a:pPr>
                        <a:lnSpc>
                          <a:spcPct val="107000"/>
                        </a:lnSpc>
                        <a:spcAft>
                          <a:spcPts val="0"/>
                        </a:spcAft>
                      </a:pPr>
                      <a:r>
                        <a:rPr lang="en-IN" sz="1000">
                          <a:effectLst/>
                        </a:rPr>
                        <a:t>Transportation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0.990099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29924">
                <a:tc>
                  <a:txBody>
                    <a:bodyPr/>
                    <a:lstStyle/>
                    <a:p>
                      <a:pPr>
                        <a:lnSpc>
                          <a:spcPct val="107000"/>
                        </a:lnSpc>
                        <a:spcAft>
                          <a:spcPts val="0"/>
                        </a:spcAft>
                      </a:pPr>
                      <a:r>
                        <a:rPr lang="en-IN" sz="1000">
                          <a:effectLst/>
                        </a:rPr>
                        <a:t>Residential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0.660066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18.18182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3.636364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29924">
                <a:tc>
                  <a:txBody>
                    <a:bodyPr/>
                    <a:lstStyle/>
                    <a:p>
                      <a:pPr>
                        <a:lnSpc>
                          <a:spcPct val="107000"/>
                        </a:lnSpc>
                        <a:spcAft>
                          <a:spcPts val="0"/>
                        </a:spcAft>
                      </a:pPr>
                      <a:r>
                        <a:rPr lang="en-IN" sz="1000">
                          <a:effectLst/>
                        </a:rPr>
                        <a:t>Miscellaneous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0.330033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33.33333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6.666666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29924">
                <a:tc>
                  <a:txBody>
                    <a:bodyPr/>
                    <a:lstStyle/>
                    <a:p>
                      <a:pPr>
                        <a:lnSpc>
                          <a:spcPct val="107000"/>
                        </a:lnSpc>
                        <a:spcAft>
                          <a:spcPts val="0"/>
                        </a:spcAft>
                      </a:pPr>
                      <a:r>
                        <a:rPr lang="en-IN" sz="1000">
                          <a:effectLst/>
                        </a:rPr>
                        <a:t>Museum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0.330033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29924">
                <a:tc>
                  <a:txBody>
                    <a:bodyPr/>
                    <a:lstStyle/>
                    <a:p>
                      <a:pPr>
                        <a:lnSpc>
                          <a:spcPct val="107000"/>
                        </a:lnSpc>
                        <a:spcAft>
                          <a:spcPts val="0"/>
                        </a:spcAft>
                      </a:pPr>
                      <a:r>
                        <a:rPr lang="en-IN" sz="1000">
                          <a:effectLst/>
                        </a:rPr>
                        <a:t>Office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0.330033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33.33333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6.666666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29924">
                <a:tc gridSpan="3">
                  <a:txBody>
                    <a:bodyPr/>
                    <a:lstStyle/>
                    <a:p>
                      <a:pPr>
                        <a:lnSpc>
                          <a:spcPct val="107000"/>
                        </a:lnSpc>
                        <a:spcAft>
                          <a:spcPts val="0"/>
                        </a:spcAft>
                      </a:pPr>
                      <a:r>
                        <a:rPr lang="en-IN" sz="1000">
                          <a:effectLst/>
                        </a:rPr>
                        <a:t>Total Neighborhoods in Cluster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hMerge="1">
                  <a:txBody>
                    <a:bodyPr/>
                    <a:lstStyle/>
                    <a:p>
                      <a:endParaRPr lang="en-IN"/>
                    </a:p>
                  </a:txBody>
                  <a:tcPr/>
                </a:tc>
                <a:tc hMerge="1">
                  <a:txBody>
                    <a:bodyPr/>
                    <a:lstStyle/>
                    <a:p>
                      <a:endParaRPr lang="en-IN"/>
                    </a:p>
                  </a:txBody>
                  <a:tcPr/>
                </a:tc>
                <a:tc gridSpan="2">
                  <a:txBody>
                    <a:bodyPr/>
                    <a:lstStyle/>
                    <a:p>
                      <a:pPr algn="r">
                        <a:lnSpc>
                          <a:spcPct val="107000"/>
                        </a:lnSpc>
                        <a:spcAft>
                          <a:spcPts val="0"/>
                        </a:spcAft>
                      </a:pPr>
                      <a:r>
                        <a:rPr lang="en-IN" sz="1000">
                          <a:effectLst/>
                        </a:rPr>
                        <a:t>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hMerge="1">
                  <a:txBody>
                    <a:bodyPr/>
                    <a:lstStyle/>
                    <a:p>
                      <a:endParaRPr lang="en-IN"/>
                    </a:p>
                  </a:txBody>
                  <a:tcPr/>
                </a:tc>
              </a:tr>
              <a:tr h="229924">
                <a:tc gridSpan="3">
                  <a:txBody>
                    <a:bodyPr/>
                    <a:lstStyle/>
                    <a:p>
                      <a:pPr>
                        <a:lnSpc>
                          <a:spcPct val="107000"/>
                        </a:lnSpc>
                        <a:spcAft>
                          <a:spcPts val="0"/>
                        </a:spcAft>
                      </a:pPr>
                      <a:r>
                        <a:rPr lang="en-IN" sz="1000">
                          <a:effectLst/>
                        </a:rPr>
                        <a:t>Total Venues in Cluster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hMerge="1">
                  <a:txBody>
                    <a:bodyPr/>
                    <a:lstStyle/>
                    <a:p>
                      <a:endParaRPr lang="en-IN"/>
                    </a:p>
                  </a:txBody>
                  <a:tcPr/>
                </a:tc>
                <a:tc hMerge="1">
                  <a:txBody>
                    <a:bodyPr/>
                    <a:lstStyle/>
                    <a:p>
                      <a:endParaRPr lang="en-IN"/>
                    </a:p>
                  </a:txBody>
                  <a:tcPr/>
                </a:tc>
                <a:tc gridSpan="2">
                  <a:txBody>
                    <a:bodyPr/>
                    <a:lstStyle/>
                    <a:p>
                      <a:pPr algn="r">
                        <a:lnSpc>
                          <a:spcPct val="107000"/>
                        </a:lnSpc>
                        <a:spcAft>
                          <a:spcPts val="0"/>
                        </a:spcAft>
                      </a:pPr>
                      <a:r>
                        <a:rPr lang="en-IN" sz="1000" dirty="0">
                          <a:effectLst/>
                        </a:rPr>
                        <a:t>303</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hMerge="1">
                  <a:txBody>
                    <a:bodyPr/>
                    <a:lstStyle/>
                    <a:p>
                      <a:endParaRPr lang="en-IN"/>
                    </a:p>
                  </a:txBody>
                  <a:tcPr/>
                </a:tc>
              </a:tr>
            </a:tbl>
          </a:graphicData>
        </a:graphic>
      </p:graphicFrame>
      <p:sp>
        <p:nvSpPr>
          <p:cNvPr id="6" name="TextBox 5"/>
          <p:cNvSpPr txBox="1"/>
          <p:nvPr/>
        </p:nvSpPr>
        <p:spPr>
          <a:xfrm>
            <a:off x="2614411" y="1017430"/>
            <a:ext cx="1465209" cy="369332"/>
          </a:xfrm>
          <a:prstGeom prst="rect">
            <a:avLst/>
          </a:prstGeom>
          <a:noFill/>
        </p:spPr>
        <p:txBody>
          <a:bodyPr wrap="none" rtlCol="0">
            <a:spAutoFit/>
          </a:bodyPr>
          <a:lstStyle/>
          <a:p>
            <a:r>
              <a:rPr lang="en-US" dirty="0" smtClean="0"/>
              <a:t>Cluster 4 (NY)</a:t>
            </a:r>
            <a:endParaRPr lang="en-IN" dirty="0"/>
          </a:p>
        </p:txBody>
      </p:sp>
      <p:sp>
        <p:nvSpPr>
          <p:cNvPr id="7" name="TextBox 6"/>
          <p:cNvSpPr txBox="1"/>
          <p:nvPr/>
        </p:nvSpPr>
        <p:spPr>
          <a:xfrm>
            <a:off x="6697014" y="2292438"/>
            <a:ext cx="5344732" cy="2954655"/>
          </a:xfrm>
          <a:prstGeom prst="rect">
            <a:avLst/>
          </a:prstGeom>
          <a:noFill/>
        </p:spPr>
        <p:txBody>
          <a:bodyPr wrap="square" rtlCol="0">
            <a:spAutoFit/>
          </a:bodyPr>
          <a:lstStyle/>
          <a:p>
            <a:pPr lvl="1"/>
            <a:r>
              <a:rPr lang="en-US" sz="1400" u="sng" dirty="0" smtClean="0"/>
              <a:t>Key Points:</a:t>
            </a:r>
          </a:p>
          <a:p>
            <a:pPr marL="742950" lvl="1" indent="-285750" algn="just">
              <a:buFont typeface="Arial" panose="020B0604020202020204" pitchFamily="34" charset="0"/>
              <a:buChar char="•"/>
            </a:pPr>
            <a:r>
              <a:rPr lang="en-US" sz="1400" dirty="0"/>
              <a:t>Although only 10% of all venues in the cluster belong to Parks, Outdoors, Recreation or Nature category, they contribute 21% among all such venues in Manhattan.</a:t>
            </a:r>
            <a:endParaRPr lang="en-IN" sz="1400" dirty="0"/>
          </a:p>
          <a:p>
            <a:pPr marL="742950" lvl="1" indent="-285750" algn="just">
              <a:buFont typeface="Arial" panose="020B0604020202020204" pitchFamily="34" charset="0"/>
              <a:buChar char="•"/>
            </a:pPr>
            <a:r>
              <a:rPr lang="en-US" sz="1400" dirty="0"/>
              <a:t>18% of all residential apartments/houses in Manhattan lie in cluster 4.</a:t>
            </a:r>
            <a:endParaRPr lang="en-IN" sz="1400" dirty="0"/>
          </a:p>
          <a:p>
            <a:pPr marL="742950" lvl="1" indent="-285750" algn="just">
              <a:buFont typeface="Arial" panose="020B0604020202020204" pitchFamily="34" charset="0"/>
              <a:buChar char="•"/>
            </a:pPr>
            <a:r>
              <a:rPr lang="en-US" sz="1400" dirty="0"/>
              <a:t>17% of all Medicals and Pharmacies lie in Cluster 3.</a:t>
            </a:r>
            <a:endParaRPr lang="en-IN" sz="1400" dirty="0"/>
          </a:p>
          <a:p>
            <a:pPr marL="742950" lvl="1" indent="-285750" algn="just">
              <a:buFont typeface="Arial" panose="020B0604020202020204" pitchFamily="34" charset="0"/>
              <a:buChar char="•"/>
            </a:pPr>
            <a:r>
              <a:rPr lang="en-US" sz="1400" dirty="0"/>
              <a:t>Very good availability of Transportation facilities.</a:t>
            </a:r>
            <a:endParaRPr lang="en-IN" sz="1400" dirty="0"/>
          </a:p>
          <a:p>
            <a:pPr marL="742950" lvl="1" indent="-285750" algn="just">
              <a:buFont typeface="Arial" panose="020B0604020202020204" pitchFamily="34" charset="0"/>
              <a:buChar char="•"/>
            </a:pPr>
            <a:r>
              <a:rPr lang="en-US" sz="1400" dirty="0"/>
              <a:t>44% of all venues in cluster 3 are Restaurants. A fairly high number of such restaurants are specialty restaurants serving Asian, Indian, Middle Eastern and Mexican cuisine.</a:t>
            </a:r>
            <a:endParaRPr lang="en-IN" sz="1400" dirty="0"/>
          </a:p>
          <a:p>
            <a:pPr marL="742950" lvl="1" indent="-285750" algn="just">
              <a:buFont typeface="Arial" panose="020B0604020202020204" pitchFamily="34" charset="0"/>
              <a:buChar char="•"/>
            </a:pPr>
            <a:r>
              <a:rPr lang="en-US" sz="1400" dirty="0"/>
              <a:t>A fairly low number of Entertainment venues and Hotels.</a:t>
            </a:r>
            <a:endParaRPr lang="en-IN" sz="1400" dirty="0"/>
          </a:p>
          <a:p>
            <a:pPr marL="285750" indent="-285750" algn="just">
              <a:buFont typeface="Arial" panose="020B0604020202020204" pitchFamily="34" charset="0"/>
              <a:buChar char="•"/>
            </a:pPr>
            <a:endParaRPr lang="en-IN" dirty="0"/>
          </a:p>
        </p:txBody>
      </p:sp>
    </p:spTree>
    <p:extLst>
      <p:ext uri="{BB962C8B-B14F-4D97-AF65-F5344CB8AC3E}">
        <p14:creationId xmlns:p14="http://schemas.microsoft.com/office/powerpoint/2010/main" val="1347349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98779" y="249215"/>
            <a:ext cx="9194442" cy="5235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smtClean="0"/>
              <a:t>How are the five clusters in New York distinct from each other?</a:t>
            </a:r>
            <a:endParaRPr lang="en-IN" sz="2800" dirty="0"/>
          </a:p>
        </p:txBody>
      </p:sp>
      <p:graphicFrame>
        <p:nvGraphicFramePr>
          <p:cNvPr id="5" name="Table 4"/>
          <p:cNvGraphicFramePr>
            <a:graphicFrameLocks noGrp="1"/>
          </p:cNvGraphicFramePr>
          <p:nvPr>
            <p:extLst>
              <p:ext uri="{D42A27DB-BD31-4B8C-83A1-F6EECF244321}">
                <p14:modId xmlns:p14="http://schemas.microsoft.com/office/powerpoint/2010/main" val="2262635296"/>
              </p:ext>
            </p:extLst>
          </p:nvPr>
        </p:nvGraphicFramePr>
        <p:xfrm>
          <a:off x="129611" y="1366162"/>
          <a:ext cx="6193915" cy="5253578"/>
        </p:xfrm>
        <a:graphic>
          <a:graphicData uri="http://schemas.openxmlformats.org/drawingml/2006/table">
            <a:tbl>
              <a:tblPr firstRow="1" firstCol="1" bandRow="1">
                <a:tableStyleId>{5C22544A-7EE6-4342-B048-85BDC9FD1C3A}</a:tableStyleId>
              </a:tblPr>
              <a:tblGrid>
                <a:gridCol w="2330275"/>
                <a:gridCol w="490512"/>
                <a:gridCol w="1266125"/>
                <a:gridCol w="1071020"/>
                <a:gridCol w="1035983"/>
              </a:tblGrid>
              <a:tr h="466502">
                <a:tc>
                  <a:txBody>
                    <a:bodyPr/>
                    <a:lstStyle/>
                    <a:p>
                      <a:pPr>
                        <a:lnSpc>
                          <a:spcPct val="107000"/>
                        </a:lnSpc>
                        <a:spcAft>
                          <a:spcPts val="0"/>
                        </a:spcAft>
                      </a:pPr>
                      <a:r>
                        <a:rPr lang="en-IN" sz="1000">
                          <a:effectLst/>
                        </a:rPr>
                        <a:t>Venue Categories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Count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Percentage in cluster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Overall Percentage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Percentage per neighborhood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27956">
                <a:tc>
                  <a:txBody>
                    <a:bodyPr/>
                    <a:lstStyle/>
                    <a:p>
                      <a:pPr>
                        <a:lnSpc>
                          <a:spcPct val="107000"/>
                        </a:lnSpc>
                        <a:spcAft>
                          <a:spcPts val="0"/>
                        </a:spcAft>
                      </a:pPr>
                      <a:r>
                        <a:rPr lang="en-IN" sz="1000">
                          <a:effectLst/>
                        </a:rPr>
                        <a:t>Restaurant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223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29.41952507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19.27398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2.141553333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27956">
                <a:tc>
                  <a:txBody>
                    <a:bodyPr/>
                    <a:lstStyle/>
                    <a:p>
                      <a:pPr>
                        <a:lnSpc>
                          <a:spcPct val="107000"/>
                        </a:lnSpc>
                        <a:spcAft>
                          <a:spcPts val="0"/>
                        </a:spcAft>
                      </a:pPr>
                      <a:r>
                        <a:rPr lang="en-IN" sz="1000">
                          <a:effectLst/>
                        </a:rPr>
                        <a:t>Entertainment Venues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98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12.92875989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51.57895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5.730994444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27956">
                <a:tc>
                  <a:txBody>
                    <a:bodyPr/>
                    <a:lstStyle/>
                    <a:p>
                      <a:pPr>
                        <a:lnSpc>
                          <a:spcPct val="107000"/>
                        </a:lnSpc>
                        <a:spcAft>
                          <a:spcPts val="0"/>
                        </a:spcAft>
                      </a:pPr>
                      <a:r>
                        <a:rPr lang="en-IN" sz="1000">
                          <a:effectLst/>
                        </a:rPr>
                        <a:t>Shopping, Utilities Store or Market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89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11.7414248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21.81373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2.423747778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27956">
                <a:tc>
                  <a:txBody>
                    <a:bodyPr/>
                    <a:lstStyle/>
                    <a:p>
                      <a:pPr>
                        <a:lnSpc>
                          <a:spcPct val="107000"/>
                        </a:lnSpc>
                        <a:spcAft>
                          <a:spcPts val="0"/>
                        </a:spcAft>
                      </a:pPr>
                      <a:r>
                        <a:rPr lang="en-IN" sz="1000">
                          <a:effectLst/>
                        </a:rPr>
                        <a:t>Bar/Pub</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86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11.34564644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27.38854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3.043171111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27956">
                <a:tc>
                  <a:txBody>
                    <a:bodyPr/>
                    <a:lstStyle/>
                    <a:p>
                      <a:pPr>
                        <a:lnSpc>
                          <a:spcPct val="107000"/>
                        </a:lnSpc>
                        <a:spcAft>
                          <a:spcPts val="0"/>
                        </a:spcAft>
                      </a:pPr>
                      <a:r>
                        <a:rPr lang="en-IN" sz="1000">
                          <a:effectLst/>
                        </a:rPr>
                        <a:t>Cafe/Hot Beverages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60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7.915567282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23.3463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2.594033333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27956">
                <a:tc>
                  <a:txBody>
                    <a:bodyPr/>
                    <a:lstStyle/>
                    <a:p>
                      <a:pPr>
                        <a:lnSpc>
                          <a:spcPct val="107000"/>
                        </a:lnSpc>
                        <a:spcAft>
                          <a:spcPts val="0"/>
                        </a:spcAft>
                      </a:pPr>
                      <a:r>
                        <a:rPr lang="en-IN" sz="1000">
                          <a:effectLst/>
                        </a:rPr>
                        <a:t>Park, Outdoors, Recreation or Nature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43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5.672823219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29.86111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3.317901111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27956">
                <a:tc>
                  <a:txBody>
                    <a:bodyPr/>
                    <a:lstStyle/>
                    <a:p>
                      <a:pPr>
                        <a:lnSpc>
                          <a:spcPct val="107000"/>
                        </a:lnSpc>
                        <a:spcAft>
                          <a:spcPts val="0"/>
                        </a:spcAft>
                      </a:pPr>
                      <a:r>
                        <a:rPr lang="en-IN" sz="1000">
                          <a:effectLst/>
                        </a:rPr>
                        <a:t>Fitness &amp; Wellness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5.145118734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24.2236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2.691511111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27956">
                <a:tc>
                  <a:txBody>
                    <a:bodyPr/>
                    <a:lstStyle/>
                    <a:p>
                      <a:pPr>
                        <a:lnSpc>
                          <a:spcPct val="107000"/>
                        </a:lnSpc>
                        <a:spcAft>
                          <a:spcPts val="0"/>
                        </a:spcAft>
                      </a:pPr>
                      <a:r>
                        <a:rPr lang="en-IN" sz="1000">
                          <a:effectLst/>
                        </a:rPr>
                        <a:t>Dessert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4.221635884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20.77922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2.308802222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27956">
                <a:tc>
                  <a:txBody>
                    <a:bodyPr/>
                    <a:lstStyle/>
                    <a:p>
                      <a:pPr>
                        <a:lnSpc>
                          <a:spcPct val="107000"/>
                        </a:lnSpc>
                        <a:spcAft>
                          <a:spcPts val="0"/>
                        </a:spcAft>
                      </a:pPr>
                      <a:r>
                        <a:rPr lang="en-IN" sz="1000">
                          <a:effectLst/>
                        </a:rPr>
                        <a:t>Services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3.562005277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22.88136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2.542373333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27956">
                <a:tc>
                  <a:txBody>
                    <a:bodyPr/>
                    <a:lstStyle/>
                    <a:p>
                      <a:pPr>
                        <a:lnSpc>
                          <a:spcPct val="107000"/>
                        </a:lnSpc>
                        <a:spcAft>
                          <a:spcPts val="0"/>
                        </a:spcAft>
                      </a:pPr>
                      <a:r>
                        <a:rPr lang="en-IN" sz="1000">
                          <a:effectLst/>
                        </a:rPr>
                        <a:t>Hotel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2.506596306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28.78788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3.198653333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27956">
                <a:tc>
                  <a:txBody>
                    <a:bodyPr/>
                    <a:lstStyle/>
                    <a:p>
                      <a:pPr>
                        <a:lnSpc>
                          <a:spcPct val="107000"/>
                        </a:lnSpc>
                        <a:spcAft>
                          <a:spcPts val="0"/>
                        </a:spcAft>
                      </a:pPr>
                      <a:r>
                        <a:rPr lang="en-IN" sz="1000">
                          <a:effectLst/>
                        </a:rPr>
                        <a:t>Public Places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2.110817942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32.65306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3.628117778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27956">
                <a:tc>
                  <a:txBody>
                    <a:bodyPr/>
                    <a:lstStyle/>
                    <a:p>
                      <a:pPr>
                        <a:lnSpc>
                          <a:spcPct val="107000"/>
                        </a:lnSpc>
                        <a:spcAft>
                          <a:spcPts val="0"/>
                        </a:spcAft>
                      </a:pPr>
                      <a:r>
                        <a:rPr lang="en-IN" sz="1000">
                          <a:effectLst/>
                        </a:rPr>
                        <a:t>Sports Field/Stadium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0.92348285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26.92308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2.991453333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27956">
                <a:tc>
                  <a:txBody>
                    <a:bodyPr/>
                    <a:lstStyle/>
                    <a:p>
                      <a:pPr>
                        <a:lnSpc>
                          <a:spcPct val="107000"/>
                        </a:lnSpc>
                        <a:spcAft>
                          <a:spcPts val="0"/>
                        </a:spcAft>
                      </a:pPr>
                      <a:r>
                        <a:rPr lang="en-IN" sz="1000">
                          <a:effectLst/>
                        </a:rPr>
                        <a:t>Medical and Pharmacy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0.791556728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2.777777778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27956">
                <a:tc>
                  <a:txBody>
                    <a:bodyPr/>
                    <a:lstStyle/>
                    <a:p>
                      <a:pPr>
                        <a:lnSpc>
                          <a:spcPct val="107000"/>
                        </a:lnSpc>
                        <a:spcAft>
                          <a:spcPts val="0"/>
                        </a:spcAft>
                      </a:pPr>
                      <a:r>
                        <a:rPr lang="en-IN" sz="1000">
                          <a:effectLst/>
                        </a:rPr>
                        <a:t>Residential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0.659630607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45.45455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5.050505556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27956">
                <a:tc>
                  <a:txBody>
                    <a:bodyPr/>
                    <a:lstStyle/>
                    <a:p>
                      <a:pPr>
                        <a:lnSpc>
                          <a:spcPct val="107000"/>
                        </a:lnSpc>
                        <a:spcAft>
                          <a:spcPts val="0"/>
                        </a:spcAft>
                      </a:pPr>
                      <a:r>
                        <a:rPr lang="en-IN" sz="1000">
                          <a:effectLst/>
                        </a:rPr>
                        <a:t>Education and teaching</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0.395778364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3.333333333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27956">
                <a:tc>
                  <a:txBody>
                    <a:bodyPr/>
                    <a:lstStyle/>
                    <a:p>
                      <a:pPr>
                        <a:lnSpc>
                          <a:spcPct val="107000"/>
                        </a:lnSpc>
                        <a:spcAft>
                          <a:spcPts val="0"/>
                        </a:spcAft>
                      </a:pPr>
                      <a:r>
                        <a:rPr lang="en-IN" sz="1000">
                          <a:effectLst/>
                        </a:rPr>
                        <a:t>Transportation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0.263852243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16.66667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1.851852222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27956">
                <a:tc>
                  <a:txBody>
                    <a:bodyPr/>
                    <a:lstStyle/>
                    <a:p>
                      <a:pPr>
                        <a:lnSpc>
                          <a:spcPct val="107000"/>
                        </a:lnSpc>
                        <a:spcAft>
                          <a:spcPts val="0"/>
                        </a:spcAft>
                      </a:pPr>
                      <a:r>
                        <a:rPr lang="en-IN" sz="1000">
                          <a:effectLst/>
                        </a:rPr>
                        <a:t>Office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0.131926121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33.33333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3.703703333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27956">
                <a:tc>
                  <a:txBody>
                    <a:bodyPr/>
                    <a:lstStyle/>
                    <a:p>
                      <a:pPr>
                        <a:lnSpc>
                          <a:spcPct val="107000"/>
                        </a:lnSpc>
                        <a:spcAft>
                          <a:spcPts val="0"/>
                        </a:spcAft>
                      </a:pPr>
                      <a:r>
                        <a:rPr lang="en-IN" sz="1000">
                          <a:effectLst/>
                        </a:rPr>
                        <a:t>Pool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0.131926121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33.33333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3.703703333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27956">
                <a:tc>
                  <a:txBody>
                    <a:bodyPr/>
                    <a:lstStyle/>
                    <a:p>
                      <a:pPr>
                        <a:lnSpc>
                          <a:spcPct val="107000"/>
                        </a:lnSpc>
                        <a:spcAft>
                          <a:spcPts val="0"/>
                        </a:spcAft>
                      </a:pPr>
                      <a:r>
                        <a:rPr lang="en-IN" sz="1000">
                          <a:effectLst/>
                        </a:rPr>
                        <a:t>Temple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0.131926121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11.11111111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27956">
                <a:tc gridSpan="3">
                  <a:txBody>
                    <a:bodyPr/>
                    <a:lstStyle/>
                    <a:p>
                      <a:pPr>
                        <a:lnSpc>
                          <a:spcPct val="107000"/>
                        </a:lnSpc>
                        <a:spcAft>
                          <a:spcPts val="0"/>
                        </a:spcAft>
                      </a:pPr>
                      <a:r>
                        <a:rPr lang="en-IN" sz="1000">
                          <a:effectLst/>
                        </a:rPr>
                        <a:t>Total Neighborhoods in Cluster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hMerge="1">
                  <a:txBody>
                    <a:bodyPr/>
                    <a:lstStyle/>
                    <a:p>
                      <a:endParaRPr lang="en-IN"/>
                    </a:p>
                  </a:txBody>
                  <a:tcPr/>
                </a:tc>
                <a:tc hMerge="1">
                  <a:txBody>
                    <a:bodyPr/>
                    <a:lstStyle/>
                    <a:p>
                      <a:endParaRPr lang="en-IN"/>
                    </a:p>
                  </a:txBody>
                  <a:tcPr/>
                </a:tc>
                <a:tc gridSpan="2">
                  <a:txBody>
                    <a:bodyPr/>
                    <a:lstStyle/>
                    <a:p>
                      <a:pPr algn="r">
                        <a:lnSpc>
                          <a:spcPct val="107000"/>
                        </a:lnSpc>
                        <a:spcAft>
                          <a:spcPts val="0"/>
                        </a:spcAft>
                      </a:pPr>
                      <a:r>
                        <a:rPr lang="en-IN" sz="1000">
                          <a:effectLst/>
                        </a:rPr>
                        <a:t>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hMerge="1">
                  <a:txBody>
                    <a:bodyPr/>
                    <a:lstStyle/>
                    <a:p>
                      <a:endParaRPr lang="en-IN"/>
                    </a:p>
                  </a:txBody>
                  <a:tcPr/>
                </a:tc>
              </a:tr>
              <a:tr h="227956">
                <a:tc gridSpan="3">
                  <a:txBody>
                    <a:bodyPr/>
                    <a:lstStyle/>
                    <a:p>
                      <a:pPr>
                        <a:lnSpc>
                          <a:spcPct val="107000"/>
                        </a:lnSpc>
                        <a:spcAft>
                          <a:spcPts val="0"/>
                        </a:spcAft>
                      </a:pPr>
                      <a:r>
                        <a:rPr lang="en-IN" sz="1000">
                          <a:effectLst/>
                        </a:rPr>
                        <a:t>Total Venues in Cluster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hMerge="1">
                  <a:txBody>
                    <a:bodyPr/>
                    <a:lstStyle/>
                    <a:p>
                      <a:endParaRPr lang="en-IN"/>
                    </a:p>
                  </a:txBody>
                  <a:tcPr/>
                </a:tc>
                <a:tc hMerge="1">
                  <a:txBody>
                    <a:bodyPr/>
                    <a:lstStyle/>
                    <a:p>
                      <a:endParaRPr lang="en-IN"/>
                    </a:p>
                  </a:txBody>
                  <a:tcPr/>
                </a:tc>
                <a:tc gridSpan="2">
                  <a:txBody>
                    <a:bodyPr/>
                    <a:lstStyle/>
                    <a:p>
                      <a:pPr algn="r">
                        <a:lnSpc>
                          <a:spcPct val="107000"/>
                        </a:lnSpc>
                        <a:spcAft>
                          <a:spcPts val="0"/>
                        </a:spcAft>
                      </a:pPr>
                      <a:r>
                        <a:rPr lang="en-IN" sz="1000" dirty="0">
                          <a:effectLst/>
                        </a:rPr>
                        <a:t>758</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hMerge="1">
                  <a:txBody>
                    <a:bodyPr/>
                    <a:lstStyle/>
                    <a:p>
                      <a:endParaRPr lang="en-IN"/>
                    </a:p>
                  </a:txBody>
                  <a:tcPr/>
                </a:tc>
              </a:tr>
            </a:tbl>
          </a:graphicData>
        </a:graphic>
      </p:graphicFrame>
      <p:sp>
        <p:nvSpPr>
          <p:cNvPr id="6" name="TextBox 5"/>
          <p:cNvSpPr txBox="1"/>
          <p:nvPr/>
        </p:nvSpPr>
        <p:spPr>
          <a:xfrm>
            <a:off x="2601532" y="927278"/>
            <a:ext cx="1465209" cy="369332"/>
          </a:xfrm>
          <a:prstGeom prst="rect">
            <a:avLst/>
          </a:prstGeom>
          <a:noFill/>
        </p:spPr>
        <p:txBody>
          <a:bodyPr wrap="none" rtlCol="0">
            <a:spAutoFit/>
          </a:bodyPr>
          <a:lstStyle/>
          <a:p>
            <a:r>
              <a:rPr lang="en-US" dirty="0" smtClean="0"/>
              <a:t>Cluster 5 (NY)</a:t>
            </a:r>
            <a:endParaRPr lang="en-IN" dirty="0"/>
          </a:p>
        </p:txBody>
      </p:sp>
      <p:sp>
        <p:nvSpPr>
          <p:cNvPr id="7" name="TextBox 6"/>
          <p:cNvSpPr txBox="1"/>
          <p:nvPr/>
        </p:nvSpPr>
        <p:spPr>
          <a:xfrm>
            <a:off x="6860707" y="2481276"/>
            <a:ext cx="4730279" cy="3600986"/>
          </a:xfrm>
          <a:prstGeom prst="rect">
            <a:avLst/>
          </a:prstGeom>
          <a:noFill/>
        </p:spPr>
        <p:txBody>
          <a:bodyPr wrap="square" rtlCol="0">
            <a:spAutoFit/>
          </a:bodyPr>
          <a:lstStyle/>
          <a:p>
            <a:pPr algn="just"/>
            <a:r>
              <a:rPr lang="en-US" sz="1400" u="sng" dirty="0" smtClean="0"/>
              <a:t>Key Points:</a:t>
            </a:r>
          </a:p>
          <a:p>
            <a:pPr algn="just"/>
            <a:r>
              <a:rPr lang="en-US" sz="1400" dirty="0" smtClean="0"/>
              <a:t>52</a:t>
            </a:r>
            <a:r>
              <a:rPr lang="en-US" sz="1400" dirty="0"/>
              <a:t>% of all Entertainment </a:t>
            </a:r>
            <a:r>
              <a:rPr lang="en-US" sz="1400" dirty="0" smtClean="0"/>
              <a:t>Venue.</a:t>
            </a:r>
          </a:p>
          <a:p>
            <a:pPr algn="just"/>
            <a:r>
              <a:rPr lang="en-US" sz="1400" dirty="0" smtClean="0"/>
              <a:t>A </a:t>
            </a:r>
            <a:r>
              <a:rPr lang="en-US" sz="1400" dirty="0"/>
              <a:t>fairly good number of Shops &amp; Markets, Bars, Pub, Cafes, Parks, Outdoors, Recreational venues, and Natural </a:t>
            </a:r>
            <a:r>
              <a:rPr lang="en-US" sz="1400" dirty="0" smtClean="0"/>
              <a:t>places.</a:t>
            </a:r>
            <a:endParaRPr lang="en-IN" sz="1400" dirty="0" smtClean="0"/>
          </a:p>
          <a:p>
            <a:pPr algn="just"/>
            <a:r>
              <a:rPr lang="en-US" sz="1400" dirty="0" smtClean="0"/>
              <a:t>24</a:t>
            </a:r>
            <a:r>
              <a:rPr lang="en-US" sz="1400" dirty="0"/>
              <a:t>% of all Fitness &amp; Wellness related venues are in cluster 5. Moreover, most of these venues are Gyms, Sports clubs, or Fitness centers that attract young </a:t>
            </a:r>
            <a:r>
              <a:rPr lang="en-US" sz="1400" dirty="0" smtClean="0"/>
              <a:t>crowd.</a:t>
            </a:r>
            <a:endParaRPr lang="en-IN" sz="1400" dirty="0" smtClean="0"/>
          </a:p>
          <a:p>
            <a:pPr algn="just"/>
            <a:r>
              <a:rPr lang="en-US" sz="1400" dirty="0" smtClean="0"/>
              <a:t>Over </a:t>
            </a:r>
            <a:r>
              <a:rPr lang="en-US" sz="1400" dirty="0"/>
              <a:t>45% of all Residential venues lie in this cluster. It is also backed by good availability transportation </a:t>
            </a:r>
            <a:r>
              <a:rPr lang="en-US" sz="1400" dirty="0" smtClean="0"/>
              <a:t>facilities.</a:t>
            </a:r>
            <a:endParaRPr lang="en-IN" sz="1400" dirty="0" smtClean="0"/>
          </a:p>
          <a:p>
            <a:pPr algn="just"/>
            <a:r>
              <a:rPr lang="en-US" sz="1400" dirty="0" smtClean="0"/>
              <a:t>30</a:t>
            </a:r>
            <a:r>
              <a:rPr lang="en-US" sz="1400" dirty="0"/>
              <a:t>% of all Educational and teaching venues lie in this cluster. </a:t>
            </a:r>
            <a:endParaRPr lang="en-IN" sz="1400" dirty="0" smtClean="0"/>
          </a:p>
          <a:p>
            <a:pPr algn="just"/>
            <a:r>
              <a:rPr lang="en-US" sz="1400" dirty="0" smtClean="0"/>
              <a:t>High </a:t>
            </a:r>
            <a:r>
              <a:rPr lang="en-US" sz="1400" dirty="0"/>
              <a:t>number of Sports venues, Public places, hotels, and stores offering services of different </a:t>
            </a:r>
            <a:r>
              <a:rPr lang="en-US" sz="1400" dirty="0" smtClean="0"/>
              <a:t>kinds.</a:t>
            </a:r>
            <a:endParaRPr lang="en-IN" sz="1400" dirty="0" smtClean="0"/>
          </a:p>
          <a:p>
            <a:pPr algn="just"/>
            <a:r>
              <a:rPr lang="en-US" sz="1400" dirty="0" smtClean="0"/>
              <a:t>29</a:t>
            </a:r>
            <a:r>
              <a:rPr lang="en-US" sz="1400" dirty="0"/>
              <a:t>% of all venues in this cluster are restaurants, many of which are economical fast food shops serving all different kinds of food.</a:t>
            </a:r>
            <a:endParaRPr lang="en-IN" sz="1400" dirty="0"/>
          </a:p>
          <a:p>
            <a:endParaRPr lang="en-IN" dirty="0"/>
          </a:p>
        </p:txBody>
      </p:sp>
    </p:spTree>
    <p:extLst>
      <p:ext uri="{BB962C8B-B14F-4D97-AF65-F5344CB8AC3E}">
        <p14:creationId xmlns:p14="http://schemas.microsoft.com/office/powerpoint/2010/main" val="28706277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7548"/>
            <a:ext cx="10515600" cy="1325563"/>
          </a:xfrm>
        </p:spPr>
        <p:txBody>
          <a:bodyPr>
            <a:normAutofit/>
          </a:bodyPr>
          <a:lstStyle/>
          <a:p>
            <a:r>
              <a:rPr lang="en-US" sz="2800" dirty="0" smtClean="0"/>
              <a:t>The </a:t>
            </a:r>
            <a:r>
              <a:rPr lang="en-US" sz="2800" dirty="0"/>
              <a:t>five clusters, which are comprised of different neighborhoods, can be identified as follows</a:t>
            </a:r>
            <a:r>
              <a:rPr lang="en-US" sz="2800" dirty="0" smtClean="0"/>
              <a:t>:</a:t>
            </a:r>
            <a:endParaRPr lang="en-IN" sz="2800" dirty="0"/>
          </a:p>
        </p:txBody>
      </p:sp>
      <p:sp>
        <p:nvSpPr>
          <p:cNvPr id="3" name="Content Placeholder 2"/>
          <p:cNvSpPr>
            <a:spLocks noGrp="1"/>
          </p:cNvSpPr>
          <p:nvPr>
            <p:ph idx="1"/>
          </p:nvPr>
        </p:nvSpPr>
        <p:spPr>
          <a:xfrm>
            <a:off x="245772" y="1974024"/>
            <a:ext cx="5523963" cy="4351338"/>
          </a:xfrm>
        </p:spPr>
        <p:txBody>
          <a:bodyPr>
            <a:normAutofit fontScale="92500" lnSpcReduction="10000"/>
          </a:bodyPr>
          <a:lstStyle/>
          <a:p>
            <a:pPr algn="just"/>
            <a:r>
              <a:rPr lang="en-US" sz="2000" b="1" dirty="0"/>
              <a:t>Cluster 1</a:t>
            </a:r>
            <a:r>
              <a:rPr lang="en-US" sz="2000" dirty="0"/>
              <a:t>: Decent residential areas having a mix of general characteristics desired in a neighborhood.</a:t>
            </a:r>
            <a:endParaRPr lang="en-IN" sz="2000" dirty="0"/>
          </a:p>
          <a:p>
            <a:pPr algn="just"/>
            <a:r>
              <a:rPr lang="en-US" sz="2000" b="1" dirty="0"/>
              <a:t>Cluster 2</a:t>
            </a:r>
            <a:r>
              <a:rPr lang="en-US" sz="2000" dirty="0"/>
              <a:t>: Suitable for people who love calm and simple life. Suggested for families with young children, elderly people and people wanting to get away from busy city life.</a:t>
            </a:r>
            <a:endParaRPr lang="en-IN" sz="2000" dirty="0"/>
          </a:p>
          <a:p>
            <a:pPr algn="just"/>
            <a:r>
              <a:rPr lang="en-US" sz="2000" b="1" dirty="0"/>
              <a:t>Cluster 3</a:t>
            </a:r>
            <a:r>
              <a:rPr lang="en-US" sz="2000" dirty="0"/>
              <a:t>: Major tourist and shopping place. Suggested for tourists, shopaholics and outdoor people.</a:t>
            </a:r>
            <a:endParaRPr lang="en-IN" sz="2000" dirty="0"/>
          </a:p>
          <a:p>
            <a:pPr algn="just"/>
            <a:r>
              <a:rPr lang="en-US" sz="2000" b="1" dirty="0"/>
              <a:t>Cluster 4</a:t>
            </a:r>
            <a:r>
              <a:rPr lang="en-US" sz="2000" dirty="0"/>
              <a:t>: Decent residential areas. Suitable for immigrants who tend to live in societies with other immigrants as well as people belonging to poor sections of the society.</a:t>
            </a:r>
            <a:endParaRPr lang="en-IN" sz="2000" dirty="0"/>
          </a:p>
          <a:p>
            <a:pPr algn="just"/>
            <a:r>
              <a:rPr lang="en-US" sz="2000" b="1" dirty="0"/>
              <a:t>Cluster 5</a:t>
            </a:r>
            <a:r>
              <a:rPr lang="en-US" sz="2000" dirty="0"/>
              <a:t>: Suitable for youngsters, bachelors, students and people interested in chaotic yet quality city life. </a:t>
            </a:r>
            <a:endParaRPr lang="en-IN" sz="20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9846" t="25249" r="27272" b="7111"/>
          <a:stretch/>
        </p:blipFill>
        <p:spPr>
          <a:xfrm>
            <a:off x="6220496" y="2141449"/>
            <a:ext cx="5318975" cy="3825025"/>
          </a:xfrm>
          <a:prstGeom prst="rect">
            <a:avLst/>
          </a:prstGeom>
        </p:spPr>
      </p:pic>
    </p:spTree>
    <p:extLst>
      <p:ext uri="{BB962C8B-B14F-4D97-AF65-F5344CB8AC3E}">
        <p14:creationId xmlns:p14="http://schemas.microsoft.com/office/powerpoint/2010/main" val="2951039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77" y="274973"/>
            <a:ext cx="10515600" cy="729579"/>
          </a:xfrm>
        </p:spPr>
        <p:txBody>
          <a:bodyPr>
            <a:normAutofit/>
          </a:bodyPr>
          <a:lstStyle/>
          <a:p>
            <a:pPr lvl="0"/>
            <a:r>
              <a:rPr kumimoji="0" 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Machine Learning Algorithms</a:t>
            </a:r>
            <a:endParaRPr lang="en-IN"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08479755"/>
              </p:ext>
            </p:extLst>
          </p:nvPr>
        </p:nvGraphicFramePr>
        <p:xfrm>
          <a:off x="6507399" y="2429474"/>
          <a:ext cx="4516916" cy="2438738"/>
        </p:xfrm>
        <a:graphic>
          <a:graphicData uri="http://schemas.openxmlformats.org/drawingml/2006/table">
            <a:tbl>
              <a:tblPr firstRow="1" firstCol="1" bandRow="1">
                <a:tableStyleId>{5C22544A-7EE6-4342-B048-85BDC9FD1C3A}</a:tableStyleId>
              </a:tblPr>
              <a:tblGrid>
                <a:gridCol w="2258458"/>
                <a:gridCol w="2258458"/>
              </a:tblGrid>
              <a:tr h="478078">
                <a:tc>
                  <a:txBody>
                    <a:bodyPr/>
                    <a:lstStyle/>
                    <a:p>
                      <a:pPr marL="457200" algn="just">
                        <a:lnSpc>
                          <a:spcPct val="107000"/>
                        </a:lnSpc>
                        <a:spcAft>
                          <a:spcPts val="0"/>
                        </a:spcAft>
                        <a:tabLst>
                          <a:tab pos="752475" algn="l"/>
                        </a:tabLst>
                      </a:pPr>
                      <a:r>
                        <a:rPr lang="en-US" sz="1100" dirty="0">
                          <a:effectLst/>
                        </a:rPr>
                        <a:t>Cluster Label</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just">
                        <a:lnSpc>
                          <a:spcPct val="107000"/>
                        </a:lnSpc>
                        <a:spcAft>
                          <a:spcPts val="0"/>
                        </a:spcAft>
                        <a:tabLst>
                          <a:tab pos="752475" algn="l"/>
                        </a:tabLst>
                      </a:pPr>
                      <a:r>
                        <a:rPr lang="en-US" sz="1100">
                          <a:effectLst/>
                        </a:rPr>
                        <a:t>Number of Neighborhoods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r h="392132">
                <a:tc>
                  <a:txBody>
                    <a:bodyPr/>
                    <a:lstStyle/>
                    <a:p>
                      <a:pPr marL="457200" algn="just">
                        <a:lnSpc>
                          <a:spcPct val="107000"/>
                        </a:lnSpc>
                        <a:spcAft>
                          <a:spcPts val="0"/>
                        </a:spcAft>
                        <a:tabLst>
                          <a:tab pos="752475" algn="l"/>
                        </a:tabLst>
                      </a:pPr>
                      <a:r>
                        <a:rPr lang="en-US" sz="1100">
                          <a:effectLst/>
                        </a:rPr>
                        <a:t>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just">
                        <a:lnSpc>
                          <a:spcPct val="107000"/>
                        </a:lnSpc>
                        <a:spcAft>
                          <a:spcPts val="0"/>
                        </a:spcAft>
                        <a:tabLst>
                          <a:tab pos="752475" algn="l"/>
                        </a:tabLst>
                      </a:pPr>
                      <a:r>
                        <a:rPr lang="en-US" sz="1100">
                          <a:effectLst/>
                        </a:rPr>
                        <a:t>13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r h="392132">
                <a:tc>
                  <a:txBody>
                    <a:bodyPr/>
                    <a:lstStyle/>
                    <a:p>
                      <a:pPr marL="457200" algn="just">
                        <a:lnSpc>
                          <a:spcPct val="107000"/>
                        </a:lnSpc>
                        <a:spcAft>
                          <a:spcPts val="0"/>
                        </a:spcAft>
                        <a:tabLst>
                          <a:tab pos="752475" algn="l"/>
                        </a:tabLst>
                      </a:pPr>
                      <a:r>
                        <a:rPr lang="en-US" sz="1100">
                          <a:effectLst/>
                        </a:rPr>
                        <a:t>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just">
                        <a:lnSpc>
                          <a:spcPct val="107000"/>
                        </a:lnSpc>
                        <a:spcAft>
                          <a:spcPts val="0"/>
                        </a:spcAft>
                        <a:tabLst>
                          <a:tab pos="752475" algn="l"/>
                        </a:tabLst>
                      </a:pPr>
                      <a:r>
                        <a:rPr lang="en-US" sz="1100">
                          <a:effectLst/>
                        </a:rPr>
                        <a:t>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r h="392132">
                <a:tc>
                  <a:txBody>
                    <a:bodyPr/>
                    <a:lstStyle/>
                    <a:p>
                      <a:pPr marL="457200" algn="just">
                        <a:lnSpc>
                          <a:spcPct val="107000"/>
                        </a:lnSpc>
                        <a:spcAft>
                          <a:spcPts val="0"/>
                        </a:spcAft>
                        <a:tabLst>
                          <a:tab pos="752475" algn="l"/>
                        </a:tabLst>
                      </a:pPr>
                      <a:r>
                        <a:rPr lang="en-US" sz="1100">
                          <a:effectLst/>
                        </a:rPr>
                        <a:t>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just">
                        <a:lnSpc>
                          <a:spcPct val="107000"/>
                        </a:lnSpc>
                        <a:spcAft>
                          <a:spcPts val="0"/>
                        </a:spcAft>
                        <a:tabLst>
                          <a:tab pos="752475" algn="l"/>
                        </a:tabLst>
                      </a:pPr>
                      <a:r>
                        <a:rPr lang="en-US" sz="1100">
                          <a:effectLst/>
                        </a:rPr>
                        <a:t>10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r h="392132">
                <a:tc>
                  <a:txBody>
                    <a:bodyPr/>
                    <a:lstStyle/>
                    <a:p>
                      <a:pPr marL="457200" algn="just">
                        <a:lnSpc>
                          <a:spcPct val="107000"/>
                        </a:lnSpc>
                        <a:spcAft>
                          <a:spcPts val="0"/>
                        </a:spcAft>
                        <a:tabLst>
                          <a:tab pos="752475" algn="l"/>
                        </a:tabLst>
                      </a:pPr>
                      <a:r>
                        <a:rPr lang="en-US" sz="1100">
                          <a:effectLst/>
                        </a:rPr>
                        <a:t>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just">
                        <a:lnSpc>
                          <a:spcPct val="107000"/>
                        </a:lnSpc>
                        <a:spcAft>
                          <a:spcPts val="0"/>
                        </a:spcAft>
                        <a:tabLst>
                          <a:tab pos="752475" algn="l"/>
                        </a:tabLst>
                      </a:pPr>
                      <a:r>
                        <a:rPr lang="en-US" sz="1100">
                          <a:effectLst/>
                        </a:rPr>
                        <a:t>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r h="392132">
                <a:tc>
                  <a:txBody>
                    <a:bodyPr/>
                    <a:lstStyle/>
                    <a:p>
                      <a:pPr marL="457200" algn="just">
                        <a:lnSpc>
                          <a:spcPct val="107000"/>
                        </a:lnSpc>
                        <a:spcAft>
                          <a:spcPts val="0"/>
                        </a:spcAft>
                        <a:tabLst>
                          <a:tab pos="752475" algn="l"/>
                        </a:tabLst>
                      </a:pPr>
                      <a:r>
                        <a:rPr lang="en-US" sz="1100">
                          <a:effectLst/>
                        </a:rPr>
                        <a:t>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just">
                        <a:lnSpc>
                          <a:spcPct val="107000"/>
                        </a:lnSpc>
                        <a:spcAft>
                          <a:spcPts val="0"/>
                        </a:spcAft>
                        <a:tabLst>
                          <a:tab pos="752475" algn="l"/>
                        </a:tabLst>
                      </a:pPr>
                      <a:r>
                        <a:rPr lang="en-US" sz="1100" dirty="0">
                          <a:effectLst/>
                        </a:rPr>
                        <a:t>9</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bl>
          </a:graphicData>
        </a:graphic>
      </p:graphicFrame>
      <p:sp>
        <p:nvSpPr>
          <p:cNvPr id="5" name="Rectangle 1"/>
          <p:cNvSpPr>
            <a:spLocks noChangeArrowheads="1"/>
          </p:cNvSpPr>
          <p:nvPr/>
        </p:nvSpPr>
        <p:spPr bwMode="auto">
          <a:xfrm>
            <a:off x="193929" y="927279"/>
            <a:ext cx="5627322"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752475" algn="l"/>
              </a:tabLst>
              <a:defRPr>
                <a:solidFill>
                  <a:schemeClr val="tx1"/>
                </a:solidFill>
                <a:latin typeface="Arial" panose="020B0604020202020204" pitchFamily="34" charset="0"/>
              </a:defRPr>
            </a:lvl1pPr>
            <a:lvl2pPr eaLnBrk="0" fontAlgn="base" hangingPunct="0">
              <a:spcBef>
                <a:spcPct val="0"/>
              </a:spcBef>
              <a:spcAft>
                <a:spcPct val="0"/>
              </a:spcAft>
              <a:tabLst>
                <a:tab pos="752475" algn="l"/>
              </a:tabLst>
              <a:defRPr>
                <a:solidFill>
                  <a:schemeClr val="tx1"/>
                </a:solidFill>
                <a:latin typeface="Arial" panose="020B0604020202020204" pitchFamily="34" charset="0"/>
              </a:defRPr>
            </a:lvl2pPr>
            <a:lvl3pPr eaLnBrk="0" fontAlgn="base" hangingPunct="0">
              <a:spcBef>
                <a:spcPct val="0"/>
              </a:spcBef>
              <a:spcAft>
                <a:spcPct val="0"/>
              </a:spcAft>
              <a:tabLst>
                <a:tab pos="752475" algn="l"/>
              </a:tabLst>
              <a:defRPr>
                <a:solidFill>
                  <a:schemeClr val="tx1"/>
                </a:solidFill>
                <a:latin typeface="Arial" panose="020B0604020202020204" pitchFamily="34" charset="0"/>
              </a:defRPr>
            </a:lvl3pPr>
            <a:lvl4pPr eaLnBrk="0" fontAlgn="base" hangingPunct="0">
              <a:spcBef>
                <a:spcPct val="0"/>
              </a:spcBef>
              <a:spcAft>
                <a:spcPct val="0"/>
              </a:spcAft>
              <a:tabLst>
                <a:tab pos="752475" algn="l"/>
              </a:tabLst>
              <a:defRPr>
                <a:solidFill>
                  <a:schemeClr val="tx1"/>
                </a:solidFill>
                <a:latin typeface="Arial" panose="020B0604020202020204" pitchFamily="34" charset="0"/>
              </a:defRPr>
            </a:lvl4pPr>
            <a:lvl5pPr eaLnBrk="0" fontAlgn="base" hangingPunct="0">
              <a:spcBef>
                <a:spcPct val="0"/>
              </a:spcBef>
              <a:spcAft>
                <a:spcPct val="0"/>
              </a:spcAft>
              <a:tabLst>
                <a:tab pos="752475" algn="l"/>
              </a:tabLst>
              <a:defRPr>
                <a:solidFill>
                  <a:schemeClr val="tx1"/>
                </a:solidFill>
                <a:latin typeface="Arial" panose="020B0604020202020204" pitchFamily="34" charset="0"/>
              </a:defRPr>
            </a:lvl5pPr>
            <a:lvl6pPr eaLnBrk="0" fontAlgn="base" hangingPunct="0">
              <a:spcBef>
                <a:spcPct val="0"/>
              </a:spcBef>
              <a:spcAft>
                <a:spcPct val="0"/>
              </a:spcAft>
              <a:tabLst>
                <a:tab pos="752475" algn="l"/>
              </a:tabLst>
              <a:defRPr>
                <a:solidFill>
                  <a:schemeClr val="tx1"/>
                </a:solidFill>
                <a:latin typeface="Arial" panose="020B0604020202020204" pitchFamily="34" charset="0"/>
              </a:defRPr>
            </a:lvl6pPr>
            <a:lvl7pPr eaLnBrk="0" fontAlgn="base" hangingPunct="0">
              <a:spcBef>
                <a:spcPct val="0"/>
              </a:spcBef>
              <a:spcAft>
                <a:spcPct val="0"/>
              </a:spcAft>
              <a:tabLst>
                <a:tab pos="752475" algn="l"/>
              </a:tabLst>
              <a:defRPr>
                <a:solidFill>
                  <a:schemeClr val="tx1"/>
                </a:solidFill>
                <a:latin typeface="Arial" panose="020B0604020202020204" pitchFamily="34" charset="0"/>
              </a:defRPr>
            </a:lvl7pPr>
            <a:lvl8pPr eaLnBrk="0" fontAlgn="base" hangingPunct="0">
              <a:spcBef>
                <a:spcPct val="0"/>
              </a:spcBef>
              <a:spcAft>
                <a:spcPct val="0"/>
              </a:spcAft>
              <a:tabLst>
                <a:tab pos="752475" algn="l"/>
              </a:tabLst>
              <a:defRPr>
                <a:solidFill>
                  <a:schemeClr val="tx1"/>
                </a:solidFill>
                <a:latin typeface="Arial" panose="020B0604020202020204" pitchFamily="34" charset="0"/>
              </a:defRPr>
            </a:lvl8pPr>
            <a:lvl9pPr eaLnBrk="0" fontAlgn="base" hangingPunct="0">
              <a:spcBef>
                <a:spcPct val="0"/>
              </a:spcBef>
              <a:spcAft>
                <a:spcPct val="0"/>
              </a:spcAft>
              <a:tabLst>
                <a:tab pos="752475" algn="l"/>
              </a:tabLst>
              <a:defRPr>
                <a:solidFill>
                  <a:schemeClr val="tx1"/>
                </a:solidFill>
                <a:latin typeface="Arial" panose="020B0604020202020204" pitchFamily="34" charset="0"/>
              </a:defRPr>
            </a:lvl9pPr>
          </a:lstStyle>
          <a:p>
            <a:pPr algn="just"/>
            <a:r>
              <a:rPr kumimoji="0" lang="en-US" b="1" i="0" u="none" strike="noStrike" cap="none" normalizeH="0" baseline="0" dirty="0" smtClean="0">
                <a:ln>
                  <a:noFill/>
                </a:ln>
                <a:solidFill>
                  <a:schemeClr val="tx1"/>
                </a:solidFill>
                <a:effectLst/>
                <a:latin typeface="+mn-lt"/>
                <a:ea typeface="Calibri" panose="020F0502020204030204" pitchFamily="34" charset="0"/>
                <a:cs typeface="Calibri" panose="020F0502020204030204" pitchFamily="34" charset="0"/>
              </a:rPr>
              <a:t>K means Clustering:</a:t>
            </a:r>
            <a:endParaRPr kumimoji="0" lang="en-US"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tab pos="752475" algn="l"/>
              </a:tabLst>
            </a:pPr>
            <a:r>
              <a:rPr kumimoji="0" lang="en-US" b="0" i="0" u="none" strike="noStrike" cap="none" normalizeH="0" baseline="0" dirty="0" smtClean="0">
                <a:ln>
                  <a:noFill/>
                </a:ln>
                <a:solidFill>
                  <a:schemeClr val="tx1"/>
                </a:solidFill>
                <a:effectLst/>
                <a:latin typeface="+mn-lt"/>
                <a:ea typeface="Calibri" panose="020F0502020204030204" pitchFamily="34" charset="0"/>
                <a:cs typeface="Calibri" panose="020F0502020204030204" pitchFamily="34" charset="0"/>
              </a:rPr>
              <a:t>K means clustering algorithm was used to segment the neighborhoods in five clusters based on the top ten most common venue categories in each neighborhood. The following table gives the number of neighborhoods assigned to each cluster label (marked 0 to 4).</a:t>
            </a:r>
            <a:endParaRPr kumimoji="0" lang="en-US" b="0" i="0" u="none" strike="noStrike" cap="none" normalizeH="0" baseline="0" dirty="0" smtClean="0">
              <a:ln>
                <a:noFill/>
              </a:ln>
              <a:solidFill>
                <a:schemeClr val="tx1"/>
              </a:solidFill>
              <a:effectLst/>
              <a:latin typeface="+mn-lt"/>
            </a:endParaRPr>
          </a:p>
          <a:p>
            <a:pPr algn="just"/>
            <a:endParaRPr kumimoji="0" lang="en-US" b="1" i="0" u="none" strike="noStrike" cap="none" normalizeH="0" baseline="0" dirty="0" smtClean="0">
              <a:ln>
                <a:noFill/>
              </a:ln>
              <a:solidFill>
                <a:schemeClr val="tx1"/>
              </a:solidFill>
              <a:effectLst/>
              <a:latin typeface="+mn-lt"/>
              <a:ea typeface="Calibri" panose="020F0502020204030204" pitchFamily="34" charset="0"/>
              <a:cs typeface="Calibri" panose="020F0502020204030204" pitchFamily="34" charset="0"/>
            </a:endParaRPr>
          </a:p>
          <a:p>
            <a:pPr algn="just"/>
            <a:r>
              <a:rPr kumimoji="0" lang="en-US" b="1" i="0" u="none" strike="noStrike" cap="none" normalizeH="0" baseline="0" dirty="0" smtClean="0">
                <a:ln>
                  <a:noFill/>
                </a:ln>
                <a:solidFill>
                  <a:schemeClr val="tx1"/>
                </a:solidFill>
                <a:effectLst/>
                <a:latin typeface="+mn-lt"/>
                <a:ea typeface="Calibri" panose="020F0502020204030204" pitchFamily="34" charset="0"/>
                <a:cs typeface="Calibri" panose="020F0502020204030204" pitchFamily="34" charset="0"/>
              </a:rPr>
              <a:t>K nearest neighbors:</a:t>
            </a:r>
            <a:endParaRPr kumimoji="0" lang="en-US" b="0" i="0" u="none" strike="noStrike" cap="none" normalizeH="0" baseline="0" dirty="0" smtClean="0">
              <a:ln>
                <a:noFill/>
              </a:ln>
              <a:solidFill>
                <a:schemeClr val="tx1"/>
              </a:solidFill>
              <a:effectLst/>
              <a:latin typeface="+mn-lt"/>
            </a:endParaRPr>
          </a:p>
          <a:p>
            <a:pPr lvl="0" algn="just"/>
            <a:r>
              <a:rPr kumimoji="0" lang="en-US" b="0" i="0" u="none" strike="noStrike" cap="none" normalizeH="0" baseline="0" dirty="0" smtClean="0">
                <a:ln>
                  <a:noFill/>
                </a:ln>
                <a:solidFill>
                  <a:schemeClr val="tx1"/>
                </a:solidFill>
                <a:effectLst/>
                <a:latin typeface="+mn-lt"/>
                <a:ea typeface="Calibri" panose="020F0502020204030204" pitchFamily="34" charset="0"/>
                <a:cs typeface="Calibri" panose="020F0502020204030204" pitchFamily="34" charset="0"/>
              </a:rPr>
              <a:t>In order to classify a data point to a certain class, this algorithm takes into consideration its k nearest neighbor data points. The number of nearest neighbors to consider (k) is a critical part of this algorithm. The optimal k value is simply determined by running the algorithm for a series of different values of k, and choosing the one with the highest accuracy. </a:t>
            </a:r>
            <a:r>
              <a:rPr lang="en-US" dirty="0" smtClean="0">
                <a:latin typeface="+mn-lt"/>
              </a:rPr>
              <a:t>The </a:t>
            </a:r>
            <a:r>
              <a:rPr lang="en-US" dirty="0">
                <a:latin typeface="+mn-lt"/>
              </a:rPr>
              <a:t>optimal value of nearest neighbors was found to be 4. </a:t>
            </a:r>
            <a:endParaRPr lang="en-US" dirty="0" smtClean="0">
              <a:latin typeface="+mn-lt"/>
            </a:endParaRPr>
          </a:p>
          <a:p>
            <a:pPr lvl="0" algn="just"/>
            <a:endParaRPr kumimoji="0" lang="en-US" b="0" i="0" u="none" strike="noStrike" cap="none" normalizeH="0" baseline="0" dirty="0" smtClean="0">
              <a:ln>
                <a:noFill/>
              </a:ln>
              <a:solidFill>
                <a:schemeClr val="tx1"/>
              </a:solidFill>
              <a:effectLst/>
              <a:latin typeface="+mn-lt"/>
            </a:endParaRPr>
          </a:p>
          <a:p>
            <a:pPr lvl="0" algn="just"/>
            <a:r>
              <a:rPr lang="en-US" dirty="0" err="1">
                <a:latin typeface="+mn-lt"/>
              </a:rPr>
              <a:t>Knn</a:t>
            </a:r>
            <a:r>
              <a:rPr lang="en-US" dirty="0">
                <a:latin typeface="+mn-lt"/>
              </a:rPr>
              <a:t> algorithm </a:t>
            </a:r>
            <a:r>
              <a:rPr lang="en-US" dirty="0" smtClean="0">
                <a:latin typeface="+mn-lt"/>
              </a:rPr>
              <a:t>was </a:t>
            </a:r>
            <a:r>
              <a:rPr lang="en-US" dirty="0">
                <a:latin typeface="+mn-lt"/>
              </a:rPr>
              <a:t>trained on 80% of the dataset, while the rest was used for testing. An accuracy of 50% was achieved on the test set. </a:t>
            </a:r>
            <a:endParaRPr kumimoji="0" lang="en-US"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20931738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19" y="210579"/>
            <a:ext cx="10515600" cy="600790"/>
          </a:xfrm>
        </p:spPr>
        <p:txBody>
          <a:bodyPr>
            <a:normAutofit/>
          </a:bodyPr>
          <a:lstStyle/>
          <a:p>
            <a:r>
              <a:rPr lang="en-US" sz="3600" dirty="0" smtClean="0"/>
              <a:t>Mumbai City</a:t>
            </a:r>
            <a:endParaRPr lang="en-IN" sz="3600" dirty="0"/>
          </a:p>
        </p:txBody>
      </p:sp>
      <p:graphicFrame>
        <p:nvGraphicFramePr>
          <p:cNvPr id="5" name="Table 4"/>
          <p:cNvGraphicFramePr>
            <a:graphicFrameLocks noGrp="1"/>
          </p:cNvGraphicFramePr>
          <p:nvPr>
            <p:extLst>
              <p:ext uri="{D42A27DB-BD31-4B8C-83A1-F6EECF244321}">
                <p14:modId xmlns:p14="http://schemas.microsoft.com/office/powerpoint/2010/main" val="967097157"/>
              </p:ext>
            </p:extLst>
          </p:nvPr>
        </p:nvGraphicFramePr>
        <p:xfrm>
          <a:off x="155620" y="1339398"/>
          <a:ext cx="5730026" cy="5280344"/>
        </p:xfrm>
        <a:graphic>
          <a:graphicData uri="http://schemas.openxmlformats.org/drawingml/2006/table">
            <a:tbl>
              <a:tblPr firstRow="1" firstCol="1" bandRow="1">
                <a:tableStyleId>{5C22544A-7EE6-4342-B048-85BDC9FD1C3A}</a:tableStyleId>
              </a:tblPr>
              <a:tblGrid>
                <a:gridCol w="2337800"/>
                <a:gridCol w="454077"/>
                <a:gridCol w="901159"/>
                <a:gridCol w="1077958"/>
                <a:gridCol w="959032"/>
              </a:tblGrid>
              <a:tr h="513434">
                <a:tc>
                  <a:txBody>
                    <a:bodyPr/>
                    <a:lstStyle/>
                    <a:p>
                      <a:pPr>
                        <a:lnSpc>
                          <a:spcPct val="107000"/>
                        </a:lnSpc>
                        <a:spcAft>
                          <a:spcPts val="0"/>
                        </a:spcAft>
                      </a:pPr>
                      <a:r>
                        <a:rPr lang="en-IN" sz="1000">
                          <a:effectLst/>
                        </a:rPr>
                        <a:t>Venue Category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Count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Percentage in cluster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Overall Percentage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Percentage per neighborhood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50890">
                <a:tc>
                  <a:txBody>
                    <a:bodyPr/>
                    <a:lstStyle/>
                    <a:p>
                      <a:pPr>
                        <a:lnSpc>
                          <a:spcPct val="107000"/>
                        </a:lnSpc>
                        <a:spcAft>
                          <a:spcPts val="0"/>
                        </a:spcAft>
                      </a:pPr>
                      <a:r>
                        <a:rPr lang="en-IN" sz="1000">
                          <a:effectLst/>
                        </a:rPr>
                        <a:t>Restaurant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168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43.75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28.66894198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1.303133726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50890">
                <a:tc>
                  <a:txBody>
                    <a:bodyPr/>
                    <a:lstStyle/>
                    <a:p>
                      <a:pPr>
                        <a:lnSpc>
                          <a:spcPct val="107000"/>
                        </a:lnSpc>
                        <a:spcAft>
                          <a:spcPts val="0"/>
                        </a:spcAft>
                      </a:pPr>
                      <a:r>
                        <a:rPr lang="en-IN" sz="1000">
                          <a:effectLst/>
                        </a:rPr>
                        <a:t>Dessert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51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13.28125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36.17021277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1.64410058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50890">
                <a:tc>
                  <a:txBody>
                    <a:bodyPr/>
                    <a:lstStyle/>
                    <a:p>
                      <a:pPr>
                        <a:lnSpc>
                          <a:spcPct val="107000"/>
                        </a:lnSpc>
                        <a:spcAft>
                          <a:spcPts val="0"/>
                        </a:spcAft>
                      </a:pPr>
                      <a:r>
                        <a:rPr lang="en-IN" sz="1000">
                          <a:effectLst/>
                        </a:rPr>
                        <a:t>Cafe/Hot Beverages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10.15625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28.88888889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1.313131313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50890">
                <a:tc>
                  <a:txBody>
                    <a:bodyPr/>
                    <a:lstStyle/>
                    <a:p>
                      <a:pPr>
                        <a:lnSpc>
                          <a:spcPct val="107000"/>
                        </a:lnSpc>
                        <a:spcAft>
                          <a:spcPts val="0"/>
                        </a:spcAft>
                      </a:pPr>
                      <a:r>
                        <a:rPr lang="en-IN" sz="1000">
                          <a:effectLst/>
                        </a:rPr>
                        <a:t>Shopping, Utilities Store or Market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8.333333333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22.37762238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1.017164654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50890">
                <a:tc>
                  <a:txBody>
                    <a:bodyPr/>
                    <a:lstStyle/>
                    <a:p>
                      <a:pPr>
                        <a:lnSpc>
                          <a:spcPct val="107000"/>
                        </a:lnSpc>
                        <a:spcAft>
                          <a:spcPts val="0"/>
                        </a:spcAft>
                      </a:pPr>
                      <a:r>
                        <a:rPr lang="en-IN" sz="1000">
                          <a:effectLst/>
                        </a:rPr>
                        <a:t>Bar/Pub</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7.552083333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27.10280374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1.231945624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50890">
                <a:tc>
                  <a:txBody>
                    <a:bodyPr/>
                    <a:lstStyle/>
                    <a:p>
                      <a:pPr>
                        <a:lnSpc>
                          <a:spcPct val="107000"/>
                        </a:lnSpc>
                        <a:spcAft>
                          <a:spcPts val="0"/>
                        </a:spcAft>
                      </a:pPr>
                      <a:r>
                        <a:rPr lang="en-IN" sz="1000">
                          <a:effectLst/>
                        </a:rPr>
                        <a:t>Entertainment Venues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5.46875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28.37837838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1.28992629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50890">
                <a:tc>
                  <a:txBody>
                    <a:bodyPr/>
                    <a:lstStyle/>
                    <a:p>
                      <a:pPr>
                        <a:lnSpc>
                          <a:spcPct val="107000"/>
                        </a:lnSpc>
                        <a:spcAft>
                          <a:spcPts val="0"/>
                        </a:spcAft>
                      </a:pPr>
                      <a:r>
                        <a:rPr lang="en-IN" sz="1000">
                          <a:effectLst/>
                        </a:rPr>
                        <a:t>Fitness &amp; Wellness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2.083333333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27.5862069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1.253918495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50890">
                <a:tc>
                  <a:txBody>
                    <a:bodyPr/>
                    <a:lstStyle/>
                    <a:p>
                      <a:pPr>
                        <a:lnSpc>
                          <a:spcPct val="107000"/>
                        </a:lnSpc>
                        <a:spcAft>
                          <a:spcPts val="0"/>
                        </a:spcAft>
                      </a:pPr>
                      <a:r>
                        <a:rPr lang="en-IN" sz="1000">
                          <a:effectLst/>
                        </a:rPr>
                        <a:t>Hotel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2.083333333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25.80645161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1.173020528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50890">
                <a:tc>
                  <a:txBody>
                    <a:bodyPr/>
                    <a:lstStyle/>
                    <a:p>
                      <a:pPr>
                        <a:lnSpc>
                          <a:spcPct val="107000"/>
                        </a:lnSpc>
                        <a:spcAft>
                          <a:spcPts val="0"/>
                        </a:spcAft>
                      </a:pPr>
                      <a:r>
                        <a:rPr lang="en-IN" sz="1000">
                          <a:effectLst/>
                        </a:rPr>
                        <a:t>Park, Outdoors, Recreation or Nature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2.083333333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20.51282051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0.932400932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50890">
                <a:tc>
                  <a:txBody>
                    <a:bodyPr/>
                    <a:lstStyle/>
                    <a:p>
                      <a:pPr>
                        <a:lnSpc>
                          <a:spcPct val="107000"/>
                        </a:lnSpc>
                        <a:spcAft>
                          <a:spcPts val="0"/>
                        </a:spcAft>
                      </a:pPr>
                      <a:r>
                        <a:rPr lang="en-IN" sz="1000">
                          <a:effectLst/>
                        </a:rPr>
                        <a:t>Public Places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1.302083333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31.25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1.420454545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50890">
                <a:tc>
                  <a:txBody>
                    <a:bodyPr/>
                    <a:lstStyle/>
                    <a:p>
                      <a:pPr>
                        <a:lnSpc>
                          <a:spcPct val="107000"/>
                        </a:lnSpc>
                        <a:spcAft>
                          <a:spcPts val="0"/>
                        </a:spcAft>
                      </a:pPr>
                      <a:r>
                        <a:rPr lang="en-IN" sz="1000">
                          <a:effectLst/>
                        </a:rPr>
                        <a:t>Transportation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1.041666667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14.81481481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0.673400673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50890">
                <a:tc>
                  <a:txBody>
                    <a:bodyPr/>
                    <a:lstStyle/>
                    <a:p>
                      <a:pPr>
                        <a:lnSpc>
                          <a:spcPct val="107000"/>
                        </a:lnSpc>
                        <a:spcAft>
                          <a:spcPts val="0"/>
                        </a:spcAft>
                      </a:pPr>
                      <a:r>
                        <a:rPr lang="en-IN" sz="1000">
                          <a:effectLst/>
                        </a:rPr>
                        <a:t>Services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0.78125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17.64705882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0.802139037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50890">
                <a:tc>
                  <a:txBody>
                    <a:bodyPr/>
                    <a:lstStyle/>
                    <a:p>
                      <a:pPr>
                        <a:lnSpc>
                          <a:spcPct val="107000"/>
                        </a:lnSpc>
                        <a:spcAft>
                          <a:spcPts val="0"/>
                        </a:spcAft>
                      </a:pPr>
                      <a:r>
                        <a:rPr lang="en-IN" sz="1000">
                          <a:effectLst/>
                        </a:rPr>
                        <a:t>Sports Field/Stadium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0.78125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37.5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1.704545455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50890">
                <a:tc>
                  <a:txBody>
                    <a:bodyPr/>
                    <a:lstStyle/>
                    <a:p>
                      <a:pPr>
                        <a:lnSpc>
                          <a:spcPct val="107000"/>
                        </a:lnSpc>
                        <a:spcAft>
                          <a:spcPts val="0"/>
                        </a:spcAft>
                      </a:pPr>
                      <a:r>
                        <a:rPr lang="en-IN" sz="1000">
                          <a:effectLst/>
                        </a:rPr>
                        <a:t>Pool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0.520833333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4.545454545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50890">
                <a:tc>
                  <a:txBody>
                    <a:bodyPr/>
                    <a:lstStyle/>
                    <a:p>
                      <a:pPr>
                        <a:lnSpc>
                          <a:spcPct val="107000"/>
                        </a:lnSpc>
                        <a:spcAft>
                          <a:spcPts val="0"/>
                        </a:spcAft>
                      </a:pPr>
                      <a:r>
                        <a:rPr lang="en-IN" sz="1000">
                          <a:effectLst/>
                        </a:rPr>
                        <a:t>Miscellaneous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0.260416667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33.33333333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1.515151515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50890">
                <a:tc>
                  <a:txBody>
                    <a:bodyPr/>
                    <a:lstStyle/>
                    <a:p>
                      <a:pPr>
                        <a:lnSpc>
                          <a:spcPct val="107000"/>
                        </a:lnSpc>
                        <a:spcAft>
                          <a:spcPts val="0"/>
                        </a:spcAft>
                      </a:pPr>
                      <a:r>
                        <a:rPr lang="en-IN" sz="1000">
                          <a:effectLst/>
                        </a:rPr>
                        <a:t>Museum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0.260416667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33.33333333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1.515151515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50890">
                <a:tc>
                  <a:txBody>
                    <a:bodyPr/>
                    <a:lstStyle/>
                    <a:p>
                      <a:pPr>
                        <a:lnSpc>
                          <a:spcPct val="107000"/>
                        </a:lnSpc>
                        <a:spcAft>
                          <a:spcPts val="0"/>
                        </a:spcAft>
                      </a:pPr>
                      <a:r>
                        <a:rPr lang="en-IN" sz="1000">
                          <a:effectLst/>
                        </a:rPr>
                        <a:t>Residential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0.260416667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33.33333333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1.515151515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50890">
                <a:tc gridSpan="3">
                  <a:txBody>
                    <a:bodyPr/>
                    <a:lstStyle/>
                    <a:p>
                      <a:pPr>
                        <a:lnSpc>
                          <a:spcPct val="107000"/>
                        </a:lnSpc>
                        <a:spcAft>
                          <a:spcPts val="0"/>
                        </a:spcAft>
                      </a:pPr>
                      <a:r>
                        <a:rPr lang="en-IN" sz="1000">
                          <a:effectLst/>
                        </a:rPr>
                        <a:t>Total neighborhoods in cluster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hMerge="1">
                  <a:txBody>
                    <a:bodyPr/>
                    <a:lstStyle/>
                    <a:p>
                      <a:endParaRPr lang="en-IN"/>
                    </a:p>
                  </a:txBody>
                  <a:tcPr/>
                </a:tc>
                <a:tc hMerge="1">
                  <a:txBody>
                    <a:bodyPr/>
                    <a:lstStyle/>
                    <a:p>
                      <a:endParaRPr lang="en-IN"/>
                    </a:p>
                  </a:txBody>
                  <a:tcPr/>
                </a:tc>
                <a:tc gridSpan="2">
                  <a:txBody>
                    <a:bodyPr/>
                    <a:lstStyle/>
                    <a:p>
                      <a:pPr algn="r">
                        <a:lnSpc>
                          <a:spcPct val="107000"/>
                        </a:lnSpc>
                        <a:spcAft>
                          <a:spcPts val="0"/>
                        </a:spcAft>
                      </a:pPr>
                      <a:r>
                        <a:rPr lang="en-IN" sz="1000">
                          <a:effectLst/>
                        </a:rPr>
                        <a:t>22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hMerge="1">
                  <a:txBody>
                    <a:bodyPr/>
                    <a:lstStyle/>
                    <a:p>
                      <a:endParaRPr lang="en-IN"/>
                    </a:p>
                  </a:txBody>
                  <a:tcPr/>
                </a:tc>
              </a:tr>
              <a:tr h="250890">
                <a:tc gridSpan="3">
                  <a:txBody>
                    <a:bodyPr/>
                    <a:lstStyle/>
                    <a:p>
                      <a:pPr>
                        <a:lnSpc>
                          <a:spcPct val="107000"/>
                        </a:lnSpc>
                        <a:spcAft>
                          <a:spcPts val="0"/>
                        </a:spcAft>
                      </a:pPr>
                      <a:r>
                        <a:rPr lang="en-IN" sz="1000">
                          <a:effectLst/>
                        </a:rPr>
                        <a:t>Total venues in cluster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hMerge="1">
                  <a:txBody>
                    <a:bodyPr/>
                    <a:lstStyle/>
                    <a:p>
                      <a:endParaRPr lang="en-IN"/>
                    </a:p>
                  </a:txBody>
                  <a:tcPr/>
                </a:tc>
                <a:tc hMerge="1">
                  <a:txBody>
                    <a:bodyPr/>
                    <a:lstStyle/>
                    <a:p>
                      <a:endParaRPr lang="en-IN"/>
                    </a:p>
                  </a:txBody>
                  <a:tcPr/>
                </a:tc>
                <a:tc gridSpan="2">
                  <a:txBody>
                    <a:bodyPr/>
                    <a:lstStyle/>
                    <a:p>
                      <a:pPr algn="r">
                        <a:lnSpc>
                          <a:spcPct val="107000"/>
                        </a:lnSpc>
                        <a:spcAft>
                          <a:spcPts val="0"/>
                        </a:spcAft>
                      </a:pPr>
                      <a:r>
                        <a:rPr lang="en-IN" sz="1000" dirty="0">
                          <a:effectLst/>
                        </a:rPr>
                        <a:t>384</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hMerge="1">
                  <a:txBody>
                    <a:bodyPr/>
                    <a:lstStyle/>
                    <a:p>
                      <a:endParaRPr lang="en-IN"/>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60644291"/>
              </p:ext>
            </p:extLst>
          </p:nvPr>
        </p:nvGraphicFramePr>
        <p:xfrm>
          <a:off x="6817687" y="2398650"/>
          <a:ext cx="4013444" cy="2982708"/>
        </p:xfrm>
        <a:graphic>
          <a:graphicData uri="http://schemas.openxmlformats.org/drawingml/2006/table">
            <a:tbl>
              <a:tblPr firstRow="1" firstCol="1" bandRow="1">
                <a:tableStyleId>{5C22544A-7EE6-4342-B048-85BDC9FD1C3A}</a:tableStyleId>
              </a:tblPr>
              <a:tblGrid>
                <a:gridCol w="919964"/>
                <a:gridCol w="582101"/>
                <a:gridCol w="888642"/>
                <a:gridCol w="535724"/>
                <a:gridCol w="166539"/>
                <a:gridCol w="920474"/>
              </a:tblGrid>
              <a:tr h="387752">
                <a:tc>
                  <a:txBody>
                    <a:bodyPr/>
                    <a:lstStyle/>
                    <a:p>
                      <a:pPr>
                        <a:lnSpc>
                          <a:spcPct val="107000"/>
                        </a:lnSpc>
                        <a:spcAft>
                          <a:spcPts val="0"/>
                        </a:spcAft>
                      </a:pPr>
                      <a:r>
                        <a:rPr lang="en-IN" sz="900">
                          <a:effectLst/>
                        </a:rPr>
                        <a:t>Venue Category</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c>
                  <a:txBody>
                    <a:bodyPr/>
                    <a:lstStyle/>
                    <a:p>
                      <a:pPr algn="r">
                        <a:lnSpc>
                          <a:spcPct val="107000"/>
                        </a:lnSpc>
                        <a:spcAft>
                          <a:spcPts val="0"/>
                        </a:spcAft>
                      </a:pPr>
                      <a:r>
                        <a:rPr lang="en-IN" sz="900">
                          <a:effectLst/>
                        </a:rPr>
                        <a:t>Count</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c>
                  <a:txBody>
                    <a:bodyPr/>
                    <a:lstStyle/>
                    <a:p>
                      <a:pPr algn="r">
                        <a:lnSpc>
                          <a:spcPct val="107000"/>
                        </a:lnSpc>
                        <a:spcAft>
                          <a:spcPts val="0"/>
                        </a:spcAft>
                      </a:pPr>
                      <a:r>
                        <a:rPr lang="en-IN" sz="900">
                          <a:effectLst/>
                        </a:rPr>
                        <a:t>Percentage in cluster</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c gridSpan="2">
                  <a:txBody>
                    <a:bodyPr/>
                    <a:lstStyle/>
                    <a:p>
                      <a:pPr algn="r">
                        <a:lnSpc>
                          <a:spcPct val="107000"/>
                        </a:lnSpc>
                        <a:spcAft>
                          <a:spcPts val="0"/>
                        </a:spcAft>
                      </a:pPr>
                      <a:r>
                        <a:rPr lang="en-IN" sz="900">
                          <a:effectLst/>
                        </a:rPr>
                        <a:t>Overall Percentage</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c hMerge="1">
                  <a:txBody>
                    <a:bodyPr/>
                    <a:lstStyle/>
                    <a:p>
                      <a:endParaRPr lang="en-IN"/>
                    </a:p>
                  </a:txBody>
                  <a:tcPr/>
                </a:tc>
                <a:tc>
                  <a:txBody>
                    <a:bodyPr/>
                    <a:lstStyle/>
                    <a:p>
                      <a:pPr algn="r">
                        <a:lnSpc>
                          <a:spcPct val="107000"/>
                        </a:lnSpc>
                        <a:spcAft>
                          <a:spcPts val="0"/>
                        </a:spcAft>
                      </a:pPr>
                      <a:r>
                        <a:rPr lang="en-IN" sz="900">
                          <a:effectLst/>
                        </a:rPr>
                        <a:t>Percentage per neighborhood</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r>
              <a:tr h="310202">
                <a:tc>
                  <a:txBody>
                    <a:bodyPr/>
                    <a:lstStyle/>
                    <a:p>
                      <a:pPr>
                        <a:lnSpc>
                          <a:spcPct val="107000"/>
                        </a:lnSpc>
                        <a:spcAft>
                          <a:spcPts val="0"/>
                        </a:spcAft>
                      </a:pPr>
                      <a:r>
                        <a:rPr lang="en-IN" sz="900">
                          <a:effectLst/>
                        </a:rPr>
                        <a:t>Bar/Pub</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c>
                  <a:txBody>
                    <a:bodyPr/>
                    <a:lstStyle/>
                    <a:p>
                      <a:pPr algn="r">
                        <a:lnSpc>
                          <a:spcPct val="107000"/>
                        </a:lnSpc>
                        <a:spcAft>
                          <a:spcPts val="0"/>
                        </a:spcAft>
                      </a:pPr>
                      <a:r>
                        <a:rPr lang="en-IN" sz="900">
                          <a:effectLst/>
                        </a:rPr>
                        <a:t>9</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c>
                  <a:txBody>
                    <a:bodyPr/>
                    <a:lstStyle/>
                    <a:p>
                      <a:pPr algn="r">
                        <a:lnSpc>
                          <a:spcPct val="107000"/>
                        </a:lnSpc>
                        <a:spcAft>
                          <a:spcPts val="0"/>
                        </a:spcAft>
                      </a:pPr>
                      <a:r>
                        <a:rPr lang="en-IN" sz="900">
                          <a:effectLst/>
                        </a:rPr>
                        <a:t>29.03225806</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c gridSpan="2">
                  <a:txBody>
                    <a:bodyPr/>
                    <a:lstStyle/>
                    <a:p>
                      <a:pPr algn="r">
                        <a:lnSpc>
                          <a:spcPct val="107000"/>
                        </a:lnSpc>
                        <a:spcAft>
                          <a:spcPts val="0"/>
                        </a:spcAft>
                      </a:pPr>
                      <a:r>
                        <a:rPr lang="en-IN" sz="900">
                          <a:effectLst/>
                        </a:rPr>
                        <a:t>8.411214953</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c hMerge="1">
                  <a:txBody>
                    <a:bodyPr/>
                    <a:lstStyle/>
                    <a:p>
                      <a:endParaRPr lang="en-IN"/>
                    </a:p>
                  </a:txBody>
                  <a:tcPr/>
                </a:tc>
                <a:tc>
                  <a:txBody>
                    <a:bodyPr/>
                    <a:lstStyle/>
                    <a:p>
                      <a:pPr algn="r">
                        <a:lnSpc>
                          <a:spcPct val="107000"/>
                        </a:lnSpc>
                        <a:spcAft>
                          <a:spcPts val="0"/>
                        </a:spcAft>
                      </a:pPr>
                      <a:r>
                        <a:rPr lang="en-IN" sz="900">
                          <a:effectLst/>
                        </a:rPr>
                        <a:t>4.205607477</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r>
              <a:tr h="310202">
                <a:tc>
                  <a:txBody>
                    <a:bodyPr/>
                    <a:lstStyle/>
                    <a:p>
                      <a:pPr>
                        <a:lnSpc>
                          <a:spcPct val="107000"/>
                        </a:lnSpc>
                        <a:spcAft>
                          <a:spcPts val="0"/>
                        </a:spcAft>
                      </a:pPr>
                      <a:r>
                        <a:rPr lang="en-IN" sz="900">
                          <a:effectLst/>
                        </a:rPr>
                        <a:t>Restaurant</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c>
                  <a:txBody>
                    <a:bodyPr/>
                    <a:lstStyle/>
                    <a:p>
                      <a:pPr algn="r">
                        <a:lnSpc>
                          <a:spcPct val="107000"/>
                        </a:lnSpc>
                        <a:spcAft>
                          <a:spcPts val="0"/>
                        </a:spcAft>
                      </a:pPr>
                      <a:r>
                        <a:rPr lang="en-IN" sz="900">
                          <a:effectLst/>
                        </a:rPr>
                        <a:t>9</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c>
                  <a:txBody>
                    <a:bodyPr/>
                    <a:lstStyle/>
                    <a:p>
                      <a:pPr algn="r">
                        <a:lnSpc>
                          <a:spcPct val="107000"/>
                        </a:lnSpc>
                        <a:spcAft>
                          <a:spcPts val="0"/>
                        </a:spcAft>
                      </a:pPr>
                      <a:r>
                        <a:rPr lang="en-IN" sz="900">
                          <a:effectLst/>
                        </a:rPr>
                        <a:t>29.03225806</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c gridSpan="2">
                  <a:txBody>
                    <a:bodyPr/>
                    <a:lstStyle/>
                    <a:p>
                      <a:pPr algn="r">
                        <a:lnSpc>
                          <a:spcPct val="107000"/>
                        </a:lnSpc>
                        <a:spcAft>
                          <a:spcPts val="0"/>
                        </a:spcAft>
                      </a:pPr>
                      <a:r>
                        <a:rPr lang="en-IN" sz="900">
                          <a:effectLst/>
                        </a:rPr>
                        <a:t>1.535836177</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c hMerge="1">
                  <a:txBody>
                    <a:bodyPr/>
                    <a:lstStyle/>
                    <a:p>
                      <a:endParaRPr lang="en-IN"/>
                    </a:p>
                  </a:txBody>
                  <a:tcPr/>
                </a:tc>
                <a:tc>
                  <a:txBody>
                    <a:bodyPr/>
                    <a:lstStyle/>
                    <a:p>
                      <a:pPr algn="r">
                        <a:lnSpc>
                          <a:spcPct val="107000"/>
                        </a:lnSpc>
                        <a:spcAft>
                          <a:spcPts val="0"/>
                        </a:spcAft>
                      </a:pPr>
                      <a:r>
                        <a:rPr lang="en-IN" sz="900">
                          <a:effectLst/>
                        </a:rPr>
                        <a:t>0.767918089</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r>
              <a:tr h="310202">
                <a:tc>
                  <a:txBody>
                    <a:bodyPr/>
                    <a:lstStyle/>
                    <a:p>
                      <a:pPr>
                        <a:lnSpc>
                          <a:spcPct val="107000"/>
                        </a:lnSpc>
                        <a:spcAft>
                          <a:spcPts val="0"/>
                        </a:spcAft>
                      </a:pPr>
                      <a:r>
                        <a:rPr lang="en-IN" sz="900">
                          <a:effectLst/>
                        </a:rPr>
                        <a:t>Entertainment Venues</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c>
                  <a:txBody>
                    <a:bodyPr/>
                    <a:lstStyle/>
                    <a:p>
                      <a:pPr algn="r">
                        <a:lnSpc>
                          <a:spcPct val="107000"/>
                        </a:lnSpc>
                        <a:spcAft>
                          <a:spcPts val="0"/>
                        </a:spcAft>
                      </a:pPr>
                      <a:r>
                        <a:rPr lang="en-IN" sz="900">
                          <a:effectLst/>
                        </a:rPr>
                        <a:t>5</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c>
                  <a:txBody>
                    <a:bodyPr/>
                    <a:lstStyle/>
                    <a:p>
                      <a:pPr algn="r">
                        <a:lnSpc>
                          <a:spcPct val="107000"/>
                        </a:lnSpc>
                        <a:spcAft>
                          <a:spcPts val="0"/>
                        </a:spcAft>
                      </a:pPr>
                      <a:r>
                        <a:rPr lang="en-IN" sz="900">
                          <a:effectLst/>
                        </a:rPr>
                        <a:t>16.12903226</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c gridSpan="2">
                  <a:txBody>
                    <a:bodyPr/>
                    <a:lstStyle/>
                    <a:p>
                      <a:pPr algn="r">
                        <a:lnSpc>
                          <a:spcPct val="107000"/>
                        </a:lnSpc>
                        <a:spcAft>
                          <a:spcPts val="0"/>
                        </a:spcAft>
                      </a:pPr>
                      <a:r>
                        <a:rPr lang="en-IN" sz="900">
                          <a:effectLst/>
                        </a:rPr>
                        <a:t>6.756756757</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c hMerge="1">
                  <a:txBody>
                    <a:bodyPr/>
                    <a:lstStyle/>
                    <a:p>
                      <a:endParaRPr lang="en-IN"/>
                    </a:p>
                  </a:txBody>
                  <a:tcPr/>
                </a:tc>
                <a:tc>
                  <a:txBody>
                    <a:bodyPr/>
                    <a:lstStyle/>
                    <a:p>
                      <a:pPr algn="r">
                        <a:lnSpc>
                          <a:spcPct val="107000"/>
                        </a:lnSpc>
                        <a:spcAft>
                          <a:spcPts val="0"/>
                        </a:spcAft>
                      </a:pPr>
                      <a:r>
                        <a:rPr lang="en-IN" sz="900">
                          <a:effectLst/>
                        </a:rPr>
                        <a:t>3.378378378</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r>
              <a:tr h="310202">
                <a:tc>
                  <a:txBody>
                    <a:bodyPr/>
                    <a:lstStyle/>
                    <a:p>
                      <a:pPr>
                        <a:lnSpc>
                          <a:spcPct val="107000"/>
                        </a:lnSpc>
                        <a:spcAft>
                          <a:spcPts val="0"/>
                        </a:spcAft>
                      </a:pPr>
                      <a:r>
                        <a:rPr lang="en-IN" sz="900">
                          <a:effectLst/>
                        </a:rPr>
                        <a:t>Dessert</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c>
                  <a:txBody>
                    <a:bodyPr/>
                    <a:lstStyle/>
                    <a:p>
                      <a:pPr algn="r">
                        <a:lnSpc>
                          <a:spcPct val="107000"/>
                        </a:lnSpc>
                        <a:spcAft>
                          <a:spcPts val="0"/>
                        </a:spcAft>
                      </a:pPr>
                      <a:r>
                        <a:rPr lang="en-IN" sz="900">
                          <a:effectLst/>
                        </a:rPr>
                        <a:t>3</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c>
                  <a:txBody>
                    <a:bodyPr/>
                    <a:lstStyle/>
                    <a:p>
                      <a:pPr algn="r">
                        <a:lnSpc>
                          <a:spcPct val="107000"/>
                        </a:lnSpc>
                        <a:spcAft>
                          <a:spcPts val="0"/>
                        </a:spcAft>
                      </a:pPr>
                      <a:r>
                        <a:rPr lang="en-IN" sz="900">
                          <a:effectLst/>
                        </a:rPr>
                        <a:t>9.677419355</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c gridSpan="2">
                  <a:txBody>
                    <a:bodyPr/>
                    <a:lstStyle/>
                    <a:p>
                      <a:pPr algn="r">
                        <a:lnSpc>
                          <a:spcPct val="107000"/>
                        </a:lnSpc>
                        <a:spcAft>
                          <a:spcPts val="0"/>
                        </a:spcAft>
                      </a:pPr>
                      <a:r>
                        <a:rPr lang="en-IN" sz="900">
                          <a:effectLst/>
                        </a:rPr>
                        <a:t>2.127659574</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c hMerge="1">
                  <a:txBody>
                    <a:bodyPr/>
                    <a:lstStyle/>
                    <a:p>
                      <a:endParaRPr lang="en-IN"/>
                    </a:p>
                  </a:txBody>
                  <a:tcPr/>
                </a:tc>
                <a:tc>
                  <a:txBody>
                    <a:bodyPr/>
                    <a:lstStyle/>
                    <a:p>
                      <a:pPr algn="r">
                        <a:lnSpc>
                          <a:spcPct val="107000"/>
                        </a:lnSpc>
                        <a:spcAft>
                          <a:spcPts val="0"/>
                        </a:spcAft>
                      </a:pPr>
                      <a:r>
                        <a:rPr lang="en-IN" sz="900">
                          <a:effectLst/>
                        </a:rPr>
                        <a:t>1.063829787</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r>
              <a:tr h="310202">
                <a:tc>
                  <a:txBody>
                    <a:bodyPr/>
                    <a:lstStyle/>
                    <a:p>
                      <a:pPr>
                        <a:lnSpc>
                          <a:spcPct val="107000"/>
                        </a:lnSpc>
                        <a:spcAft>
                          <a:spcPts val="0"/>
                        </a:spcAft>
                      </a:pPr>
                      <a:r>
                        <a:rPr lang="en-IN" sz="900">
                          <a:effectLst/>
                        </a:rPr>
                        <a:t>Hotel</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c>
                  <a:txBody>
                    <a:bodyPr/>
                    <a:lstStyle/>
                    <a:p>
                      <a:pPr algn="r">
                        <a:lnSpc>
                          <a:spcPct val="107000"/>
                        </a:lnSpc>
                        <a:spcAft>
                          <a:spcPts val="0"/>
                        </a:spcAft>
                      </a:pPr>
                      <a:r>
                        <a:rPr lang="en-IN" sz="900">
                          <a:effectLst/>
                        </a:rPr>
                        <a:t>2</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c>
                  <a:txBody>
                    <a:bodyPr/>
                    <a:lstStyle/>
                    <a:p>
                      <a:pPr algn="r">
                        <a:lnSpc>
                          <a:spcPct val="107000"/>
                        </a:lnSpc>
                        <a:spcAft>
                          <a:spcPts val="0"/>
                        </a:spcAft>
                      </a:pPr>
                      <a:r>
                        <a:rPr lang="en-IN" sz="900">
                          <a:effectLst/>
                        </a:rPr>
                        <a:t>6.451612903</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c gridSpan="2">
                  <a:txBody>
                    <a:bodyPr/>
                    <a:lstStyle/>
                    <a:p>
                      <a:pPr algn="r">
                        <a:lnSpc>
                          <a:spcPct val="107000"/>
                        </a:lnSpc>
                        <a:spcAft>
                          <a:spcPts val="0"/>
                        </a:spcAft>
                      </a:pPr>
                      <a:r>
                        <a:rPr lang="en-IN" sz="900">
                          <a:effectLst/>
                        </a:rPr>
                        <a:t>6.451612903</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c hMerge="1">
                  <a:txBody>
                    <a:bodyPr/>
                    <a:lstStyle/>
                    <a:p>
                      <a:endParaRPr lang="en-IN"/>
                    </a:p>
                  </a:txBody>
                  <a:tcPr/>
                </a:tc>
                <a:tc>
                  <a:txBody>
                    <a:bodyPr/>
                    <a:lstStyle/>
                    <a:p>
                      <a:pPr algn="r">
                        <a:lnSpc>
                          <a:spcPct val="107000"/>
                        </a:lnSpc>
                        <a:spcAft>
                          <a:spcPts val="0"/>
                        </a:spcAft>
                      </a:pPr>
                      <a:r>
                        <a:rPr lang="en-IN" sz="900">
                          <a:effectLst/>
                        </a:rPr>
                        <a:t>3.225806452</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r>
              <a:tr h="310202">
                <a:tc>
                  <a:txBody>
                    <a:bodyPr/>
                    <a:lstStyle/>
                    <a:p>
                      <a:pPr>
                        <a:lnSpc>
                          <a:spcPct val="107000"/>
                        </a:lnSpc>
                        <a:spcAft>
                          <a:spcPts val="0"/>
                        </a:spcAft>
                      </a:pPr>
                      <a:r>
                        <a:rPr lang="en-IN" sz="900">
                          <a:effectLst/>
                        </a:rPr>
                        <a:t>Shopping, Utilities Store or Market</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c>
                  <a:txBody>
                    <a:bodyPr/>
                    <a:lstStyle/>
                    <a:p>
                      <a:pPr algn="r">
                        <a:lnSpc>
                          <a:spcPct val="107000"/>
                        </a:lnSpc>
                        <a:spcAft>
                          <a:spcPts val="0"/>
                        </a:spcAft>
                      </a:pPr>
                      <a:r>
                        <a:rPr lang="en-IN" sz="900">
                          <a:effectLst/>
                        </a:rPr>
                        <a:t>2</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c>
                  <a:txBody>
                    <a:bodyPr/>
                    <a:lstStyle/>
                    <a:p>
                      <a:pPr algn="r">
                        <a:lnSpc>
                          <a:spcPct val="107000"/>
                        </a:lnSpc>
                        <a:spcAft>
                          <a:spcPts val="0"/>
                        </a:spcAft>
                      </a:pPr>
                      <a:r>
                        <a:rPr lang="en-IN" sz="900">
                          <a:effectLst/>
                        </a:rPr>
                        <a:t>6.451612903</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c gridSpan="2">
                  <a:txBody>
                    <a:bodyPr/>
                    <a:lstStyle/>
                    <a:p>
                      <a:pPr algn="r">
                        <a:lnSpc>
                          <a:spcPct val="107000"/>
                        </a:lnSpc>
                        <a:spcAft>
                          <a:spcPts val="0"/>
                        </a:spcAft>
                      </a:pPr>
                      <a:r>
                        <a:rPr lang="en-IN" sz="900">
                          <a:effectLst/>
                        </a:rPr>
                        <a:t>1.398601399</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c hMerge="1">
                  <a:txBody>
                    <a:bodyPr/>
                    <a:lstStyle/>
                    <a:p>
                      <a:endParaRPr lang="en-IN"/>
                    </a:p>
                  </a:txBody>
                  <a:tcPr/>
                </a:tc>
                <a:tc>
                  <a:txBody>
                    <a:bodyPr/>
                    <a:lstStyle/>
                    <a:p>
                      <a:pPr algn="r">
                        <a:lnSpc>
                          <a:spcPct val="107000"/>
                        </a:lnSpc>
                        <a:spcAft>
                          <a:spcPts val="0"/>
                        </a:spcAft>
                      </a:pPr>
                      <a:r>
                        <a:rPr lang="en-IN" sz="900">
                          <a:effectLst/>
                        </a:rPr>
                        <a:t>0.699300699</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r>
              <a:tr h="310202">
                <a:tc>
                  <a:txBody>
                    <a:bodyPr/>
                    <a:lstStyle/>
                    <a:p>
                      <a:pPr>
                        <a:lnSpc>
                          <a:spcPct val="107000"/>
                        </a:lnSpc>
                        <a:spcAft>
                          <a:spcPts val="0"/>
                        </a:spcAft>
                      </a:pPr>
                      <a:r>
                        <a:rPr lang="en-IN" sz="900">
                          <a:effectLst/>
                        </a:rPr>
                        <a:t>Cafe/Hot Beverages</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c>
                  <a:txBody>
                    <a:bodyPr/>
                    <a:lstStyle/>
                    <a:p>
                      <a:pPr algn="r">
                        <a:lnSpc>
                          <a:spcPct val="107000"/>
                        </a:lnSpc>
                        <a:spcAft>
                          <a:spcPts val="0"/>
                        </a:spcAft>
                      </a:pPr>
                      <a:r>
                        <a:rPr lang="en-IN" sz="900">
                          <a:effectLst/>
                        </a:rPr>
                        <a:t>1</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c>
                  <a:txBody>
                    <a:bodyPr/>
                    <a:lstStyle/>
                    <a:p>
                      <a:pPr algn="r">
                        <a:lnSpc>
                          <a:spcPct val="107000"/>
                        </a:lnSpc>
                        <a:spcAft>
                          <a:spcPts val="0"/>
                        </a:spcAft>
                      </a:pPr>
                      <a:r>
                        <a:rPr lang="en-IN" sz="900">
                          <a:effectLst/>
                        </a:rPr>
                        <a:t>3.225806452</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c gridSpan="2">
                  <a:txBody>
                    <a:bodyPr/>
                    <a:lstStyle/>
                    <a:p>
                      <a:pPr algn="r">
                        <a:lnSpc>
                          <a:spcPct val="107000"/>
                        </a:lnSpc>
                        <a:spcAft>
                          <a:spcPts val="0"/>
                        </a:spcAft>
                      </a:pPr>
                      <a:r>
                        <a:rPr lang="en-IN" sz="900">
                          <a:effectLst/>
                        </a:rPr>
                        <a:t>0.740740741</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c hMerge="1">
                  <a:txBody>
                    <a:bodyPr/>
                    <a:lstStyle/>
                    <a:p>
                      <a:endParaRPr lang="en-IN"/>
                    </a:p>
                  </a:txBody>
                  <a:tcPr/>
                </a:tc>
                <a:tc>
                  <a:txBody>
                    <a:bodyPr/>
                    <a:lstStyle/>
                    <a:p>
                      <a:pPr algn="r">
                        <a:lnSpc>
                          <a:spcPct val="107000"/>
                        </a:lnSpc>
                        <a:spcAft>
                          <a:spcPts val="0"/>
                        </a:spcAft>
                      </a:pPr>
                      <a:r>
                        <a:rPr lang="en-IN" sz="900">
                          <a:effectLst/>
                        </a:rPr>
                        <a:t>0.37037037</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r>
              <a:tr h="77551">
                <a:tc gridSpan="4">
                  <a:txBody>
                    <a:bodyPr/>
                    <a:lstStyle/>
                    <a:p>
                      <a:pPr>
                        <a:lnSpc>
                          <a:spcPct val="107000"/>
                        </a:lnSpc>
                        <a:spcAft>
                          <a:spcPts val="0"/>
                        </a:spcAft>
                      </a:pPr>
                      <a:r>
                        <a:rPr lang="en-IN" sz="900">
                          <a:effectLst/>
                        </a:rPr>
                        <a:t>Total neighborhoods in cluster</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r">
                        <a:lnSpc>
                          <a:spcPct val="107000"/>
                        </a:lnSpc>
                        <a:spcAft>
                          <a:spcPts val="0"/>
                        </a:spcAft>
                      </a:pPr>
                      <a:r>
                        <a:rPr lang="en-IN" sz="900">
                          <a:effectLst/>
                        </a:rPr>
                        <a:t>2</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c hMerge="1">
                  <a:txBody>
                    <a:bodyPr/>
                    <a:lstStyle/>
                    <a:p>
                      <a:endParaRPr lang="en-IN"/>
                    </a:p>
                  </a:txBody>
                  <a:tcPr/>
                </a:tc>
              </a:tr>
              <a:tr h="77551">
                <a:tc gridSpan="4">
                  <a:txBody>
                    <a:bodyPr/>
                    <a:lstStyle/>
                    <a:p>
                      <a:pPr>
                        <a:lnSpc>
                          <a:spcPct val="107000"/>
                        </a:lnSpc>
                        <a:spcAft>
                          <a:spcPts val="0"/>
                        </a:spcAft>
                      </a:pPr>
                      <a:r>
                        <a:rPr lang="en-IN" sz="900">
                          <a:effectLst/>
                        </a:rPr>
                        <a:t>Total venues in cluster</a:t>
                      </a:r>
                      <a:endParaRPr lang="en-IN" sz="100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r">
                        <a:lnSpc>
                          <a:spcPct val="107000"/>
                        </a:lnSpc>
                        <a:spcAft>
                          <a:spcPts val="0"/>
                        </a:spcAft>
                      </a:pPr>
                      <a:r>
                        <a:rPr lang="en-IN" sz="900" dirty="0">
                          <a:effectLst/>
                        </a:rPr>
                        <a:t>31</a:t>
                      </a:r>
                      <a:endParaRPr lang="en-IN" sz="1000" dirty="0">
                        <a:effectLst/>
                        <a:latin typeface="Calibri" panose="020F0502020204030204" pitchFamily="34" charset="0"/>
                        <a:ea typeface="Calibri" panose="020F0502020204030204" pitchFamily="34" charset="0"/>
                        <a:cs typeface="Mangal" panose="02040503050203030202" pitchFamily="18" charset="0"/>
                      </a:endParaRPr>
                    </a:p>
                  </a:txBody>
                  <a:tcPr marL="64581" marR="64581" marT="0" marB="0" anchor="ctr"/>
                </a:tc>
                <a:tc hMerge="1">
                  <a:txBody>
                    <a:bodyPr/>
                    <a:lstStyle/>
                    <a:p>
                      <a:endParaRPr lang="en-IN"/>
                    </a:p>
                  </a:txBody>
                  <a:tcPr/>
                </a:tc>
              </a:tr>
            </a:tbl>
          </a:graphicData>
        </a:graphic>
      </p:graphicFrame>
      <p:sp>
        <p:nvSpPr>
          <p:cNvPr id="7" name="TextBox 6"/>
          <p:cNvSpPr txBox="1"/>
          <p:nvPr/>
        </p:nvSpPr>
        <p:spPr>
          <a:xfrm>
            <a:off x="2181225" y="837282"/>
            <a:ext cx="1992597" cy="369332"/>
          </a:xfrm>
          <a:prstGeom prst="rect">
            <a:avLst/>
          </a:prstGeom>
          <a:noFill/>
        </p:spPr>
        <p:txBody>
          <a:bodyPr wrap="none" rtlCol="0">
            <a:spAutoFit/>
          </a:bodyPr>
          <a:lstStyle/>
          <a:p>
            <a:r>
              <a:rPr lang="en-US" dirty="0" smtClean="0"/>
              <a:t>Cluster 1 (Mumbai)</a:t>
            </a:r>
            <a:endParaRPr lang="en-IN" dirty="0"/>
          </a:p>
        </p:txBody>
      </p:sp>
      <p:sp>
        <p:nvSpPr>
          <p:cNvPr id="8" name="Rectangle 7"/>
          <p:cNvSpPr/>
          <p:nvPr/>
        </p:nvSpPr>
        <p:spPr>
          <a:xfrm>
            <a:off x="7559565" y="1843087"/>
            <a:ext cx="1992597" cy="369332"/>
          </a:xfrm>
          <a:prstGeom prst="rect">
            <a:avLst/>
          </a:prstGeom>
        </p:spPr>
        <p:txBody>
          <a:bodyPr wrap="none">
            <a:spAutoFit/>
          </a:bodyPr>
          <a:lstStyle/>
          <a:p>
            <a:r>
              <a:rPr lang="en-US" dirty="0" smtClean="0"/>
              <a:t>Cluster 2 (Mumbai)</a:t>
            </a:r>
            <a:endParaRPr lang="en-IN" dirty="0"/>
          </a:p>
        </p:txBody>
      </p:sp>
    </p:spTree>
    <p:extLst>
      <p:ext uri="{BB962C8B-B14F-4D97-AF65-F5344CB8AC3E}">
        <p14:creationId xmlns:p14="http://schemas.microsoft.com/office/powerpoint/2010/main" val="2438767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03556106"/>
              </p:ext>
            </p:extLst>
          </p:nvPr>
        </p:nvGraphicFramePr>
        <p:xfrm>
          <a:off x="99810" y="774448"/>
          <a:ext cx="5837349" cy="5146818"/>
        </p:xfrm>
        <a:graphic>
          <a:graphicData uri="http://schemas.openxmlformats.org/drawingml/2006/table">
            <a:tbl>
              <a:tblPr firstRow="1" firstCol="1" bandRow="1">
                <a:tableStyleId>{5C22544A-7EE6-4342-B048-85BDC9FD1C3A}</a:tableStyleId>
              </a:tblPr>
              <a:tblGrid>
                <a:gridCol w="2634877"/>
                <a:gridCol w="532346"/>
                <a:gridCol w="1056485"/>
                <a:gridCol w="244654"/>
                <a:gridCol w="244654"/>
                <a:gridCol w="1124333"/>
              </a:tblGrid>
              <a:tr h="499576">
                <a:tc>
                  <a:txBody>
                    <a:bodyPr/>
                    <a:lstStyle/>
                    <a:p>
                      <a:pPr>
                        <a:lnSpc>
                          <a:spcPct val="107000"/>
                        </a:lnSpc>
                        <a:spcAft>
                          <a:spcPts val="0"/>
                        </a:spcAft>
                      </a:pPr>
                      <a:r>
                        <a:rPr lang="en-IN" sz="1000" b="1" dirty="0">
                          <a:effectLst/>
                        </a:rPr>
                        <a:t>Venue Category</a:t>
                      </a:r>
                      <a:endParaRPr lang="en-IN" sz="1000" b="1" dirty="0">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a:txBody>
                    <a:bodyPr/>
                    <a:lstStyle/>
                    <a:p>
                      <a:pPr algn="r">
                        <a:lnSpc>
                          <a:spcPct val="107000"/>
                        </a:lnSpc>
                        <a:spcAft>
                          <a:spcPts val="0"/>
                        </a:spcAft>
                      </a:pPr>
                      <a:r>
                        <a:rPr lang="en-IN" sz="1000" b="1">
                          <a:effectLst/>
                        </a:rPr>
                        <a:t>Count</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a:txBody>
                    <a:bodyPr/>
                    <a:lstStyle/>
                    <a:p>
                      <a:pPr algn="r">
                        <a:lnSpc>
                          <a:spcPct val="107000"/>
                        </a:lnSpc>
                        <a:spcAft>
                          <a:spcPts val="0"/>
                        </a:spcAft>
                      </a:pPr>
                      <a:r>
                        <a:rPr lang="en-IN" sz="1000" b="1">
                          <a:effectLst/>
                        </a:rPr>
                        <a:t>Percentage in cluster</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gridSpan="2">
                  <a:txBody>
                    <a:bodyPr/>
                    <a:lstStyle/>
                    <a:p>
                      <a:pPr algn="r">
                        <a:lnSpc>
                          <a:spcPct val="107000"/>
                        </a:lnSpc>
                        <a:spcAft>
                          <a:spcPts val="0"/>
                        </a:spcAft>
                      </a:pPr>
                      <a:r>
                        <a:rPr lang="en-IN" sz="1000" b="1">
                          <a:effectLst/>
                        </a:rPr>
                        <a:t>Overall Percentage</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hMerge="1">
                  <a:txBody>
                    <a:bodyPr/>
                    <a:lstStyle/>
                    <a:p>
                      <a:endParaRPr lang="en-IN"/>
                    </a:p>
                  </a:txBody>
                  <a:tcPr/>
                </a:tc>
                <a:tc>
                  <a:txBody>
                    <a:bodyPr/>
                    <a:lstStyle/>
                    <a:p>
                      <a:pPr algn="r">
                        <a:lnSpc>
                          <a:spcPct val="107000"/>
                        </a:lnSpc>
                        <a:spcAft>
                          <a:spcPts val="0"/>
                        </a:spcAft>
                      </a:pPr>
                      <a:r>
                        <a:rPr lang="en-IN" sz="1000" b="1">
                          <a:effectLst/>
                        </a:rPr>
                        <a:t>Percentage per neighborhood</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r>
              <a:tr h="297968">
                <a:tc>
                  <a:txBody>
                    <a:bodyPr/>
                    <a:lstStyle/>
                    <a:p>
                      <a:pPr>
                        <a:lnSpc>
                          <a:spcPct val="107000"/>
                        </a:lnSpc>
                        <a:spcAft>
                          <a:spcPts val="0"/>
                        </a:spcAft>
                      </a:pPr>
                      <a:r>
                        <a:rPr lang="en-IN" sz="1000" b="1">
                          <a:effectLst/>
                        </a:rPr>
                        <a:t>Restaurant</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a:txBody>
                    <a:bodyPr/>
                    <a:lstStyle/>
                    <a:p>
                      <a:pPr algn="r">
                        <a:lnSpc>
                          <a:spcPct val="107000"/>
                        </a:lnSpc>
                        <a:spcAft>
                          <a:spcPts val="0"/>
                        </a:spcAft>
                      </a:pPr>
                      <a:r>
                        <a:rPr lang="en-IN" sz="1000" b="1">
                          <a:effectLst/>
                        </a:rPr>
                        <a:t>253</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a:txBody>
                    <a:bodyPr/>
                    <a:lstStyle/>
                    <a:p>
                      <a:pPr algn="r">
                        <a:lnSpc>
                          <a:spcPct val="107000"/>
                        </a:lnSpc>
                        <a:spcAft>
                          <a:spcPts val="0"/>
                        </a:spcAft>
                      </a:pPr>
                      <a:r>
                        <a:rPr lang="en-IN" sz="1000" b="1">
                          <a:effectLst/>
                        </a:rPr>
                        <a:t>44</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gridSpan="2">
                  <a:txBody>
                    <a:bodyPr/>
                    <a:lstStyle/>
                    <a:p>
                      <a:pPr algn="r">
                        <a:lnSpc>
                          <a:spcPct val="107000"/>
                        </a:lnSpc>
                        <a:spcAft>
                          <a:spcPts val="0"/>
                        </a:spcAft>
                      </a:pPr>
                      <a:r>
                        <a:rPr lang="en-IN" sz="1000" b="1">
                          <a:effectLst/>
                        </a:rPr>
                        <a:t>43.17406143</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hMerge="1">
                  <a:txBody>
                    <a:bodyPr/>
                    <a:lstStyle/>
                    <a:p>
                      <a:endParaRPr lang="en-IN"/>
                    </a:p>
                  </a:txBody>
                  <a:tcPr/>
                </a:tc>
                <a:tc>
                  <a:txBody>
                    <a:bodyPr/>
                    <a:lstStyle/>
                    <a:p>
                      <a:pPr algn="r">
                        <a:lnSpc>
                          <a:spcPct val="107000"/>
                        </a:lnSpc>
                        <a:spcAft>
                          <a:spcPts val="0"/>
                        </a:spcAft>
                      </a:pPr>
                      <a:r>
                        <a:rPr lang="en-IN" sz="1000" b="1">
                          <a:effectLst/>
                        </a:rPr>
                        <a:t>1.166866525</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r>
              <a:tr h="297968">
                <a:tc>
                  <a:txBody>
                    <a:bodyPr/>
                    <a:lstStyle/>
                    <a:p>
                      <a:pPr>
                        <a:lnSpc>
                          <a:spcPct val="107000"/>
                        </a:lnSpc>
                        <a:spcAft>
                          <a:spcPts val="0"/>
                        </a:spcAft>
                      </a:pPr>
                      <a:r>
                        <a:rPr lang="en-IN" sz="1000" b="1" dirty="0">
                          <a:effectLst/>
                        </a:rPr>
                        <a:t>Shopping, Utilities Store or Market</a:t>
                      </a:r>
                      <a:endParaRPr lang="en-IN" sz="1000" b="1" dirty="0">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a:txBody>
                    <a:bodyPr/>
                    <a:lstStyle/>
                    <a:p>
                      <a:pPr algn="r">
                        <a:lnSpc>
                          <a:spcPct val="107000"/>
                        </a:lnSpc>
                        <a:spcAft>
                          <a:spcPts val="0"/>
                        </a:spcAft>
                      </a:pPr>
                      <a:r>
                        <a:rPr lang="en-IN" sz="1000" b="1">
                          <a:effectLst/>
                        </a:rPr>
                        <a:t>64</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a:txBody>
                    <a:bodyPr/>
                    <a:lstStyle/>
                    <a:p>
                      <a:pPr algn="r">
                        <a:lnSpc>
                          <a:spcPct val="107000"/>
                        </a:lnSpc>
                        <a:spcAft>
                          <a:spcPts val="0"/>
                        </a:spcAft>
                      </a:pPr>
                      <a:r>
                        <a:rPr lang="en-IN" sz="1000" b="1">
                          <a:effectLst/>
                        </a:rPr>
                        <a:t>11.13043478</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gridSpan="2">
                  <a:txBody>
                    <a:bodyPr/>
                    <a:lstStyle/>
                    <a:p>
                      <a:pPr algn="r">
                        <a:lnSpc>
                          <a:spcPct val="107000"/>
                        </a:lnSpc>
                        <a:spcAft>
                          <a:spcPts val="0"/>
                        </a:spcAft>
                      </a:pPr>
                      <a:r>
                        <a:rPr lang="en-IN" sz="1000" b="1">
                          <a:effectLst/>
                        </a:rPr>
                        <a:t>44.75524476</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hMerge="1">
                  <a:txBody>
                    <a:bodyPr/>
                    <a:lstStyle/>
                    <a:p>
                      <a:endParaRPr lang="en-IN"/>
                    </a:p>
                  </a:txBody>
                  <a:tcPr/>
                </a:tc>
                <a:tc>
                  <a:txBody>
                    <a:bodyPr/>
                    <a:lstStyle/>
                    <a:p>
                      <a:pPr algn="r">
                        <a:lnSpc>
                          <a:spcPct val="107000"/>
                        </a:lnSpc>
                        <a:spcAft>
                          <a:spcPts val="0"/>
                        </a:spcAft>
                      </a:pPr>
                      <a:r>
                        <a:rPr lang="en-IN" sz="1000" b="1">
                          <a:effectLst/>
                        </a:rPr>
                        <a:t>1.20960121</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r>
              <a:tr h="122778">
                <a:tc>
                  <a:txBody>
                    <a:bodyPr/>
                    <a:lstStyle/>
                    <a:p>
                      <a:pPr>
                        <a:lnSpc>
                          <a:spcPct val="107000"/>
                        </a:lnSpc>
                        <a:spcAft>
                          <a:spcPts val="0"/>
                        </a:spcAft>
                      </a:pPr>
                      <a:r>
                        <a:rPr lang="en-IN" sz="1000" b="1">
                          <a:effectLst/>
                        </a:rPr>
                        <a:t>Cafe/Hot Beverages</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a:txBody>
                    <a:bodyPr/>
                    <a:lstStyle/>
                    <a:p>
                      <a:pPr algn="r">
                        <a:lnSpc>
                          <a:spcPct val="107000"/>
                        </a:lnSpc>
                        <a:spcAft>
                          <a:spcPts val="0"/>
                        </a:spcAft>
                      </a:pPr>
                      <a:r>
                        <a:rPr lang="en-IN" sz="1000" b="1">
                          <a:effectLst/>
                        </a:rPr>
                        <a:t>54</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a:txBody>
                    <a:bodyPr/>
                    <a:lstStyle/>
                    <a:p>
                      <a:pPr algn="r">
                        <a:lnSpc>
                          <a:spcPct val="107000"/>
                        </a:lnSpc>
                        <a:spcAft>
                          <a:spcPts val="0"/>
                        </a:spcAft>
                      </a:pPr>
                      <a:r>
                        <a:rPr lang="en-IN" sz="1000" b="1">
                          <a:effectLst/>
                        </a:rPr>
                        <a:t>9.391304348</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gridSpan="2">
                  <a:txBody>
                    <a:bodyPr/>
                    <a:lstStyle/>
                    <a:p>
                      <a:pPr algn="r">
                        <a:lnSpc>
                          <a:spcPct val="107000"/>
                        </a:lnSpc>
                        <a:spcAft>
                          <a:spcPts val="0"/>
                        </a:spcAft>
                      </a:pPr>
                      <a:r>
                        <a:rPr lang="en-IN" sz="1000" b="1">
                          <a:effectLst/>
                        </a:rPr>
                        <a:t>40</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hMerge="1">
                  <a:txBody>
                    <a:bodyPr/>
                    <a:lstStyle/>
                    <a:p>
                      <a:endParaRPr lang="en-IN"/>
                    </a:p>
                  </a:txBody>
                  <a:tcPr/>
                </a:tc>
                <a:tc>
                  <a:txBody>
                    <a:bodyPr/>
                    <a:lstStyle/>
                    <a:p>
                      <a:pPr algn="r">
                        <a:lnSpc>
                          <a:spcPct val="107000"/>
                        </a:lnSpc>
                        <a:spcAft>
                          <a:spcPts val="0"/>
                        </a:spcAft>
                      </a:pPr>
                      <a:r>
                        <a:rPr lang="en-IN" sz="1000" b="1">
                          <a:effectLst/>
                        </a:rPr>
                        <a:t>1.081081081</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r>
              <a:tr h="297968">
                <a:tc>
                  <a:txBody>
                    <a:bodyPr/>
                    <a:lstStyle/>
                    <a:p>
                      <a:pPr>
                        <a:lnSpc>
                          <a:spcPct val="107000"/>
                        </a:lnSpc>
                        <a:spcAft>
                          <a:spcPts val="0"/>
                        </a:spcAft>
                      </a:pPr>
                      <a:r>
                        <a:rPr lang="en-IN" sz="1000" b="1" dirty="0">
                          <a:effectLst/>
                        </a:rPr>
                        <a:t>Dessert</a:t>
                      </a:r>
                      <a:endParaRPr lang="en-IN" sz="1000" b="1" dirty="0">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a:txBody>
                    <a:bodyPr/>
                    <a:lstStyle/>
                    <a:p>
                      <a:pPr algn="r">
                        <a:lnSpc>
                          <a:spcPct val="107000"/>
                        </a:lnSpc>
                        <a:spcAft>
                          <a:spcPts val="0"/>
                        </a:spcAft>
                      </a:pPr>
                      <a:r>
                        <a:rPr lang="en-IN" sz="1000" b="1">
                          <a:effectLst/>
                        </a:rPr>
                        <a:t>52</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a:txBody>
                    <a:bodyPr/>
                    <a:lstStyle/>
                    <a:p>
                      <a:pPr algn="r">
                        <a:lnSpc>
                          <a:spcPct val="107000"/>
                        </a:lnSpc>
                        <a:spcAft>
                          <a:spcPts val="0"/>
                        </a:spcAft>
                      </a:pPr>
                      <a:r>
                        <a:rPr lang="en-IN" sz="1000" b="1">
                          <a:effectLst/>
                        </a:rPr>
                        <a:t>9.043478261</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gridSpan="2">
                  <a:txBody>
                    <a:bodyPr/>
                    <a:lstStyle/>
                    <a:p>
                      <a:pPr algn="r">
                        <a:lnSpc>
                          <a:spcPct val="107000"/>
                        </a:lnSpc>
                        <a:spcAft>
                          <a:spcPts val="0"/>
                        </a:spcAft>
                      </a:pPr>
                      <a:r>
                        <a:rPr lang="en-IN" sz="1000" b="1">
                          <a:effectLst/>
                        </a:rPr>
                        <a:t>36.87943262</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hMerge="1">
                  <a:txBody>
                    <a:bodyPr/>
                    <a:lstStyle/>
                    <a:p>
                      <a:endParaRPr lang="en-IN"/>
                    </a:p>
                  </a:txBody>
                  <a:tcPr/>
                </a:tc>
                <a:tc>
                  <a:txBody>
                    <a:bodyPr/>
                    <a:lstStyle/>
                    <a:p>
                      <a:pPr algn="r">
                        <a:lnSpc>
                          <a:spcPct val="107000"/>
                        </a:lnSpc>
                        <a:spcAft>
                          <a:spcPts val="0"/>
                        </a:spcAft>
                      </a:pPr>
                      <a:r>
                        <a:rPr lang="en-IN" sz="1000" b="1">
                          <a:effectLst/>
                        </a:rPr>
                        <a:t>0.996741422</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r>
              <a:tr h="297968">
                <a:tc>
                  <a:txBody>
                    <a:bodyPr/>
                    <a:lstStyle/>
                    <a:p>
                      <a:pPr>
                        <a:lnSpc>
                          <a:spcPct val="107000"/>
                        </a:lnSpc>
                        <a:spcAft>
                          <a:spcPts val="0"/>
                        </a:spcAft>
                      </a:pPr>
                      <a:r>
                        <a:rPr lang="en-IN" sz="1000" b="1">
                          <a:effectLst/>
                        </a:rPr>
                        <a:t>Bar/Pub</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a:txBody>
                    <a:bodyPr/>
                    <a:lstStyle/>
                    <a:p>
                      <a:pPr algn="r">
                        <a:lnSpc>
                          <a:spcPct val="107000"/>
                        </a:lnSpc>
                        <a:spcAft>
                          <a:spcPts val="0"/>
                        </a:spcAft>
                      </a:pPr>
                      <a:r>
                        <a:rPr lang="en-IN" sz="1000" b="1">
                          <a:effectLst/>
                        </a:rPr>
                        <a:t>37</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a:txBody>
                    <a:bodyPr/>
                    <a:lstStyle/>
                    <a:p>
                      <a:pPr algn="r">
                        <a:lnSpc>
                          <a:spcPct val="107000"/>
                        </a:lnSpc>
                        <a:spcAft>
                          <a:spcPts val="0"/>
                        </a:spcAft>
                      </a:pPr>
                      <a:r>
                        <a:rPr lang="en-IN" sz="1000" b="1">
                          <a:effectLst/>
                        </a:rPr>
                        <a:t>6.434782609</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gridSpan="2">
                  <a:txBody>
                    <a:bodyPr/>
                    <a:lstStyle/>
                    <a:p>
                      <a:pPr algn="r">
                        <a:lnSpc>
                          <a:spcPct val="107000"/>
                        </a:lnSpc>
                        <a:spcAft>
                          <a:spcPts val="0"/>
                        </a:spcAft>
                      </a:pPr>
                      <a:r>
                        <a:rPr lang="en-IN" sz="1000" b="1">
                          <a:effectLst/>
                        </a:rPr>
                        <a:t>34.57943925</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hMerge="1">
                  <a:txBody>
                    <a:bodyPr/>
                    <a:lstStyle/>
                    <a:p>
                      <a:endParaRPr lang="en-IN"/>
                    </a:p>
                  </a:txBody>
                  <a:tcPr/>
                </a:tc>
                <a:tc>
                  <a:txBody>
                    <a:bodyPr/>
                    <a:lstStyle/>
                    <a:p>
                      <a:pPr algn="r">
                        <a:lnSpc>
                          <a:spcPct val="107000"/>
                        </a:lnSpc>
                        <a:spcAft>
                          <a:spcPts val="0"/>
                        </a:spcAft>
                      </a:pPr>
                      <a:r>
                        <a:rPr lang="en-IN" sz="1000" b="1">
                          <a:effectLst/>
                        </a:rPr>
                        <a:t>0.934579439</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r>
              <a:tr h="297968">
                <a:tc>
                  <a:txBody>
                    <a:bodyPr/>
                    <a:lstStyle/>
                    <a:p>
                      <a:pPr>
                        <a:lnSpc>
                          <a:spcPct val="107000"/>
                        </a:lnSpc>
                        <a:spcAft>
                          <a:spcPts val="0"/>
                        </a:spcAft>
                      </a:pPr>
                      <a:r>
                        <a:rPr lang="en-IN" sz="1000" b="1">
                          <a:effectLst/>
                        </a:rPr>
                        <a:t>Entertainment Venues</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a:txBody>
                    <a:bodyPr/>
                    <a:lstStyle/>
                    <a:p>
                      <a:pPr algn="r">
                        <a:lnSpc>
                          <a:spcPct val="107000"/>
                        </a:lnSpc>
                        <a:spcAft>
                          <a:spcPts val="0"/>
                        </a:spcAft>
                      </a:pPr>
                      <a:r>
                        <a:rPr lang="en-IN" sz="1000" b="1">
                          <a:effectLst/>
                        </a:rPr>
                        <a:t>29</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a:txBody>
                    <a:bodyPr/>
                    <a:lstStyle/>
                    <a:p>
                      <a:pPr algn="r">
                        <a:lnSpc>
                          <a:spcPct val="107000"/>
                        </a:lnSpc>
                        <a:spcAft>
                          <a:spcPts val="0"/>
                        </a:spcAft>
                      </a:pPr>
                      <a:r>
                        <a:rPr lang="en-IN" sz="1000" b="1">
                          <a:effectLst/>
                        </a:rPr>
                        <a:t>5.043478261</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gridSpan="2">
                  <a:txBody>
                    <a:bodyPr/>
                    <a:lstStyle/>
                    <a:p>
                      <a:pPr algn="r">
                        <a:lnSpc>
                          <a:spcPct val="107000"/>
                        </a:lnSpc>
                        <a:spcAft>
                          <a:spcPts val="0"/>
                        </a:spcAft>
                      </a:pPr>
                      <a:r>
                        <a:rPr lang="en-IN" sz="1000" b="1">
                          <a:effectLst/>
                        </a:rPr>
                        <a:t>39.18918919</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hMerge="1">
                  <a:txBody>
                    <a:bodyPr/>
                    <a:lstStyle/>
                    <a:p>
                      <a:endParaRPr lang="en-IN"/>
                    </a:p>
                  </a:txBody>
                  <a:tcPr/>
                </a:tc>
                <a:tc>
                  <a:txBody>
                    <a:bodyPr/>
                    <a:lstStyle/>
                    <a:p>
                      <a:pPr algn="r">
                        <a:lnSpc>
                          <a:spcPct val="107000"/>
                        </a:lnSpc>
                        <a:spcAft>
                          <a:spcPts val="0"/>
                        </a:spcAft>
                      </a:pPr>
                      <a:r>
                        <a:rPr lang="en-IN" sz="1000" b="1">
                          <a:effectLst/>
                        </a:rPr>
                        <a:t>1.059167275</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r>
              <a:tr h="297968">
                <a:tc>
                  <a:txBody>
                    <a:bodyPr/>
                    <a:lstStyle/>
                    <a:p>
                      <a:pPr>
                        <a:lnSpc>
                          <a:spcPct val="107000"/>
                        </a:lnSpc>
                        <a:spcAft>
                          <a:spcPts val="0"/>
                        </a:spcAft>
                      </a:pPr>
                      <a:r>
                        <a:rPr lang="en-IN" sz="1000" b="1">
                          <a:effectLst/>
                        </a:rPr>
                        <a:t>Park, Outdoors, Recreation or Nature</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a:txBody>
                    <a:bodyPr/>
                    <a:lstStyle/>
                    <a:p>
                      <a:pPr algn="r">
                        <a:lnSpc>
                          <a:spcPct val="107000"/>
                        </a:lnSpc>
                        <a:spcAft>
                          <a:spcPts val="0"/>
                        </a:spcAft>
                      </a:pPr>
                      <a:r>
                        <a:rPr lang="en-IN" sz="1000" b="1">
                          <a:effectLst/>
                        </a:rPr>
                        <a:t>21</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a:txBody>
                    <a:bodyPr/>
                    <a:lstStyle/>
                    <a:p>
                      <a:pPr algn="r">
                        <a:lnSpc>
                          <a:spcPct val="107000"/>
                        </a:lnSpc>
                        <a:spcAft>
                          <a:spcPts val="0"/>
                        </a:spcAft>
                      </a:pPr>
                      <a:r>
                        <a:rPr lang="en-IN" sz="1000" b="1">
                          <a:effectLst/>
                        </a:rPr>
                        <a:t>3.652173913</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gridSpan="2">
                  <a:txBody>
                    <a:bodyPr/>
                    <a:lstStyle/>
                    <a:p>
                      <a:pPr algn="r">
                        <a:lnSpc>
                          <a:spcPct val="107000"/>
                        </a:lnSpc>
                        <a:spcAft>
                          <a:spcPts val="0"/>
                        </a:spcAft>
                      </a:pPr>
                      <a:r>
                        <a:rPr lang="en-IN" sz="1000" b="1">
                          <a:effectLst/>
                        </a:rPr>
                        <a:t>53.84615385</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hMerge="1">
                  <a:txBody>
                    <a:bodyPr/>
                    <a:lstStyle/>
                    <a:p>
                      <a:endParaRPr lang="en-IN"/>
                    </a:p>
                  </a:txBody>
                  <a:tcPr/>
                </a:tc>
                <a:tc>
                  <a:txBody>
                    <a:bodyPr/>
                    <a:lstStyle/>
                    <a:p>
                      <a:pPr algn="r">
                        <a:lnSpc>
                          <a:spcPct val="107000"/>
                        </a:lnSpc>
                        <a:spcAft>
                          <a:spcPts val="0"/>
                        </a:spcAft>
                      </a:pPr>
                      <a:r>
                        <a:rPr lang="en-IN" sz="1000" b="1">
                          <a:effectLst/>
                        </a:rPr>
                        <a:t>1.455301455</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r>
              <a:tr h="297968">
                <a:tc>
                  <a:txBody>
                    <a:bodyPr/>
                    <a:lstStyle/>
                    <a:p>
                      <a:pPr>
                        <a:lnSpc>
                          <a:spcPct val="107000"/>
                        </a:lnSpc>
                        <a:spcAft>
                          <a:spcPts val="0"/>
                        </a:spcAft>
                      </a:pPr>
                      <a:r>
                        <a:rPr lang="en-IN" sz="1000" b="1">
                          <a:effectLst/>
                        </a:rPr>
                        <a:t>Transportation</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a:txBody>
                    <a:bodyPr/>
                    <a:lstStyle/>
                    <a:p>
                      <a:pPr algn="r">
                        <a:lnSpc>
                          <a:spcPct val="107000"/>
                        </a:lnSpc>
                        <a:spcAft>
                          <a:spcPts val="0"/>
                        </a:spcAft>
                      </a:pPr>
                      <a:r>
                        <a:rPr lang="en-IN" sz="1000" b="1">
                          <a:effectLst/>
                        </a:rPr>
                        <a:t>18</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a:txBody>
                    <a:bodyPr/>
                    <a:lstStyle/>
                    <a:p>
                      <a:pPr algn="r">
                        <a:lnSpc>
                          <a:spcPct val="107000"/>
                        </a:lnSpc>
                        <a:spcAft>
                          <a:spcPts val="0"/>
                        </a:spcAft>
                      </a:pPr>
                      <a:r>
                        <a:rPr lang="en-IN" sz="1000" b="1">
                          <a:effectLst/>
                        </a:rPr>
                        <a:t>3.130434783</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gridSpan="2">
                  <a:txBody>
                    <a:bodyPr/>
                    <a:lstStyle/>
                    <a:p>
                      <a:pPr algn="r">
                        <a:lnSpc>
                          <a:spcPct val="107000"/>
                        </a:lnSpc>
                        <a:spcAft>
                          <a:spcPts val="0"/>
                        </a:spcAft>
                      </a:pPr>
                      <a:r>
                        <a:rPr lang="en-IN" sz="1000" b="1">
                          <a:effectLst/>
                        </a:rPr>
                        <a:t>66.66666667</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hMerge="1">
                  <a:txBody>
                    <a:bodyPr/>
                    <a:lstStyle/>
                    <a:p>
                      <a:endParaRPr lang="en-IN"/>
                    </a:p>
                  </a:txBody>
                  <a:tcPr/>
                </a:tc>
                <a:tc>
                  <a:txBody>
                    <a:bodyPr/>
                    <a:lstStyle/>
                    <a:p>
                      <a:pPr algn="r">
                        <a:lnSpc>
                          <a:spcPct val="107000"/>
                        </a:lnSpc>
                        <a:spcAft>
                          <a:spcPts val="0"/>
                        </a:spcAft>
                      </a:pPr>
                      <a:r>
                        <a:rPr lang="en-IN" sz="1000" b="1">
                          <a:effectLst/>
                        </a:rPr>
                        <a:t>1.801801802</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r>
              <a:tr h="297968">
                <a:tc>
                  <a:txBody>
                    <a:bodyPr/>
                    <a:lstStyle/>
                    <a:p>
                      <a:pPr>
                        <a:lnSpc>
                          <a:spcPct val="107000"/>
                        </a:lnSpc>
                        <a:spcAft>
                          <a:spcPts val="0"/>
                        </a:spcAft>
                      </a:pPr>
                      <a:r>
                        <a:rPr lang="en-IN" sz="1000" b="1">
                          <a:effectLst/>
                        </a:rPr>
                        <a:t>Hotel</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a:txBody>
                    <a:bodyPr/>
                    <a:lstStyle/>
                    <a:p>
                      <a:pPr algn="r">
                        <a:lnSpc>
                          <a:spcPct val="107000"/>
                        </a:lnSpc>
                        <a:spcAft>
                          <a:spcPts val="0"/>
                        </a:spcAft>
                      </a:pPr>
                      <a:r>
                        <a:rPr lang="en-IN" sz="1000" b="1">
                          <a:effectLst/>
                        </a:rPr>
                        <a:t>13</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a:txBody>
                    <a:bodyPr/>
                    <a:lstStyle/>
                    <a:p>
                      <a:pPr algn="r">
                        <a:lnSpc>
                          <a:spcPct val="107000"/>
                        </a:lnSpc>
                        <a:spcAft>
                          <a:spcPts val="0"/>
                        </a:spcAft>
                      </a:pPr>
                      <a:r>
                        <a:rPr lang="en-IN" sz="1000" b="1">
                          <a:effectLst/>
                        </a:rPr>
                        <a:t>2.260869565</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gridSpan="2">
                  <a:txBody>
                    <a:bodyPr/>
                    <a:lstStyle/>
                    <a:p>
                      <a:pPr algn="r">
                        <a:lnSpc>
                          <a:spcPct val="107000"/>
                        </a:lnSpc>
                        <a:spcAft>
                          <a:spcPts val="0"/>
                        </a:spcAft>
                      </a:pPr>
                      <a:r>
                        <a:rPr lang="en-IN" sz="1000" b="1">
                          <a:effectLst/>
                        </a:rPr>
                        <a:t>41.93548387</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hMerge="1">
                  <a:txBody>
                    <a:bodyPr/>
                    <a:lstStyle/>
                    <a:p>
                      <a:endParaRPr lang="en-IN"/>
                    </a:p>
                  </a:txBody>
                  <a:tcPr/>
                </a:tc>
                <a:tc>
                  <a:txBody>
                    <a:bodyPr/>
                    <a:lstStyle/>
                    <a:p>
                      <a:pPr algn="r">
                        <a:lnSpc>
                          <a:spcPct val="107000"/>
                        </a:lnSpc>
                        <a:spcAft>
                          <a:spcPts val="0"/>
                        </a:spcAft>
                      </a:pPr>
                      <a:r>
                        <a:rPr lang="en-IN" sz="1000" b="1">
                          <a:effectLst/>
                        </a:rPr>
                        <a:t>1.133391456</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r>
              <a:tr h="297968">
                <a:tc>
                  <a:txBody>
                    <a:bodyPr/>
                    <a:lstStyle/>
                    <a:p>
                      <a:pPr>
                        <a:lnSpc>
                          <a:spcPct val="107000"/>
                        </a:lnSpc>
                        <a:spcAft>
                          <a:spcPts val="0"/>
                        </a:spcAft>
                      </a:pPr>
                      <a:r>
                        <a:rPr lang="en-IN" sz="1000" b="1">
                          <a:effectLst/>
                        </a:rPr>
                        <a:t>Services</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a:txBody>
                    <a:bodyPr/>
                    <a:lstStyle/>
                    <a:p>
                      <a:pPr algn="r">
                        <a:lnSpc>
                          <a:spcPct val="107000"/>
                        </a:lnSpc>
                        <a:spcAft>
                          <a:spcPts val="0"/>
                        </a:spcAft>
                      </a:pPr>
                      <a:r>
                        <a:rPr lang="en-IN" sz="1000" b="1">
                          <a:effectLst/>
                        </a:rPr>
                        <a:t>12</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a:txBody>
                    <a:bodyPr/>
                    <a:lstStyle/>
                    <a:p>
                      <a:pPr algn="r">
                        <a:lnSpc>
                          <a:spcPct val="107000"/>
                        </a:lnSpc>
                        <a:spcAft>
                          <a:spcPts val="0"/>
                        </a:spcAft>
                      </a:pPr>
                      <a:r>
                        <a:rPr lang="en-IN" sz="1000" b="1">
                          <a:effectLst/>
                        </a:rPr>
                        <a:t>2.086956522</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gridSpan="2">
                  <a:txBody>
                    <a:bodyPr/>
                    <a:lstStyle/>
                    <a:p>
                      <a:pPr algn="r">
                        <a:lnSpc>
                          <a:spcPct val="107000"/>
                        </a:lnSpc>
                        <a:spcAft>
                          <a:spcPts val="0"/>
                        </a:spcAft>
                      </a:pPr>
                      <a:r>
                        <a:rPr lang="en-IN" sz="1000" b="1">
                          <a:effectLst/>
                        </a:rPr>
                        <a:t>70.58823529</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hMerge="1">
                  <a:txBody>
                    <a:bodyPr/>
                    <a:lstStyle/>
                    <a:p>
                      <a:endParaRPr lang="en-IN"/>
                    </a:p>
                  </a:txBody>
                  <a:tcPr/>
                </a:tc>
                <a:tc>
                  <a:txBody>
                    <a:bodyPr/>
                    <a:lstStyle/>
                    <a:p>
                      <a:pPr algn="r">
                        <a:lnSpc>
                          <a:spcPct val="107000"/>
                        </a:lnSpc>
                        <a:spcAft>
                          <a:spcPts val="0"/>
                        </a:spcAft>
                      </a:pPr>
                      <a:r>
                        <a:rPr lang="en-IN" sz="1000" b="1">
                          <a:effectLst/>
                        </a:rPr>
                        <a:t>1.907790143</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r>
              <a:tr h="297968">
                <a:tc>
                  <a:txBody>
                    <a:bodyPr/>
                    <a:lstStyle/>
                    <a:p>
                      <a:pPr>
                        <a:lnSpc>
                          <a:spcPct val="107000"/>
                        </a:lnSpc>
                        <a:spcAft>
                          <a:spcPts val="0"/>
                        </a:spcAft>
                      </a:pPr>
                      <a:r>
                        <a:rPr lang="en-IN" sz="1000" b="1">
                          <a:effectLst/>
                        </a:rPr>
                        <a:t>Fitness &amp; Wellness</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a:txBody>
                    <a:bodyPr/>
                    <a:lstStyle/>
                    <a:p>
                      <a:pPr algn="r">
                        <a:lnSpc>
                          <a:spcPct val="107000"/>
                        </a:lnSpc>
                        <a:spcAft>
                          <a:spcPts val="0"/>
                        </a:spcAft>
                      </a:pPr>
                      <a:r>
                        <a:rPr lang="en-IN" sz="1000" b="1">
                          <a:effectLst/>
                        </a:rPr>
                        <a:t>10</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a:txBody>
                    <a:bodyPr/>
                    <a:lstStyle/>
                    <a:p>
                      <a:pPr algn="r">
                        <a:lnSpc>
                          <a:spcPct val="107000"/>
                        </a:lnSpc>
                        <a:spcAft>
                          <a:spcPts val="0"/>
                        </a:spcAft>
                      </a:pPr>
                      <a:r>
                        <a:rPr lang="en-IN" sz="1000" b="1">
                          <a:effectLst/>
                        </a:rPr>
                        <a:t>1.739130435</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gridSpan="2">
                  <a:txBody>
                    <a:bodyPr/>
                    <a:lstStyle/>
                    <a:p>
                      <a:pPr algn="r">
                        <a:lnSpc>
                          <a:spcPct val="107000"/>
                        </a:lnSpc>
                        <a:spcAft>
                          <a:spcPts val="0"/>
                        </a:spcAft>
                      </a:pPr>
                      <a:r>
                        <a:rPr lang="en-IN" sz="1000" b="1">
                          <a:effectLst/>
                        </a:rPr>
                        <a:t>34.48275862</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hMerge="1">
                  <a:txBody>
                    <a:bodyPr/>
                    <a:lstStyle/>
                    <a:p>
                      <a:endParaRPr lang="en-IN"/>
                    </a:p>
                  </a:txBody>
                  <a:tcPr/>
                </a:tc>
                <a:tc>
                  <a:txBody>
                    <a:bodyPr/>
                    <a:lstStyle/>
                    <a:p>
                      <a:pPr algn="r">
                        <a:lnSpc>
                          <a:spcPct val="107000"/>
                        </a:lnSpc>
                        <a:spcAft>
                          <a:spcPts val="0"/>
                        </a:spcAft>
                      </a:pPr>
                      <a:r>
                        <a:rPr lang="en-IN" sz="1000" b="1">
                          <a:effectLst/>
                        </a:rPr>
                        <a:t>0.931966449</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r>
              <a:tr h="197162">
                <a:tc>
                  <a:txBody>
                    <a:bodyPr/>
                    <a:lstStyle/>
                    <a:p>
                      <a:pPr>
                        <a:lnSpc>
                          <a:spcPct val="107000"/>
                        </a:lnSpc>
                        <a:spcAft>
                          <a:spcPts val="0"/>
                        </a:spcAft>
                      </a:pPr>
                      <a:r>
                        <a:rPr lang="en-IN" sz="1000" b="1">
                          <a:effectLst/>
                        </a:rPr>
                        <a:t>Public Places</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a:txBody>
                    <a:bodyPr/>
                    <a:lstStyle/>
                    <a:p>
                      <a:pPr algn="r">
                        <a:lnSpc>
                          <a:spcPct val="107000"/>
                        </a:lnSpc>
                        <a:spcAft>
                          <a:spcPts val="0"/>
                        </a:spcAft>
                      </a:pPr>
                      <a:r>
                        <a:rPr lang="en-IN" sz="1000" b="1">
                          <a:effectLst/>
                        </a:rPr>
                        <a:t>5</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a:txBody>
                    <a:bodyPr/>
                    <a:lstStyle/>
                    <a:p>
                      <a:pPr algn="r">
                        <a:lnSpc>
                          <a:spcPct val="107000"/>
                        </a:lnSpc>
                        <a:spcAft>
                          <a:spcPts val="0"/>
                        </a:spcAft>
                      </a:pPr>
                      <a:r>
                        <a:rPr lang="en-IN" sz="1000" b="1">
                          <a:effectLst/>
                        </a:rPr>
                        <a:t>0.869565217</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gridSpan="2">
                  <a:txBody>
                    <a:bodyPr/>
                    <a:lstStyle/>
                    <a:p>
                      <a:pPr algn="r">
                        <a:lnSpc>
                          <a:spcPct val="107000"/>
                        </a:lnSpc>
                        <a:spcAft>
                          <a:spcPts val="0"/>
                        </a:spcAft>
                      </a:pPr>
                      <a:r>
                        <a:rPr lang="en-IN" sz="1000" b="1">
                          <a:effectLst/>
                        </a:rPr>
                        <a:t>31.25</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hMerge="1">
                  <a:txBody>
                    <a:bodyPr/>
                    <a:lstStyle/>
                    <a:p>
                      <a:endParaRPr lang="en-IN"/>
                    </a:p>
                  </a:txBody>
                  <a:tcPr/>
                </a:tc>
                <a:tc>
                  <a:txBody>
                    <a:bodyPr/>
                    <a:lstStyle/>
                    <a:p>
                      <a:pPr algn="r">
                        <a:lnSpc>
                          <a:spcPct val="107000"/>
                        </a:lnSpc>
                        <a:spcAft>
                          <a:spcPts val="0"/>
                        </a:spcAft>
                      </a:pPr>
                      <a:r>
                        <a:rPr lang="en-IN" sz="1000" b="1">
                          <a:effectLst/>
                        </a:rPr>
                        <a:t>0.844594595</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r>
              <a:tr h="122778">
                <a:tc>
                  <a:txBody>
                    <a:bodyPr/>
                    <a:lstStyle/>
                    <a:p>
                      <a:pPr>
                        <a:lnSpc>
                          <a:spcPct val="107000"/>
                        </a:lnSpc>
                        <a:spcAft>
                          <a:spcPts val="0"/>
                        </a:spcAft>
                      </a:pPr>
                      <a:r>
                        <a:rPr lang="en-IN" sz="1000" b="1">
                          <a:effectLst/>
                        </a:rPr>
                        <a:t>Sports Field/Stadium</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a:txBody>
                    <a:bodyPr/>
                    <a:lstStyle/>
                    <a:p>
                      <a:pPr algn="r">
                        <a:lnSpc>
                          <a:spcPct val="107000"/>
                        </a:lnSpc>
                        <a:spcAft>
                          <a:spcPts val="0"/>
                        </a:spcAft>
                      </a:pPr>
                      <a:r>
                        <a:rPr lang="en-IN" sz="1000" b="1">
                          <a:effectLst/>
                        </a:rPr>
                        <a:t>3</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a:txBody>
                    <a:bodyPr/>
                    <a:lstStyle/>
                    <a:p>
                      <a:pPr algn="r">
                        <a:lnSpc>
                          <a:spcPct val="107000"/>
                        </a:lnSpc>
                        <a:spcAft>
                          <a:spcPts val="0"/>
                        </a:spcAft>
                      </a:pPr>
                      <a:r>
                        <a:rPr lang="en-IN" sz="1000" b="1">
                          <a:effectLst/>
                        </a:rPr>
                        <a:t>0.52173913</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gridSpan="2">
                  <a:txBody>
                    <a:bodyPr/>
                    <a:lstStyle/>
                    <a:p>
                      <a:pPr algn="r">
                        <a:lnSpc>
                          <a:spcPct val="107000"/>
                        </a:lnSpc>
                        <a:spcAft>
                          <a:spcPts val="0"/>
                        </a:spcAft>
                      </a:pPr>
                      <a:r>
                        <a:rPr lang="en-IN" sz="1000" b="1">
                          <a:effectLst/>
                        </a:rPr>
                        <a:t>37.5</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hMerge="1">
                  <a:txBody>
                    <a:bodyPr/>
                    <a:lstStyle/>
                    <a:p>
                      <a:endParaRPr lang="en-IN"/>
                    </a:p>
                  </a:txBody>
                  <a:tcPr/>
                </a:tc>
                <a:tc>
                  <a:txBody>
                    <a:bodyPr/>
                    <a:lstStyle/>
                    <a:p>
                      <a:pPr algn="r">
                        <a:lnSpc>
                          <a:spcPct val="107000"/>
                        </a:lnSpc>
                        <a:spcAft>
                          <a:spcPts val="0"/>
                        </a:spcAft>
                      </a:pPr>
                      <a:r>
                        <a:rPr lang="en-IN" sz="1000" b="1">
                          <a:effectLst/>
                        </a:rPr>
                        <a:t>1.013513514</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r>
              <a:tr h="297968">
                <a:tc>
                  <a:txBody>
                    <a:bodyPr/>
                    <a:lstStyle/>
                    <a:p>
                      <a:pPr>
                        <a:lnSpc>
                          <a:spcPct val="107000"/>
                        </a:lnSpc>
                        <a:spcAft>
                          <a:spcPts val="0"/>
                        </a:spcAft>
                      </a:pPr>
                      <a:r>
                        <a:rPr lang="en-IN" sz="1000" b="1">
                          <a:effectLst/>
                        </a:rPr>
                        <a:t>Miscellaneous</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a:txBody>
                    <a:bodyPr/>
                    <a:lstStyle/>
                    <a:p>
                      <a:pPr algn="r">
                        <a:lnSpc>
                          <a:spcPct val="107000"/>
                        </a:lnSpc>
                        <a:spcAft>
                          <a:spcPts val="0"/>
                        </a:spcAft>
                      </a:pPr>
                      <a:r>
                        <a:rPr lang="en-IN" sz="1000" b="1">
                          <a:effectLst/>
                        </a:rPr>
                        <a:t>2</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a:txBody>
                    <a:bodyPr/>
                    <a:lstStyle/>
                    <a:p>
                      <a:pPr algn="r">
                        <a:lnSpc>
                          <a:spcPct val="107000"/>
                        </a:lnSpc>
                        <a:spcAft>
                          <a:spcPts val="0"/>
                        </a:spcAft>
                      </a:pPr>
                      <a:r>
                        <a:rPr lang="en-IN" sz="1000" b="1">
                          <a:effectLst/>
                        </a:rPr>
                        <a:t>0.347826087</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gridSpan="2">
                  <a:txBody>
                    <a:bodyPr/>
                    <a:lstStyle/>
                    <a:p>
                      <a:pPr algn="r">
                        <a:lnSpc>
                          <a:spcPct val="107000"/>
                        </a:lnSpc>
                        <a:spcAft>
                          <a:spcPts val="0"/>
                        </a:spcAft>
                      </a:pPr>
                      <a:r>
                        <a:rPr lang="en-IN" sz="1000" b="1">
                          <a:effectLst/>
                        </a:rPr>
                        <a:t>66.66666667</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hMerge="1">
                  <a:txBody>
                    <a:bodyPr/>
                    <a:lstStyle/>
                    <a:p>
                      <a:endParaRPr lang="en-IN"/>
                    </a:p>
                  </a:txBody>
                  <a:tcPr/>
                </a:tc>
                <a:tc>
                  <a:txBody>
                    <a:bodyPr/>
                    <a:lstStyle/>
                    <a:p>
                      <a:pPr algn="r">
                        <a:lnSpc>
                          <a:spcPct val="107000"/>
                        </a:lnSpc>
                        <a:spcAft>
                          <a:spcPts val="0"/>
                        </a:spcAft>
                      </a:pPr>
                      <a:r>
                        <a:rPr lang="en-IN" sz="1000" b="1">
                          <a:effectLst/>
                        </a:rPr>
                        <a:t>1.801801802</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r>
              <a:tr h="297968">
                <a:tc>
                  <a:txBody>
                    <a:bodyPr/>
                    <a:lstStyle/>
                    <a:p>
                      <a:pPr>
                        <a:lnSpc>
                          <a:spcPct val="107000"/>
                        </a:lnSpc>
                        <a:spcAft>
                          <a:spcPts val="0"/>
                        </a:spcAft>
                      </a:pPr>
                      <a:r>
                        <a:rPr lang="en-IN" sz="1000" b="1">
                          <a:effectLst/>
                        </a:rPr>
                        <a:t>Museum</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a:txBody>
                    <a:bodyPr/>
                    <a:lstStyle/>
                    <a:p>
                      <a:pPr algn="r">
                        <a:lnSpc>
                          <a:spcPct val="107000"/>
                        </a:lnSpc>
                        <a:spcAft>
                          <a:spcPts val="0"/>
                        </a:spcAft>
                      </a:pPr>
                      <a:r>
                        <a:rPr lang="en-IN" sz="1000" b="1">
                          <a:effectLst/>
                        </a:rPr>
                        <a:t>2</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a:txBody>
                    <a:bodyPr/>
                    <a:lstStyle/>
                    <a:p>
                      <a:pPr algn="r">
                        <a:lnSpc>
                          <a:spcPct val="107000"/>
                        </a:lnSpc>
                        <a:spcAft>
                          <a:spcPts val="0"/>
                        </a:spcAft>
                      </a:pPr>
                      <a:r>
                        <a:rPr lang="en-IN" sz="1000" b="1">
                          <a:effectLst/>
                        </a:rPr>
                        <a:t>0.347826087</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gridSpan="2">
                  <a:txBody>
                    <a:bodyPr/>
                    <a:lstStyle/>
                    <a:p>
                      <a:pPr algn="r">
                        <a:lnSpc>
                          <a:spcPct val="107000"/>
                        </a:lnSpc>
                        <a:spcAft>
                          <a:spcPts val="0"/>
                        </a:spcAft>
                      </a:pPr>
                      <a:r>
                        <a:rPr lang="en-IN" sz="1000" b="1">
                          <a:effectLst/>
                        </a:rPr>
                        <a:t>66.66666667</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hMerge="1">
                  <a:txBody>
                    <a:bodyPr/>
                    <a:lstStyle/>
                    <a:p>
                      <a:endParaRPr lang="en-IN"/>
                    </a:p>
                  </a:txBody>
                  <a:tcPr/>
                </a:tc>
                <a:tc>
                  <a:txBody>
                    <a:bodyPr/>
                    <a:lstStyle/>
                    <a:p>
                      <a:pPr algn="r">
                        <a:lnSpc>
                          <a:spcPct val="107000"/>
                        </a:lnSpc>
                        <a:spcAft>
                          <a:spcPts val="0"/>
                        </a:spcAft>
                      </a:pPr>
                      <a:r>
                        <a:rPr lang="en-IN" sz="1000" b="1">
                          <a:effectLst/>
                        </a:rPr>
                        <a:t>1.801801802</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r>
              <a:tr h="122778">
                <a:tc gridSpan="4">
                  <a:txBody>
                    <a:bodyPr/>
                    <a:lstStyle/>
                    <a:p>
                      <a:pPr>
                        <a:lnSpc>
                          <a:spcPct val="107000"/>
                        </a:lnSpc>
                        <a:spcAft>
                          <a:spcPts val="0"/>
                        </a:spcAft>
                      </a:pPr>
                      <a:r>
                        <a:rPr lang="en-IN" sz="1000" b="1">
                          <a:effectLst/>
                        </a:rPr>
                        <a:t>Total neighborhoods in cluster</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r">
                        <a:lnSpc>
                          <a:spcPct val="107000"/>
                        </a:lnSpc>
                        <a:spcAft>
                          <a:spcPts val="0"/>
                        </a:spcAft>
                      </a:pPr>
                      <a:r>
                        <a:rPr lang="en-IN" sz="1000" b="1">
                          <a:effectLst/>
                        </a:rPr>
                        <a:t>37</a:t>
                      </a:r>
                      <a:endParaRPr lang="en-IN" sz="1000" b="1">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hMerge="1">
                  <a:txBody>
                    <a:bodyPr/>
                    <a:lstStyle/>
                    <a:p>
                      <a:endParaRPr lang="en-IN"/>
                    </a:p>
                  </a:txBody>
                  <a:tcPr/>
                </a:tc>
              </a:tr>
              <a:tr h="122778">
                <a:tc gridSpan="4">
                  <a:txBody>
                    <a:bodyPr/>
                    <a:lstStyle/>
                    <a:p>
                      <a:pPr>
                        <a:lnSpc>
                          <a:spcPct val="107000"/>
                        </a:lnSpc>
                        <a:spcAft>
                          <a:spcPts val="0"/>
                        </a:spcAft>
                      </a:pPr>
                      <a:r>
                        <a:rPr lang="en-IN" sz="1000" b="1" dirty="0">
                          <a:effectLst/>
                        </a:rPr>
                        <a:t>Total venues in cluster</a:t>
                      </a:r>
                      <a:endParaRPr lang="en-IN" sz="1000" b="1" dirty="0">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r">
                        <a:lnSpc>
                          <a:spcPct val="107000"/>
                        </a:lnSpc>
                        <a:spcAft>
                          <a:spcPts val="0"/>
                        </a:spcAft>
                      </a:pPr>
                      <a:r>
                        <a:rPr lang="en-IN" sz="1000" b="1" dirty="0">
                          <a:effectLst/>
                        </a:rPr>
                        <a:t>575</a:t>
                      </a:r>
                      <a:endParaRPr lang="en-IN" sz="1000" b="1" dirty="0">
                        <a:effectLst/>
                        <a:latin typeface="Calibri" panose="020F0502020204030204" pitchFamily="34" charset="0"/>
                        <a:ea typeface="Calibri" panose="020F0502020204030204" pitchFamily="34" charset="0"/>
                        <a:cs typeface="Mangal" panose="02040503050203030202" pitchFamily="18" charset="0"/>
                      </a:endParaRPr>
                    </a:p>
                  </a:txBody>
                  <a:tcPr marL="38936" marR="38936" marT="0" marB="0" anchor="ctr"/>
                </a:tc>
                <a:tc hMerge="1">
                  <a:txBody>
                    <a:bodyPr/>
                    <a:lstStyle/>
                    <a:p>
                      <a:endParaRPr lang="en-IN"/>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46102194"/>
              </p:ext>
            </p:extLst>
          </p:nvPr>
        </p:nvGraphicFramePr>
        <p:xfrm>
          <a:off x="6118288" y="1447590"/>
          <a:ext cx="5859064" cy="3794110"/>
        </p:xfrm>
        <a:graphic>
          <a:graphicData uri="http://schemas.openxmlformats.org/drawingml/2006/table">
            <a:tbl>
              <a:tblPr firstRow="1" firstCol="1" bandRow="1">
                <a:tableStyleId>{5C22544A-7EE6-4342-B048-85BDC9FD1C3A}</a:tableStyleId>
              </a:tblPr>
              <a:tblGrid>
                <a:gridCol w="2296576"/>
                <a:gridCol w="463994"/>
                <a:gridCol w="920840"/>
                <a:gridCol w="1197677"/>
                <a:gridCol w="979977"/>
              </a:tblGrid>
              <a:tr h="407659">
                <a:tc>
                  <a:txBody>
                    <a:bodyPr/>
                    <a:lstStyle/>
                    <a:p>
                      <a:pPr>
                        <a:lnSpc>
                          <a:spcPct val="107000"/>
                        </a:lnSpc>
                        <a:spcAft>
                          <a:spcPts val="0"/>
                        </a:spcAft>
                      </a:pPr>
                      <a:r>
                        <a:rPr lang="en-IN" sz="1000" dirty="0">
                          <a:effectLst/>
                        </a:rPr>
                        <a:t>Venue Category</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Count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Percentage in cluster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Overall Percentage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Percentage per neighborhood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199203">
                <a:tc>
                  <a:txBody>
                    <a:bodyPr/>
                    <a:lstStyle/>
                    <a:p>
                      <a:pPr>
                        <a:lnSpc>
                          <a:spcPct val="107000"/>
                        </a:lnSpc>
                        <a:spcAft>
                          <a:spcPts val="0"/>
                        </a:spcAft>
                      </a:pPr>
                      <a:r>
                        <a:rPr lang="en-IN" sz="1000">
                          <a:effectLst/>
                        </a:rPr>
                        <a:t>Restaurant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90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40.7239819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15.35836177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1.279863481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199203">
                <a:tc>
                  <a:txBody>
                    <a:bodyPr/>
                    <a:lstStyle/>
                    <a:p>
                      <a:pPr>
                        <a:lnSpc>
                          <a:spcPct val="107000"/>
                        </a:lnSpc>
                        <a:spcAft>
                          <a:spcPts val="0"/>
                        </a:spcAft>
                      </a:pPr>
                      <a:r>
                        <a:rPr lang="en-IN" sz="1000">
                          <a:effectLst/>
                        </a:rPr>
                        <a:t>Cafe/Hot Beverages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10.40723982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17.03703704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1.419753086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199203">
                <a:tc>
                  <a:txBody>
                    <a:bodyPr/>
                    <a:lstStyle/>
                    <a:p>
                      <a:pPr>
                        <a:lnSpc>
                          <a:spcPct val="107000"/>
                        </a:lnSpc>
                        <a:spcAft>
                          <a:spcPts val="0"/>
                        </a:spcAft>
                      </a:pPr>
                      <a:r>
                        <a:rPr lang="en-IN" sz="1000">
                          <a:effectLst/>
                        </a:rPr>
                        <a:t>Dessert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10.40723982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16.31205674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1.359338061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199203">
                <a:tc>
                  <a:txBody>
                    <a:bodyPr/>
                    <a:lstStyle/>
                    <a:p>
                      <a:pPr>
                        <a:lnSpc>
                          <a:spcPct val="107000"/>
                        </a:lnSpc>
                        <a:spcAft>
                          <a:spcPts val="0"/>
                        </a:spcAft>
                      </a:pPr>
                      <a:r>
                        <a:rPr lang="en-IN" sz="1000">
                          <a:effectLst/>
                        </a:rPr>
                        <a:t>Shopping, Utilities Store or Market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9.049773756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13.98601399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1.165501166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199203">
                <a:tc>
                  <a:txBody>
                    <a:bodyPr/>
                    <a:lstStyle/>
                    <a:p>
                      <a:pPr>
                        <a:lnSpc>
                          <a:spcPct val="107000"/>
                        </a:lnSpc>
                        <a:spcAft>
                          <a:spcPts val="0"/>
                        </a:spcAft>
                      </a:pPr>
                      <a:r>
                        <a:rPr lang="en-IN" sz="1000">
                          <a:effectLst/>
                        </a:rPr>
                        <a:t>Bar/Pub</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8.597285068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17.75700935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1.479750779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199203">
                <a:tc>
                  <a:txBody>
                    <a:bodyPr/>
                    <a:lstStyle/>
                    <a:p>
                      <a:pPr>
                        <a:lnSpc>
                          <a:spcPct val="107000"/>
                        </a:lnSpc>
                        <a:spcAft>
                          <a:spcPts val="0"/>
                        </a:spcAft>
                      </a:pPr>
                      <a:r>
                        <a:rPr lang="en-IN" sz="1000">
                          <a:effectLst/>
                        </a:rPr>
                        <a:t>Entertainment Venues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4.977375566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14.86486486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1.238738739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199203">
                <a:tc>
                  <a:txBody>
                    <a:bodyPr/>
                    <a:lstStyle/>
                    <a:p>
                      <a:pPr>
                        <a:lnSpc>
                          <a:spcPct val="107000"/>
                        </a:lnSpc>
                        <a:spcAft>
                          <a:spcPts val="0"/>
                        </a:spcAft>
                      </a:pPr>
                      <a:r>
                        <a:rPr lang="en-IN" sz="1000">
                          <a:effectLst/>
                        </a:rPr>
                        <a:t>Fitness &amp; Wellness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3.619909502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27.5862069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2.298850575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199203">
                <a:tc>
                  <a:txBody>
                    <a:bodyPr/>
                    <a:lstStyle/>
                    <a:p>
                      <a:pPr>
                        <a:lnSpc>
                          <a:spcPct val="107000"/>
                        </a:lnSpc>
                        <a:spcAft>
                          <a:spcPts val="0"/>
                        </a:spcAft>
                      </a:pPr>
                      <a:r>
                        <a:rPr lang="en-IN" sz="1000">
                          <a:effectLst/>
                        </a:rPr>
                        <a:t>Park, Outdoors, Recreation or Nature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3.167420814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17.94871795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1.495726496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199203">
                <a:tc>
                  <a:txBody>
                    <a:bodyPr/>
                    <a:lstStyle/>
                    <a:p>
                      <a:pPr>
                        <a:lnSpc>
                          <a:spcPct val="107000"/>
                        </a:lnSpc>
                        <a:spcAft>
                          <a:spcPts val="0"/>
                        </a:spcAft>
                      </a:pPr>
                      <a:r>
                        <a:rPr lang="en-IN" sz="1000">
                          <a:effectLst/>
                        </a:rPr>
                        <a:t>Hotel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2.714932127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19.35483871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1.612903226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199203">
                <a:tc>
                  <a:txBody>
                    <a:bodyPr/>
                    <a:lstStyle/>
                    <a:p>
                      <a:pPr>
                        <a:lnSpc>
                          <a:spcPct val="107000"/>
                        </a:lnSpc>
                        <a:spcAft>
                          <a:spcPts val="0"/>
                        </a:spcAft>
                      </a:pPr>
                      <a:r>
                        <a:rPr lang="en-IN" sz="1000">
                          <a:effectLst/>
                        </a:rPr>
                        <a:t>Public Places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1.809954751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2.083333333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199203">
                <a:tc>
                  <a:txBody>
                    <a:bodyPr/>
                    <a:lstStyle/>
                    <a:p>
                      <a:pPr>
                        <a:lnSpc>
                          <a:spcPct val="107000"/>
                        </a:lnSpc>
                        <a:spcAft>
                          <a:spcPts val="0"/>
                        </a:spcAft>
                      </a:pPr>
                      <a:r>
                        <a:rPr lang="en-IN" sz="1000">
                          <a:effectLst/>
                        </a:rPr>
                        <a:t>Transportation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1.357466063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11.11111111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0.925925926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199203">
                <a:tc>
                  <a:txBody>
                    <a:bodyPr/>
                    <a:lstStyle/>
                    <a:p>
                      <a:pPr>
                        <a:lnSpc>
                          <a:spcPct val="107000"/>
                        </a:lnSpc>
                        <a:spcAft>
                          <a:spcPts val="0"/>
                        </a:spcAft>
                      </a:pPr>
                      <a:r>
                        <a:rPr lang="en-IN" sz="1000">
                          <a:effectLst/>
                        </a:rPr>
                        <a:t>Medical and Pharmacy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0.904977376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8.333333333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199203">
                <a:tc>
                  <a:txBody>
                    <a:bodyPr/>
                    <a:lstStyle/>
                    <a:p>
                      <a:pPr>
                        <a:lnSpc>
                          <a:spcPct val="107000"/>
                        </a:lnSpc>
                        <a:spcAft>
                          <a:spcPts val="0"/>
                        </a:spcAft>
                      </a:pPr>
                      <a:r>
                        <a:rPr lang="en-IN" sz="1000">
                          <a:effectLst/>
                        </a:rPr>
                        <a:t>Residential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0.904977376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66.66666667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5.555555556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199203">
                <a:tc>
                  <a:txBody>
                    <a:bodyPr/>
                    <a:lstStyle/>
                    <a:p>
                      <a:pPr>
                        <a:lnSpc>
                          <a:spcPct val="107000"/>
                        </a:lnSpc>
                        <a:spcAft>
                          <a:spcPts val="0"/>
                        </a:spcAft>
                      </a:pPr>
                      <a:r>
                        <a:rPr lang="en-IN" sz="1000">
                          <a:effectLst/>
                        </a:rPr>
                        <a:t>Services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0.904977376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11.76470588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0.980392157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199203">
                <a:tc>
                  <a:txBody>
                    <a:bodyPr/>
                    <a:lstStyle/>
                    <a:p>
                      <a:pPr>
                        <a:lnSpc>
                          <a:spcPct val="107000"/>
                        </a:lnSpc>
                        <a:spcAft>
                          <a:spcPts val="0"/>
                        </a:spcAft>
                      </a:pPr>
                      <a:r>
                        <a:rPr lang="en-IN" sz="1000">
                          <a:effectLst/>
                        </a:rPr>
                        <a:t>Sports Field/Stadium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0.452488688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12.5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1.041666667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199203">
                <a:tc gridSpan="3">
                  <a:txBody>
                    <a:bodyPr/>
                    <a:lstStyle/>
                    <a:p>
                      <a:pPr>
                        <a:lnSpc>
                          <a:spcPct val="107000"/>
                        </a:lnSpc>
                        <a:spcAft>
                          <a:spcPts val="0"/>
                        </a:spcAft>
                      </a:pPr>
                      <a:r>
                        <a:rPr lang="en-IN" sz="1000">
                          <a:effectLst/>
                        </a:rPr>
                        <a:t>Total neighborhoods in cluster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hMerge="1">
                  <a:txBody>
                    <a:bodyPr/>
                    <a:lstStyle/>
                    <a:p>
                      <a:endParaRPr lang="en-IN"/>
                    </a:p>
                  </a:txBody>
                  <a:tcPr/>
                </a:tc>
                <a:tc hMerge="1">
                  <a:txBody>
                    <a:bodyPr/>
                    <a:lstStyle/>
                    <a:p>
                      <a:endParaRPr lang="en-IN"/>
                    </a:p>
                  </a:txBody>
                  <a:tcPr/>
                </a:tc>
                <a:tc gridSpan="2">
                  <a:txBody>
                    <a:bodyPr/>
                    <a:lstStyle/>
                    <a:p>
                      <a:pPr algn="r">
                        <a:lnSpc>
                          <a:spcPct val="107000"/>
                        </a:lnSpc>
                        <a:spcAft>
                          <a:spcPts val="0"/>
                        </a:spcAft>
                      </a:pPr>
                      <a:r>
                        <a:rPr lang="en-IN" sz="1000">
                          <a:effectLst/>
                        </a:rPr>
                        <a:t>12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hMerge="1">
                  <a:txBody>
                    <a:bodyPr/>
                    <a:lstStyle/>
                    <a:p>
                      <a:endParaRPr lang="en-IN"/>
                    </a:p>
                  </a:txBody>
                  <a:tcPr/>
                </a:tc>
              </a:tr>
              <a:tr h="199203">
                <a:tc gridSpan="3">
                  <a:txBody>
                    <a:bodyPr/>
                    <a:lstStyle/>
                    <a:p>
                      <a:pPr>
                        <a:lnSpc>
                          <a:spcPct val="107000"/>
                        </a:lnSpc>
                        <a:spcAft>
                          <a:spcPts val="0"/>
                        </a:spcAft>
                      </a:pPr>
                      <a:r>
                        <a:rPr lang="en-IN" sz="1000">
                          <a:effectLst/>
                        </a:rPr>
                        <a:t>Total venues in cluster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hMerge="1">
                  <a:txBody>
                    <a:bodyPr/>
                    <a:lstStyle/>
                    <a:p>
                      <a:endParaRPr lang="en-IN"/>
                    </a:p>
                  </a:txBody>
                  <a:tcPr/>
                </a:tc>
                <a:tc hMerge="1">
                  <a:txBody>
                    <a:bodyPr/>
                    <a:lstStyle/>
                    <a:p>
                      <a:endParaRPr lang="en-IN"/>
                    </a:p>
                  </a:txBody>
                  <a:tcPr/>
                </a:tc>
                <a:tc gridSpan="2">
                  <a:txBody>
                    <a:bodyPr/>
                    <a:lstStyle/>
                    <a:p>
                      <a:pPr algn="r">
                        <a:lnSpc>
                          <a:spcPct val="107000"/>
                        </a:lnSpc>
                        <a:spcAft>
                          <a:spcPts val="0"/>
                        </a:spcAft>
                      </a:pPr>
                      <a:r>
                        <a:rPr lang="en-IN" sz="1000" dirty="0">
                          <a:effectLst/>
                        </a:rPr>
                        <a:t>221</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hMerge="1">
                  <a:txBody>
                    <a:bodyPr/>
                    <a:lstStyle/>
                    <a:p>
                      <a:endParaRPr lang="en-IN"/>
                    </a:p>
                  </a:txBody>
                  <a:tcPr/>
                </a:tc>
              </a:tr>
            </a:tbl>
          </a:graphicData>
        </a:graphic>
      </p:graphicFrame>
      <p:sp>
        <p:nvSpPr>
          <p:cNvPr id="6" name="TextBox 5"/>
          <p:cNvSpPr txBox="1"/>
          <p:nvPr/>
        </p:nvSpPr>
        <p:spPr>
          <a:xfrm>
            <a:off x="2091073" y="296369"/>
            <a:ext cx="1992597" cy="369332"/>
          </a:xfrm>
          <a:prstGeom prst="rect">
            <a:avLst/>
          </a:prstGeom>
          <a:noFill/>
        </p:spPr>
        <p:txBody>
          <a:bodyPr wrap="none" rtlCol="0">
            <a:spAutoFit/>
          </a:bodyPr>
          <a:lstStyle/>
          <a:p>
            <a:r>
              <a:rPr lang="en-US" dirty="0" smtClean="0"/>
              <a:t>Cluster 3 (Mumbai)</a:t>
            </a:r>
            <a:endParaRPr lang="en-IN" dirty="0"/>
          </a:p>
        </p:txBody>
      </p:sp>
      <p:sp>
        <p:nvSpPr>
          <p:cNvPr id="7" name="TextBox 6"/>
          <p:cNvSpPr txBox="1"/>
          <p:nvPr/>
        </p:nvSpPr>
        <p:spPr>
          <a:xfrm>
            <a:off x="8466115" y="901676"/>
            <a:ext cx="1992597" cy="369332"/>
          </a:xfrm>
          <a:prstGeom prst="rect">
            <a:avLst/>
          </a:prstGeom>
          <a:noFill/>
        </p:spPr>
        <p:txBody>
          <a:bodyPr wrap="none" rtlCol="0">
            <a:spAutoFit/>
          </a:bodyPr>
          <a:lstStyle/>
          <a:p>
            <a:r>
              <a:rPr lang="en-US" dirty="0" smtClean="0"/>
              <a:t>Cluster 4 (Mumbai)</a:t>
            </a:r>
            <a:endParaRPr lang="en-IN" dirty="0"/>
          </a:p>
        </p:txBody>
      </p:sp>
    </p:spTree>
    <p:extLst>
      <p:ext uri="{BB962C8B-B14F-4D97-AF65-F5344CB8AC3E}">
        <p14:creationId xmlns:p14="http://schemas.microsoft.com/office/powerpoint/2010/main" val="33788267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97398926"/>
              </p:ext>
            </p:extLst>
          </p:nvPr>
        </p:nvGraphicFramePr>
        <p:xfrm>
          <a:off x="155370" y="935374"/>
          <a:ext cx="6284067" cy="5382571"/>
        </p:xfrm>
        <a:graphic>
          <a:graphicData uri="http://schemas.openxmlformats.org/drawingml/2006/table">
            <a:tbl>
              <a:tblPr firstRow="1" firstCol="1" bandRow="1">
                <a:tableStyleId>{5C22544A-7EE6-4342-B048-85BDC9FD1C3A}</a:tableStyleId>
              </a:tblPr>
              <a:tblGrid>
                <a:gridCol w="2463165"/>
                <a:gridCol w="497651"/>
                <a:gridCol w="987636"/>
                <a:gridCol w="1284553"/>
                <a:gridCol w="1051062"/>
              </a:tblGrid>
              <a:tr h="646186">
                <a:tc>
                  <a:txBody>
                    <a:bodyPr/>
                    <a:lstStyle/>
                    <a:p>
                      <a:pPr>
                        <a:lnSpc>
                          <a:spcPct val="107000"/>
                        </a:lnSpc>
                        <a:spcAft>
                          <a:spcPts val="0"/>
                        </a:spcAft>
                      </a:pPr>
                      <a:r>
                        <a:rPr lang="en-IN" sz="1000" dirty="0">
                          <a:effectLst/>
                        </a:rPr>
                        <a:t>Venue Category</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Count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Percentage in cluster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Overall Percentage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Percentage per neighborhood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315759">
                <a:tc>
                  <a:txBody>
                    <a:bodyPr/>
                    <a:lstStyle/>
                    <a:p>
                      <a:pPr>
                        <a:lnSpc>
                          <a:spcPct val="107000"/>
                        </a:lnSpc>
                        <a:spcAft>
                          <a:spcPts val="0"/>
                        </a:spcAft>
                      </a:pPr>
                      <a:r>
                        <a:rPr lang="en-IN" sz="1000">
                          <a:effectLst/>
                        </a:rPr>
                        <a:t>Restaurant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66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42.30769231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11.26279863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0.938566553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315759">
                <a:tc>
                  <a:txBody>
                    <a:bodyPr/>
                    <a:lstStyle/>
                    <a:p>
                      <a:pPr>
                        <a:lnSpc>
                          <a:spcPct val="107000"/>
                        </a:lnSpc>
                        <a:spcAft>
                          <a:spcPts val="0"/>
                        </a:spcAft>
                      </a:pPr>
                      <a:r>
                        <a:rPr lang="en-IN" sz="1000">
                          <a:effectLst/>
                        </a:rPr>
                        <a:t>Shopping, Utilities Store or Market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16.02564103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17.48251748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1.456876457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315759">
                <a:tc>
                  <a:txBody>
                    <a:bodyPr/>
                    <a:lstStyle/>
                    <a:p>
                      <a:pPr>
                        <a:lnSpc>
                          <a:spcPct val="107000"/>
                        </a:lnSpc>
                        <a:spcAft>
                          <a:spcPts val="0"/>
                        </a:spcAft>
                      </a:pPr>
                      <a:r>
                        <a:rPr lang="en-IN" sz="1000">
                          <a:effectLst/>
                        </a:rPr>
                        <a:t>Cafe/Hot Beverages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11.53846154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13.33333333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1.111111111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315759">
                <a:tc>
                  <a:txBody>
                    <a:bodyPr/>
                    <a:lstStyle/>
                    <a:p>
                      <a:pPr>
                        <a:lnSpc>
                          <a:spcPct val="107000"/>
                        </a:lnSpc>
                        <a:spcAft>
                          <a:spcPts val="0"/>
                        </a:spcAft>
                      </a:pPr>
                      <a:r>
                        <a:rPr lang="en-IN" sz="1000">
                          <a:effectLst/>
                        </a:rPr>
                        <a:t>Bar/Pub</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8.333333333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12.14953271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1.012461059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315759">
                <a:tc>
                  <a:txBody>
                    <a:bodyPr/>
                    <a:lstStyle/>
                    <a:p>
                      <a:pPr>
                        <a:lnSpc>
                          <a:spcPct val="107000"/>
                        </a:lnSpc>
                        <a:spcAft>
                          <a:spcPts val="0"/>
                        </a:spcAft>
                      </a:pPr>
                      <a:r>
                        <a:rPr lang="en-IN" sz="1000">
                          <a:effectLst/>
                        </a:rPr>
                        <a:t>Dessert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7.692307692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8.510638298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0.709219858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315759">
                <a:tc>
                  <a:txBody>
                    <a:bodyPr/>
                    <a:lstStyle/>
                    <a:p>
                      <a:pPr>
                        <a:lnSpc>
                          <a:spcPct val="107000"/>
                        </a:lnSpc>
                        <a:spcAft>
                          <a:spcPts val="0"/>
                        </a:spcAft>
                      </a:pPr>
                      <a:r>
                        <a:rPr lang="en-IN" sz="1000">
                          <a:effectLst/>
                        </a:rPr>
                        <a:t>Entertainment Venues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5.128205128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10.81081081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0.900900901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315759">
                <a:tc>
                  <a:txBody>
                    <a:bodyPr/>
                    <a:lstStyle/>
                    <a:p>
                      <a:pPr>
                        <a:lnSpc>
                          <a:spcPct val="107000"/>
                        </a:lnSpc>
                        <a:spcAft>
                          <a:spcPts val="0"/>
                        </a:spcAft>
                      </a:pPr>
                      <a:r>
                        <a:rPr lang="en-IN" sz="1000">
                          <a:effectLst/>
                        </a:rPr>
                        <a:t>Fitness &amp; Wellness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1.923076923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10.34482759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0.862068966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315759">
                <a:tc>
                  <a:txBody>
                    <a:bodyPr/>
                    <a:lstStyle/>
                    <a:p>
                      <a:pPr>
                        <a:lnSpc>
                          <a:spcPct val="107000"/>
                        </a:lnSpc>
                        <a:spcAft>
                          <a:spcPts val="0"/>
                        </a:spcAft>
                      </a:pPr>
                      <a:r>
                        <a:rPr lang="en-IN" sz="1000">
                          <a:effectLst/>
                        </a:rPr>
                        <a:t>Park, Outdoors, Recreation or Nature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1.923076923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7.692307692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0.641025641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315759">
                <a:tc>
                  <a:txBody>
                    <a:bodyPr/>
                    <a:lstStyle/>
                    <a:p>
                      <a:pPr>
                        <a:lnSpc>
                          <a:spcPct val="107000"/>
                        </a:lnSpc>
                        <a:spcAft>
                          <a:spcPts val="0"/>
                        </a:spcAft>
                      </a:pPr>
                      <a:r>
                        <a:rPr lang="en-IN" sz="1000">
                          <a:effectLst/>
                        </a:rPr>
                        <a:t>Hotel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1.282051282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6.451612903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0.537634409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315759">
                <a:tc>
                  <a:txBody>
                    <a:bodyPr/>
                    <a:lstStyle/>
                    <a:p>
                      <a:pPr>
                        <a:lnSpc>
                          <a:spcPct val="107000"/>
                        </a:lnSpc>
                        <a:spcAft>
                          <a:spcPts val="0"/>
                        </a:spcAft>
                      </a:pPr>
                      <a:r>
                        <a:rPr lang="en-IN" sz="1000">
                          <a:effectLst/>
                        </a:rPr>
                        <a:t>Public Places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1.282051282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12.5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1.041666667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315759">
                <a:tc>
                  <a:txBody>
                    <a:bodyPr/>
                    <a:lstStyle/>
                    <a:p>
                      <a:pPr>
                        <a:lnSpc>
                          <a:spcPct val="107000"/>
                        </a:lnSpc>
                        <a:spcAft>
                          <a:spcPts val="0"/>
                        </a:spcAft>
                      </a:pPr>
                      <a:r>
                        <a:rPr lang="en-IN" sz="1000">
                          <a:effectLst/>
                        </a:rPr>
                        <a:t>Transportation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1.282051282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7.407407407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0.617283951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315759">
                <a:tc>
                  <a:txBody>
                    <a:bodyPr/>
                    <a:lstStyle/>
                    <a:p>
                      <a:pPr>
                        <a:lnSpc>
                          <a:spcPct val="107000"/>
                        </a:lnSpc>
                        <a:spcAft>
                          <a:spcPts val="0"/>
                        </a:spcAft>
                      </a:pPr>
                      <a:r>
                        <a:rPr lang="en-IN" sz="1000">
                          <a:effectLst/>
                        </a:rPr>
                        <a:t>Education and teaching</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0.641025641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8.333333333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315759">
                <a:tc>
                  <a:txBody>
                    <a:bodyPr/>
                    <a:lstStyle/>
                    <a:p>
                      <a:pPr>
                        <a:lnSpc>
                          <a:spcPct val="107000"/>
                        </a:lnSpc>
                        <a:spcAft>
                          <a:spcPts val="0"/>
                        </a:spcAft>
                      </a:pPr>
                      <a:r>
                        <a:rPr lang="en-IN" sz="1000">
                          <a:effectLst/>
                        </a:rPr>
                        <a:t>Sports Field/Stadium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0.641025641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12.5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1.041666667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315759">
                <a:tc gridSpan="3">
                  <a:txBody>
                    <a:bodyPr/>
                    <a:lstStyle/>
                    <a:p>
                      <a:pPr>
                        <a:lnSpc>
                          <a:spcPct val="107000"/>
                        </a:lnSpc>
                        <a:spcAft>
                          <a:spcPts val="0"/>
                        </a:spcAft>
                      </a:pPr>
                      <a:r>
                        <a:rPr lang="en-IN" sz="1000">
                          <a:effectLst/>
                        </a:rPr>
                        <a:t>Total neighborhoods in cluster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hMerge="1">
                  <a:txBody>
                    <a:bodyPr/>
                    <a:lstStyle/>
                    <a:p>
                      <a:endParaRPr lang="en-IN"/>
                    </a:p>
                  </a:txBody>
                  <a:tcPr/>
                </a:tc>
                <a:tc hMerge="1">
                  <a:txBody>
                    <a:bodyPr/>
                    <a:lstStyle/>
                    <a:p>
                      <a:endParaRPr lang="en-IN"/>
                    </a:p>
                  </a:txBody>
                  <a:tcPr/>
                </a:tc>
                <a:tc gridSpan="2">
                  <a:txBody>
                    <a:bodyPr/>
                    <a:lstStyle/>
                    <a:p>
                      <a:pPr algn="r">
                        <a:lnSpc>
                          <a:spcPct val="107000"/>
                        </a:lnSpc>
                        <a:spcAft>
                          <a:spcPts val="0"/>
                        </a:spcAft>
                      </a:pPr>
                      <a:r>
                        <a:rPr lang="en-IN" sz="1000">
                          <a:effectLst/>
                        </a:rPr>
                        <a:t>12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hMerge="1">
                  <a:txBody>
                    <a:bodyPr/>
                    <a:lstStyle/>
                    <a:p>
                      <a:endParaRPr lang="en-IN"/>
                    </a:p>
                  </a:txBody>
                  <a:tcPr/>
                </a:tc>
              </a:tr>
              <a:tr h="315759">
                <a:tc gridSpan="3">
                  <a:txBody>
                    <a:bodyPr/>
                    <a:lstStyle/>
                    <a:p>
                      <a:pPr>
                        <a:lnSpc>
                          <a:spcPct val="107000"/>
                        </a:lnSpc>
                        <a:spcAft>
                          <a:spcPts val="0"/>
                        </a:spcAft>
                      </a:pPr>
                      <a:r>
                        <a:rPr lang="en-IN" sz="1000" dirty="0">
                          <a:effectLst/>
                        </a:rPr>
                        <a:t>Total venues in cluster</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hMerge="1">
                  <a:txBody>
                    <a:bodyPr/>
                    <a:lstStyle/>
                    <a:p>
                      <a:endParaRPr lang="en-IN"/>
                    </a:p>
                  </a:txBody>
                  <a:tcPr/>
                </a:tc>
                <a:tc hMerge="1">
                  <a:txBody>
                    <a:bodyPr/>
                    <a:lstStyle/>
                    <a:p>
                      <a:endParaRPr lang="en-IN"/>
                    </a:p>
                  </a:txBody>
                  <a:tcPr/>
                </a:tc>
                <a:tc gridSpan="2">
                  <a:txBody>
                    <a:bodyPr/>
                    <a:lstStyle/>
                    <a:p>
                      <a:pPr algn="r">
                        <a:lnSpc>
                          <a:spcPct val="107000"/>
                        </a:lnSpc>
                        <a:spcAft>
                          <a:spcPts val="0"/>
                        </a:spcAft>
                      </a:pPr>
                      <a:r>
                        <a:rPr lang="en-IN" sz="1000" dirty="0">
                          <a:effectLst/>
                        </a:rPr>
                        <a:t>156</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hMerge="1">
                  <a:txBody>
                    <a:bodyPr/>
                    <a:lstStyle/>
                    <a:p>
                      <a:endParaRPr lang="en-IN"/>
                    </a:p>
                  </a:txBody>
                  <a:tcPr/>
                </a:tc>
              </a:tr>
            </a:tbl>
          </a:graphicData>
        </a:graphic>
      </p:graphicFrame>
      <p:sp>
        <p:nvSpPr>
          <p:cNvPr id="5" name="TextBox 4"/>
          <p:cNvSpPr txBox="1"/>
          <p:nvPr/>
        </p:nvSpPr>
        <p:spPr>
          <a:xfrm>
            <a:off x="6439437" y="1210614"/>
            <a:ext cx="5649532" cy="4832092"/>
          </a:xfrm>
          <a:prstGeom prst="rect">
            <a:avLst/>
          </a:prstGeom>
          <a:noFill/>
        </p:spPr>
        <p:txBody>
          <a:bodyPr wrap="square" rtlCol="0">
            <a:spAutoFit/>
          </a:bodyPr>
          <a:lstStyle/>
          <a:p>
            <a:pPr algn="just"/>
            <a:r>
              <a:rPr lang="en-US" sz="1400" dirty="0"/>
              <a:t>The following observations are made about the clusters in Mumbai City</a:t>
            </a:r>
            <a:r>
              <a:rPr lang="en-US" sz="1400" dirty="0" smtClean="0"/>
              <a:t>:</a:t>
            </a:r>
          </a:p>
          <a:p>
            <a:pPr algn="just"/>
            <a:endParaRPr lang="en-IN" sz="1400" dirty="0"/>
          </a:p>
          <a:p>
            <a:pPr algn="just"/>
            <a:r>
              <a:rPr lang="en-US" sz="1400" b="1" u="sng" dirty="0"/>
              <a:t>Cluster 1</a:t>
            </a:r>
            <a:r>
              <a:rPr lang="en-US" sz="1400" dirty="0"/>
              <a:t>:</a:t>
            </a:r>
            <a:endParaRPr lang="en-IN" sz="1400" dirty="0"/>
          </a:p>
          <a:p>
            <a:pPr algn="just"/>
            <a:r>
              <a:rPr lang="en-US" sz="1400" dirty="0"/>
              <a:t>Ideally, the neighborhoods must be decent residential areas having a mix of all general characteristics. In the present case, the neighborhoods have ample amount of restaurants, cafes, markets, public places, parks and other types of venues. Thus they offer a wide array of options and therefore, can be termed as ‘general’ neighborhoods. As expected, 22 out of 85 neighborhoods of Mumbai are situated in this cluster, making it the second most populated cluster of the city</a:t>
            </a:r>
            <a:r>
              <a:rPr lang="en-US" sz="1400" dirty="0" smtClean="0"/>
              <a:t>.</a:t>
            </a:r>
          </a:p>
          <a:p>
            <a:pPr algn="just"/>
            <a:endParaRPr lang="en-IN" sz="1400" dirty="0"/>
          </a:p>
          <a:p>
            <a:pPr algn="just"/>
            <a:r>
              <a:rPr lang="en-US" sz="1400" b="1" u="sng" dirty="0"/>
              <a:t>Cluster 2</a:t>
            </a:r>
            <a:r>
              <a:rPr lang="en-US" sz="1400" dirty="0"/>
              <a:t>:</a:t>
            </a:r>
            <a:endParaRPr lang="en-IN" sz="1400" dirty="0"/>
          </a:p>
          <a:p>
            <a:pPr algn="just"/>
            <a:r>
              <a:rPr lang="en-US" sz="1400" dirty="0"/>
              <a:t>Ideally, the neighborhoods should be calm and peaceful, attracting people who wants to get away from busy city life. Cluster 2 matches the profile most suitably in comparison to any other cluster of Mumbai City. Although its characteristics are still very different from the cluster 2 in New York. While the neighborhoods of New York had more open spaces (such as parks, natural venues, sports fields) and less restaurants and bars, the case with Mumbai is completely opposite. Still, the lesser number of Hotels and Cafes, and absence of many other types of venues in the neighborhoods suggest a similar profile. Unsurprisingly in a city like a Mumbai, there are only 2 neighborhoods matching such profile.</a:t>
            </a:r>
            <a:endParaRPr lang="en-IN" sz="1400" dirty="0"/>
          </a:p>
        </p:txBody>
      </p:sp>
    </p:spTree>
    <p:extLst>
      <p:ext uri="{BB962C8B-B14F-4D97-AF65-F5344CB8AC3E}">
        <p14:creationId xmlns:p14="http://schemas.microsoft.com/office/powerpoint/2010/main" val="6034991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983" y="1246075"/>
            <a:ext cx="11731580" cy="4897147"/>
          </a:xfrm>
        </p:spPr>
        <p:txBody>
          <a:bodyPr>
            <a:normAutofit fontScale="55000" lnSpcReduction="20000"/>
          </a:bodyPr>
          <a:lstStyle/>
          <a:p>
            <a:pPr marL="0" indent="0" algn="just">
              <a:buNone/>
            </a:pPr>
            <a:r>
              <a:rPr lang="en-US" sz="3200" b="1" u="sng" dirty="0"/>
              <a:t>Cluster 3</a:t>
            </a:r>
            <a:r>
              <a:rPr lang="en-US" sz="3200" dirty="0"/>
              <a:t>:</a:t>
            </a:r>
            <a:endParaRPr lang="en-IN" sz="3200" dirty="0"/>
          </a:p>
          <a:p>
            <a:pPr marL="0" indent="0" algn="just">
              <a:buNone/>
            </a:pPr>
            <a:r>
              <a:rPr lang="en-US" sz="3200" dirty="0"/>
              <a:t>Ideally, the neighborhoods should be more chaotic and busy with tourists and customers flocking to restaurants, bars, public places, museums, and markets etc. Considering Mumbai, it’s safe to argue that a majority of its neighborhoods may end up in this cluster. Unsurprisingly, 37 of its neighborhoods belong to this cluster. The cluster also has good transportation facilities, serving to the crowd of people travelling to and from these neighborhoods. The cluster also has 54% of the city’s parks, outdoors and recreational venues unlike the case of New York where the number was below 14%, indicating the city’s poor planning. Also there wasn’t any residential venue listed in this cluster in New York, as has been the case with Mumbai. Although, this could be again due to inadequate amount of data as most busy areas of India’s cities are also crowded residential areas. </a:t>
            </a:r>
            <a:endParaRPr lang="en-IN" sz="3200" dirty="0"/>
          </a:p>
          <a:p>
            <a:pPr marL="0" indent="0" algn="just">
              <a:buNone/>
            </a:pPr>
            <a:r>
              <a:rPr lang="en-US" sz="3200" b="1" u="sng" dirty="0"/>
              <a:t>Cluster 4</a:t>
            </a:r>
            <a:r>
              <a:rPr lang="en-US" sz="3200" dirty="0"/>
              <a:t>:</a:t>
            </a:r>
            <a:endParaRPr lang="en-IN" sz="3200" dirty="0"/>
          </a:p>
          <a:p>
            <a:pPr marL="0" indent="0" algn="just">
              <a:buNone/>
            </a:pPr>
            <a:r>
              <a:rPr lang="en-US" sz="3200" dirty="0"/>
              <a:t>Ideally, the neighborhoods should be more suitable for either immigrants and poor section of the society, or well off people living in closed societies. The suitability of this cluster for two extremely different type of people may be disappointing, although the current model cannot make such distinction as such factors are not included in the process. For example, the current model treats all restaurants as similar, without making any distinction in roadside </a:t>
            </a:r>
            <a:r>
              <a:rPr lang="en-US" sz="3200" dirty="0" err="1"/>
              <a:t>dhabas</a:t>
            </a:r>
            <a:r>
              <a:rPr lang="en-US" sz="3200" dirty="0"/>
              <a:t>, economical fast food joints, or expensive diner. The neighborhoods have less entertainment venues and stores offering services and have major residential areas. </a:t>
            </a:r>
            <a:endParaRPr lang="en-IN" sz="3200" dirty="0"/>
          </a:p>
          <a:p>
            <a:pPr marL="0" indent="0" algn="just">
              <a:buNone/>
            </a:pPr>
            <a:r>
              <a:rPr lang="en-US" sz="3200" b="1" u="sng" dirty="0"/>
              <a:t>Cluster 5</a:t>
            </a:r>
            <a:r>
              <a:rPr lang="en-US" sz="3200" dirty="0"/>
              <a:t>:</a:t>
            </a:r>
            <a:endParaRPr lang="en-IN" sz="3200" dirty="0"/>
          </a:p>
          <a:p>
            <a:pPr marL="0" indent="0" algn="just">
              <a:buNone/>
            </a:pPr>
            <a:r>
              <a:rPr lang="en-US" sz="3200" dirty="0"/>
              <a:t>Ideally, the neighborhoods should be suitable for students, bachelors and young people interested in experiencing the busy yet quality city life. Although due to the inadequate data, especially in regards of Residential venues, a clear picture cannot be obtained about these neighborhoods. Comparing all clusters of Mumbai to the respective clusters of New York, this cluster inarguably differs the most from cluster 5 of New York.</a:t>
            </a:r>
            <a:endParaRPr lang="en-IN" sz="3200" dirty="0"/>
          </a:p>
          <a:p>
            <a:pPr marL="0" indent="0">
              <a:buNone/>
            </a:pPr>
            <a:endParaRPr lang="en-IN" dirty="0"/>
          </a:p>
        </p:txBody>
      </p:sp>
    </p:spTree>
    <p:extLst>
      <p:ext uri="{BB962C8B-B14F-4D97-AF65-F5344CB8AC3E}">
        <p14:creationId xmlns:p14="http://schemas.microsoft.com/office/powerpoint/2010/main" val="42752788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5489"/>
          </a:xfrm>
        </p:spPr>
        <p:txBody>
          <a:bodyPr>
            <a:normAutofit/>
          </a:bodyPr>
          <a:lstStyle/>
          <a:p>
            <a:r>
              <a:rPr lang="en-US" sz="4800" dirty="0" smtClean="0"/>
              <a:t>Conclusion</a:t>
            </a:r>
            <a:endParaRPr lang="en-IN" sz="4800" dirty="0"/>
          </a:p>
        </p:txBody>
      </p:sp>
      <p:sp>
        <p:nvSpPr>
          <p:cNvPr id="3" name="Content Placeholder 2"/>
          <p:cNvSpPr>
            <a:spLocks noGrp="1"/>
          </p:cNvSpPr>
          <p:nvPr>
            <p:ph idx="1"/>
          </p:nvPr>
        </p:nvSpPr>
        <p:spPr>
          <a:xfrm>
            <a:off x="683654" y="1696835"/>
            <a:ext cx="10515600" cy="4351338"/>
          </a:xfrm>
        </p:spPr>
        <p:txBody>
          <a:bodyPr>
            <a:normAutofit fontScale="92500" lnSpcReduction="10000"/>
          </a:bodyPr>
          <a:lstStyle/>
          <a:p>
            <a:pPr algn="just"/>
            <a:r>
              <a:rPr lang="en-US" sz="2400" dirty="0"/>
              <a:t>The </a:t>
            </a:r>
            <a:r>
              <a:rPr lang="en-US" sz="2400" dirty="0" smtClean="0"/>
              <a:t>project </a:t>
            </a:r>
            <a:r>
              <a:rPr lang="en-US" sz="2400" dirty="0"/>
              <a:t>aims at looking at Mumbai through the New York lens, and observing the key similarities as well as differences, and identifying the key areas of improvement. Despite inadequate amount of data and limitations of using Foursquare in such a study, the report has successfully laid down critical observations and discussed some very important issues. Identifying different areas of Mumbai having similarities to New York will be helpful in planning infrastructure development and resource management of those areas to achieve their understated potential. It can also indicate towards the potential of certain neighborhoods that might not have been looked at previously. This study suggests a completely different way of planning a city’s development</a:t>
            </a:r>
            <a:r>
              <a:rPr lang="en-US" sz="2400" dirty="0" smtClean="0"/>
              <a:t>.</a:t>
            </a:r>
          </a:p>
          <a:p>
            <a:pPr marL="0" indent="0" algn="just">
              <a:buNone/>
            </a:pPr>
            <a:endParaRPr lang="en-IN" sz="2400" dirty="0"/>
          </a:p>
          <a:p>
            <a:pPr algn="just"/>
            <a:r>
              <a:rPr lang="en-US" sz="2400" dirty="0"/>
              <a:t>The key difference between Mumbai and New York is in the vision and foresight of its authorities. While a large portion of New York was planned well in advance under The Commissioner’s plan of 1811, Mumbai didn’t witness any such attempts. And that has hampered its ability to achieve its true potential.</a:t>
            </a:r>
            <a:endParaRPr lang="en-IN" sz="2400" dirty="0"/>
          </a:p>
          <a:p>
            <a:pPr algn="just"/>
            <a:endParaRPr lang="en-IN" dirty="0"/>
          </a:p>
        </p:txBody>
      </p:sp>
    </p:spTree>
    <p:extLst>
      <p:ext uri="{BB962C8B-B14F-4D97-AF65-F5344CB8AC3E}">
        <p14:creationId xmlns:p14="http://schemas.microsoft.com/office/powerpoint/2010/main" val="917739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50" y="154110"/>
            <a:ext cx="10515600" cy="1325563"/>
          </a:xfrm>
        </p:spPr>
        <p:txBody>
          <a:bodyPr/>
          <a:lstStyle/>
          <a:p>
            <a:r>
              <a:rPr lang="en-US" dirty="0" smtClean="0"/>
              <a:t>New York City</a:t>
            </a:r>
            <a:endParaRPr lang="en-IN" dirty="0"/>
          </a:p>
        </p:txBody>
      </p:sp>
      <p:sp>
        <p:nvSpPr>
          <p:cNvPr id="3" name="Content Placeholder 2"/>
          <p:cNvSpPr>
            <a:spLocks noGrp="1"/>
          </p:cNvSpPr>
          <p:nvPr>
            <p:ph idx="1"/>
          </p:nvPr>
        </p:nvSpPr>
        <p:spPr>
          <a:xfrm>
            <a:off x="162950" y="1234782"/>
            <a:ext cx="4999893" cy="4351338"/>
          </a:xfrm>
        </p:spPr>
        <p:txBody>
          <a:bodyPr>
            <a:normAutofit/>
          </a:bodyPr>
          <a:lstStyle/>
          <a:p>
            <a:pPr algn="just"/>
            <a:r>
              <a:rPr lang="en-US" sz="2000" dirty="0"/>
              <a:t>New York is considered one of the most influential cities on our planet. Being the financial capital of the United States of America, New York carries a certain weight. It is also the home to some of the wealthiest and most prominent people in our world. The success of New York can also be attributed to its urban planning, especially the Commissioner’s plan of 1811, that laid the roadmap to its success.  </a:t>
            </a:r>
            <a:endParaRPr lang="en-IN" sz="2000" dirty="0"/>
          </a:p>
          <a:p>
            <a:pPr algn="just"/>
            <a:r>
              <a:rPr lang="en-US" sz="2000" dirty="0"/>
              <a:t>New York consists of five boroughs, namely Bronx, Brooklyn, Queens, Staten Island, and Manhattan. Among the five boroughs, Manhattan is considered the epicenter of the city’s growth.</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3625" y="1234782"/>
            <a:ext cx="6056290" cy="4037526"/>
          </a:xfrm>
          <a:prstGeom prst="rect">
            <a:avLst/>
          </a:prstGeom>
        </p:spPr>
      </p:pic>
    </p:spTree>
    <p:extLst>
      <p:ext uri="{BB962C8B-B14F-4D97-AF65-F5344CB8AC3E}">
        <p14:creationId xmlns:p14="http://schemas.microsoft.com/office/powerpoint/2010/main" val="4155387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51" y="209770"/>
            <a:ext cx="10515600" cy="1325563"/>
          </a:xfrm>
        </p:spPr>
        <p:txBody>
          <a:bodyPr/>
          <a:lstStyle/>
          <a:p>
            <a:r>
              <a:rPr lang="en-US" dirty="0" smtClean="0"/>
              <a:t>Mumbai City</a:t>
            </a:r>
            <a:endParaRPr lang="en-IN" dirty="0"/>
          </a:p>
        </p:txBody>
      </p:sp>
      <p:sp>
        <p:nvSpPr>
          <p:cNvPr id="3" name="Content Placeholder 2"/>
          <p:cNvSpPr>
            <a:spLocks noGrp="1"/>
          </p:cNvSpPr>
          <p:nvPr>
            <p:ph idx="1"/>
          </p:nvPr>
        </p:nvSpPr>
        <p:spPr>
          <a:xfrm>
            <a:off x="162951" y="1771919"/>
            <a:ext cx="5253111" cy="4351338"/>
          </a:xfrm>
        </p:spPr>
        <p:txBody>
          <a:bodyPr>
            <a:normAutofit/>
          </a:bodyPr>
          <a:lstStyle/>
          <a:p>
            <a:pPr algn="just"/>
            <a:r>
              <a:rPr lang="en-US" sz="2000" dirty="0"/>
              <a:t>Mumbai city is considered the financial capital of India and is the most influential city in the country. It is also the home to the wealthiest and most influential people of India. New York and Mumbai have many similarities and yet are different in so many aspects. </a:t>
            </a:r>
            <a:endParaRPr lang="en-US" sz="2000" dirty="0" smtClean="0"/>
          </a:p>
          <a:p>
            <a:pPr algn="just"/>
            <a:r>
              <a:rPr lang="en-US" sz="2000" dirty="0" smtClean="0"/>
              <a:t>Despite </a:t>
            </a:r>
            <a:r>
              <a:rPr lang="en-US" sz="2000" dirty="0"/>
              <a:t>being the richest city of India, Mumbai’s development was not planned, and that has restricted its growth despite its vast potential. It has become significantly overcrowded and expensive. </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3694" y="1465605"/>
            <a:ext cx="6022086" cy="3886476"/>
          </a:xfrm>
          <a:prstGeom prst="rect">
            <a:avLst/>
          </a:prstGeom>
        </p:spPr>
      </p:pic>
    </p:spTree>
    <p:extLst>
      <p:ext uri="{BB962C8B-B14F-4D97-AF65-F5344CB8AC3E}">
        <p14:creationId xmlns:p14="http://schemas.microsoft.com/office/powerpoint/2010/main" val="694343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48" y="125974"/>
            <a:ext cx="10515600" cy="1325563"/>
          </a:xfrm>
        </p:spPr>
        <p:txBody>
          <a:bodyPr/>
          <a:lstStyle/>
          <a:p>
            <a:r>
              <a:rPr lang="en-US" dirty="0" smtClean="0"/>
              <a:t>Data and Methodology</a:t>
            </a:r>
            <a:endParaRPr lang="en-IN" dirty="0"/>
          </a:p>
        </p:txBody>
      </p:sp>
      <p:sp>
        <p:nvSpPr>
          <p:cNvPr id="3" name="Content Placeholder 2"/>
          <p:cNvSpPr>
            <a:spLocks noGrp="1"/>
          </p:cNvSpPr>
          <p:nvPr>
            <p:ph idx="1"/>
          </p:nvPr>
        </p:nvSpPr>
        <p:spPr>
          <a:xfrm>
            <a:off x="120747" y="1234782"/>
            <a:ext cx="4620065" cy="5447372"/>
          </a:xfrm>
        </p:spPr>
        <p:txBody>
          <a:bodyPr>
            <a:normAutofit/>
          </a:bodyPr>
          <a:lstStyle/>
          <a:p>
            <a:pPr algn="just"/>
            <a:r>
              <a:rPr lang="en-US" sz="2000" dirty="0"/>
              <a:t>The first part of the project deals with accessing New York City’s neighborhoods’ data and segmenting them in clusters. </a:t>
            </a:r>
            <a:r>
              <a:rPr lang="en-US" sz="2000" dirty="0" smtClean="0"/>
              <a:t>For </a:t>
            </a:r>
            <a:r>
              <a:rPr lang="en-US" sz="2000" dirty="0"/>
              <a:t>ease of handling data, only neighborhoods falling in the Manhattan borough was considered. </a:t>
            </a:r>
            <a:r>
              <a:rPr lang="en-US" sz="2000" dirty="0" err="1"/>
              <a:t>Geopy</a:t>
            </a:r>
            <a:r>
              <a:rPr lang="en-US" sz="2000" dirty="0"/>
              <a:t> package of python was used to get the coordinates for each neighborhood. The Foursquare location data was used to get the list of venues, venue category, and coordinates for each neighborhood. The list venues were categorized in over 330 categories in the original data. Although for the ease of handling, the venues were re-categorized in 21 broad categories </a:t>
            </a:r>
            <a:endParaRPr lang="en-IN" sz="2000" dirty="0"/>
          </a:p>
        </p:txBody>
      </p:sp>
      <p:pic>
        <p:nvPicPr>
          <p:cNvPr id="4" name="Picture 3"/>
          <p:cNvPicPr/>
          <p:nvPr/>
        </p:nvPicPr>
        <p:blipFill rotWithShape="1">
          <a:blip r:embed="rId2">
            <a:extLst>
              <a:ext uri="{28A0092B-C50C-407E-A947-70E740481C1C}">
                <a14:useLocalDpi xmlns:a14="http://schemas.microsoft.com/office/drawing/2010/main" val="0"/>
              </a:ext>
            </a:extLst>
          </a:blip>
          <a:srcRect l="19111" t="39672" r="56293" b="15764"/>
          <a:stretch/>
        </p:blipFill>
        <p:spPr bwMode="auto">
          <a:xfrm>
            <a:off x="6180406" y="939359"/>
            <a:ext cx="5566117" cy="494093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179986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 y="1122241"/>
            <a:ext cx="4985826" cy="5616184"/>
          </a:xfrm>
        </p:spPr>
        <p:txBody>
          <a:bodyPr>
            <a:normAutofit fontScale="92500" lnSpcReduction="10000"/>
          </a:bodyPr>
          <a:lstStyle/>
          <a:p>
            <a:pPr algn="just"/>
            <a:r>
              <a:rPr lang="en-US" sz="2000" dirty="0"/>
              <a:t>The dataset was then processed to get frequency of appearance for all venue category in each neighborhood. A final dataset comprising of each neighborhood and its top ten most common venue categories were compiled by defining a function to extract such a dataset</a:t>
            </a:r>
            <a:r>
              <a:rPr lang="en-US" sz="2000" dirty="0" smtClean="0"/>
              <a:t>.</a:t>
            </a:r>
          </a:p>
          <a:p>
            <a:pPr algn="just"/>
            <a:r>
              <a:rPr lang="en-US" sz="2000" dirty="0" smtClean="0"/>
              <a:t>Similarly, the Mumbai City data was exported from its Wikipedia page and processed to generate a similar dataset.</a:t>
            </a:r>
          </a:p>
          <a:p>
            <a:pPr algn="just"/>
            <a:r>
              <a:rPr lang="en-US" sz="2000" dirty="0"/>
              <a:t>The k means clustering algorithm was used to segment this dataset in five clusters. </a:t>
            </a:r>
            <a:r>
              <a:rPr lang="en-US" sz="2000" dirty="0" smtClean="0"/>
              <a:t>These </a:t>
            </a:r>
            <a:r>
              <a:rPr lang="en-US" sz="2000" dirty="0"/>
              <a:t>clusters were then explored by data visualization to understand the segmentation. Further, k nearest neighbors algorithm was used to train a model on the final New York data set, taking the top ten most common venue category columns as independent variables and the assigned cluster labels as the target variable</a:t>
            </a:r>
            <a:r>
              <a:rPr lang="en-US" sz="2000" dirty="0" smtClean="0"/>
              <a:t>. This model was then used to classify each Mumbai City neighborhood in five clusters</a:t>
            </a:r>
            <a:endParaRPr lang="en-IN" sz="2000" dirty="0"/>
          </a:p>
        </p:txBody>
      </p:sp>
      <p:pic>
        <p:nvPicPr>
          <p:cNvPr id="4" name="Picture 3"/>
          <p:cNvPicPr/>
          <p:nvPr/>
        </p:nvPicPr>
        <p:blipFill rotWithShape="1">
          <a:blip r:embed="rId2">
            <a:extLst>
              <a:ext uri="{28A0092B-C50C-407E-A947-70E740481C1C}">
                <a14:useLocalDpi xmlns:a14="http://schemas.microsoft.com/office/drawing/2010/main" val="0"/>
              </a:ext>
            </a:extLst>
          </a:blip>
          <a:srcRect l="16119" t="38129" r="56959" b="16058"/>
          <a:stretch/>
        </p:blipFill>
        <p:spPr bwMode="auto">
          <a:xfrm>
            <a:off x="5991737" y="869023"/>
            <a:ext cx="5557839" cy="494613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0698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47" y="125975"/>
            <a:ext cx="10515600" cy="1325563"/>
          </a:xfrm>
        </p:spPr>
        <p:txBody>
          <a:bodyPr/>
          <a:lstStyle/>
          <a:p>
            <a:r>
              <a:rPr lang="en-US" dirty="0" smtClean="0"/>
              <a:t>Results and Discussion</a:t>
            </a:r>
            <a:br>
              <a:rPr lang="en-US" dirty="0" smtClean="0"/>
            </a:br>
            <a:r>
              <a:rPr lang="en-US" sz="3600" dirty="0" smtClean="0"/>
              <a:t>New York City</a:t>
            </a:r>
            <a:endParaRPr lang="en-IN" sz="3600" dirty="0"/>
          </a:p>
        </p:txBody>
      </p:sp>
      <p:sp>
        <p:nvSpPr>
          <p:cNvPr id="3" name="Content Placeholder 2"/>
          <p:cNvSpPr>
            <a:spLocks noGrp="1"/>
          </p:cNvSpPr>
          <p:nvPr>
            <p:ph idx="1"/>
          </p:nvPr>
        </p:nvSpPr>
        <p:spPr>
          <a:xfrm>
            <a:off x="120747" y="1451538"/>
            <a:ext cx="5632939" cy="5406462"/>
          </a:xfrm>
        </p:spPr>
        <p:txBody>
          <a:bodyPr>
            <a:normAutofit lnSpcReduction="10000"/>
          </a:bodyPr>
          <a:lstStyle/>
          <a:p>
            <a:pPr algn="just"/>
            <a:r>
              <a:rPr lang="en-US" sz="2000" dirty="0"/>
              <a:t>A quick glance at the count of venue categories in both city’s datasets suggest an abundance of restaurants, dessert shops, cafes and shopping places in comparison to other venue categories. While it is natural to expect such venues to be in large number is all neighborhoods, this data is also due to lesser listings of venues such offices, teaching institutions, or religious places on the location provider services in comparison to restaurants and cafes. </a:t>
            </a:r>
            <a:endParaRPr lang="en-US" sz="2000" dirty="0" smtClean="0"/>
          </a:p>
          <a:p>
            <a:pPr algn="just"/>
            <a:r>
              <a:rPr lang="en-US" sz="2000" dirty="0"/>
              <a:t>33% of all the venues in Manhattan area belong to the ‘Restaurant’ category. Moreover, around 75% of all the venues belong to only top 5 venue categories by count. </a:t>
            </a:r>
            <a:endParaRPr lang="en-US" sz="2000" dirty="0" smtClean="0"/>
          </a:p>
          <a:p>
            <a:pPr algn="just"/>
            <a:r>
              <a:rPr lang="en-US" sz="2000" dirty="0" smtClean="0"/>
              <a:t>It </a:t>
            </a:r>
            <a:r>
              <a:rPr lang="en-US" sz="2000" dirty="0"/>
              <a:t>can be inferred that the neighborhoods become more distinct when we look at the less common venues types. </a:t>
            </a:r>
            <a:r>
              <a:rPr lang="en-US" sz="2000" dirty="0" smtClean="0"/>
              <a:t>Thus, </a:t>
            </a:r>
            <a:r>
              <a:rPr lang="en-US" sz="2000" dirty="0"/>
              <a:t>it is the less frequent but distinct type of </a:t>
            </a:r>
            <a:r>
              <a:rPr lang="en-US" sz="2000" dirty="0" smtClean="0"/>
              <a:t>venues </a:t>
            </a:r>
            <a:r>
              <a:rPr lang="en-US" sz="2000" dirty="0"/>
              <a:t>that make a neighborhood unique. </a:t>
            </a:r>
            <a:endParaRPr lang="en-IN" sz="20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048884" y="963938"/>
            <a:ext cx="5245888" cy="4818675"/>
          </a:xfrm>
          <a:prstGeom prst="rect">
            <a:avLst/>
          </a:prstGeom>
        </p:spPr>
      </p:pic>
      <p:sp>
        <p:nvSpPr>
          <p:cNvPr id="5" name="TextBox 4"/>
          <p:cNvSpPr txBox="1"/>
          <p:nvPr/>
        </p:nvSpPr>
        <p:spPr>
          <a:xfrm>
            <a:off x="6936708" y="5782613"/>
            <a:ext cx="4653262" cy="369332"/>
          </a:xfrm>
          <a:prstGeom prst="rect">
            <a:avLst/>
          </a:prstGeom>
          <a:noFill/>
        </p:spPr>
        <p:txBody>
          <a:bodyPr wrap="none" rtlCol="0">
            <a:spAutoFit/>
          </a:bodyPr>
          <a:lstStyle/>
          <a:p>
            <a:r>
              <a:rPr lang="en-US" dirty="0"/>
              <a:t>Count of venue categories in New York city data</a:t>
            </a:r>
            <a:endParaRPr lang="en-IN" dirty="0"/>
          </a:p>
        </p:txBody>
      </p:sp>
    </p:spTree>
    <p:extLst>
      <p:ext uri="{BB962C8B-B14F-4D97-AF65-F5344CB8AC3E}">
        <p14:creationId xmlns:p14="http://schemas.microsoft.com/office/powerpoint/2010/main" val="29096019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224" y="112735"/>
            <a:ext cx="12100775" cy="569845"/>
          </a:xfrm>
        </p:spPr>
        <p:txBody>
          <a:bodyPr>
            <a:normAutofit lnSpcReduction="10000"/>
          </a:bodyPr>
          <a:lstStyle/>
          <a:p>
            <a:pPr marL="0" indent="0">
              <a:buNone/>
            </a:pPr>
            <a:r>
              <a:rPr lang="en-US" sz="1800" dirty="0" smtClean="0"/>
              <a:t>It is also reflected in the 10 plots below that show different venue categories in accordance to their count of appearance in most common venue categories column to 10</a:t>
            </a:r>
            <a:r>
              <a:rPr lang="en-US" sz="1800" baseline="30000" dirty="0" smtClean="0"/>
              <a:t>th</a:t>
            </a:r>
            <a:r>
              <a:rPr lang="en-US" sz="1800" dirty="0" smtClean="0"/>
              <a:t> most common venue category column for every neighborhood.</a:t>
            </a:r>
            <a:endParaRPr lang="en-IN" sz="1800" dirty="0" smtClean="0"/>
          </a:p>
          <a:p>
            <a:endParaRPr lang="en-IN" dirty="0"/>
          </a:p>
        </p:txBody>
      </p:sp>
      <p:grpSp>
        <p:nvGrpSpPr>
          <p:cNvPr id="4" name="Group 3"/>
          <p:cNvGrpSpPr/>
          <p:nvPr/>
        </p:nvGrpSpPr>
        <p:grpSpPr>
          <a:xfrm>
            <a:off x="399782" y="875763"/>
            <a:ext cx="8653531" cy="5434885"/>
            <a:chOff x="521495" y="270456"/>
            <a:chExt cx="10296760" cy="6259133"/>
          </a:xfrm>
        </p:grpSpPr>
        <p:grpSp>
          <p:nvGrpSpPr>
            <p:cNvPr id="5" name="Group 4"/>
            <p:cNvGrpSpPr/>
            <p:nvPr/>
          </p:nvGrpSpPr>
          <p:grpSpPr>
            <a:xfrm>
              <a:off x="966761" y="270456"/>
              <a:ext cx="9382360" cy="2936382"/>
              <a:chOff x="727556" y="276894"/>
              <a:chExt cx="10110881" cy="3226158"/>
            </a:xfrm>
          </p:grpSpPr>
          <p:grpSp>
            <p:nvGrpSpPr>
              <p:cNvPr id="13" name="Group 12"/>
              <p:cNvGrpSpPr>
                <a:grpSpLocks noChangeAspect="1"/>
              </p:cNvGrpSpPr>
              <p:nvPr/>
            </p:nvGrpSpPr>
            <p:grpSpPr>
              <a:xfrm>
                <a:off x="727556" y="309092"/>
                <a:ext cx="4783018" cy="3161762"/>
                <a:chOff x="1487407" y="392226"/>
                <a:chExt cx="9781229" cy="6465774"/>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7407" y="392226"/>
                  <a:ext cx="4458716" cy="6465773"/>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6122" y="392226"/>
                  <a:ext cx="5322514" cy="6465774"/>
                </a:xfrm>
                <a:prstGeom prst="rect">
                  <a:avLst/>
                </a:prstGeom>
              </p:spPr>
            </p:pic>
          </p:grpSp>
          <p:grpSp>
            <p:nvGrpSpPr>
              <p:cNvPr id="14" name="Group 13"/>
              <p:cNvGrpSpPr>
                <a:grpSpLocks noChangeAspect="1"/>
              </p:cNvGrpSpPr>
              <p:nvPr/>
            </p:nvGrpSpPr>
            <p:grpSpPr>
              <a:xfrm>
                <a:off x="6059410" y="276894"/>
                <a:ext cx="4779027" cy="3226158"/>
                <a:chOff x="1156605" y="196113"/>
                <a:chExt cx="9577985" cy="6465773"/>
              </a:xfrm>
            </p:grpSpPr>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5057" y="196113"/>
                  <a:ext cx="4979533" cy="6465773"/>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6605" y="196113"/>
                  <a:ext cx="4598449" cy="6465773"/>
                </a:xfrm>
                <a:prstGeom prst="rect">
                  <a:avLst/>
                </a:prstGeom>
              </p:spPr>
            </p:pic>
          </p:grpSp>
        </p:grpSp>
        <p:grpSp>
          <p:nvGrpSpPr>
            <p:cNvPr id="6" name="Group 5"/>
            <p:cNvGrpSpPr/>
            <p:nvPr/>
          </p:nvGrpSpPr>
          <p:grpSpPr>
            <a:xfrm>
              <a:off x="521495" y="3206838"/>
              <a:ext cx="10296760" cy="3322751"/>
              <a:chOff x="727557" y="3289514"/>
              <a:chExt cx="10947043" cy="3568486"/>
            </a:xfrm>
          </p:grpSpPr>
          <p:grpSp>
            <p:nvGrpSpPr>
              <p:cNvPr id="7" name="Group 6"/>
              <p:cNvGrpSpPr>
                <a:grpSpLocks noChangeAspect="1"/>
              </p:cNvGrpSpPr>
              <p:nvPr/>
            </p:nvGrpSpPr>
            <p:grpSpPr>
              <a:xfrm>
                <a:off x="727557" y="3341489"/>
                <a:ext cx="5394024" cy="3516511"/>
                <a:chOff x="746977" y="0"/>
                <a:chExt cx="9917936" cy="6465773"/>
              </a:xfrm>
            </p:grpSpPr>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71053" y="3"/>
                  <a:ext cx="5093860" cy="6465770"/>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6977" y="0"/>
                  <a:ext cx="4824077" cy="6465773"/>
                </a:xfrm>
                <a:prstGeom prst="rect">
                  <a:avLst/>
                </a:prstGeom>
              </p:spPr>
            </p:pic>
          </p:grpSp>
          <p:grpSp>
            <p:nvGrpSpPr>
              <p:cNvPr id="8" name="Group 7"/>
              <p:cNvGrpSpPr>
                <a:grpSpLocks noChangeAspect="1"/>
              </p:cNvGrpSpPr>
              <p:nvPr/>
            </p:nvGrpSpPr>
            <p:grpSpPr>
              <a:xfrm>
                <a:off x="6381462" y="3289514"/>
                <a:ext cx="5293138" cy="3568486"/>
                <a:chOff x="875765" y="193183"/>
                <a:chExt cx="9590686" cy="6465773"/>
              </a:xfrm>
            </p:grpSpPr>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96654" y="193183"/>
                  <a:ext cx="4369797" cy="6465773"/>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5765" y="193183"/>
                  <a:ext cx="5220889" cy="6465773"/>
                </a:xfrm>
                <a:prstGeom prst="rect">
                  <a:avLst/>
                </a:prstGeom>
              </p:spPr>
            </p:pic>
          </p:grpSp>
        </p:grpSp>
      </p:grpSp>
      <p:pic>
        <p:nvPicPr>
          <p:cNvPr id="22" name="Picture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311973" y="661569"/>
            <a:ext cx="2062689" cy="2784904"/>
          </a:xfrm>
          <a:prstGeom prst="rect">
            <a:avLst/>
          </a:prstGeom>
        </p:spPr>
      </p:pic>
      <p:pic>
        <p:nvPicPr>
          <p:cNvPr id="23" name="Picture 2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466012" y="3467484"/>
            <a:ext cx="2076581" cy="3011338"/>
          </a:xfrm>
          <a:prstGeom prst="rect">
            <a:avLst/>
          </a:prstGeom>
        </p:spPr>
      </p:pic>
    </p:spTree>
    <p:extLst>
      <p:ext uri="{BB962C8B-B14F-4D97-AF65-F5344CB8AC3E}">
        <p14:creationId xmlns:p14="http://schemas.microsoft.com/office/powerpoint/2010/main" val="34440348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8097" y="159064"/>
            <a:ext cx="9155806" cy="549275"/>
          </a:xfrm>
        </p:spPr>
        <p:txBody>
          <a:bodyPr>
            <a:normAutofit/>
          </a:bodyPr>
          <a:lstStyle/>
          <a:p>
            <a:r>
              <a:rPr lang="en-US" sz="2800" dirty="0" smtClean="0"/>
              <a:t>How </a:t>
            </a:r>
            <a:r>
              <a:rPr lang="en-US" sz="2800" dirty="0"/>
              <a:t>are the five clusters </a:t>
            </a:r>
            <a:r>
              <a:rPr lang="en-US" sz="2800" dirty="0" smtClean="0"/>
              <a:t>in New York distinct </a:t>
            </a:r>
            <a:r>
              <a:rPr lang="en-US" sz="2800" dirty="0"/>
              <a:t>from each </a:t>
            </a:r>
            <a:r>
              <a:rPr lang="en-US" sz="2800" dirty="0" smtClean="0"/>
              <a:t>other?</a:t>
            </a:r>
            <a:endParaRPr lang="en-IN" sz="2800" dirty="0"/>
          </a:p>
        </p:txBody>
      </p:sp>
      <p:graphicFrame>
        <p:nvGraphicFramePr>
          <p:cNvPr id="4" name="Table 3"/>
          <p:cNvGraphicFramePr>
            <a:graphicFrameLocks noGrp="1"/>
          </p:cNvGraphicFramePr>
          <p:nvPr>
            <p:extLst>
              <p:ext uri="{D42A27DB-BD31-4B8C-83A1-F6EECF244321}">
                <p14:modId xmlns:p14="http://schemas.microsoft.com/office/powerpoint/2010/main" val="893807371"/>
              </p:ext>
            </p:extLst>
          </p:nvPr>
        </p:nvGraphicFramePr>
        <p:xfrm>
          <a:off x="181126" y="1374917"/>
          <a:ext cx="6168159" cy="5128919"/>
        </p:xfrm>
        <a:graphic>
          <a:graphicData uri="http://schemas.openxmlformats.org/drawingml/2006/table">
            <a:tbl>
              <a:tblPr firstRow="1" firstCol="1" bandRow="1">
                <a:tableStyleId>{5C22544A-7EE6-4342-B048-85BDC9FD1C3A}</a:tableStyleId>
              </a:tblPr>
              <a:tblGrid>
                <a:gridCol w="2298008"/>
                <a:gridCol w="488473"/>
                <a:gridCol w="1273176"/>
                <a:gridCol w="1076828"/>
                <a:gridCol w="1031674"/>
              </a:tblGrid>
              <a:tr h="471799">
                <a:tc>
                  <a:txBody>
                    <a:bodyPr/>
                    <a:lstStyle/>
                    <a:p>
                      <a:pPr>
                        <a:lnSpc>
                          <a:spcPct val="107000"/>
                        </a:lnSpc>
                        <a:spcAft>
                          <a:spcPts val="0"/>
                        </a:spcAft>
                      </a:pPr>
                      <a:r>
                        <a:rPr lang="en-IN" sz="1000">
                          <a:effectLst/>
                        </a:rPr>
                        <a:t>Venue Categories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Count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Percentage in cluster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Overall Percentage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Percentage per neighborhood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30545">
                <a:tc>
                  <a:txBody>
                    <a:bodyPr/>
                    <a:lstStyle/>
                    <a:p>
                      <a:pPr>
                        <a:lnSpc>
                          <a:spcPct val="107000"/>
                        </a:lnSpc>
                        <a:spcAft>
                          <a:spcPts val="0"/>
                        </a:spcAft>
                      </a:pPr>
                      <a:r>
                        <a:rPr lang="en-IN" sz="1000">
                          <a:effectLst/>
                        </a:rPr>
                        <a:t>Restaurant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479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44.85018727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41.4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3.18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30545">
                <a:tc>
                  <a:txBody>
                    <a:bodyPr/>
                    <a:lstStyle/>
                    <a:p>
                      <a:pPr>
                        <a:lnSpc>
                          <a:spcPct val="107000"/>
                        </a:lnSpc>
                        <a:spcAft>
                          <a:spcPts val="0"/>
                        </a:spcAft>
                      </a:pPr>
                      <a:r>
                        <a:rPr lang="en-IN" sz="1000">
                          <a:effectLst/>
                        </a:rPr>
                        <a:t>Bar/Pub</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129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12.07865169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41.08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3.16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30545">
                <a:tc>
                  <a:txBody>
                    <a:bodyPr/>
                    <a:lstStyle/>
                    <a:p>
                      <a:pPr>
                        <a:lnSpc>
                          <a:spcPct val="107000"/>
                        </a:lnSpc>
                        <a:spcAft>
                          <a:spcPts val="0"/>
                        </a:spcAft>
                      </a:pPr>
                      <a:r>
                        <a:rPr lang="en-IN" sz="1000">
                          <a:effectLst/>
                        </a:rPr>
                        <a:t>Shopping, Utilities Store or Market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106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9.925093633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25.98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30545">
                <a:tc>
                  <a:txBody>
                    <a:bodyPr/>
                    <a:lstStyle/>
                    <a:p>
                      <a:pPr>
                        <a:lnSpc>
                          <a:spcPct val="107000"/>
                        </a:lnSpc>
                        <a:spcAft>
                          <a:spcPts val="0"/>
                        </a:spcAft>
                      </a:pPr>
                      <a:r>
                        <a:rPr lang="en-IN" sz="1000">
                          <a:effectLst/>
                        </a:rPr>
                        <a:t>Cafe/Hot Beverages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84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7.865168539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32.68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2.51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30545">
                <a:tc>
                  <a:txBody>
                    <a:bodyPr/>
                    <a:lstStyle/>
                    <a:p>
                      <a:pPr>
                        <a:lnSpc>
                          <a:spcPct val="107000"/>
                        </a:lnSpc>
                        <a:spcAft>
                          <a:spcPts val="0"/>
                        </a:spcAft>
                      </a:pPr>
                      <a:r>
                        <a:rPr lang="en-IN" sz="1000">
                          <a:effectLst/>
                        </a:rPr>
                        <a:t>Dessert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64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5.992509363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41.56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30545">
                <a:tc>
                  <a:txBody>
                    <a:bodyPr/>
                    <a:lstStyle/>
                    <a:p>
                      <a:pPr>
                        <a:lnSpc>
                          <a:spcPct val="107000"/>
                        </a:lnSpc>
                        <a:spcAft>
                          <a:spcPts val="0"/>
                        </a:spcAft>
                      </a:pPr>
                      <a:r>
                        <a:rPr lang="en-IN" sz="1000">
                          <a:effectLst/>
                        </a:rPr>
                        <a:t>Entertainment Venues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47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4.400749064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24.74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1.903076923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30545">
                <a:tc>
                  <a:txBody>
                    <a:bodyPr/>
                    <a:lstStyle/>
                    <a:p>
                      <a:pPr>
                        <a:lnSpc>
                          <a:spcPct val="107000"/>
                        </a:lnSpc>
                        <a:spcAft>
                          <a:spcPts val="0"/>
                        </a:spcAft>
                      </a:pPr>
                      <a:r>
                        <a:rPr lang="en-IN" sz="1000">
                          <a:effectLst/>
                        </a:rPr>
                        <a:t>Fitness &amp; Wellness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43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4.026217228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26.71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2.054615385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30545">
                <a:tc>
                  <a:txBody>
                    <a:bodyPr/>
                    <a:lstStyle/>
                    <a:p>
                      <a:pPr>
                        <a:lnSpc>
                          <a:spcPct val="107000"/>
                        </a:lnSpc>
                        <a:spcAft>
                          <a:spcPts val="0"/>
                        </a:spcAft>
                      </a:pPr>
                      <a:r>
                        <a:rPr lang="en-IN" sz="1000">
                          <a:effectLst/>
                        </a:rPr>
                        <a:t>Services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2.902621723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26.27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2.020769231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30545">
                <a:tc>
                  <a:txBody>
                    <a:bodyPr/>
                    <a:lstStyle/>
                    <a:p>
                      <a:pPr>
                        <a:lnSpc>
                          <a:spcPct val="107000"/>
                        </a:lnSpc>
                        <a:spcAft>
                          <a:spcPts val="0"/>
                        </a:spcAft>
                      </a:pPr>
                      <a:r>
                        <a:rPr lang="en-IN" sz="1000">
                          <a:effectLst/>
                        </a:rPr>
                        <a:t>Park, Outdoors, Recreation or Nature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2.34082397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17.36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1.335384615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30545">
                <a:tc>
                  <a:txBody>
                    <a:bodyPr/>
                    <a:lstStyle/>
                    <a:p>
                      <a:pPr>
                        <a:lnSpc>
                          <a:spcPct val="107000"/>
                        </a:lnSpc>
                        <a:spcAft>
                          <a:spcPts val="0"/>
                        </a:spcAft>
                      </a:pPr>
                      <a:r>
                        <a:rPr lang="en-IN" sz="1000">
                          <a:effectLst/>
                        </a:rPr>
                        <a:t>Hotel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2.153558052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34.85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2.680769231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30545">
                <a:tc>
                  <a:txBody>
                    <a:bodyPr/>
                    <a:lstStyle/>
                    <a:p>
                      <a:pPr>
                        <a:lnSpc>
                          <a:spcPct val="107000"/>
                        </a:lnSpc>
                        <a:spcAft>
                          <a:spcPts val="0"/>
                        </a:spcAft>
                      </a:pPr>
                      <a:r>
                        <a:rPr lang="en-IN" sz="1000">
                          <a:effectLst/>
                        </a:rPr>
                        <a:t>Public Places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1.123595506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24.49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1.883846154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30545">
                <a:tc>
                  <a:txBody>
                    <a:bodyPr/>
                    <a:lstStyle/>
                    <a:p>
                      <a:pPr>
                        <a:lnSpc>
                          <a:spcPct val="107000"/>
                        </a:lnSpc>
                        <a:spcAft>
                          <a:spcPts val="0"/>
                        </a:spcAft>
                      </a:pPr>
                      <a:r>
                        <a:rPr lang="en-IN" sz="1000">
                          <a:effectLst/>
                        </a:rPr>
                        <a:t>Medical and Pharmacy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0.74906367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33.33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2.563846154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30545">
                <a:tc>
                  <a:txBody>
                    <a:bodyPr/>
                    <a:lstStyle/>
                    <a:p>
                      <a:pPr>
                        <a:lnSpc>
                          <a:spcPct val="107000"/>
                        </a:lnSpc>
                        <a:spcAft>
                          <a:spcPts val="0"/>
                        </a:spcAft>
                      </a:pPr>
                      <a:r>
                        <a:rPr lang="en-IN" sz="1000">
                          <a:effectLst/>
                        </a:rPr>
                        <a:t>Sports Field/Stadium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0.468164794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19.23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1.479230769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30545">
                <a:tc>
                  <a:txBody>
                    <a:bodyPr/>
                    <a:lstStyle/>
                    <a:p>
                      <a:pPr>
                        <a:lnSpc>
                          <a:spcPct val="107000"/>
                        </a:lnSpc>
                        <a:spcAft>
                          <a:spcPts val="0"/>
                        </a:spcAft>
                      </a:pPr>
                      <a:r>
                        <a:rPr lang="en-IN" sz="1000">
                          <a:effectLst/>
                        </a:rPr>
                        <a:t>Museum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0.374531835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40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3.076923077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30545">
                <a:tc>
                  <a:txBody>
                    <a:bodyPr/>
                    <a:lstStyle/>
                    <a:p>
                      <a:pPr>
                        <a:lnSpc>
                          <a:spcPct val="107000"/>
                        </a:lnSpc>
                        <a:spcAft>
                          <a:spcPts val="0"/>
                        </a:spcAft>
                      </a:pPr>
                      <a:r>
                        <a:rPr lang="en-IN" sz="1000">
                          <a:effectLst/>
                        </a:rPr>
                        <a:t>Education and teaching</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0.280898876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2.307692308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30545">
                <a:tc>
                  <a:txBody>
                    <a:bodyPr/>
                    <a:lstStyle/>
                    <a:p>
                      <a:pPr>
                        <a:lnSpc>
                          <a:spcPct val="107000"/>
                        </a:lnSpc>
                        <a:spcAft>
                          <a:spcPts val="0"/>
                        </a:spcAft>
                      </a:pPr>
                      <a:r>
                        <a:rPr lang="en-IN" sz="1000">
                          <a:effectLst/>
                        </a:rPr>
                        <a:t>Residential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0.187265918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18.18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1.398461538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30545">
                <a:tc>
                  <a:txBody>
                    <a:bodyPr/>
                    <a:lstStyle/>
                    <a:p>
                      <a:pPr>
                        <a:lnSpc>
                          <a:spcPct val="107000"/>
                        </a:lnSpc>
                        <a:spcAft>
                          <a:spcPts val="0"/>
                        </a:spcAft>
                      </a:pPr>
                      <a:r>
                        <a:rPr lang="en-IN" sz="1000">
                          <a:effectLst/>
                        </a:rPr>
                        <a:t>Transportation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0.187265918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16.67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1.282307692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30545">
                <a:tc>
                  <a:txBody>
                    <a:bodyPr/>
                    <a:lstStyle/>
                    <a:p>
                      <a:pPr>
                        <a:lnSpc>
                          <a:spcPct val="107000"/>
                        </a:lnSpc>
                        <a:spcAft>
                          <a:spcPts val="0"/>
                        </a:spcAft>
                      </a:pPr>
                      <a:r>
                        <a:rPr lang="en-IN" sz="1000">
                          <a:effectLst/>
                        </a:rPr>
                        <a:t>Pool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0.093632959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33.33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2.563846154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53655">
                <a:tc gridSpan="3">
                  <a:txBody>
                    <a:bodyPr/>
                    <a:lstStyle/>
                    <a:p>
                      <a:pPr>
                        <a:lnSpc>
                          <a:spcPct val="107000"/>
                        </a:lnSpc>
                        <a:spcAft>
                          <a:spcPts val="0"/>
                        </a:spcAft>
                      </a:pPr>
                      <a:r>
                        <a:rPr lang="en-IN" sz="1000">
                          <a:effectLst/>
                        </a:rPr>
                        <a:t>Total Neighborhoods in Cluster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hMerge="1">
                  <a:txBody>
                    <a:bodyPr/>
                    <a:lstStyle/>
                    <a:p>
                      <a:endParaRPr lang="en-IN"/>
                    </a:p>
                  </a:txBody>
                  <a:tcPr/>
                </a:tc>
                <a:tc hMerge="1">
                  <a:txBody>
                    <a:bodyPr/>
                    <a:lstStyle/>
                    <a:p>
                      <a:endParaRPr lang="en-IN"/>
                    </a:p>
                  </a:txBody>
                  <a:tcPr/>
                </a:tc>
                <a:tc gridSpan="2">
                  <a:txBody>
                    <a:bodyPr/>
                    <a:lstStyle/>
                    <a:p>
                      <a:pPr algn="r">
                        <a:lnSpc>
                          <a:spcPct val="107000"/>
                        </a:lnSpc>
                        <a:spcAft>
                          <a:spcPts val="0"/>
                        </a:spcAft>
                      </a:pPr>
                      <a:r>
                        <a:rPr lang="en-IN" sz="1000">
                          <a:effectLst/>
                        </a:rPr>
                        <a:t>13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hMerge="1">
                  <a:txBody>
                    <a:bodyPr/>
                    <a:lstStyle/>
                    <a:p>
                      <a:endParaRPr lang="en-IN"/>
                    </a:p>
                  </a:txBody>
                  <a:tcPr/>
                </a:tc>
              </a:tr>
              <a:tr h="253655">
                <a:tc gridSpan="3">
                  <a:txBody>
                    <a:bodyPr/>
                    <a:lstStyle/>
                    <a:p>
                      <a:pPr>
                        <a:lnSpc>
                          <a:spcPct val="107000"/>
                        </a:lnSpc>
                        <a:spcAft>
                          <a:spcPts val="0"/>
                        </a:spcAft>
                      </a:pPr>
                      <a:r>
                        <a:rPr lang="en-IN" sz="1000">
                          <a:effectLst/>
                        </a:rPr>
                        <a:t>Total Venues in Cluster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hMerge="1">
                  <a:txBody>
                    <a:bodyPr/>
                    <a:lstStyle/>
                    <a:p>
                      <a:endParaRPr lang="en-IN"/>
                    </a:p>
                  </a:txBody>
                  <a:tcPr/>
                </a:tc>
                <a:tc hMerge="1">
                  <a:txBody>
                    <a:bodyPr/>
                    <a:lstStyle/>
                    <a:p>
                      <a:endParaRPr lang="en-IN"/>
                    </a:p>
                  </a:txBody>
                  <a:tcPr/>
                </a:tc>
                <a:tc gridSpan="2">
                  <a:txBody>
                    <a:bodyPr/>
                    <a:lstStyle/>
                    <a:p>
                      <a:pPr algn="r">
                        <a:lnSpc>
                          <a:spcPct val="107000"/>
                        </a:lnSpc>
                        <a:spcAft>
                          <a:spcPts val="0"/>
                        </a:spcAft>
                      </a:pPr>
                      <a:r>
                        <a:rPr lang="en-IN" sz="1000" dirty="0">
                          <a:effectLst/>
                        </a:rPr>
                        <a:t>1068</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hMerge="1">
                  <a:txBody>
                    <a:bodyPr/>
                    <a:lstStyle/>
                    <a:p>
                      <a:endParaRPr lang="en-IN"/>
                    </a:p>
                  </a:txBody>
                  <a:tcPr/>
                </a:tc>
              </a:tr>
            </a:tbl>
          </a:graphicData>
        </a:graphic>
      </p:graphicFrame>
      <p:sp>
        <p:nvSpPr>
          <p:cNvPr id="5" name="TextBox 4"/>
          <p:cNvSpPr txBox="1"/>
          <p:nvPr/>
        </p:nvSpPr>
        <p:spPr>
          <a:xfrm>
            <a:off x="2704563" y="940158"/>
            <a:ext cx="1465209" cy="369332"/>
          </a:xfrm>
          <a:prstGeom prst="rect">
            <a:avLst/>
          </a:prstGeom>
          <a:noFill/>
        </p:spPr>
        <p:txBody>
          <a:bodyPr wrap="none" rtlCol="0">
            <a:spAutoFit/>
          </a:bodyPr>
          <a:lstStyle/>
          <a:p>
            <a:r>
              <a:rPr lang="en-US" dirty="0" smtClean="0"/>
              <a:t>Cluster 1 (NY)</a:t>
            </a:r>
            <a:endParaRPr lang="en-IN" dirty="0"/>
          </a:p>
        </p:txBody>
      </p:sp>
      <p:sp>
        <p:nvSpPr>
          <p:cNvPr id="6" name="TextBox 5"/>
          <p:cNvSpPr txBox="1"/>
          <p:nvPr/>
        </p:nvSpPr>
        <p:spPr>
          <a:xfrm>
            <a:off x="6954592" y="2408349"/>
            <a:ext cx="4507605" cy="2862322"/>
          </a:xfrm>
          <a:prstGeom prst="rect">
            <a:avLst/>
          </a:prstGeom>
          <a:noFill/>
        </p:spPr>
        <p:txBody>
          <a:bodyPr wrap="square" rtlCol="0">
            <a:spAutoFit/>
          </a:bodyPr>
          <a:lstStyle/>
          <a:p>
            <a:pPr lvl="0"/>
            <a:r>
              <a:rPr lang="en-US" u="sng" dirty="0" smtClean="0"/>
              <a:t>Key Points:</a:t>
            </a:r>
            <a:endParaRPr lang="en-IN" dirty="0"/>
          </a:p>
          <a:p>
            <a:pPr marL="285750" indent="-285750" algn="just">
              <a:buFont typeface="Arial" panose="020B0604020202020204" pitchFamily="34" charset="0"/>
              <a:buChar char="•"/>
            </a:pPr>
            <a:r>
              <a:rPr lang="en-US" dirty="0"/>
              <a:t>40% of all museums in Manhattan are situated in cluster 1. </a:t>
            </a:r>
            <a:endParaRPr lang="en-IN" dirty="0"/>
          </a:p>
          <a:p>
            <a:pPr marL="285750" indent="-285750" algn="just">
              <a:buFont typeface="Arial" panose="020B0604020202020204" pitchFamily="34" charset="0"/>
              <a:buChar char="•"/>
            </a:pPr>
            <a:r>
              <a:rPr lang="en-US" dirty="0"/>
              <a:t>Around 35% of all hotels in Manhattan are situated in cluster 1.</a:t>
            </a:r>
            <a:endParaRPr lang="en-IN" dirty="0"/>
          </a:p>
          <a:p>
            <a:pPr marL="285750" indent="-285750" algn="just">
              <a:buFont typeface="Arial" panose="020B0604020202020204" pitchFamily="34" charset="0"/>
              <a:buChar char="•"/>
            </a:pPr>
            <a:r>
              <a:rPr lang="en-US" dirty="0"/>
              <a:t>33% of all </a:t>
            </a:r>
            <a:r>
              <a:rPr lang="en-US" dirty="0" smtClean="0"/>
              <a:t>pools are located in Cluster 1</a:t>
            </a:r>
            <a:endParaRPr lang="en-IN" dirty="0"/>
          </a:p>
          <a:p>
            <a:pPr marL="285750" indent="-285750" algn="just">
              <a:buFont typeface="Arial" panose="020B0604020202020204" pitchFamily="34" charset="0"/>
              <a:buChar char="•"/>
            </a:pPr>
            <a:r>
              <a:rPr lang="en-US" dirty="0"/>
              <a:t>25% of all Public </a:t>
            </a:r>
            <a:r>
              <a:rPr lang="en-US" dirty="0" smtClean="0"/>
              <a:t>places in Cluster 1</a:t>
            </a:r>
            <a:endParaRPr lang="en-IN" dirty="0"/>
          </a:p>
          <a:p>
            <a:pPr marL="285750" indent="-285750" algn="just">
              <a:buFont typeface="Arial" panose="020B0604020202020204" pitchFamily="34" charset="0"/>
              <a:buChar char="•"/>
            </a:pPr>
            <a:r>
              <a:rPr lang="en-US" dirty="0"/>
              <a:t>41.4% of all Restaurants as well as 41.08% of all </a:t>
            </a:r>
            <a:r>
              <a:rPr lang="en-US" dirty="0" smtClean="0"/>
              <a:t>Bars/Pubs are situated in this cluster</a:t>
            </a:r>
            <a:endParaRPr lang="en-IN" dirty="0"/>
          </a:p>
          <a:p>
            <a:pPr algn="just"/>
            <a:endParaRPr lang="en-IN" dirty="0"/>
          </a:p>
        </p:txBody>
      </p:sp>
    </p:spTree>
    <p:extLst>
      <p:ext uri="{BB962C8B-B14F-4D97-AF65-F5344CB8AC3E}">
        <p14:creationId xmlns:p14="http://schemas.microsoft.com/office/powerpoint/2010/main" val="19177982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8779" y="249215"/>
            <a:ext cx="9194442" cy="523517"/>
          </a:xfrm>
        </p:spPr>
        <p:txBody>
          <a:bodyPr>
            <a:normAutofit/>
          </a:bodyPr>
          <a:lstStyle/>
          <a:p>
            <a:r>
              <a:rPr lang="en-US" sz="2800" dirty="0" smtClean="0"/>
              <a:t>How are the five clusters in New York distinct from each other?</a:t>
            </a:r>
            <a:endParaRPr lang="en-IN" sz="2800" dirty="0"/>
          </a:p>
        </p:txBody>
      </p:sp>
      <p:graphicFrame>
        <p:nvGraphicFramePr>
          <p:cNvPr id="4" name="Table 3"/>
          <p:cNvGraphicFramePr>
            <a:graphicFrameLocks noGrp="1"/>
          </p:cNvGraphicFramePr>
          <p:nvPr>
            <p:extLst>
              <p:ext uri="{D42A27DB-BD31-4B8C-83A1-F6EECF244321}">
                <p14:modId xmlns:p14="http://schemas.microsoft.com/office/powerpoint/2010/main" val="550064240"/>
              </p:ext>
            </p:extLst>
          </p:nvPr>
        </p:nvGraphicFramePr>
        <p:xfrm>
          <a:off x="181128" y="1396078"/>
          <a:ext cx="6206793" cy="5365330"/>
        </p:xfrm>
        <a:graphic>
          <a:graphicData uri="http://schemas.openxmlformats.org/drawingml/2006/table">
            <a:tbl>
              <a:tblPr firstRow="1" firstCol="1" bandRow="1">
                <a:tableStyleId>{5C22544A-7EE6-4342-B048-85BDC9FD1C3A}</a:tableStyleId>
              </a:tblPr>
              <a:tblGrid>
                <a:gridCol w="2335120"/>
                <a:gridCol w="491531"/>
                <a:gridCol w="1268758"/>
                <a:gridCol w="1073247"/>
                <a:gridCol w="1038137"/>
              </a:tblGrid>
              <a:tr h="576481">
                <a:tc>
                  <a:txBody>
                    <a:bodyPr/>
                    <a:lstStyle/>
                    <a:p>
                      <a:pPr>
                        <a:lnSpc>
                          <a:spcPct val="107000"/>
                        </a:lnSpc>
                        <a:spcAft>
                          <a:spcPts val="0"/>
                        </a:spcAft>
                      </a:pPr>
                      <a:r>
                        <a:rPr lang="en-IN" sz="1000" dirty="0">
                          <a:effectLst/>
                        </a:rPr>
                        <a:t>Venue Categories</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Count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Percentage in cluster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Overall Percentage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Percentage per neighborhood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81697">
                <a:tc>
                  <a:txBody>
                    <a:bodyPr/>
                    <a:lstStyle/>
                    <a:p>
                      <a:pPr>
                        <a:lnSpc>
                          <a:spcPct val="107000"/>
                        </a:lnSpc>
                        <a:spcAft>
                          <a:spcPts val="0"/>
                        </a:spcAft>
                      </a:pPr>
                      <a:r>
                        <a:rPr lang="en-IN" sz="1000">
                          <a:effectLst/>
                        </a:rPr>
                        <a:t>Park, Outdoors, Recreation or Nature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22.93578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17.36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5.786666667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81697">
                <a:tc>
                  <a:txBody>
                    <a:bodyPr/>
                    <a:lstStyle/>
                    <a:p>
                      <a:pPr>
                        <a:lnSpc>
                          <a:spcPct val="107000"/>
                        </a:lnSpc>
                        <a:spcAft>
                          <a:spcPts val="0"/>
                        </a:spcAft>
                      </a:pPr>
                      <a:r>
                        <a:rPr lang="en-IN" sz="1000">
                          <a:effectLst/>
                        </a:rPr>
                        <a:t>Restaurant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19.26606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1.82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0.606666667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81697">
                <a:tc>
                  <a:txBody>
                    <a:bodyPr/>
                    <a:lstStyle/>
                    <a:p>
                      <a:pPr>
                        <a:lnSpc>
                          <a:spcPct val="107000"/>
                        </a:lnSpc>
                        <a:spcAft>
                          <a:spcPts val="0"/>
                        </a:spcAft>
                      </a:pPr>
                      <a:r>
                        <a:rPr lang="en-IN" sz="1000">
                          <a:effectLst/>
                        </a:rPr>
                        <a:t>Shopping, Utilities Store or Market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11.00917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2.94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0.98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81697">
                <a:tc>
                  <a:txBody>
                    <a:bodyPr/>
                    <a:lstStyle/>
                    <a:p>
                      <a:pPr>
                        <a:lnSpc>
                          <a:spcPct val="107000"/>
                        </a:lnSpc>
                        <a:spcAft>
                          <a:spcPts val="0"/>
                        </a:spcAft>
                      </a:pPr>
                      <a:r>
                        <a:rPr lang="en-IN" sz="1000">
                          <a:effectLst/>
                        </a:rPr>
                        <a:t>Bar/Pub</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6.422018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2.23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0.743333333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81697">
                <a:tc>
                  <a:txBody>
                    <a:bodyPr/>
                    <a:lstStyle/>
                    <a:p>
                      <a:pPr>
                        <a:lnSpc>
                          <a:spcPct val="107000"/>
                        </a:lnSpc>
                        <a:spcAft>
                          <a:spcPts val="0"/>
                        </a:spcAft>
                      </a:pPr>
                      <a:r>
                        <a:rPr lang="en-IN" sz="1000">
                          <a:effectLst/>
                        </a:rPr>
                        <a:t>Public Places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6.422018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14.29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4.763333333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81697">
                <a:tc>
                  <a:txBody>
                    <a:bodyPr/>
                    <a:lstStyle/>
                    <a:p>
                      <a:pPr>
                        <a:lnSpc>
                          <a:spcPct val="107000"/>
                        </a:lnSpc>
                        <a:spcAft>
                          <a:spcPts val="0"/>
                        </a:spcAft>
                      </a:pPr>
                      <a:r>
                        <a:rPr lang="en-IN" sz="1000">
                          <a:effectLst/>
                        </a:rPr>
                        <a:t>Cafe/Hot Beverages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5.504587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0.776666667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81697">
                <a:tc>
                  <a:txBody>
                    <a:bodyPr/>
                    <a:lstStyle/>
                    <a:p>
                      <a:pPr>
                        <a:lnSpc>
                          <a:spcPct val="107000"/>
                        </a:lnSpc>
                        <a:spcAft>
                          <a:spcPts val="0"/>
                        </a:spcAft>
                      </a:pPr>
                      <a:r>
                        <a:rPr lang="en-IN" sz="1000">
                          <a:effectLst/>
                        </a:rPr>
                        <a:t>Fitness &amp; Wellness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5.504587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3.73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1.243333333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81697">
                <a:tc>
                  <a:txBody>
                    <a:bodyPr/>
                    <a:lstStyle/>
                    <a:p>
                      <a:pPr>
                        <a:lnSpc>
                          <a:spcPct val="107000"/>
                        </a:lnSpc>
                        <a:spcAft>
                          <a:spcPts val="0"/>
                        </a:spcAft>
                      </a:pPr>
                      <a:r>
                        <a:rPr lang="en-IN" sz="1000">
                          <a:effectLst/>
                        </a:rPr>
                        <a:t>Sports Field/Stadium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dirty="0">
                          <a:effectLst/>
                        </a:rPr>
                        <a:t>6</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5.504587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23.08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7.693333333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81697">
                <a:tc>
                  <a:txBody>
                    <a:bodyPr/>
                    <a:lstStyle/>
                    <a:p>
                      <a:pPr>
                        <a:lnSpc>
                          <a:spcPct val="107000"/>
                        </a:lnSpc>
                        <a:spcAft>
                          <a:spcPts val="0"/>
                        </a:spcAft>
                      </a:pPr>
                      <a:r>
                        <a:rPr lang="en-IN" sz="1000">
                          <a:effectLst/>
                        </a:rPr>
                        <a:t>Hotel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3.669725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6.06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2.02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81697">
                <a:tc>
                  <a:txBody>
                    <a:bodyPr/>
                    <a:lstStyle/>
                    <a:p>
                      <a:pPr>
                        <a:lnSpc>
                          <a:spcPct val="107000"/>
                        </a:lnSpc>
                        <a:spcAft>
                          <a:spcPts val="0"/>
                        </a:spcAft>
                      </a:pPr>
                      <a:r>
                        <a:rPr lang="en-IN" sz="1000">
                          <a:effectLst/>
                        </a:rPr>
                        <a:t>Transportation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3.669725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33.33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11.11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81697">
                <a:tc>
                  <a:txBody>
                    <a:bodyPr/>
                    <a:lstStyle/>
                    <a:p>
                      <a:pPr>
                        <a:lnSpc>
                          <a:spcPct val="107000"/>
                        </a:lnSpc>
                        <a:spcAft>
                          <a:spcPts val="0"/>
                        </a:spcAft>
                      </a:pPr>
                      <a:r>
                        <a:rPr lang="en-IN" sz="1000">
                          <a:effectLst/>
                        </a:rPr>
                        <a:t>Services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2.752294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2.54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0.846666667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81697">
                <a:tc>
                  <a:txBody>
                    <a:bodyPr/>
                    <a:lstStyle/>
                    <a:p>
                      <a:pPr>
                        <a:lnSpc>
                          <a:spcPct val="107000"/>
                        </a:lnSpc>
                        <a:spcAft>
                          <a:spcPts val="0"/>
                        </a:spcAft>
                      </a:pPr>
                      <a:r>
                        <a:rPr lang="en-IN" sz="1000">
                          <a:effectLst/>
                        </a:rPr>
                        <a:t>Dessert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1.834862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0.433333333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81697">
                <a:tc>
                  <a:txBody>
                    <a:bodyPr/>
                    <a:lstStyle/>
                    <a:p>
                      <a:pPr>
                        <a:lnSpc>
                          <a:spcPct val="107000"/>
                        </a:lnSpc>
                        <a:spcAft>
                          <a:spcPts val="0"/>
                        </a:spcAft>
                      </a:pPr>
                      <a:r>
                        <a:rPr lang="en-IN" sz="1000">
                          <a:effectLst/>
                        </a:rPr>
                        <a:t>Education and teaching</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1.834862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6.666666667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81697">
                <a:tc>
                  <a:txBody>
                    <a:bodyPr/>
                    <a:lstStyle/>
                    <a:p>
                      <a:pPr>
                        <a:lnSpc>
                          <a:spcPct val="107000"/>
                        </a:lnSpc>
                        <a:spcAft>
                          <a:spcPts val="0"/>
                        </a:spcAft>
                      </a:pPr>
                      <a:r>
                        <a:rPr lang="en-IN" sz="1000">
                          <a:effectLst/>
                        </a:rPr>
                        <a:t>Entertainment Venues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1.834862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1.05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0.35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81697">
                <a:tc>
                  <a:txBody>
                    <a:bodyPr/>
                    <a:lstStyle/>
                    <a:p>
                      <a:pPr>
                        <a:lnSpc>
                          <a:spcPct val="107000"/>
                        </a:lnSpc>
                        <a:spcAft>
                          <a:spcPts val="0"/>
                        </a:spcAft>
                      </a:pPr>
                      <a:r>
                        <a:rPr lang="en-IN" sz="1000">
                          <a:effectLst/>
                        </a:rPr>
                        <a:t>Residential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1.834862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18.18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r">
                        <a:lnSpc>
                          <a:spcPct val="107000"/>
                        </a:lnSpc>
                        <a:spcAft>
                          <a:spcPts val="0"/>
                        </a:spcAft>
                      </a:pPr>
                      <a:r>
                        <a:rPr lang="en-IN" sz="1000">
                          <a:effectLst/>
                        </a:rPr>
                        <a:t>6.06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281697">
                <a:tc gridSpan="3">
                  <a:txBody>
                    <a:bodyPr/>
                    <a:lstStyle/>
                    <a:p>
                      <a:pPr>
                        <a:lnSpc>
                          <a:spcPct val="107000"/>
                        </a:lnSpc>
                        <a:spcAft>
                          <a:spcPts val="0"/>
                        </a:spcAft>
                      </a:pPr>
                      <a:r>
                        <a:rPr lang="en-IN" sz="1000">
                          <a:effectLst/>
                        </a:rPr>
                        <a:t>Total Neighborhoods in Cluster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hMerge="1">
                  <a:txBody>
                    <a:bodyPr/>
                    <a:lstStyle/>
                    <a:p>
                      <a:endParaRPr lang="en-IN"/>
                    </a:p>
                  </a:txBody>
                  <a:tcPr/>
                </a:tc>
                <a:tc hMerge="1">
                  <a:txBody>
                    <a:bodyPr/>
                    <a:lstStyle/>
                    <a:p>
                      <a:endParaRPr lang="en-IN"/>
                    </a:p>
                  </a:txBody>
                  <a:tcPr/>
                </a:tc>
                <a:tc gridSpan="2">
                  <a:txBody>
                    <a:bodyPr/>
                    <a:lstStyle/>
                    <a:p>
                      <a:pPr algn="r">
                        <a:lnSpc>
                          <a:spcPct val="107000"/>
                        </a:lnSpc>
                        <a:spcAft>
                          <a:spcPts val="0"/>
                        </a:spcAft>
                      </a:pPr>
                      <a:r>
                        <a:rPr lang="en-IN" sz="1000">
                          <a:effectLst/>
                        </a:rPr>
                        <a:t>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hMerge="1">
                  <a:txBody>
                    <a:bodyPr/>
                    <a:lstStyle/>
                    <a:p>
                      <a:endParaRPr lang="en-IN"/>
                    </a:p>
                  </a:txBody>
                  <a:tcPr/>
                </a:tc>
              </a:tr>
              <a:tr h="281697">
                <a:tc gridSpan="3">
                  <a:txBody>
                    <a:bodyPr/>
                    <a:lstStyle/>
                    <a:p>
                      <a:pPr>
                        <a:lnSpc>
                          <a:spcPct val="107000"/>
                        </a:lnSpc>
                        <a:spcAft>
                          <a:spcPts val="0"/>
                        </a:spcAft>
                      </a:pPr>
                      <a:r>
                        <a:rPr lang="en-IN" sz="1000">
                          <a:effectLst/>
                        </a:rPr>
                        <a:t>Total Venues in Cluster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hMerge="1">
                  <a:txBody>
                    <a:bodyPr/>
                    <a:lstStyle/>
                    <a:p>
                      <a:endParaRPr lang="en-IN"/>
                    </a:p>
                  </a:txBody>
                  <a:tcPr/>
                </a:tc>
                <a:tc hMerge="1">
                  <a:txBody>
                    <a:bodyPr/>
                    <a:lstStyle/>
                    <a:p>
                      <a:endParaRPr lang="en-IN"/>
                    </a:p>
                  </a:txBody>
                  <a:tcPr/>
                </a:tc>
                <a:tc gridSpan="2">
                  <a:txBody>
                    <a:bodyPr/>
                    <a:lstStyle/>
                    <a:p>
                      <a:pPr algn="r">
                        <a:lnSpc>
                          <a:spcPct val="107000"/>
                        </a:lnSpc>
                        <a:spcAft>
                          <a:spcPts val="0"/>
                        </a:spcAft>
                      </a:pPr>
                      <a:r>
                        <a:rPr lang="en-IN" sz="1000" dirty="0">
                          <a:effectLst/>
                        </a:rPr>
                        <a:t>109</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hMerge="1">
                  <a:txBody>
                    <a:bodyPr/>
                    <a:lstStyle/>
                    <a:p>
                      <a:endParaRPr lang="en-IN"/>
                    </a:p>
                  </a:txBody>
                  <a:tcPr/>
                </a:tc>
              </a:tr>
            </a:tbl>
          </a:graphicData>
        </a:graphic>
      </p:graphicFrame>
      <p:sp>
        <p:nvSpPr>
          <p:cNvPr id="5" name="TextBox 4"/>
          <p:cNvSpPr txBox="1"/>
          <p:nvPr/>
        </p:nvSpPr>
        <p:spPr>
          <a:xfrm>
            <a:off x="3065171" y="953036"/>
            <a:ext cx="1465209" cy="369332"/>
          </a:xfrm>
          <a:prstGeom prst="rect">
            <a:avLst/>
          </a:prstGeom>
          <a:noFill/>
        </p:spPr>
        <p:txBody>
          <a:bodyPr wrap="none" rtlCol="0">
            <a:spAutoFit/>
          </a:bodyPr>
          <a:lstStyle/>
          <a:p>
            <a:r>
              <a:rPr lang="en-US" dirty="0" smtClean="0"/>
              <a:t>Cluster 2 (NY)</a:t>
            </a:r>
            <a:endParaRPr lang="en-IN" dirty="0"/>
          </a:p>
        </p:txBody>
      </p:sp>
      <p:sp>
        <p:nvSpPr>
          <p:cNvPr id="6" name="TextBox 5"/>
          <p:cNvSpPr txBox="1"/>
          <p:nvPr/>
        </p:nvSpPr>
        <p:spPr>
          <a:xfrm>
            <a:off x="6812923" y="2228044"/>
            <a:ext cx="4546242" cy="4247317"/>
          </a:xfrm>
          <a:prstGeom prst="rect">
            <a:avLst/>
          </a:prstGeom>
          <a:noFill/>
        </p:spPr>
        <p:txBody>
          <a:bodyPr wrap="square" rtlCol="0">
            <a:spAutoFit/>
          </a:bodyPr>
          <a:lstStyle/>
          <a:p>
            <a:pPr lvl="1"/>
            <a:r>
              <a:rPr lang="en-US" sz="1400" u="sng" dirty="0" smtClean="0"/>
              <a:t>Key Points:</a:t>
            </a:r>
          </a:p>
          <a:p>
            <a:pPr marL="742950" lvl="1" indent="-285750" algn="just">
              <a:buFont typeface="Arial" panose="020B0604020202020204" pitchFamily="34" charset="0"/>
              <a:buChar char="•"/>
            </a:pPr>
            <a:r>
              <a:rPr lang="en-US" sz="1400" dirty="0" smtClean="0"/>
              <a:t>23</a:t>
            </a:r>
            <a:r>
              <a:rPr lang="en-US" sz="1400" dirty="0"/>
              <a:t>% of all Sports Fields/Stadiums with a high impact per neighborhood index.</a:t>
            </a:r>
            <a:endParaRPr lang="en-IN" sz="1400" dirty="0"/>
          </a:p>
          <a:p>
            <a:pPr marL="742950" lvl="1" indent="-285750" algn="just">
              <a:buFont typeface="Arial" panose="020B0604020202020204" pitchFamily="34" charset="0"/>
              <a:buChar char="•"/>
            </a:pPr>
            <a:r>
              <a:rPr lang="en-US" sz="1400" dirty="0"/>
              <a:t>33.33% of all Transportation facilities with an exceptionally high impact per neighborhood.</a:t>
            </a:r>
            <a:endParaRPr lang="en-IN" sz="1400" dirty="0"/>
          </a:p>
          <a:p>
            <a:pPr marL="742950" lvl="1" indent="-285750" algn="just">
              <a:buFont typeface="Arial" panose="020B0604020202020204" pitchFamily="34" charset="0"/>
              <a:buChar char="•"/>
            </a:pPr>
            <a:r>
              <a:rPr lang="en-US" sz="1400" dirty="0"/>
              <a:t>17.36% of all Park, Outdoors, Recreation or Nature venues which also constitute 23% of all venues in Cluster 2.</a:t>
            </a:r>
            <a:endParaRPr lang="en-IN" sz="1400" dirty="0"/>
          </a:p>
          <a:p>
            <a:pPr marL="742950" lvl="1" indent="-285750" algn="just">
              <a:buFont typeface="Arial" panose="020B0604020202020204" pitchFamily="34" charset="0"/>
              <a:buChar char="•"/>
            </a:pPr>
            <a:r>
              <a:rPr lang="en-US" sz="1400" dirty="0"/>
              <a:t>20% of all venues belonging to Educational and Teaching category in Manhattan lies in Cluster 2. The impact per neighborhood index is also notably high.</a:t>
            </a:r>
            <a:endParaRPr lang="en-IN" sz="1400" dirty="0"/>
          </a:p>
          <a:p>
            <a:pPr marL="742950" lvl="1" indent="-285750" algn="just">
              <a:buFont typeface="Arial" panose="020B0604020202020204" pitchFamily="34" charset="0"/>
              <a:buChar char="•"/>
            </a:pPr>
            <a:r>
              <a:rPr lang="en-US" sz="1400" dirty="0"/>
              <a:t>High number of Residential venues and fairly low number of Entertainment venues.</a:t>
            </a:r>
            <a:endParaRPr lang="en-IN" sz="1400" dirty="0"/>
          </a:p>
          <a:p>
            <a:pPr marL="742950" lvl="1" indent="-285750" algn="just">
              <a:buFont typeface="Arial" panose="020B0604020202020204" pitchFamily="34" charset="0"/>
              <a:buChar char="•"/>
            </a:pPr>
            <a:r>
              <a:rPr lang="en-US" sz="1400" dirty="0"/>
              <a:t>A fairly good numbers (although least in comparison to other clusters) of Restaurant, Shops, Utilities Stores, and Market in the neighborhoods in this Cluster.</a:t>
            </a:r>
            <a:endParaRPr lang="en-IN" sz="1400" dirty="0"/>
          </a:p>
          <a:p>
            <a:endParaRPr lang="en-IN" dirty="0"/>
          </a:p>
        </p:txBody>
      </p:sp>
    </p:spTree>
    <p:extLst>
      <p:ext uri="{BB962C8B-B14F-4D97-AF65-F5344CB8AC3E}">
        <p14:creationId xmlns:p14="http://schemas.microsoft.com/office/powerpoint/2010/main" val="783608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3625</Words>
  <Application>Microsoft Office PowerPoint</Application>
  <PresentationFormat>Widescreen</PresentationFormat>
  <Paragraphs>983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Mangal</vt:lpstr>
      <vt:lpstr>Office Theme</vt:lpstr>
      <vt:lpstr>A TALE OF TWO CITIES:  Looking at Mumbai through the New York lens </vt:lpstr>
      <vt:lpstr>New York City</vt:lpstr>
      <vt:lpstr>Mumbai City</vt:lpstr>
      <vt:lpstr>Data and Methodology</vt:lpstr>
      <vt:lpstr>PowerPoint Presentation</vt:lpstr>
      <vt:lpstr>Results and Discussion New York City</vt:lpstr>
      <vt:lpstr>PowerPoint Presentation</vt:lpstr>
      <vt:lpstr>How are the five clusters in New York distinct from each other?</vt:lpstr>
      <vt:lpstr>How are the five clusters in New York distinct from each other?</vt:lpstr>
      <vt:lpstr>PowerPoint Presentation</vt:lpstr>
      <vt:lpstr>PowerPoint Presentation</vt:lpstr>
      <vt:lpstr>PowerPoint Presentation</vt:lpstr>
      <vt:lpstr>The five clusters, which are comprised of different neighborhoods, can be identified as follows:</vt:lpstr>
      <vt:lpstr>Machine Learning Algorithms</vt:lpstr>
      <vt:lpstr>Mumbai City</vt:lpstr>
      <vt:lpstr>PowerPoint Presentation</vt:lpstr>
      <vt:lpstr>PowerPoint Presentation</vt:lpstr>
      <vt:lpstr>PowerPoint Presentation</vt:lpstr>
      <vt:lpstr>Conclusion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TALE OF TWO CITIES:  Looking at Mumbai through the New York lens</dc:title>
  <dc:creator>Parth</dc:creator>
  <cp:lastModifiedBy>Parth</cp:lastModifiedBy>
  <cp:revision>10</cp:revision>
  <dcterms:created xsi:type="dcterms:W3CDTF">2020-06-19T02:00:06Z</dcterms:created>
  <dcterms:modified xsi:type="dcterms:W3CDTF">2020-06-19T03:30:23Z</dcterms:modified>
</cp:coreProperties>
</file>