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84752-4A38-41B4-9F48-5E552D776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3C5A28-D256-4742-B952-E09C747ED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A993A-F65B-4651-B958-860D61119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2E49-6B6F-4085-AEBE-E3F325BF6B74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F1D65-7EB5-49A8-B475-44595D9DE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30D01-A19E-497A-B79E-5C436958C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DB77-3873-4835-AE05-C6734A2C3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13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78399-B121-43A8-8813-3AF705A18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DC2D2D-097C-4B68-903B-CCE47BD50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209BA-CAE7-4C06-86C9-4C18261AD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2E49-6B6F-4085-AEBE-E3F325BF6B74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92DFF-3ECC-4F82-8929-3A74F77AE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6AE4A-3C8E-4934-A22E-75465FB2E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DB77-3873-4835-AE05-C6734A2C3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40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FBB5E2-DD59-4169-A6AF-1C23D44958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0F5C4F-BFA5-4D13-970C-4D0B56239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4DB70-D56F-4D81-86D4-1A826F967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2E49-6B6F-4085-AEBE-E3F325BF6B74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7011D-1793-422F-BB77-43533B7AC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C8074-E400-494B-BAFA-3E568FC54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DB77-3873-4835-AE05-C6734A2C3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16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867F1-627F-424F-A53D-CE0F692C8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DC0E6-9480-466B-B6DC-43AAC2AEA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8FFDC-DD73-4F40-9258-A03DC8E68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2E49-6B6F-4085-AEBE-E3F325BF6B74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ED2DD-156B-418D-94D2-A9E4FF2D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F0514-AEB7-4EB5-B09F-27662CD66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DB77-3873-4835-AE05-C6734A2C3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78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6597A-0E7C-4B41-9055-254D9AF33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1BEA2-B041-47F4-A1D2-C89D9CE33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2B36B-D9F0-48D6-B71A-9A8B8AA2C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2E49-6B6F-4085-AEBE-E3F325BF6B74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110A9-D60B-4985-B87D-0A1205B00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3298C-4E8A-4C50-B7C2-FCB60F28D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DB77-3873-4835-AE05-C6734A2C3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84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9B728-44E1-468C-AB4D-DB00C0210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9C4CD-AD12-457F-8E24-C2619B6F3A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1F77A-7C08-46AC-91EA-FCA96919E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F83D45-19FA-49A4-A1DD-DD11C3480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2E49-6B6F-4085-AEBE-E3F325BF6B74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9EFC3-FD33-4158-9B57-71628EEBA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8715F-82C3-472D-9FF5-02F17826C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DB77-3873-4835-AE05-C6734A2C3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54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46E18-305A-4F32-A71E-165CA82CF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6B6DC-2288-449B-81EA-706D1B136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BF85D-43A9-4B0C-9632-D6846438D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E0E460-7E61-4E19-9551-340CCE362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35E124-FD51-47D7-A8D6-CB18185CA9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A184DC-5230-43C6-9102-DEA13A6FD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2E49-6B6F-4085-AEBE-E3F325BF6B74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FAF68B-F7E3-4D27-AA6D-99EC5791D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23F23F-9668-490C-9FE3-17BCEFCEB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DB77-3873-4835-AE05-C6734A2C3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6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B7CD1-0081-4906-AACA-4BEA1D67C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410DAD-9B90-4513-93C6-93CA1826B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2E49-6B6F-4085-AEBE-E3F325BF6B74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23F5CA-4C69-4D4D-A5ED-809CD4943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3D10F-E9B8-43D7-9C8D-82F352505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DB77-3873-4835-AE05-C6734A2C3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83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98F3E2-CE3A-4C4B-A2FA-E1BDBF3A5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2E49-6B6F-4085-AEBE-E3F325BF6B74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31BF30-A9F0-4178-94B4-556AEF0D2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65ED8-9CDC-4135-A05A-E76BE9FD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DB77-3873-4835-AE05-C6734A2C3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99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AA0BD-A50D-4D5F-8552-D334297DE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0903-D179-4228-90AC-3CF72A733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51EECF-AEB8-426A-84F6-6DC3B6B52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2DD300-C242-4582-9120-C279BAE13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2E49-6B6F-4085-AEBE-E3F325BF6B74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EA430-A4B1-45E8-B1F2-6D2BBA449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8493D-C116-4980-AAAF-F0FFA170D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DB77-3873-4835-AE05-C6734A2C3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41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C2B5-242C-4446-913A-9E7A04CBA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C1E788-BC84-4FD7-A483-6402F53B56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3D94A-728A-4B24-8A48-C8B87E6ED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15DFCD-C51A-44AD-80BE-4E6C5D982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2E49-6B6F-4085-AEBE-E3F325BF6B74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46DD3-0D72-43CA-B031-42988B66C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B64C1-A809-463A-8D48-D513E402D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1DB77-3873-4835-AE05-C6734A2C3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14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187F36-7CF8-4681-B3C4-BE84B7A7C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0A116-B382-4212-9971-F4B6A259B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18CCC-2821-4A6B-9226-3B835C1BA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A2E49-6B6F-4085-AEBE-E3F325BF6B74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A0DAF-DB75-4BC9-999A-D35C050E8D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BB04-40F7-4DD9-918A-6DFA74F959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1DB77-3873-4835-AE05-C6734A2C35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4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CE6C1-652F-4A3B-8E89-CF1F6F96E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BE" dirty="0"/>
              <a:t>gf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5A95EF9-F117-45F1-94DB-377E2F541794}"/>
              </a:ext>
            </a:extLst>
          </p:cNvPr>
          <p:cNvGrpSpPr/>
          <p:nvPr/>
        </p:nvGrpSpPr>
        <p:grpSpPr>
          <a:xfrm>
            <a:off x="743552" y="2449750"/>
            <a:ext cx="1094295" cy="820272"/>
            <a:chOff x="2986755" y="2828671"/>
            <a:chExt cx="1236453" cy="128300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F640BDE-2524-4AA1-ADBF-1F7D32D15743}"/>
                </a:ext>
              </a:extLst>
            </p:cNvPr>
            <p:cNvSpPr/>
            <p:nvPr/>
          </p:nvSpPr>
          <p:spPr>
            <a:xfrm>
              <a:off x="2986756" y="2828671"/>
              <a:ext cx="1236452" cy="307681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dirty="0">
                  <a:solidFill>
                    <a:schemeClr val="bg1"/>
                  </a:solidFill>
                </a:rPr>
                <a:t>Data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EE443A4-1950-4F52-AFE7-49BAAB9C4D68}"/>
                </a:ext>
              </a:extLst>
            </p:cNvPr>
            <p:cNvSpPr/>
            <p:nvPr/>
          </p:nvSpPr>
          <p:spPr>
            <a:xfrm>
              <a:off x="2986756" y="3147761"/>
              <a:ext cx="1236452" cy="310066"/>
            </a:xfrm>
            <a:prstGeom prst="round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dirty="0">
                  <a:solidFill>
                    <a:schemeClr val="bg1"/>
                  </a:solidFill>
                </a:rPr>
                <a:t>Row 1 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598CBE7-A724-47C8-B8F8-35E8400E46B1}"/>
                </a:ext>
              </a:extLst>
            </p:cNvPr>
            <p:cNvSpPr/>
            <p:nvPr/>
          </p:nvSpPr>
          <p:spPr>
            <a:xfrm>
              <a:off x="2986755" y="3468725"/>
              <a:ext cx="1236453" cy="310067"/>
            </a:xfrm>
            <a:prstGeom prst="round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dirty="0">
                  <a:solidFill>
                    <a:schemeClr val="bg1"/>
                  </a:solidFill>
                </a:rPr>
                <a:t>Row 2 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745B4D6-EF17-46E7-8189-C96DD082BB2B}"/>
                </a:ext>
              </a:extLst>
            </p:cNvPr>
            <p:cNvSpPr/>
            <p:nvPr/>
          </p:nvSpPr>
          <p:spPr>
            <a:xfrm>
              <a:off x="2986755" y="3801612"/>
              <a:ext cx="1236453" cy="310067"/>
            </a:xfrm>
            <a:prstGeom prst="round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dirty="0">
                  <a:solidFill>
                    <a:schemeClr val="bg1"/>
                  </a:solidFill>
                </a:rPr>
                <a:t>… 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AB0FA32-E6BE-4528-A603-2AB26111D6B7}"/>
              </a:ext>
            </a:extLst>
          </p:cNvPr>
          <p:cNvGrpSpPr/>
          <p:nvPr/>
        </p:nvGrpSpPr>
        <p:grpSpPr>
          <a:xfrm>
            <a:off x="2909081" y="1228217"/>
            <a:ext cx="2949023" cy="3441917"/>
            <a:chOff x="3064212" y="2165712"/>
            <a:chExt cx="2632469" cy="276411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8175C6A-F972-40EC-85E9-DE27A1884F9F}"/>
                </a:ext>
              </a:extLst>
            </p:cNvPr>
            <p:cNvSpPr txBox="1"/>
            <p:nvPr/>
          </p:nvSpPr>
          <p:spPr>
            <a:xfrm>
              <a:off x="3195294" y="2932553"/>
              <a:ext cx="2370306" cy="307777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BE" sz="1400" dirty="0" err="1">
                  <a:solidFill>
                    <a:schemeClr val="bg1"/>
                  </a:solidFill>
                </a:rPr>
                <a:t>Standardize</a:t>
              </a:r>
              <a:r>
                <a:rPr lang="fr-BE" sz="1400" dirty="0">
                  <a:solidFill>
                    <a:schemeClr val="bg1"/>
                  </a:solidFill>
                </a:rPr>
                <a:t>/ normalize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B39E53D-048B-4EA4-801F-F6E91ECB448A}"/>
                </a:ext>
              </a:extLst>
            </p:cNvPr>
            <p:cNvGrpSpPr/>
            <p:nvPr/>
          </p:nvGrpSpPr>
          <p:grpSpPr>
            <a:xfrm>
              <a:off x="3064212" y="2165712"/>
              <a:ext cx="2632469" cy="2764111"/>
              <a:chOff x="3633214" y="2119174"/>
              <a:chExt cx="2063468" cy="252411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60FFDCEE-1FA4-43C8-A21F-0981729C4078}"/>
                  </a:ext>
                </a:extLst>
              </p:cNvPr>
              <p:cNvSpPr/>
              <p:nvPr/>
            </p:nvSpPr>
            <p:spPr>
              <a:xfrm>
                <a:off x="3633214" y="2119174"/>
                <a:ext cx="2063468" cy="2524112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D256B19-F780-4E90-88BA-5AB0D12439C7}"/>
                  </a:ext>
                </a:extLst>
              </p:cNvPr>
              <p:cNvSpPr txBox="1"/>
              <p:nvPr/>
            </p:nvSpPr>
            <p:spPr>
              <a:xfrm>
                <a:off x="3891065" y="2272112"/>
                <a:ext cx="14883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>
                    <a:solidFill>
                      <a:schemeClr val="bg1"/>
                    </a:solidFill>
                  </a:rPr>
                  <a:t>Preprocessing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5943BF0-0704-48DC-A053-071EF88E2E3D}"/>
                </a:ext>
              </a:extLst>
            </p:cNvPr>
            <p:cNvSpPr txBox="1"/>
            <p:nvPr/>
          </p:nvSpPr>
          <p:spPr>
            <a:xfrm>
              <a:off x="3195294" y="3360071"/>
              <a:ext cx="2370306" cy="307777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BE" sz="1400" dirty="0" err="1">
                  <a:solidFill>
                    <a:schemeClr val="bg1"/>
                  </a:solidFill>
                </a:rPr>
                <a:t>One-hot</a:t>
              </a:r>
              <a:r>
                <a:rPr lang="fr-BE" sz="1400" dirty="0">
                  <a:solidFill>
                    <a:schemeClr val="bg1"/>
                  </a:solidFill>
                </a:rPr>
                <a:t> encode cat variables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C351B22-0AAD-4469-84E7-FD0A9109F9D1}"/>
                </a:ext>
              </a:extLst>
            </p:cNvPr>
            <p:cNvSpPr txBox="1"/>
            <p:nvPr/>
          </p:nvSpPr>
          <p:spPr>
            <a:xfrm>
              <a:off x="3195294" y="3839136"/>
              <a:ext cx="2370306" cy="307777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BE" sz="1400" dirty="0">
                  <a:solidFill>
                    <a:schemeClr val="bg1"/>
                  </a:solidFill>
                </a:rPr>
                <a:t>Input </a:t>
              </a:r>
              <a:r>
                <a:rPr lang="fr-BE" sz="1400" dirty="0" err="1">
                  <a:solidFill>
                    <a:schemeClr val="bg1"/>
                  </a:solidFill>
                </a:rPr>
                <a:t>missing</a:t>
              </a:r>
              <a:r>
                <a:rPr lang="fr-BE" sz="1400" dirty="0">
                  <a:solidFill>
                    <a:schemeClr val="bg1"/>
                  </a:solidFill>
                </a:rPr>
                <a:t> values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814DAF7-85DC-4E33-88D4-551F3FEDDF0D}"/>
                </a:ext>
              </a:extLst>
            </p:cNvPr>
            <p:cNvSpPr txBox="1"/>
            <p:nvPr/>
          </p:nvSpPr>
          <p:spPr>
            <a:xfrm>
              <a:off x="3195294" y="4266742"/>
              <a:ext cx="2370306" cy="307777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BE" sz="1400" dirty="0" err="1">
                  <a:solidFill>
                    <a:schemeClr val="bg1"/>
                  </a:solidFill>
                </a:rPr>
                <a:t>Remove</a:t>
              </a:r>
              <a:r>
                <a:rPr lang="fr-BE" sz="1400" dirty="0">
                  <a:solidFill>
                    <a:schemeClr val="bg1"/>
                  </a:solidFill>
                </a:rPr>
                <a:t> </a:t>
              </a:r>
              <a:r>
                <a:rPr lang="fr-BE" sz="1400" dirty="0" err="1">
                  <a:solidFill>
                    <a:schemeClr val="bg1"/>
                  </a:solidFill>
                </a:rPr>
                <a:t>zero</a:t>
              </a:r>
              <a:r>
                <a:rPr lang="fr-BE" sz="1400" dirty="0">
                  <a:solidFill>
                    <a:schemeClr val="bg1"/>
                  </a:solidFill>
                </a:rPr>
                <a:t>-variance vars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E178115-3933-4D7D-AE11-765C391A8338}"/>
              </a:ext>
            </a:extLst>
          </p:cNvPr>
          <p:cNvGrpSpPr/>
          <p:nvPr/>
        </p:nvGrpSpPr>
        <p:grpSpPr>
          <a:xfrm>
            <a:off x="6900665" y="1081366"/>
            <a:ext cx="3300333" cy="3441917"/>
            <a:chOff x="5390512" y="1800386"/>
            <a:chExt cx="3300333" cy="344191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A4B755E-B9DF-4270-93EA-41574525A15D}"/>
                </a:ext>
              </a:extLst>
            </p:cNvPr>
            <p:cNvGrpSpPr/>
            <p:nvPr/>
          </p:nvGrpSpPr>
          <p:grpSpPr>
            <a:xfrm>
              <a:off x="5390512" y="1800386"/>
              <a:ext cx="3300333" cy="3441917"/>
              <a:chOff x="3692813" y="2119174"/>
              <a:chExt cx="1807666" cy="2524112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00C1B09E-C387-400A-B299-0384DF570178}"/>
                  </a:ext>
                </a:extLst>
              </p:cNvPr>
              <p:cNvSpPr/>
              <p:nvPr/>
            </p:nvSpPr>
            <p:spPr>
              <a:xfrm>
                <a:off x="3694862" y="2119174"/>
                <a:ext cx="1805617" cy="2524112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61A3BE8-3EBD-4862-901F-FA1FBACD3B26}"/>
                  </a:ext>
                </a:extLst>
              </p:cNvPr>
              <p:cNvSpPr txBox="1"/>
              <p:nvPr/>
            </p:nvSpPr>
            <p:spPr>
              <a:xfrm>
                <a:off x="3692813" y="2290574"/>
                <a:ext cx="1805617" cy="270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BE" dirty="0">
                    <a:solidFill>
                      <a:schemeClr val="bg1"/>
                    </a:solidFill>
                  </a:rPr>
                  <a:t>Training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9F5D52E-E88B-43F7-85E1-C9EE1297C87F}"/>
                </a:ext>
              </a:extLst>
            </p:cNvPr>
            <p:cNvSpPr txBox="1"/>
            <p:nvPr/>
          </p:nvSpPr>
          <p:spPr>
            <a:xfrm>
              <a:off x="5791753" y="3125249"/>
              <a:ext cx="1049207" cy="307777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BE" sz="1400" dirty="0" err="1">
                  <a:solidFill>
                    <a:schemeClr val="bg1"/>
                  </a:solidFill>
                </a:rPr>
                <a:t>Regression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A1EB94A-3244-4FC6-85BB-3E74925CD9EF}"/>
                </a:ext>
              </a:extLst>
            </p:cNvPr>
            <p:cNvSpPr txBox="1"/>
            <p:nvPr/>
          </p:nvSpPr>
          <p:spPr>
            <a:xfrm>
              <a:off x="7327687" y="3125249"/>
              <a:ext cx="1162901" cy="307777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BE" sz="1400" dirty="0">
                  <a:solidFill>
                    <a:schemeClr val="bg1"/>
                  </a:solidFill>
                </a:rPr>
                <a:t>Classification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6C4CC52-36A7-4C85-A2BA-B6550CC0F4F4}"/>
                </a:ext>
              </a:extLst>
            </p:cNvPr>
            <p:cNvCxnSpPr>
              <a:stCxn id="30" idx="2"/>
              <a:endCxn id="32" idx="0"/>
            </p:cNvCxnSpPr>
            <p:nvPr/>
          </p:nvCxnSpPr>
          <p:spPr>
            <a:xfrm flipH="1">
              <a:off x="6316357" y="2403442"/>
              <a:ext cx="722451" cy="72180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B74AB64-D835-4F2D-AB49-8039498593B0}"/>
                </a:ext>
              </a:extLst>
            </p:cNvPr>
            <p:cNvCxnSpPr>
              <a:cxnSpLocks/>
              <a:stCxn id="33" idx="0"/>
              <a:endCxn id="30" idx="2"/>
            </p:cNvCxnSpPr>
            <p:nvPr/>
          </p:nvCxnSpPr>
          <p:spPr>
            <a:xfrm flipH="1" flipV="1">
              <a:off x="7038808" y="2403442"/>
              <a:ext cx="870330" cy="721807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2D347CD-CCAA-471A-B156-62D408F6AB1B}"/>
                </a:ext>
              </a:extLst>
            </p:cNvPr>
            <p:cNvSpPr txBox="1"/>
            <p:nvPr/>
          </p:nvSpPr>
          <p:spPr>
            <a:xfrm>
              <a:off x="6421276" y="4007425"/>
              <a:ext cx="1235063" cy="646331"/>
            </a:xfrm>
            <a:prstGeom prst="rect">
              <a:avLst/>
            </a:prstGeom>
            <a:noFill/>
            <a:ln w="12700">
              <a:solidFill>
                <a:srgbClr val="0099C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BE" sz="1200" dirty="0">
                  <a:solidFill>
                    <a:schemeClr val="bg1"/>
                  </a:solidFill>
                </a:rPr>
                <a:t>Cross-validation</a:t>
              </a:r>
            </a:p>
            <a:p>
              <a:pPr algn="ctr"/>
              <a:r>
                <a:rPr lang="fr-BE" sz="1200" dirty="0" err="1">
                  <a:solidFill>
                    <a:schemeClr val="bg1"/>
                  </a:solidFill>
                </a:rPr>
                <a:t>Hyperparameter</a:t>
              </a:r>
              <a:r>
                <a:rPr lang="fr-BE" sz="1200" dirty="0">
                  <a:solidFill>
                    <a:schemeClr val="bg1"/>
                  </a:solidFill>
                </a:rPr>
                <a:t> tuning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03BA108C-ABA3-45C5-BF0D-7A8B88188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855042" y="2818709"/>
              <a:ext cx="563125" cy="304941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0134972-EBDD-40CE-9325-D1F8E506FD10}"/>
              </a:ext>
            </a:extLst>
          </p:cNvPr>
          <p:cNvGrpSpPr/>
          <p:nvPr/>
        </p:nvGrpSpPr>
        <p:grpSpPr>
          <a:xfrm>
            <a:off x="5173103" y="5959533"/>
            <a:ext cx="4103661" cy="819705"/>
            <a:chOff x="4264716" y="5513949"/>
            <a:chExt cx="3767362" cy="695014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4954FEC5-99C0-4C08-B5A2-4359487B5C40}"/>
                </a:ext>
              </a:extLst>
            </p:cNvPr>
            <p:cNvSpPr/>
            <p:nvPr/>
          </p:nvSpPr>
          <p:spPr>
            <a:xfrm>
              <a:off x="4264716" y="5513949"/>
              <a:ext cx="3767362" cy="695014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4BFBDA5-2AC0-4D48-9B77-5E8A076CF0CB}"/>
                </a:ext>
              </a:extLst>
            </p:cNvPr>
            <p:cNvSpPr txBox="1"/>
            <p:nvPr/>
          </p:nvSpPr>
          <p:spPr>
            <a:xfrm>
              <a:off x="4390379" y="5816999"/>
              <a:ext cx="687842" cy="297864"/>
            </a:xfrm>
            <a:prstGeom prst="rect">
              <a:avLst/>
            </a:prstGeom>
            <a:noFill/>
            <a:ln>
              <a:solidFill>
                <a:srgbClr val="0099C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BE" sz="1200" dirty="0">
                  <a:solidFill>
                    <a:schemeClr val="bg1"/>
                  </a:solidFill>
                </a:rPr>
                <a:t>model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1DBFDC1-120C-400D-94B3-C085B34A97D8}"/>
                </a:ext>
              </a:extLst>
            </p:cNvPr>
            <p:cNvSpPr txBox="1"/>
            <p:nvPr/>
          </p:nvSpPr>
          <p:spPr>
            <a:xfrm>
              <a:off x="5172430" y="5816999"/>
              <a:ext cx="692043" cy="297864"/>
            </a:xfrm>
            <a:prstGeom prst="rect">
              <a:avLst/>
            </a:prstGeom>
            <a:noFill/>
            <a:ln>
              <a:solidFill>
                <a:srgbClr val="0099C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BE" sz="1200" dirty="0" err="1">
                  <a:solidFill>
                    <a:schemeClr val="bg1"/>
                  </a:solidFill>
                </a:rPr>
                <a:t>Metrics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23B9325-82DC-42CB-9E64-115BF09D58B8}"/>
                </a:ext>
              </a:extLst>
            </p:cNvPr>
            <p:cNvSpPr txBox="1"/>
            <p:nvPr/>
          </p:nvSpPr>
          <p:spPr>
            <a:xfrm>
              <a:off x="5949655" y="5828643"/>
              <a:ext cx="946191" cy="297864"/>
            </a:xfrm>
            <a:prstGeom prst="rect">
              <a:avLst/>
            </a:prstGeom>
            <a:noFill/>
            <a:ln>
              <a:solidFill>
                <a:srgbClr val="0099C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BE" sz="1200" dirty="0" err="1">
                  <a:solidFill>
                    <a:schemeClr val="bg1"/>
                  </a:solidFill>
                </a:rPr>
                <a:t>Parameters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114CDA0B-8D6B-415F-9D1B-E474492E8220}"/>
              </a:ext>
            </a:extLst>
          </p:cNvPr>
          <p:cNvSpPr txBox="1"/>
          <p:nvPr/>
        </p:nvSpPr>
        <p:spPr>
          <a:xfrm>
            <a:off x="6449346" y="4913448"/>
            <a:ext cx="1551174" cy="307777"/>
          </a:xfrm>
          <a:prstGeom prst="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fr-BE" sz="1400" dirty="0" err="1">
                <a:solidFill>
                  <a:schemeClr val="bg1"/>
                </a:solidFill>
              </a:rPr>
              <a:t>Explain</a:t>
            </a:r>
            <a:r>
              <a:rPr lang="fr-BE" sz="1400" dirty="0">
                <a:solidFill>
                  <a:schemeClr val="bg1"/>
                </a:solidFill>
              </a:rPr>
              <a:t> model?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6A6087B-26DA-4CF3-87A6-DE09CE789C46}"/>
              </a:ext>
            </a:extLst>
          </p:cNvPr>
          <p:cNvSpPr txBox="1"/>
          <p:nvPr/>
        </p:nvSpPr>
        <p:spPr>
          <a:xfrm>
            <a:off x="5899037" y="5434995"/>
            <a:ext cx="2651795" cy="30777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fr-BE" sz="1400" dirty="0">
                <a:solidFill>
                  <a:schemeClr val="bg1"/>
                </a:solidFill>
              </a:rPr>
              <a:t>Save models, </a:t>
            </a:r>
            <a:r>
              <a:rPr lang="fr-BE" sz="1400" dirty="0" err="1">
                <a:solidFill>
                  <a:schemeClr val="bg1"/>
                </a:solidFill>
              </a:rPr>
              <a:t>metrics</a:t>
            </a:r>
            <a:r>
              <a:rPr lang="fr-BE" sz="1400" dirty="0">
                <a:solidFill>
                  <a:schemeClr val="bg1"/>
                </a:solidFill>
              </a:rPr>
              <a:t> and params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B8A3FDD-FEFB-4307-9311-6296F5BBF33A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>
            <a:off x="7224933" y="5221225"/>
            <a:ext cx="2" cy="213770"/>
          </a:xfrm>
          <a:prstGeom prst="straightConnector1">
            <a:avLst/>
          </a:prstGeom>
          <a:ln w="38100">
            <a:solidFill>
              <a:srgbClr val="33CC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4D71371-CC0F-4868-B558-DB4FB87B8301}"/>
              </a:ext>
            </a:extLst>
          </p:cNvPr>
          <p:cNvCxnSpPr>
            <a:cxnSpLocks/>
            <a:stCxn id="62" idx="2"/>
            <a:endCxn id="45" idx="0"/>
          </p:cNvCxnSpPr>
          <p:nvPr/>
        </p:nvCxnSpPr>
        <p:spPr>
          <a:xfrm flipH="1">
            <a:off x="7224934" y="5742772"/>
            <a:ext cx="1" cy="216761"/>
          </a:xfrm>
          <a:prstGeom prst="straightConnector1">
            <a:avLst/>
          </a:prstGeom>
          <a:ln w="38100">
            <a:solidFill>
              <a:srgbClr val="33CC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Picture 91">
            <a:extLst>
              <a:ext uri="{FF2B5EF4-FFF2-40B4-BE49-F238E27FC236}">
                <a16:creationId xmlns:a16="http://schemas.microsoft.com/office/drawing/2014/main" id="{43C22C39-72A2-4B62-A2BB-BCD71704E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9893" y="6015753"/>
            <a:ext cx="737579" cy="275866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9EE94DD7-2D7C-4138-B2ED-85127E7C2C9E}"/>
              </a:ext>
            </a:extLst>
          </p:cNvPr>
          <p:cNvSpPr txBox="1"/>
          <p:nvPr/>
        </p:nvSpPr>
        <p:spPr>
          <a:xfrm>
            <a:off x="8095264" y="6354104"/>
            <a:ext cx="1071228" cy="276999"/>
          </a:xfrm>
          <a:prstGeom prst="rect">
            <a:avLst/>
          </a:prstGeom>
          <a:noFill/>
          <a:ln>
            <a:solidFill>
              <a:srgbClr val="0099C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BE" sz="1200" dirty="0" err="1">
                <a:solidFill>
                  <a:schemeClr val="bg1"/>
                </a:solidFill>
              </a:rPr>
              <a:t>Visuals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E360D0C-36F7-4AC1-82C3-F73E8E010578}"/>
              </a:ext>
            </a:extLst>
          </p:cNvPr>
          <p:cNvSpPr txBox="1"/>
          <p:nvPr/>
        </p:nvSpPr>
        <p:spPr>
          <a:xfrm>
            <a:off x="583660" y="365125"/>
            <a:ext cx="4075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600" dirty="0">
                <a:solidFill>
                  <a:schemeClr val="bg1"/>
                </a:solidFill>
              </a:rPr>
              <a:t>Backend flow</a:t>
            </a:r>
            <a:endParaRPr lang="en-US" sz="3600" dirty="0">
              <a:solidFill>
                <a:schemeClr val="bg1"/>
              </a:solidFill>
            </a:endParaRP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22BAACED-7B05-49C4-8505-5DE719F3831E}"/>
              </a:ext>
            </a:extLst>
          </p:cNvPr>
          <p:cNvCxnSpPr>
            <a:cxnSpLocks/>
            <a:stCxn id="29" idx="2"/>
            <a:endCxn id="61" idx="0"/>
          </p:cNvCxnSpPr>
          <p:nvPr/>
        </p:nvCxnSpPr>
        <p:spPr>
          <a:xfrm rot="5400000">
            <a:off x="7693736" y="4054481"/>
            <a:ext cx="390165" cy="1327769"/>
          </a:xfrm>
          <a:prstGeom prst="bentConnector3">
            <a:avLst/>
          </a:prstGeom>
          <a:ln w="38100">
            <a:solidFill>
              <a:srgbClr val="33CC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B85AB99-E050-4041-BE34-26542E115F58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 flipV="1">
            <a:off x="1837847" y="2949176"/>
            <a:ext cx="1071234" cy="8902"/>
          </a:xfrm>
          <a:prstGeom prst="straightConnector1">
            <a:avLst/>
          </a:prstGeom>
          <a:ln w="38100">
            <a:solidFill>
              <a:srgbClr val="33CC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D202BF8-FD1F-40FB-9BFC-9352E7A9763A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5897016" y="2802325"/>
            <a:ext cx="1007390" cy="4444"/>
          </a:xfrm>
          <a:prstGeom prst="straightConnector1">
            <a:avLst/>
          </a:prstGeom>
          <a:ln w="38100">
            <a:solidFill>
              <a:srgbClr val="33CC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AE2A25A-E897-47F7-88D7-C75E31A72362}"/>
              </a:ext>
            </a:extLst>
          </p:cNvPr>
          <p:cNvCxnSpPr>
            <a:cxnSpLocks/>
            <a:stCxn id="39" idx="0"/>
            <a:endCxn id="32" idx="2"/>
          </p:cNvCxnSpPr>
          <p:nvPr/>
        </p:nvCxnSpPr>
        <p:spPr>
          <a:xfrm flipH="1" flipV="1">
            <a:off x="7826510" y="2714006"/>
            <a:ext cx="722451" cy="57439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D9A0F3B-ED36-4273-81E5-B785F7F54BC7}"/>
              </a:ext>
            </a:extLst>
          </p:cNvPr>
          <p:cNvCxnSpPr>
            <a:cxnSpLocks/>
            <a:stCxn id="39" idx="0"/>
            <a:endCxn id="33" idx="2"/>
          </p:cNvCxnSpPr>
          <p:nvPr/>
        </p:nvCxnSpPr>
        <p:spPr>
          <a:xfrm flipV="1">
            <a:off x="8548961" y="2714006"/>
            <a:ext cx="870330" cy="57439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59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1274</TotalTime>
  <Words>42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gf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Guerin</dc:creator>
  <cp:lastModifiedBy>Patrick Guerin</cp:lastModifiedBy>
  <cp:revision>9</cp:revision>
  <dcterms:created xsi:type="dcterms:W3CDTF">2020-05-29T12:18:46Z</dcterms:created>
  <dcterms:modified xsi:type="dcterms:W3CDTF">2021-03-06T22:36:38Z</dcterms:modified>
</cp:coreProperties>
</file>