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D43CD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D43CD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70027"/>
                </a:moveTo>
                <a:lnTo>
                  <a:pt x="11709273" y="470027"/>
                </a:lnTo>
                <a:lnTo>
                  <a:pt x="11709273" y="6381636"/>
                </a:lnTo>
                <a:lnTo>
                  <a:pt x="12192000" y="6381636"/>
                </a:lnTo>
                <a:lnTo>
                  <a:pt x="12192000" y="470027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476377" y="638175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D43CD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4729" y="2909506"/>
            <a:ext cx="10162540" cy="76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D43CD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0127" y="3077781"/>
            <a:ext cx="10151745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290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Presented</a:t>
            </a:r>
            <a:r>
              <a:rPr dirty="0" spc="-65"/>
              <a:t> </a:t>
            </a:r>
            <a:r>
              <a:rPr dirty="0" spc="-50"/>
              <a:t>By:</a:t>
            </a:r>
          </a:p>
          <a:p>
            <a:pPr marL="1129030">
              <a:lnSpc>
                <a:spcPct val="100000"/>
              </a:lnSpc>
              <a:spcBef>
                <a:spcPts val="50"/>
              </a:spcBef>
            </a:pPr>
            <a:r>
              <a:rPr dirty="0" spc="-15"/>
              <a:t>P.Munieswari-Holycross</a:t>
            </a:r>
            <a:r>
              <a:rPr dirty="0" spc="-40"/>
              <a:t> </a:t>
            </a:r>
            <a:r>
              <a:rPr dirty="0"/>
              <a:t>Engineering</a:t>
            </a:r>
            <a:r>
              <a:rPr dirty="0" spc="-105"/>
              <a:t> </a:t>
            </a:r>
            <a:r>
              <a:rPr dirty="0" spc="5"/>
              <a:t>Collage-CSE</a:t>
            </a:r>
            <a:r>
              <a:rPr dirty="0" spc="-100"/>
              <a:t> </a:t>
            </a:r>
            <a:r>
              <a:rPr dirty="0" spc="-5"/>
              <a:t>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6825" y="4505325"/>
            <a:ext cx="2505075" cy="2162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3000" y="2608516"/>
            <a:ext cx="8865235" cy="20231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just" marL="22225" marR="5080" indent="-9525">
              <a:lnSpc>
                <a:spcPct val="78200"/>
              </a:lnSpc>
              <a:spcBef>
                <a:spcPts val="650"/>
              </a:spcBef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Hardware 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Keyloggers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are small electronic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devices used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for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capturing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dirty="0" sz="2000" spc="1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dirty="0" sz="2000" spc="13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between</a:t>
            </a:r>
            <a:r>
              <a:rPr dirty="0" sz="2000" spc="6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1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keyboard</a:t>
            </a:r>
            <a:r>
              <a:rPr dirty="0" sz="2000" spc="7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device</a:t>
            </a:r>
            <a:r>
              <a:rPr dirty="0" sz="2000" spc="1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000" spc="15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I/O</a:t>
            </a:r>
            <a:r>
              <a:rPr dirty="0" sz="2000" spc="-1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port.</a:t>
            </a:r>
            <a:endParaRPr sz="2000">
              <a:latin typeface="Cambria"/>
              <a:cs typeface="Cambria"/>
            </a:endParaRPr>
          </a:p>
          <a:p>
            <a:pPr algn="just" marL="22225" marR="5080" indent="-9525">
              <a:lnSpc>
                <a:spcPct val="79800"/>
              </a:lnSpc>
              <a:spcBef>
                <a:spcPts val="710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25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Usually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these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devices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have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built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 memory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where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they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store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keystrokes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so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this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means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they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must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dirty="0" sz="2000" spc="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retrieved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by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person</a:t>
            </a:r>
            <a:r>
              <a:rPr dirty="0" sz="2000" spc="4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who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installed</a:t>
            </a:r>
            <a:r>
              <a:rPr dirty="0" sz="2000" spc="2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it</a:t>
            </a:r>
            <a:r>
              <a:rPr dirty="0" sz="2000" spc="1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dirty="0" sz="2000" spc="15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order</a:t>
            </a:r>
            <a:r>
              <a:rPr dirty="0" sz="2000" spc="14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dirty="0" sz="2000" spc="5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obtain</a:t>
            </a:r>
            <a:r>
              <a:rPr dirty="0" sz="2000" spc="15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dirty="0" sz="2000" spc="-17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information.</a:t>
            </a:r>
            <a:endParaRPr sz="2000">
              <a:latin typeface="Cambria"/>
              <a:cs typeface="Cambria"/>
            </a:endParaRPr>
          </a:p>
          <a:p>
            <a:pPr algn="just" marL="22225" marR="15875" indent="-9525">
              <a:lnSpc>
                <a:spcPts val="2100"/>
              </a:lnSpc>
              <a:spcBef>
                <a:spcPts val="77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25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Hardware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 Keyloggers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dirty="0" sz="2000" spc="4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undetectable</a:t>
            </a:r>
            <a:r>
              <a:rPr dirty="0" sz="2000" spc="44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dirty="0" sz="2000" spc="3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anti-viral</a:t>
            </a:r>
            <a:r>
              <a:rPr dirty="0" sz="2000" spc="409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software</a:t>
            </a:r>
            <a:r>
              <a:rPr dirty="0" sz="2000" spc="4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or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scanners</a:t>
            </a:r>
            <a:r>
              <a:rPr dirty="0" sz="2000" spc="2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since</a:t>
            </a:r>
            <a:r>
              <a:rPr dirty="0" sz="2000" spc="2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it</a:t>
            </a:r>
            <a:r>
              <a:rPr dirty="0" sz="2000" spc="2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works</a:t>
            </a:r>
            <a:r>
              <a:rPr dirty="0" sz="2000" spc="15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on</a:t>
            </a:r>
            <a:r>
              <a:rPr dirty="0" sz="2000" spc="15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dirty="0" sz="2000" spc="1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hardware</a:t>
            </a:r>
            <a:r>
              <a:rPr dirty="0" sz="2000" spc="-17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platform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6585" y="1079880"/>
            <a:ext cx="44691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20">
                <a:latin typeface="Cambria"/>
                <a:cs typeface="Cambria"/>
              </a:rPr>
              <a:t>Ha</a:t>
            </a:r>
            <a:r>
              <a:rPr dirty="0" sz="3600" spc="-85">
                <a:latin typeface="Cambria"/>
                <a:cs typeface="Cambria"/>
              </a:rPr>
              <a:t>r</a:t>
            </a:r>
            <a:r>
              <a:rPr dirty="0" sz="3600" spc="-55">
                <a:latin typeface="Cambria"/>
                <a:cs typeface="Cambria"/>
              </a:rPr>
              <a:t>d</a:t>
            </a:r>
            <a:r>
              <a:rPr dirty="0" sz="3600" spc="-105">
                <a:latin typeface="Cambria"/>
                <a:cs typeface="Cambria"/>
              </a:rPr>
              <a:t>w</a:t>
            </a:r>
            <a:r>
              <a:rPr dirty="0" sz="3600" spc="20">
                <a:latin typeface="Cambria"/>
                <a:cs typeface="Cambria"/>
              </a:rPr>
              <a:t>a</a:t>
            </a:r>
            <a:r>
              <a:rPr dirty="0" sz="3600" spc="-85">
                <a:latin typeface="Cambria"/>
                <a:cs typeface="Cambria"/>
              </a:rPr>
              <a:t>r</a:t>
            </a:r>
            <a:r>
              <a:rPr dirty="0" sz="3600">
                <a:latin typeface="Cambria"/>
                <a:cs typeface="Cambria"/>
              </a:rPr>
              <a:t>e</a:t>
            </a:r>
            <a:r>
              <a:rPr dirty="0" sz="3600" spc="-380">
                <a:latin typeface="Cambria"/>
                <a:cs typeface="Cambria"/>
              </a:rPr>
              <a:t> </a:t>
            </a:r>
            <a:r>
              <a:rPr dirty="0" sz="3600" spc="-60">
                <a:latin typeface="Cambria"/>
                <a:cs typeface="Cambria"/>
              </a:rPr>
              <a:t>K</a:t>
            </a:r>
            <a:r>
              <a:rPr dirty="0" sz="3600" spc="-114">
                <a:latin typeface="Cambria"/>
                <a:cs typeface="Cambria"/>
              </a:rPr>
              <a:t>ey</a:t>
            </a:r>
            <a:r>
              <a:rPr dirty="0" sz="3600" spc="10">
                <a:latin typeface="Cambria"/>
                <a:cs typeface="Cambria"/>
              </a:rPr>
              <a:t>l</a:t>
            </a:r>
            <a:r>
              <a:rPr dirty="0" sz="3600" spc="-30">
                <a:latin typeface="Cambria"/>
                <a:cs typeface="Cambria"/>
              </a:rPr>
              <a:t>o</a:t>
            </a:r>
            <a:r>
              <a:rPr dirty="0" sz="3600" spc="-5">
                <a:latin typeface="Cambria"/>
                <a:cs typeface="Cambria"/>
              </a:rPr>
              <a:t>gg</a:t>
            </a:r>
            <a:r>
              <a:rPr dirty="0" sz="3600" spc="-35">
                <a:latin typeface="Cambria"/>
                <a:cs typeface="Cambria"/>
              </a:rPr>
              <a:t>e</a:t>
            </a:r>
            <a:r>
              <a:rPr dirty="0" sz="3600" spc="-5">
                <a:latin typeface="Cambria"/>
                <a:cs typeface="Cambria"/>
              </a:rPr>
              <a:t>rs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525" y="1159510"/>
            <a:ext cx="47764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70">
                <a:latin typeface="Tahoma"/>
                <a:cs typeface="Tahoma"/>
              </a:rPr>
              <a:t>S</a:t>
            </a:r>
            <a:r>
              <a:rPr dirty="0" sz="3600" spc="-145">
                <a:latin typeface="Tahoma"/>
                <a:cs typeface="Tahoma"/>
              </a:rPr>
              <a:t>o</a:t>
            </a:r>
            <a:r>
              <a:rPr dirty="0" sz="3600" spc="-405">
                <a:latin typeface="Tahoma"/>
                <a:cs typeface="Tahoma"/>
              </a:rPr>
              <a:t>f</a:t>
            </a:r>
            <a:r>
              <a:rPr dirty="0" sz="3600" spc="-450">
                <a:latin typeface="Tahoma"/>
                <a:cs typeface="Tahoma"/>
              </a:rPr>
              <a:t>t</a:t>
            </a:r>
            <a:r>
              <a:rPr dirty="0" sz="3600" spc="-355">
                <a:latin typeface="Tahoma"/>
                <a:cs typeface="Tahoma"/>
              </a:rPr>
              <a:t>w</a:t>
            </a:r>
            <a:r>
              <a:rPr dirty="0" sz="3600" spc="235">
                <a:latin typeface="Tahoma"/>
                <a:cs typeface="Tahoma"/>
              </a:rPr>
              <a:t>a</a:t>
            </a:r>
            <a:r>
              <a:rPr dirty="0" sz="3600" spc="-434">
                <a:latin typeface="Tahoma"/>
                <a:cs typeface="Tahoma"/>
              </a:rPr>
              <a:t>r</a:t>
            </a:r>
            <a:r>
              <a:rPr dirty="0" sz="3600" spc="170">
                <a:latin typeface="Tahoma"/>
                <a:cs typeface="Tahoma"/>
              </a:rPr>
              <a:t>e</a:t>
            </a:r>
            <a:r>
              <a:rPr dirty="0" sz="3600" spc="-210">
                <a:latin typeface="Tahoma"/>
                <a:cs typeface="Tahoma"/>
              </a:rPr>
              <a:t> </a:t>
            </a:r>
            <a:r>
              <a:rPr dirty="0" sz="3600" spc="-265">
                <a:latin typeface="Tahoma"/>
                <a:cs typeface="Tahoma"/>
              </a:rPr>
              <a:t>K</a:t>
            </a:r>
            <a:r>
              <a:rPr dirty="0" sz="3600" spc="185">
                <a:latin typeface="Tahoma"/>
                <a:cs typeface="Tahoma"/>
              </a:rPr>
              <a:t>e</a:t>
            </a:r>
            <a:r>
              <a:rPr dirty="0" sz="3600" spc="15">
                <a:latin typeface="Tahoma"/>
                <a:cs typeface="Tahoma"/>
              </a:rPr>
              <a:t>y</a:t>
            </a:r>
            <a:r>
              <a:rPr dirty="0" sz="3600" spc="-215">
                <a:latin typeface="Tahoma"/>
                <a:cs typeface="Tahoma"/>
              </a:rPr>
              <a:t> </a:t>
            </a:r>
            <a:r>
              <a:rPr dirty="0" sz="3600" spc="-490">
                <a:latin typeface="Tahoma"/>
                <a:cs typeface="Tahoma"/>
              </a:rPr>
              <a:t>L</a:t>
            </a:r>
            <a:r>
              <a:rPr dirty="0" sz="3600" spc="95">
                <a:latin typeface="Tahoma"/>
                <a:cs typeface="Tahoma"/>
              </a:rPr>
              <a:t>o</a:t>
            </a:r>
            <a:r>
              <a:rPr dirty="0" sz="3600" spc="125">
                <a:latin typeface="Tahoma"/>
                <a:cs typeface="Tahoma"/>
              </a:rPr>
              <a:t>gg</a:t>
            </a:r>
            <a:r>
              <a:rPr dirty="0" sz="3600" spc="-195">
                <a:latin typeface="Tahoma"/>
                <a:cs typeface="Tahoma"/>
              </a:rPr>
              <a:t>i</a:t>
            </a:r>
            <a:r>
              <a:rPr dirty="0" sz="3600" spc="-140">
                <a:latin typeface="Tahoma"/>
                <a:cs typeface="Tahoma"/>
              </a:rPr>
              <a:t>n</a:t>
            </a:r>
            <a:r>
              <a:rPr dirty="0" sz="3600" spc="110">
                <a:latin typeface="Tahoma"/>
                <a:cs typeface="Tahoma"/>
              </a:rPr>
              <a:t>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525" y="2603944"/>
            <a:ext cx="6080760" cy="8077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7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Easy</a:t>
            </a:r>
            <a:r>
              <a:rPr dirty="0" sz="2000" spc="-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dirty="0" sz="2000" spc="-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implement</a:t>
            </a:r>
            <a:r>
              <a:rPr dirty="0" sz="2000" spc="-6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–</a:t>
            </a:r>
            <a:r>
              <a:rPr dirty="0" sz="2000" spc="-3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code</a:t>
            </a:r>
            <a:r>
              <a:rPr dirty="0" sz="2000" spc="-9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dirty="0" sz="2000" spc="5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40" b="1">
                <a:solidFill>
                  <a:srgbClr val="404040"/>
                </a:solidFill>
                <a:latin typeface="Cambria"/>
                <a:cs typeface="Cambria"/>
              </a:rPr>
              <a:t>relatively</a:t>
            </a:r>
            <a:r>
              <a:rPr dirty="0" sz="2000" spc="-15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normal.</a:t>
            </a:r>
            <a:endParaRPr sz="2000">
              <a:latin typeface="Cambria"/>
              <a:cs typeface="Cambria"/>
            </a:endParaRPr>
          </a:p>
          <a:p>
            <a:pPr marL="336550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Hard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dirty="0" sz="2000" spc="-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install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–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can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notice</a:t>
            </a:r>
            <a:r>
              <a:rPr dirty="0" sz="2000" spc="-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dirty="0" sz="2000" spc="-9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presence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dirty="0" sz="2000" spc="-13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it.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848100"/>
            <a:ext cx="468630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525" y="1159510"/>
            <a:ext cx="54102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260">
                <a:latin typeface="Tahoma"/>
                <a:cs typeface="Tahoma"/>
              </a:rPr>
              <a:t>E</a:t>
            </a:r>
            <a:r>
              <a:rPr dirty="0" sz="3600" spc="-245">
                <a:latin typeface="Tahoma"/>
                <a:cs typeface="Tahoma"/>
              </a:rPr>
              <a:t>x</a:t>
            </a:r>
            <a:r>
              <a:rPr dirty="0" sz="3600" spc="235">
                <a:latin typeface="Tahoma"/>
                <a:cs typeface="Tahoma"/>
              </a:rPr>
              <a:t>a</a:t>
            </a:r>
            <a:r>
              <a:rPr dirty="0" sz="3600" spc="40">
                <a:latin typeface="Tahoma"/>
                <a:cs typeface="Tahoma"/>
              </a:rPr>
              <a:t>m</a:t>
            </a:r>
            <a:r>
              <a:rPr dirty="0" sz="3600" spc="35">
                <a:latin typeface="Tahoma"/>
                <a:cs typeface="Tahoma"/>
              </a:rPr>
              <a:t>p</a:t>
            </a:r>
            <a:r>
              <a:rPr dirty="0" sz="3600" spc="-195">
                <a:latin typeface="Tahoma"/>
                <a:cs typeface="Tahoma"/>
              </a:rPr>
              <a:t>l</a:t>
            </a:r>
            <a:r>
              <a:rPr dirty="0" sz="3600" spc="185">
                <a:latin typeface="Tahoma"/>
                <a:cs typeface="Tahoma"/>
              </a:rPr>
              <a:t>e</a:t>
            </a:r>
            <a:r>
              <a:rPr dirty="0" sz="3600" spc="-270">
                <a:latin typeface="Tahoma"/>
                <a:cs typeface="Tahoma"/>
              </a:rPr>
              <a:t>s</a:t>
            </a:r>
            <a:r>
              <a:rPr dirty="0" sz="3600" spc="-229">
                <a:latin typeface="Tahoma"/>
                <a:cs typeface="Tahoma"/>
              </a:rPr>
              <a:t> </a:t>
            </a:r>
            <a:r>
              <a:rPr dirty="0" sz="3600" spc="-160">
                <a:latin typeface="Tahoma"/>
                <a:cs typeface="Tahoma"/>
              </a:rPr>
              <a:t>o</a:t>
            </a:r>
            <a:r>
              <a:rPr dirty="0" sz="3600" spc="-110">
                <a:latin typeface="Tahoma"/>
                <a:cs typeface="Tahoma"/>
              </a:rPr>
              <a:t>f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75">
                <a:latin typeface="Tahoma"/>
                <a:cs typeface="Tahoma"/>
              </a:rPr>
              <a:t>k</a:t>
            </a:r>
            <a:r>
              <a:rPr dirty="0" sz="3600" spc="185">
                <a:latin typeface="Tahoma"/>
                <a:cs typeface="Tahoma"/>
              </a:rPr>
              <a:t>e</a:t>
            </a:r>
            <a:r>
              <a:rPr dirty="0" sz="3600" spc="15">
                <a:latin typeface="Tahoma"/>
                <a:cs typeface="Tahoma"/>
              </a:rPr>
              <a:t>y</a:t>
            </a:r>
            <a:r>
              <a:rPr dirty="0" sz="3600" spc="-140">
                <a:latin typeface="Tahoma"/>
                <a:cs typeface="Tahoma"/>
              </a:rPr>
              <a:t> </a:t>
            </a:r>
            <a:r>
              <a:rPr dirty="0" sz="3600" spc="-195">
                <a:latin typeface="Tahoma"/>
                <a:cs typeface="Tahoma"/>
              </a:rPr>
              <a:t>l</a:t>
            </a:r>
            <a:r>
              <a:rPr dirty="0" sz="3600" spc="95">
                <a:latin typeface="Tahoma"/>
                <a:cs typeface="Tahoma"/>
              </a:rPr>
              <a:t>o</a:t>
            </a:r>
            <a:r>
              <a:rPr dirty="0" sz="3600" spc="125">
                <a:latin typeface="Tahoma"/>
                <a:cs typeface="Tahoma"/>
              </a:rPr>
              <a:t>gg</a:t>
            </a:r>
            <a:r>
              <a:rPr dirty="0" sz="3600" spc="180">
                <a:latin typeface="Tahoma"/>
                <a:cs typeface="Tahoma"/>
              </a:rPr>
              <a:t>e</a:t>
            </a:r>
            <a:r>
              <a:rPr dirty="0" sz="3600" spc="-440">
                <a:latin typeface="Tahoma"/>
                <a:cs typeface="Tahoma"/>
              </a:rPr>
              <a:t>r</a:t>
            </a:r>
            <a:r>
              <a:rPr dirty="0" sz="3600" spc="-270"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525" y="2611056"/>
            <a:ext cx="6092825" cy="23241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spc="65" b="1">
                <a:solidFill>
                  <a:srgbClr val="404040"/>
                </a:solidFill>
                <a:latin typeface="Tahoma"/>
                <a:cs typeface="Tahoma"/>
              </a:rPr>
              <a:t>Magic</a:t>
            </a:r>
            <a:r>
              <a:rPr dirty="0" sz="2000" spc="-11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Lantern</a:t>
            </a:r>
            <a:endParaRPr sz="20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🞑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	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40" b="1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3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7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60" b="1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dirty="0" sz="2000" spc="45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2000" spc="-11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2000" spc="11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180" b="1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dirty="0" sz="2000" spc="-185" b="1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dirty="0" sz="2000" spc="-40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🞑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16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80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15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ll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7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20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40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2000" spc="3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2000" spc="-1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40" b="1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14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40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12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tt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21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2000" spc="-40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-60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36550" indent="-324485">
              <a:lnSpc>
                <a:spcPct val="100000"/>
              </a:lnSpc>
              <a:spcBef>
                <a:spcPts val="7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spc="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35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-12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10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12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-7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8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11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125" b="1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4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3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22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-26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65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2000" spc="-1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8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10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-170" b="1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27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11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384175" algn="l"/>
                <a:tab pos="899160" algn="l"/>
              </a:tabLst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🞑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-14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2000" spc="21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2000" spc="-20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4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7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-1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3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2000" spc="-14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6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2000" spc="-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8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20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7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2000" spc="-1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35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2000" spc="15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12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600"/>
              </a:spcBef>
              <a:tabLst>
                <a:tab pos="384175" algn="l"/>
                <a:tab pos="908685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🞑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	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-20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21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2000" spc="-10" b="1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dirty="0" sz="2000" spc="-14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1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-120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20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8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2000" spc="-13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8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2000" spc="-19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2000" spc="-14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2000" spc="-1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5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2000" spc="21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35" b="1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dirty="0" sz="2000" spc="-16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2000" spc="-2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475" y="3429000"/>
            <a:ext cx="18573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525" y="2611056"/>
            <a:ext cx="5853430" cy="27057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spc="20" b="1">
                <a:solidFill>
                  <a:srgbClr val="404040"/>
                </a:solidFill>
                <a:latin typeface="Cambria"/>
                <a:cs typeface="Cambria"/>
              </a:rPr>
              <a:t>W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ir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p</a:t>
            </a:r>
            <a:r>
              <a:rPr dirty="0" sz="2000" spc="-8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40" b="1">
                <a:solidFill>
                  <a:srgbClr val="404040"/>
                </a:solidFill>
                <a:latin typeface="Cambria"/>
                <a:cs typeface="Cambria"/>
              </a:rPr>
              <a:t>P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endParaRPr sz="20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92B6D2"/>
                </a:solidFill>
                <a:latin typeface="Arial"/>
                <a:cs typeface="Arial"/>
              </a:rPr>
              <a:t>🞑	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specializes</a:t>
            </a:r>
            <a:r>
              <a:rPr dirty="0" sz="2000" spc="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Internet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monitoring</a:t>
            </a:r>
            <a:endParaRPr sz="20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92B6D2"/>
                </a:solidFill>
                <a:latin typeface="Arial"/>
                <a:cs typeface="Arial"/>
              </a:rPr>
              <a:t>🞑	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records</a:t>
            </a:r>
            <a:r>
              <a:rPr dirty="0" sz="2000" spc="-1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chats,</a:t>
            </a:r>
            <a:r>
              <a:rPr dirty="0" sz="2000" spc="-8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emails,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web</a:t>
            </a:r>
            <a:r>
              <a:rPr dirty="0" sz="2000" spc="-6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sites</a:t>
            </a:r>
            <a:r>
              <a:rPr dirty="0" sz="2000" spc="-9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visited</a:t>
            </a:r>
            <a:endParaRPr sz="2000">
              <a:latin typeface="Cambria"/>
              <a:cs typeface="Cambria"/>
            </a:endParaRPr>
          </a:p>
          <a:p>
            <a:pPr marL="336550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dirty="0" sz="2000" spc="40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d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x</a:t>
            </a:r>
            <a:r>
              <a:rPr dirty="0" sz="2000" spc="-16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K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ey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l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endParaRPr sz="20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92B6D2"/>
                </a:solidFill>
                <a:latin typeface="Arial"/>
                <a:cs typeface="Arial"/>
              </a:rPr>
              <a:t>🞑	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monitors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r>
              <a:rPr dirty="0" sz="2000" spc="-3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activity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encrypted</a:t>
            </a:r>
            <a:r>
              <a:rPr dirty="0" sz="2000" spc="-9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way</a:t>
            </a:r>
            <a:endParaRPr sz="20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600"/>
              </a:spcBef>
              <a:tabLst>
                <a:tab pos="384175" algn="l"/>
                <a:tab pos="908685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92B6D2"/>
                </a:solidFill>
                <a:latin typeface="Arial"/>
                <a:cs typeface="Arial"/>
              </a:rPr>
              <a:t>🞑	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dirty="0" sz="2000" spc="-10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stored</a:t>
            </a:r>
            <a:r>
              <a:rPr dirty="0" sz="2000" spc="-7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as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text</a:t>
            </a:r>
            <a:r>
              <a:rPr dirty="0" sz="2000" spc="-6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dirty="0" sz="2000" spc="-3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web</a:t>
            </a:r>
            <a:r>
              <a:rPr dirty="0" sz="2000" spc="-6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page</a:t>
            </a:r>
            <a:endParaRPr sz="2000">
              <a:latin typeface="Cambria"/>
              <a:cs typeface="Cambria"/>
            </a:endParaRPr>
          </a:p>
          <a:p>
            <a:pPr marL="41275">
              <a:lnSpc>
                <a:spcPct val="100000"/>
              </a:lnSpc>
              <a:spcBef>
                <a:spcPts val="605"/>
              </a:spcBef>
              <a:tabLst>
                <a:tab pos="384175" algn="l"/>
                <a:tab pos="89916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🞑</a:t>
            </a:r>
            <a:r>
              <a:rPr dirty="0" sz="2000" spc="25" b="1">
                <a:solidFill>
                  <a:srgbClr val="92B6D2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u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d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-17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ai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n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-35" b="1">
                <a:solidFill>
                  <a:srgbClr val="404040"/>
                </a:solidFill>
                <a:latin typeface="Cambria"/>
                <a:cs typeface="Cambria"/>
              </a:rPr>
              <a:t>i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n</a:t>
            </a:r>
            <a:r>
              <a:rPr dirty="0" sz="2000" spc="6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b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30" b="1">
                <a:solidFill>
                  <a:srgbClr val="404040"/>
                </a:solidFill>
                <a:latin typeface="Cambria"/>
                <a:cs typeface="Cambria"/>
              </a:rPr>
              <a:t>c</a:t>
            </a:r>
            <a:r>
              <a:rPr dirty="0" sz="2000" spc="-60" b="1">
                <a:solidFill>
                  <a:srgbClr val="404040"/>
                </a:solidFill>
                <a:latin typeface="Cambria"/>
                <a:cs typeface="Cambria"/>
              </a:rPr>
              <a:t>k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up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r>
              <a:rPr dirty="0" sz="2000" spc="-10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n</a:t>
            </a:r>
            <a:r>
              <a:rPr dirty="0" sz="2000" spc="-35" b="1">
                <a:solidFill>
                  <a:srgbClr val="404040"/>
                </a:solidFill>
                <a:latin typeface="Cambria"/>
                <a:cs typeface="Cambria"/>
              </a:rPr>
              <a:t>i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-1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k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i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d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r>
              <a:rPr dirty="0" sz="2000" spc="5" b="1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2525" y="1159510"/>
            <a:ext cx="699325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260">
                <a:latin typeface="Tahoma"/>
                <a:cs typeface="Tahoma"/>
              </a:rPr>
              <a:t>E</a:t>
            </a:r>
            <a:r>
              <a:rPr dirty="0" sz="3600" spc="-245">
                <a:latin typeface="Tahoma"/>
                <a:cs typeface="Tahoma"/>
              </a:rPr>
              <a:t>x</a:t>
            </a:r>
            <a:r>
              <a:rPr dirty="0" sz="3600" spc="235">
                <a:latin typeface="Tahoma"/>
                <a:cs typeface="Tahoma"/>
              </a:rPr>
              <a:t>a</a:t>
            </a:r>
            <a:r>
              <a:rPr dirty="0" sz="3600" spc="40">
                <a:latin typeface="Tahoma"/>
                <a:cs typeface="Tahoma"/>
              </a:rPr>
              <a:t>m</a:t>
            </a:r>
            <a:r>
              <a:rPr dirty="0" sz="3600" spc="35">
                <a:latin typeface="Tahoma"/>
                <a:cs typeface="Tahoma"/>
              </a:rPr>
              <a:t>p</a:t>
            </a:r>
            <a:r>
              <a:rPr dirty="0" sz="3600" spc="-195">
                <a:latin typeface="Tahoma"/>
                <a:cs typeface="Tahoma"/>
              </a:rPr>
              <a:t>l</a:t>
            </a:r>
            <a:r>
              <a:rPr dirty="0" sz="3600" spc="185">
                <a:latin typeface="Tahoma"/>
                <a:cs typeface="Tahoma"/>
              </a:rPr>
              <a:t>e</a:t>
            </a:r>
            <a:r>
              <a:rPr dirty="0" sz="3600" spc="-270">
                <a:latin typeface="Tahoma"/>
                <a:cs typeface="Tahoma"/>
              </a:rPr>
              <a:t>s</a:t>
            </a:r>
            <a:r>
              <a:rPr dirty="0" sz="3600" spc="-229">
                <a:latin typeface="Tahoma"/>
                <a:cs typeface="Tahoma"/>
              </a:rPr>
              <a:t> </a:t>
            </a:r>
            <a:r>
              <a:rPr dirty="0" sz="3600" spc="-160">
                <a:latin typeface="Tahoma"/>
                <a:cs typeface="Tahoma"/>
              </a:rPr>
              <a:t>o</a:t>
            </a:r>
            <a:r>
              <a:rPr dirty="0" sz="3600" spc="-110">
                <a:latin typeface="Tahoma"/>
                <a:cs typeface="Tahoma"/>
              </a:rPr>
              <a:t>f</a:t>
            </a:r>
            <a:r>
              <a:rPr dirty="0" sz="3600" spc="-114">
                <a:latin typeface="Tahoma"/>
                <a:cs typeface="Tahoma"/>
              </a:rPr>
              <a:t> </a:t>
            </a:r>
            <a:r>
              <a:rPr dirty="0" sz="3600" spc="-75">
                <a:latin typeface="Tahoma"/>
                <a:cs typeface="Tahoma"/>
              </a:rPr>
              <a:t>k</a:t>
            </a:r>
            <a:r>
              <a:rPr dirty="0" sz="3600" spc="185">
                <a:latin typeface="Tahoma"/>
                <a:cs typeface="Tahoma"/>
              </a:rPr>
              <a:t>e</a:t>
            </a:r>
            <a:r>
              <a:rPr dirty="0" sz="3600" spc="15">
                <a:latin typeface="Tahoma"/>
                <a:cs typeface="Tahoma"/>
              </a:rPr>
              <a:t>y</a:t>
            </a:r>
            <a:r>
              <a:rPr dirty="0" sz="3600" spc="-140">
                <a:latin typeface="Tahoma"/>
                <a:cs typeface="Tahoma"/>
              </a:rPr>
              <a:t> </a:t>
            </a:r>
            <a:r>
              <a:rPr dirty="0" sz="3600" spc="-195">
                <a:latin typeface="Tahoma"/>
                <a:cs typeface="Tahoma"/>
              </a:rPr>
              <a:t>l</a:t>
            </a:r>
            <a:r>
              <a:rPr dirty="0" sz="3600" spc="95">
                <a:latin typeface="Tahoma"/>
                <a:cs typeface="Tahoma"/>
              </a:rPr>
              <a:t>o</a:t>
            </a:r>
            <a:r>
              <a:rPr dirty="0" sz="3600" spc="125">
                <a:latin typeface="Tahoma"/>
                <a:cs typeface="Tahoma"/>
              </a:rPr>
              <a:t>gg</a:t>
            </a:r>
            <a:r>
              <a:rPr dirty="0" sz="3600" spc="180">
                <a:latin typeface="Tahoma"/>
                <a:cs typeface="Tahoma"/>
              </a:rPr>
              <a:t>e</a:t>
            </a:r>
            <a:r>
              <a:rPr dirty="0" sz="3600" spc="-440">
                <a:latin typeface="Tahoma"/>
                <a:cs typeface="Tahoma"/>
              </a:rPr>
              <a:t>r</a:t>
            </a:r>
            <a:r>
              <a:rPr dirty="0" sz="3600" spc="-270">
                <a:latin typeface="Tahoma"/>
                <a:cs typeface="Tahoma"/>
              </a:rPr>
              <a:t>s</a:t>
            </a:r>
            <a:r>
              <a:rPr dirty="0" sz="3600" spc="-220">
                <a:latin typeface="Tahoma"/>
                <a:cs typeface="Tahoma"/>
              </a:rPr>
              <a:t> </a:t>
            </a:r>
            <a:r>
              <a:rPr dirty="0" sz="3600" spc="-295">
                <a:latin typeface="Tahoma"/>
                <a:cs typeface="Tahoma"/>
              </a:rPr>
              <a:t>(</a:t>
            </a:r>
            <a:r>
              <a:rPr dirty="0" sz="3600" spc="415">
                <a:latin typeface="Tahoma"/>
                <a:cs typeface="Tahoma"/>
              </a:rPr>
              <a:t>c</a:t>
            </a:r>
            <a:r>
              <a:rPr dirty="0" sz="3600" spc="95">
                <a:latin typeface="Tahoma"/>
                <a:cs typeface="Tahoma"/>
              </a:rPr>
              <a:t>o</a:t>
            </a:r>
            <a:r>
              <a:rPr dirty="0" sz="3600" spc="-140">
                <a:latin typeface="Tahoma"/>
                <a:cs typeface="Tahoma"/>
              </a:rPr>
              <a:t>n</a:t>
            </a:r>
            <a:r>
              <a:rPr dirty="0" sz="3600" spc="-455">
                <a:latin typeface="Tahoma"/>
                <a:cs typeface="Tahoma"/>
              </a:rPr>
              <a:t>t</a:t>
            </a:r>
            <a:r>
              <a:rPr dirty="0" sz="3600" spc="-160">
                <a:latin typeface="Tahoma"/>
                <a:cs typeface="Tahoma"/>
              </a:rPr>
              <a:t>.</a:t>
            </a:r>
            <a:r>
              <a:rPr dirty="0" sz="3600" spc="-270">
                <a:latin typeface="Tahoma"/>
                <a:cs typeface="Tahoma"/>
              </a:rPr>
              <a:t>)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5775" y="3228975"/>
            <a:ext cx="107632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01649"/>
            <a:ext cx="15557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R</a:t>
            </a:r>
            <a:r>
              <a:rPr dirty="0" sz="3950" spc="-25"/>
              <a:t>es</a:t>
            </a:r>
            <a:r>
              <a:rPr dirty="0" sz="3950" spc="-20"/>
              <a:t>u</a:t>
            </a:r>
            <a:r>
              <a:rPr dirty="0" sz="3950" spc="20"/>
              <a:t>l</a:t>
            </a:r>
            <a:r>
              <a:rPr dirty="0" sz="3950" spc="10"/>
              <a:t>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02347" y="3220338"/>
            <a:ext cx="8574405" cy="12509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2000" spc="-95" b="1">
                <a:solidFill>
                  <a:srgbClr val="0E0E0E"/>
                </a:solidFill>
                <a:latin typeface="Tahoma"/>
                <a:cs typeface="Tahoma"/>
              </a:rPr>
              <a:t>Present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 the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25" b="1">
                <a:solidFill>
                  <a:srgbClr val="0E0E0E"/>
                </a:solidFill>
                <a:latin typeface="Tahoma"/>
                <a:cs typeface="Tahoma"/>
              </a:rPr>
              <a:t>results</a:t>
            </a:r>
            <a:r>
              <a:rPr dirty="0" sz="2000" spc="-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of</a:t>
            </a:r>
            <a:r>
              <a:rPr dirty="0" sz="2000" spc="-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E0E0E"/>
                </a:solidFill>
                <a:latin typeface="Tahoma"/>
                <a:cs typeface="Tahoma"/>
              </a:rPr>
              <a:t>machine</a:t>
            </a:r>
            <a:r>
              <a:rPr dirty="0" sz="2000" spc="-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learning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E0E0E"/>
                </a:solidFill>
                <a:latin typeface="Tahoma"/>
                <a:cs typeface="Tahoma"/>
              </a:rPr>
              <a:t>model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10" b="1">
                <a:solidFill>
                  <a:srgbClr val="0E0E0E"/>
                </a:solidFill>
                <a:latin typeface="Tahoma"/>
                <a:cs typeface="Tahoma"/>
              </a:rPr>
              <a:t>in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05" b="1">
                <a:solidFill>
                  <a:srgbClr val="0E0E0E"/>
                </a:solidFill>
                <a:latin typeface="Tahoma"/>
                <a:cs typeface="Tahoma"/>
              </a:rPr>
              <a:t>terms</a:t>
            </a:r>
            <a:r>
              <a:rPr dirty="0" sz="2000" spc="-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of</a:t>
            </a:r>
            <a:r>
              <a:rPr dirty="0" sz="2000" spc="-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80" b="1">
                <a:solidFill>
                  <a:srgbClr val="0E0E0E"/>
                </a:solidFill>
                <a:latin typeface="Tahoma"/>
                <a:cs typeface="Tahoma"/>
              </a:rPr>
              <a:t>its </a:t>
            </a:r>
            <a:r>
              <a:rPr dirty="0" sz="2000" spc="-1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accuracy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effectiveness </a:t>
            </a:r>
            <a:r>
              <a:rPr dirty="0" sz="2000" spc="-114" b="1">
                <a:solidFill>
                  <a:srgbClr val="0E0E0E"/>
                </a:solidFill>
                <a:latin typeface="Tahoma"/>
                <a:cs typeface="Tahoma"/>
              </a:rPr>
              <a:t>in </a:t>
            </a:r>
            <a:r>
              <a:rPr dirty="0" sz="2000" spc="-30" b="1">
                <a:solidFill>
                  <a:srgbClr val="0E0E0E"/>
                </a:solidFill>
                <a:latin typeface="Tahoma"/>
                <a:cs typeface="Tahoma"/>
              </a:rPr>
              <a:t>predicting </a:t>
            </a:r>
            <a:r>
              <a:rPr dirty="0" sz="2000" spc="5" b="1">
                <a:solidFill>
                  <a:srgbClr val="0E0E0E"/>
                </a:solidFill>
                <a:latin typeface="Tahoma"/>
                <a:cs typeface="Tahoma"/>
              </a:rPr>
              <a:t>bike 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counts.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Include </a:t>
            </a:r>
            <a:r>
              <a:rPr dirty="0" sz="2000" spc="-4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40" b="1">
                <a:solidFill>
                  <a:srgbClr val="0E0E0E"/>
                </a:solidFill>
                <a:latin typeface="Tahoma"/>
                <a:cs typeface="Tahoma"/>
              </a:rPr>
              <a:t>v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-13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li</a:t>
            </a:r>
            <a:r>
              <a:rPr dirty="0" sz="2000" spc="-155" b="1">
                <a:solidFill>
                  <a:srgbClr val="0E0E0E"/>
                </a:solidFill>
                <a:latin typeface="Tahoma"/>
                <a:cs typeface="Tahoma"/>
              </a:rPr>
              <a:t>z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3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14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215" b="1">
                <a:solidFill>
                  <a:srgbClr val="0E0E0E"/>
                </a:solidFill>
                <a:latin typeface="Tahoma"/>
                <a:cs typeface="Tahoma"/>
              </a:rPr>
              <a:t>c</a:t>
            </a:r>
            <a:r>
              <a:rPr dirty="0" sz="2000" spc="3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000" spc="-40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2000" spc="80" b="1">
                <a:solidFill>
                  <a:srgbClr val="0E0E0E"/>
                </a:solidFill>
                <a:latin typeface="Tahoma"/>
                <a:cs typeface="Tahoma"/>
              </a:rPr>
              <a:t>p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-13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3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14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-1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-135" b="1">
                <a:solidFill>
                  <a:srgbClr val="0E0E0E"/>
                </a:solidFill>
                <a:latin typeface="Tahoma"/>
                <a:cs typeface="Tahoma"/>
              </a:rPr>
              <a:t>w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ee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1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80" b="1">
                <a:solidFill>
                  <a:srgbClr val="0E0E0E"/>
                </a:solidFill>
                <a:latin typeface="Tahoma"/>
                <a:cs typeface="Tahoma"/>
              </a:rPr>
              <a:t>p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80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215" b="1">
                <a:solidFill>
                  <a:srgbClr val="0E0E0E"/>
                </a:solidFill>
                <a:latin typeface="Tahoma"/>
                <a:cs typeface="Tahoma"/>
              </a:rPr>
              <a:t>c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000" spc="-1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215" b="1">
                <a:solidFill>
                  <a:srgbClr val="0E0E0E"/>
                </a:solidFill>
                <a:latin typeface="Tahoma"/>
                <a:cs typeface="Tahoma"/>
              </a:rPr>
              <a:t>c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215" b="1">
                <a:solidFill>
                  <a:srgbClr val="0E0E0E"/>
                </a:solidFill>
                <a:latin typeface="Tahoma"/>
                <a:cs typeface="Tahoma"/>
              </a:rPr>
              <a:t>c</a:t>
            </a:r>
            <a:r>
              <a:rPr dirty="0" sz="2000" spc="3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un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s  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to </a:t>
            </a:r>
            <a:r>
              <a:rPr dirty="0" sz="2000" spc="-90" b="1">
                <a:solidFill>
                  <a:srgbClr val="0E0E0E"/>
                </a:solidFill>
                <a:latin typeface="Tahoma"/>
                <a:cs typeface="Tahoma"/>
              </a:rPr>
              <a:t>highlight</a:t>
            </a:r>
            <a:r>
              <a:rPr dirty="0" sz="2000" spc="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2000" spc="-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model's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performance.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01649"/>
            <a:ext cx="27533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C</a:t>
            </a:r>
            <a:r>
              <a:rPr dirty="0" sz="3950" spc="-20"/>
              <a:t>on</a:t>
            </a:r>
            <a:r>
              <a:rPr dirty="0" sz="3950" spc="-25"/>
              <a:t>c</a:t>
            </a:r>
            <a:r>
              <a:rPr dirty="0" sz="3950" spc="20"/>
              <a:t>l</a:t>
            </a:r>
            <a:r>
              <a:rPr dirty="0" sz="3950" spc="-20"/>
              <a:t>u</a:t>
            </a:r>
            <a:r>
              <a:rPr dirty="0" sz="3950" spc="-25"/>
              <a:t>s</a:t>
            </a:r>
            <a:r>
              <a:rPr dirty="0" sz="3950" spc="20"/>
              <a:t>i</a:t>
            </a:r>
            <a:r>
              <a:rPr dirty="0" sz="3950" spc="-20"/>
              <a:t>o</a:t>
            </a:r>
            <a:r>
              <a:rPr dirty="0" sz="3950" spc="15"/>
              <a:t>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0305" y="3274060"/>
            <a:ext cx="8645525" cy="1556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30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Summarize the 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findings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discuss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effectiveness 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of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E0E0E"/>
                </a:solidFill>
                <a:latin typeface="Tahoma"/>
                <a:cs typeface="Tahoma"/>
              </a:rPr>
              <a:t>proposed </a:t>
            </a:r>
            <a:r>
              <a:rPr dirty="0" sz="2000" spc="-95" b="1">
                <a:solidFill>
                  <a:srgbClr val="0E0E0E"/>
                </a:solidFill>
                <a:latin typeface="Tahoma"/>
                <a:cs typeface="Tahoma"/>
              </a:rPr>
              <a:t>solution. 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Highlight</a:t>
            </a:r>
            <a:r>
              <a:rPr dirty="0" sz="2000" spc="3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E0E0E"/>
                </a:solidFill>
                <a:latin typeface="Tahoma"/>
                <a:cs typeface="Tahoma"/>
              </a:rPr>
              <a:t>any </a:t>
            </a:r>
            <a:r>
              <a:rPr dirty="0" sz="2000" b="1">
                <a:solidFill>
                  <a:srgbClr val="0E0E0E"/>
                </a:solidFill>
                <a:latin typeface="Tahoma"/>
                <a:cs typeface="Tahoma"/>
              </a:rPr>
              <a:t>challenges 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encountered </a:t>
            </a:r>
            <a:r>
              <a:rPr dirty="0" sz="2000" spc="-60" b="1">
                <a:solidFill>
                  <a:srgbClr val="0E0E0E"/>
                </a:solidFill>
                <a:latin typeface="Tahoma"/>
                <a:cs typeface="Tahoma"/>
              </a:rPr>
              <a:t>during 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implementation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potential improvements.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Emphasize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importance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 of</a:t>
            </a:r>
            <a:r>
              <a:rPr dirty="0" sz="2000" spc="-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E0E0E"/>
                </a:solidFill>
                <a:latin typeface="Tahoma"/>
                <a:cs typeface="Tahoma"/>
              </a:rPr>
              <a:t>accurate</a:t>
            </a:r>
            <a:r>
              <a:rPr dirty="0" sz="2000" spc="-15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E0E0E"/>
                </a:solidFill>
                <a:latin typeface="Tahoma"/>
                <a:cs typeface="Tahoma"/>
              </a:rPr>
              <a:t>bike</a:t>
            </a:r>
            <a:r>
              <a:rPr dirty="0" sz="20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30" b="1">
                <a:solidFill>
                  <a:srgbClr val="0E0E0E"/>
                </a:solidFill>
                <a:latin typeface="Tahoma"/>
                <a:cs typeface="Tahoma"/>
              </a:rPr>
              <a:t>count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predictions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14" b="1">
                <a:solidFill>
                  <a:srgbClr val="0E0E0E"/>
                </a:solidFill>
                <a:latin typeface="Tahoma"/>
                <a:cs typeface="Tahoma"/>
              </a:rPr>
              <a:t>for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75" b="1">
                <a:solidFill>
                  <a:srgbClr val="0E0E0E"/>
                </a:solidFill>
                <a:latin typeface="Tahoma"/>
                <a:cs typeface="Tahoma"/>
              </a:rPr>
              <a:t>ensuring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40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stable </a:t>
            </a:r>
            <a:r>
              <a:rPr dirty="0" sz="2000" spc="-5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3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000" spc="80" b="1">
                <a:solidFill>
                  <a:srgbClr val="0E0E0E"/>
                </a:solidFill>
                <a:latin typeface="Tahoma"/>
                <a:cs typeface="Tahoma"/>
              </a:rPr>
              <a:t>pp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2000" spc="20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2000" spc="-114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f</a:t>
            </a:r>
            <a:r>
              <a:rPr dirty="0" sz="2000" spc="-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23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k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-14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6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8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000" spc="75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6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000" spc="-1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000" spc="8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000" spc="14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000" spc="-13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000" spc="-60" b="1">
                <a:solidFill>
                  <a:srgbClr val="0E0E0E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01649"/>
            <a:ext cx="27241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References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20127" y="3077781"/>
            <a:ext cx="8448675" cy="1555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25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195" b="1">
                <a:solidFill>
                  <a:srgbClr val="0E0E0E"/>
                </a:solidFill>
                <a:latin typeface="Tahoma"/>
                <a:cs typeface="Tahoma"/>
              </a:rPr>
              <a:t>List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20" b="1">
                <a:solidFill>
                  <a:srgbClr val="0E0E0E"/>
                </a:solidFill>
                <a:latin typeface="Tahoma"/>
                <a:cs typeface="Tahoma"/>
              </a:rPr>
              <a:t>cite 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relevant 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sources, 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research </a:t>
            </a:r>
            <a:r>
              <a:rPr dirty="0" sz="2000" b="1">
                <a:solidFill>
                  <a:srgbClr val="0E0E0E"/>
                </a:solidFill>
                <a:latin typeface="Tahoma"/>
                <a:cs typeface="Tahoma"/>
              </a:rPr>
              <a:t>papers,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55" b="1">
                <a:solidFill>
                  <a:srgbClr val="0E0E0E"/>
                </a:solidFill>
                <a:latin typeface="Tahoma"/>
                <a:cs typeface="Tahoma"/>
              </a:rPr>
              <a:t>articles 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that </a:t>
            </a:r>
            <a:r>
              <a:rPr dirty="0" sz="2000" spc="-9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were </a:t>
            </a:r>
            <a:r>
              <a:rPr dirty="0" sz="2000" spc="-95" b="1">
                <a:solidFill>
                  <a:srgbClr val="0E0E0E"/>
                </a:solidFill>
                <a:latin typeface="Tahoma"/>
                <a:cs typeface="Tahoma"/>
              </a:rPr>
              <a:t>instrumental </a:t>
            </a:r>
            <a:r>
              <a:rPr dirty="0" sz="2000" spc="-114" b="1">
                <a:solidFill>
                  <a:srgbClr val="0E0E0E"/>
                </a:solidFill>
                <a:latin typeface="Tahoma"/>
                <a:cs typeface="Tahoma"/>
              </a:rPr>
              <a:t>in </a:t>
            </a:r>
            <a:r>
              <a:rPr dirty="0" sz="2000" b="1">
                <a:solidFill>
                  <a:srgbClr val="0E0E0E"/>
                </a:solidFill>
                <a:latin typeface="Tahoma"/>
                <a:cs typeface="Tahoma"/>
              </a:rPr>
              <a:t>developing </a:t>
            </a:r>
            <a:r>
              <a:rPr dirty="0" sz="2000" spc="-7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2000" spc="10" b="1">
                <a:solidFill>
                  <a:srgbClr val="0E0E0E"/>
                </a:solidFill>
                <a:latin typeface="Tahoma"/>
                <a:cs typeface="Tahoma"/>
              </a:rPr>
              <a:t>proposed </a:t>
            </a:r>
            <a:r>
              <a:rPr dirty="0" sz="2000" spc="-95" b="1">
                <a:solidFill>
                  <a:srgbClr val="0E0E0E"/>
                </a:solidFill>
                <a:latin typeface="Tahoma"/>
                <a:cs typeface="Tahoma"/>
              </a:rPr>
              <a:t>solution. </a:t>
            </a:r>
            <a:r>
              <a:rPr dirty="0" sz="2000" spc="-200" b="1">
                <a:solidFill>
                  <a:srgbClr val="0E0E0E"/>
                </a:solidFill>
                <a:latin typeface="Tahoma"/>
                <a:cs typeface="Tahoma"/>
              </a:rPr>
              <a:t>This</a:t>
            </a:r>
            <a:r>
              <a:rPr dirty="0" sz="2000" spc="-19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E0E0E"/>
                </a:solidFill>
                <a:latin typeface="Tahoma"/>
                <a:cs typeface="Tahoma"/>
              </a:rPr>
              <a:t>could </a:t>
            </a:r>
            <a:r>
              <a:rPr dirty="0" sz="2000" spc="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0E0E0E"/>
                </a:solidFill>
                <a:latin typeface="Tahoma"/>
                <a:cs typeface="Tahoma"/>
              </a:rPr>
              <a:t>include </a:t>
            </a:r>
            <a:r>
              <a:rPr dirty="0" sz="2000" spc="90" b="1">
                <a:solidFill>
                  <a:srgbClr val="0E0E0E"/>
                </a:solidFill>
                <a:latin typeface="Tahoma"/>
                <a:cs typeface="Tahoma"/>
              </a:rPr>
              <a:t>academic </a:t>
            </a:r>
            <a:r>
              <a:rPr dirty="0" sz="2000" spc="10" b="1">
                <a:solidFill>
                  <a:srgbClr val="0E0E0E"/>
                </a:solidFill>
                <a:latin typeface="Tahoma"/>
                <a:cs typeface="Tahoma"/>
              </a:rPr>
              <a:t>papers </a:t>
            </a:r>
            <a:r>
              <a:rPr dirty="0" sz="2000" spc="-15" b="1">
                <a:solidFill>
                  <a:srgbClr val="0E0E0E"/>
                </a:solidFill>
                <a:latin typeface="Tahoma"/>
                <a:cs typeface="Tahoma"/>
              </a:rPr>
              <a:t>on </a:t>
            </a:r>
            <a:r>
              <a:rPr dirty="0" sz="2000" spc="5" b="1">
                <a:solidFill>
                  <a:srgbClr val="0E0E0E"/>
                </a:solidFill>
                <a:latin typeface="Tahoma"/>
                <a:cs typeface="Tahoma"/>
              </a:rPr>
              <a:t>bike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demand </a:t>
            </a:r>
            <a:r>
              <a:rPr dirty="0" sz="2000" spc="-35" b="1">
                <a:solidFill>
                  <a:srgbClr val="0E0E0E"/>
                </a:solidFill>
                <a:latin typeface="Tahoma"/>
                <a:cs typeface="Tahoma"/>
              </a:rPr>
              <a:t>prediction, </a:t>
            </a:r>
            <a:r>
              <a:rPr dirty="0" sz="2000" spc="15" b="1">
                <a:solidFill>
                  <a:srgbClr val="0E0E0E"/>
                </a:solidFill>
                <a:latin typeface="Tahoma"/>
                <a:cs typeface="Tahoma"/>
              </a:rPr>
              <a:t>machine </a:t>
            </a:r>
            <a:r>
              <a:rPr dirty="0" sz="2000" spc="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learning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75" b="1">
                <a:solidFill>
                  <a:srgbClr val="0E0E0E"/>
                </a:solidFill>
                <a:latin typeface="Tahoma"/>
                <a:cs typeface="Tahoma"/>
              </a:rPr>
              <a:t>algorithms,</a:t>
            </a:r>
            <a:r>
              <a:rPr dirty="0" sz="200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</a:t>
            </a:r>
            <a:r>
              <a:rPr dirty="0" sz="2000" spc="-4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E0E0E"/>
                </a:solidFill>
                <a:latin typeface="Tahoma"/>
                <a:cs typeface="Tahoma"/>
              </a:rPr>
              <a:t>best</a:t>
            </a:r>
            <a:r>
              <a:rPr dirty="0" sz="2000" spc="-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E0E0E"/>
                </a:solidFill>
                <a:latin typeface="Tahoma"/>
                <a:cs typeface="Tahoma"/>
              </a:rPr>
              <a:t>practices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114" b="1">
                <a:solidFill>
                  <a:srgbClr val="0E0E0E"/>
                </a:solidFill>
                <a:latin typeface="Tahoma"/>
                <a:cs typeface="Tahoma"/>
              </a:rPr>
              <a:t>in</a:t>
            </a:r>
            <a:r>
              <a:rPr dirty="0" sz="2000" spc="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30" b="1">
                <a:solidFill>
                  <a:srgbClr val="0E0E0E"/>
                </a:solidFill>
                <a:latin typeface="Tahoma"/>
                <a:cs typeface="Tahoma"/>
              </a:rPr>
              <a:t>data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20" b="1">
                <a:solidFill>
                  <a:srgbClr val="0E0E0E"/>
                </a:solidFill>
                <a:latin typeface="Tahoma"/>
                <a:cs typeface="Tahoma"/>
              </a:rPr>
              <a:t>preprocessing</a:t>
            </a:r>
            <a:r>
              <a:rPr dirty="0" sz="200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45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000" spc="-5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E0E0E"/>
                </a:solidFill>
                <a:latin typeface="Tahoma"/>
                <a:cs typeface="Tahoma"/>
              </a:rPr>
              <a:t>model</a:t>
            </a:r>
            <a:r>
              <a:rPr dirty="0" sz="2000" spc="-10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000" spc="-40" b="1">
                <a:solidFill>
                  <a:srgbClr val="0E0E0E"/>
                </a:solidFill>
                <a:latin typeface="Tahoma"/>
                <a:cs typeface="Tahoma"/>
              </a:rPr>
              <a:t>evaluation.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9203" y="3800475"/>
            <a:ext cx="273748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 b="1">
                <a:solidFill>
                  <a:srgbClr val="D43CD0"/>
                </a:solidFill>
                <a:latin typeface="Arial"/>
                <a:cs typeface="Arial"/>
              </a:rPr>
              <a:t>THANK</a:t>
            </a:r>
            <a:r>
              <a:rPr dirty="0" sz="3600" spc="-160" b="1">
                <a:solidFill>
                  <a:srgbClr val="D43CD0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D43CD0"/>
                </a:solidFill>
                <a:latin typeface="Arial"/>
                <a:cs typeface="Arial"/>
              </a:rPr>
              <a:t>YOU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20351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0"/>
              <a:t>O</a:t>
            </a:r>
            <a:r>
              <a:rPr dirty="0" sz="3600" spc="20"/>
              <a:t>U</a:t>
            </a:r>
            <a:r>
              <a:rPr dirty="0" sz="3600" spc="40"/>
              <a:t>T</a:t>
            </a:r>
            <a:r>
              <a:rPr dirty="0" sz="3600" spc="-30"/>
              <a:t>L</a:t>
            </a:r>
            <a:r>
              <a:rPr dirty="0" sz="3600" spc="-30"/>
              <a:t>I</a:t>
            </a:r>
            <a:r>
              <a:rPr dirty="0" sz="3600" spc="20"/>
              <a:t>N</a:t>
            </a:r>
            <a:r>
              <a:rPr dirty="0" sz="360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4757" y="2930017"/>
            <a:ext cx="6511290" cy="3497579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2000" spc="-1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(Should</a:t>
            </a:r>
            <a:r>
              <a:rPr dirty="0" sz="2000" spc="-2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0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dirty="0" sz="2000" spc="-1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solution)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dirty="0" sz="2000" spc="-2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Syste</a:t>
            </a:r>
            <a:r>
              <a:rPr dirty="0" sz="2000" spc="9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2000" spc="-60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1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20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ev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-6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2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65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2000" spc="-1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ec</a:t>
            </a:r>
            <a:r>
              <a:rPr dirty="0" sz="2000" spc="-30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dirty="0" sz="2000" spc="-1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-1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60" b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1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(O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pu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1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9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2000" spc="10" b="1">
                <a:solidFill>
                  <a:srgbClr val="404040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-1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01649"/>
            <a:ext cx="46215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Problem</a:t>
            </a:r>
            <a:r>
              <a:rPr dirty="0" sz="3950" spc="95"/>
              <a:t> </a:t>
            </a:r>
            <a:r>
              <a:rPr dirty="0" sz="3950" spc="-5"/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80452" y="3514407"/>
            <a:ext cx="9701530" cy="84264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17780">
              <a:lnSpc>
                <a:spcPct val="102000"/>
              </a:lnSpc>
              <a:spcBef>
                <a:spcPts val="70"/>
              </a:spcBef>
            </a:pP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Example: </a:t>
            </a:r>
            <a:r>
              <a:rPr dirty="0" sz="1350" spc="-50" b="1">
                <a:solidFill>
                  <a:srgbClr val="0E0E0E"/>
                </a:solidFill>
                <a:latin typeface="Tahoma"/>
                <a:cs typeface="Tahoma"/>
              </a:rPr>
              <a:t>Currently 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Rental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bikes </a:t>
            </a:r>
            <a:r>
              <a:rPr dirty="0" sz="1350" b="1">
                <a:solidFill>
                  <a:srgbClr val="0E0E0E"/>
                </a:solidFill>
                <a:latin typeface="Tahoma"/>
                <a:cs typeface="Tahoma"/>
              </a:rPr>
              <a:t>are </a:t>
            </a:r>
            <a:r>
              <a:rPr dirty="0" sz="1350" spc="-10" b="1">
                <a:solidFill>
                  <a:srgbClr val="0E0E0E"/>
                </a:solidFill>
                <a:latin typeface="Tahoma"/>
                <a:cs typeface="Tahoma"/>
              </a:rPr>
              <a:t>introduced 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in </a:t>
            </a:r>
            <a:r>
              <a:rPr dirty="0" sz="1350" spc="5" b="1">
                <a:solidFill>
                  <a:srgbClr val="0E0E0E"/>
                </a:solidFill>
                <a:latin typeface="Tahoma"/>
                <a:cs typeface="Tahoma"/>
              </a:rPr>
              <a:t>many </a:t>
            </a:r>
            <a:r>
              <a:rPr dirty="0" sz="1350" spc="-25" b="1">
                <a:solidFill>
                  <a:srgbClr val="0E0E0E"/>
                </a:solidFill>
                <a:latin typeface="Tahoma"/>
                <a:cs typeface="Tahoma"/>
              </a:rPr>
              <a:t>urban 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cities 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for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1350" spc="5" b="1">
                <a:solidFill>
                  <a:srgbClr val="0E0E0E"/>
                </a:solidFill>
                <a:latin typeface="Tahoma"/>
                <a:cs typeface="Tahoma"/>
              </a:rPr>
              <a:t>enhancement 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of 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mobility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comfort. </a:t>
            </a:r>
            <a:r>
              <a:rPr dirty="0" sz="1350" spc="-215" b="1">
                <a:solidFill>
                  <a:srgbClr val="0E0E0E"/>
                </a:solidFill>
                <a:latin typeface="Tahoma"/>
                <a:cs typeface="Tahoma"/>
              </a:rPr>
              <a:t>It 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is </a:t>
            </a:r>
            <a:r>
              <a:rPr dirty="0" sz="1350" spc="-10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0E0E0E"/>
                </a:solidFill>
                <a:latin typeface="Tahoma"/>
                <a:cs typeface="Tahoma"/>
              </a:rPr>
              <a:t>important</a:t>
            </a:r>
            <a:r>
              <a:rPr dirty="0" sz="1350" spc="-1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to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15" b="1">
                <a:solidFill>
                  <a:srgbClr val="0E0E0E"/>
                </a:solidFill>
                <a:latin typeface="Tahoma"/>
                <a:cs typeface="Tahoma"/>
              </a:rPr>
              <a:t>make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 the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0E0E0E"/>
                </a:solidFill>
                <a:latin typeface="Tahoma"/>
                <a:cs typeface="Tahoma"/>
              </a:rPr>
              <a:t>rental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bike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0E0E0E"/>
                </a:solidFill>
                <a:latin typeface="Tahoma"/>
                <a:cs typeface="Tahoma"/>
              </a:rPr>
              <a:t>available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30" b="1">
                <a:solidFill>
                  <a:srgbClr val="0E0E0E"/>
                </a:solidFill>
                <a:latin typeface="Tahoma"/>
                <a:cs typeface="Tahoma"/>
              </a:rPr>
              <a:t>and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20" b="1">
                <a:solidFill>
                  <a:srgbClr val="0E0E0E"/>
                </a:solidFill>
                <a:latin typeface="Tahoma"/>
                <a:cs typeface="Tahoma"/>
              </a:rPr>
              <a:t>accessible</a:t>
            </a:r>
            <a:r>
              <a:rPr dirty="0" sz="1350" spc="-13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to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" b="1">
                <a:solidFill>
                  <a:srgbClr val="0E0E0E"/>
                </a:solidFill>
                <a:latin typeface="Tahoma"/>
                <a:cs typeface="Tahoma"/>
              </a:rPr>
              <a:t>public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5" b="1">
                <a:solidFill>
                  <a:srgbClr val="0E0E0E"/>
                </a:solidFill>
                <a:latin typeface="Tahoma"/>
                <a:cs typeface="Tahoma"/>
              </a:rPr>
              <a:t>at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right</a:t>
            </a:r>
            <a:r>
              <a:rPr dirty="0" sz="135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time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0E0E0E"/>
                </a:solidFill>
                <a:latin typeface="Tahoma"/>
                <a:cs typeface="Tahoma"/>
              </a:rPr>
              <a:t>as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35" b="1">
                <a:solidFill>
                  <a:srgbClr val="0E0E0E"/>
                </a:solidFill>
                <a:latin typeface="Tahoma"/>
                <a:cs typeface="Tahoma"/>
              </a:rPr>
              <a:t>it</a:t>
            </a:r>
            <a:r>
              <a:rPr dirty="0" sz="1350" spc="3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lessens</a:t>
            </a:r>
            <a:r>
              <a:rPr dirty="0" sz="1350" spc="-1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0E0E0E"/>
                </a:solidFill>
                <a:latin typeface="Tahoma"/>
                <a:cs typeface="Tahoma"/>
              </a:rPr>
              <a:t>waiting</a:t>
            </a:r>
            <a:r>
              <a:rPr dirty="0" sz="1350" spc="-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time.</a:t>
            </a:r>
            <a:endParaRPr sz="1350">
              <a:latin typeface="Tahoma"/>
              <a:cs typeface="Tahoma"/>
            </a:endParaRPr>
          </a:p>
          <a:p>
            <a:pPr algn="ctr" marL="202565" marR="181610">
              <a:lnSpc>
                <a:spcPts val="1580"/>
              </a:lnSpc>
              <a:spcBef>
                <a:spcPts val="40"/>
              </a:spcBef>
            </a:pP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Eventually,</a:t>
            </a:r>
            <a:r>
              <a:rPr dirty="0" sz="1350" spc="-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providing</a:t>
            </a:r>
            <a:r>
              <a:rPr dirty="0" sz="1350" spc="-1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city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30" b="1">
                <a:solidFill>
                  <a:srgbClr val="0E0E0E"/>
                </a:solidFill>
                <a:latin typeface="Tahoma"/>
                <a:cs typeface="Tahoma"/>
              </a:rPr>
              <a:t>with</a:t>
            </a:r>
            <a:r>
              <a:rPr dirty="0" sz="1350" spc="1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80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1350" spc="-1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5" b="1">
                <a:solidFill>
                  <a:srgbClr val="0E0E0E"/>
                </a:solidFill>
                <a:latin typeface="Tahoma"/>
                <a:cs typeface="Tahoma"/>
              </a:rPr>
              <a:t>stable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5" b="1">
                <a:solidFill>
                  <a:srgbClr val="0E0E0E"/>
                </a:solidFill>
                <a:latin typeface="Tahoma"/>
                <a:cs typeface="Tahoma"/>
              </a:rPr>
              <a:t>supply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 of</a:t>
            </a:r>
            <a:r>
              <a:rPr dirty="0" sz="1350" spc="-9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rental</a:t>
            </a:r>
            <a:r>
              <a:rPr dirty="0" sz="1350" spc="-114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bikes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50" b="1">
                <a:solidFill>
                  <a:srgbClr val="0E0E0E"/>
                </a:solidFill>
                <a:latin typeface="Tahoma"/>
                <a:cs typeface="Tahoma"/>
              </a:rPr>
              <a:t>becomes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80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1350" spc="-9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major</a:t>
            </a:r>
            <a:r>
              <a:rPr dirty="0" sz="1350" spc="-14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20" b="1">
                <a:solidFill>
                  <a:srgbClr val="0E0E0E"/>
                </a:solidFill>
                <a:latin typeface="Tahoma"/>
                <a:cs typeface="Tahoma"/>
              </a:rPr>
              <a:t>concern.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13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10" b="1">
                <a:solidFill>
                  <a:srgbClr val="0E0E0E"/>
                </a:solidFill>
                <a:latin typeface="Tahoma"/>
                <a:cs typeface="Tahoma"/>
              </a:rPr>
              <a:t>crucial</a:t>
            </a:r>
            <a:r>
              <a:rPr dirty="0" sz="1350" spc="-19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part</a:t>
            </a:r>
            <a:r>
              <a:rPr dirty="0" sz="135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05" b="1">
                <a:solidFill>
                  <a:srgbClr val="0E0E0E"/>
                </a:solidFill>
                <a:latin typeface="Tahoma"/>
                <a:cs typeface="Tahoma"/>
              </a:rPr>
              <a:t>is</a:t>
            </a:r>
            <a:r>
              <a:rPr dirty="0" sz="1350" spc="-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1350" spc="-3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prediction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0" b="1">
                <a:solidFill>
                  <a:srgbClr val="0E0E0E"/>
                </a:solidFill>
                <a:latin typeface="Tahoma"/>
                <a:cs typeface="Tahoma"/>
              </a:rPr>
              <a:t>of</a:t>
            </a:r>
            <a:r>
              <a:rPr dirty="0" sz="135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bike</a:t>
            </a:r>
            <a:r>
              <a:rPr dirty="0" sz="1350" spc="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0E0E0E"/>
                </a:solidFill>
                <a:latin typeface="Tahoma"/>
                <a:cs typeface="Tahoma"/>
              </a:rPr>
              <a:t>count</a:t>
            </a:r>
            <a:r>
              <a:rPr dirty="0" sz="1350" spc="-204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required</a:t>
            </a:r>
            <a:r>
              <a:rPr dirty="0" sz="1350" spc="-1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5" b="1">
                <a:solidFill>
                  <a:srgbClr val="0E0E0E"/>
                </a:solidFill>
                <a:latin typeface="Tahoma"/>
                <a:cs typeface="Tahoma"/>
              </a:rPr>
              <a:t>at</a:t>
            </a:r>
            <a:r>
              <a:rPr dirty="0" sz="1350" spc="-1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75" b="1">
                <a:solidFill>
                  <a:srgbClr val="0E0E0E"/>
                </a:solidFill>
                <a:latin typeface="Tahoma"/>
                <a:cs typeface="Tahoma"/>
              </a:rPr>
              <a:t>each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hour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 for</a:t>
            </a:r>
            <a:r>
              <a:rPr dirty="0" sz="135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5" b="1">
                <a:solidFill>
                  <a:srgbClr val="0E0E0E"/>
                </a:solidFill>
                <a:latin typeface="Tahoma"/>
                <a:cs typeface="Tahoma"/>
              </a:rPr>
              <a:t>stable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5" b="1">
                <a:solidFill>
                  <a:srgbClr val="0E0E0E"/>
                </a:solidFill>
                <a:latin typeface="Tahoma"/>
                <a:cs typeface="Tahoma"/>
              </a:rPr>
              <a:t>supply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of</a:t>
            </a:r>
            <a:r>
              <a:rPr dirty="0" sz="135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rental</a:t>
            </a:r>
            <a:r>
              <a:rPr dirty="0" sz="135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bikes.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01649"/>
            <a:ext cx="451358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Proposed</a:t>
            </a:r>
            <a:r>
              <a:rPr dirty="0" sz="3950" spc="170"/>
              <a:t> </a:t>
            </a:r>
            <a:r>
              <a:rPr dirty="0" sz="3950"/>
              <a:t>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234757" y="3382073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621" y="3467798"/>
            <a:ext cx="915479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aims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challenge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predicting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5" b="1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5" b="1">
                <a:solidFill>
                  <a:srgbClr val="404040"/>
                </a:solidFill>
                <a:latin typeface="Calibri"/>
                <a:cs typeface="Calibri"/>
              </a:rPr>
              <a:t>hour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stable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supply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35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dirty="0" sz="135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bikes.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leveraging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analytics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350" spc="-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forecast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demand</a:t>
            </a:r>
            <a:r>
              <a:rPr dirty="0" sz="1350" spc="-1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accurately.</a:t>
            </a:r>
            <a:r>
              <a:rPr dirty="0" sz="1350" spc="-1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135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consist</a:t>
            </a:r>
            <a:r>
              <a:rPr dirty="0" sz="1350" spc="-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components: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757" y="4125912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9621" y="4212335"/>
            <a:ext cx="116078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20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350" spc="35" b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350" spc="-35" b="1">
                <a:solidFill>
                  <a:srgbClr val="404040"/>
                </a:solidFill>
                <a:latin typeface="Calibri"/>
                <a:cs typeface="Calibri"/>
              </a:rPr>
              <a:t>ll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350" spc="30" b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350" spc="-20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350" spc="-35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350" spc="25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725" y="4536122"/>
            <a:ext cx="6724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Gather</a:t>
            </a:r>
            <a:r>
              <a:rPr dirty="0" sz="135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historical</a:t>
            </a:r>
            <a:r>
              <a:rPr dirty="0" sz="135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rentals,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time,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location,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factors.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544" y="4357052"/>
            <a:ext cx="201930" cy="69342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725" y="4869878"/>
            <a:ext cx="79152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 b="1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dirty="0" sz="1350" spc="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sources,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conditions,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events,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holidays,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accuracy.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4757" y="5118353"/>
            <a:ext cx="20129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9621" y="5203761"/>
            <a:ext cx="1445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Preprocessing: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8544" y="5442267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725" y="5527992"/>
            <a:ext cx="67075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Clean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preprocess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collected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outliers,</a:t>
            </a:r>
            <a:r>
              <a:rPr dirty="0" sz="135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inconsistencies.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57" y="2601912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9621" y="2688209"/>
            <a:ext cx="21336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350" spc="1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Algorithm: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44" y="2926397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725" y="3012122"/>
            <a:ext cx="757237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Implement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7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algorithm,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7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time-series</a:t>
            </a:r>
            <a:r>
              <a:rPr dirty="0" sz="1350" spc="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forecasting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350" spc="-1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ARIMA,</a:t>
            </a:r>
            <a:r>
              <a:rPr dirty="0" sz="1350" spc="-1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SARIMA,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1350" spc="-2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5" b="1">
                <a:solidFill>
                  <a:srgbClr val="404040"/>
                </a:solidFill>
                <a:latin typeface="Calibri"/>
                <a:cs typeface="Calibri"/>
              </a:rPr>
              <a:t>LSTM),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1350" spc="-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dirty="0" sz="1350" spc="-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historical</a:t>
            </a:r>
            <a:r>
              <a:rPr dirty="0" sz="1350" spc="-11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patterns.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544" y="3460432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725" y="3546157"/>
            <a:ext cx="7641590" cy="4413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incorporating</a:t>
            </a:r>
            <a:r>
              <a:rPr dirty="0" sz="135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factors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350" spc="-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conditions,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dirty="0" sz="1350" spc="-11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week,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improve </a:t>
            </a:r>
            <a:r>
              <a:rPr dirty="0" sz="1350" spc="-2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accuracy.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757" y="3994467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9621" y="4080891"/>
            <a:ext cx="96011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Deployment: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8544" y="4328477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3725" y="4414202"/>
            <a:ext cx="7766684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user-friendly</a:t>
            </a:r>
            <a:r>
              <a:rPr dirty="0" sz="135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dirty="0" sz="135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35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dirty="0" sz="135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dirty="0" sz="1350" spc="-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350" spc="-10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dirty="0" sz="1350" spc="-7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hours.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8544" y="4862512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725" y="4948237"/>
            <a:ext cx="778446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Deploy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 solution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35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scalable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reliable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404040"/>
                </a:solidFill>
                <a:latin typeface="Calibri"/>
                <a:cs typeface="Calibri"/>
              </a:rPr>
              <a:t>platform,</a:t>
            </a:r>
            <a:r>
              <a:rPr dirty="0" sz="135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considering</a:t>
            </a:r>
            <a:r>
              <a:rPr dirty="0" sz="135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factors</a:t>
            </a:r>
            <a:r>
              <a:rPr dirty="0" sz="135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35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dirty="0" sz="135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infrastructure,</a:t>
            </a:r>
            <a:r>
              <a:rPr dirty="0" sz="135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response </a:t>
            </a:r>
            <a:r>
              <a:rPr dirty="0" sz="1350" spc="-2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404040"/>
                </a:solidFill>
                <a:latin typeface="Calibri"/>
                <a:cs typeface="Calibri"/>
              </a:rPr>
              <a:t>time,</a:t>
            </a:r>
            <a:r>
              <a:rPr dirty="0" sz="135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35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dirty="0" sz="1350" spc="-11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404040"/>
                </a:solidFill>
                <a:latin typeface="Calibri"/>
                <a:cs typeface="Calibri"/>
              </a:rPr>
              <a:t>accessibility.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982599"/>
            <a:ext cx="44316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0420" algn="l"/>
              </a:tabLst>
            </a:pPr>
            <a:r>
              <a:rPr dirty="0" sz="3950" spc="-10"/>
              <a:t>System	</a:t>
            </a:r>
            <a:r>
              <a:rPr dirty="0" sz="3950" spc="-20"/>
              <a:t>Approach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80261" y="2954972"/>
            <a:ext cx="201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0261" y="3396318"/>
            <a:ext cx="201930" cy="69278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550" spc="-13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550" spc="-13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414" y="3040697"/>
            <a:ext cx="9476740" cy="10998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7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1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95" b="1">
                <a:solidFill>
                  <a:srgbClr val="0E0E0E"/>
                </a:solidFill>
                <a:latin typeface="Tahoma"/>
                <a:cs typeface="Tahoma"/>
              </a:rPr>
              <a:t>"System</a:t>
            </a:r>
            <a:r>
              <a:rPr dirty="0" sz="1350" spc="-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10" b="1">
                <a:solidFill>
                  <a:srgbClr val="0E0E0E"/>
                </a:solidFill>
                <a:latin typeface="Tahoma"/>
                <a:cs typeface="Tahoma"/>
              </a:rPr>
              <a:t>Approach"</a:t>
            </a:r>
            <a:r>
              <a:rPr dirty="0" sz="1350" spc="-2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section</a:t>
            </a:r>
            <a:r>
              <a:rPr dirty="0" sz="1350" spc="-15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outlines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1350" spc="-5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overall</a:t>
            </a:r>
            <a:r>
              <a:rPr dirty="0" sz="1350" spc="-10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0E0E0E"/>
                </a:solidFill>
                <a:latin typeface="Tahoma"/>
                <a:cs typeface="Tahoma"/>
              </a:rPr>
              <a:t>strategy</a:t>
            </a:r>
            <a:r>
              <a:rPr dirty="0" sz="135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30" b="1">
                <a:solidFill>
                  <a:srgbClr val="0E0E0E"/>
                </a:solidFill>
                <a:latin typeface="Tahoma"/>
                <a:cs typeface="Tahoma"/>
              </a:rPr>
              <a:t>and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0E0E0E"/>
                </a:solidFill>
                <a:latin typeface="Tahoma"/>
                <a:cs typeface="Tahoma"/>
              </a:rPr>
              <a:t>methodology</a:t>
            </a:r>
            <a:r>
              <a:rPr dirty="0" sz="1350" spc="-19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for</a:t>
            </a:r>
            <a:r>
              <a:rPr dirty="0" sz="1350" spc="-14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5" b="1">
                <a:solidFill>
                  <a:srgbClr val="0E0E0E"/>
                </a:solidFill>
                <a:latin typeface="Tahoma"/>
                <a:cs typeface="Tahoma"/>
              </a:rPr>
              <a:t>developing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30" b="1">
                <a:solidFill>
                  <a:srgbClr val="0E0E0E"/>
                </a:solidFill>
                <a:latin typeface="Tahoma"/>
                <a:cs typeface="Tahoma"/>
              </a:rPr>
              <a:t>and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implementing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0E0E0E"/>
                </a:solidFill>
                <a:latin typeface="Tahoma"/>
                <a:cs typeface="Tahoma"/>
              </a:rPr>
              <a:t>the </a:t>
            </a:r>
            <a:r>
              <a:rPr dirty="0" sz="1350" spc="-3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rental</a:t>
            </a:r>
            <a:r>
              <a:rPr dirty="0" sz="1350" spc="-1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bike</a:t>
            </a:r>
            <a:r>
              <a:rPr dirty="0" sz="1350" spc="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prediction</a:t>
            </a:r>
            <a:r>
              <a:rPr dirty="0" sz="1350" spc="-16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0E0E0E"/>
                </a:solidFill>
                <a:latin typeface="Tahoma"/>
                <a:cs typeface="Tahoma"/>
              </a:rPr>
              <a:t>system.</a:t>
            </a:r>
            <a:r>
              <a:rPr dirty="0" sz="1350" spc="-10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Here's</a:t>
            </a:r>
            <a:r>
              <a:rPr dirty="0" sz="1350" spc="-1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80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1350" spc="-9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5" b="1">
                <a:solidFill>
                  <a:srgbClr val="0E0E0E"/>
                </a:solidFill>
                <a:latin typeface="Tahoma"/>
                <a:cs typeface="Tahoma"/>
              </a:rPr>
              <a:t>suggested</a:t>
            </a:r>
            <a:r>
              <a:rPr dirty="0" sz="1350" spc="-1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0E0E0E"/>
                </a:solidFill>
                <a:latin typeface="Tahoma"/>
                <a:cs typeface="Tahoma"/>
              </a:rPr>
              <a:t>structure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0E0E0E"/>
                </a:solidFill>
                <a:latin typeface="Tahoma"/>
                <a:cs typeface="Tahoma"/>
              </a:rPr>
              <a:t>for </a:t>
            </a:r>
            <a:r>
              <a:rPr dirty="0" sz="1350" spc="-114" b="1">
                <a:solidFill>
                  <a:srgbClr val="0E0E0E"/>
                </a:solidFill>
                <a:latin typeface="Tahoma"/>
                <a:cs typeface="Tahoma"/>
              </a:rPr>
              <a:t>this</a:t>
            </a:r>
            <a:r>
              <a:rPr dirty="0" sz="1350" spc="-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section: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350" spc="-18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1350" spc="-30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1350" spc="-10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1350" spc="-19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1350" spc="-2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45" b="1">
                <a:solidFill>
                  <a:srgbClr val="0E0E0E"/>
                </a:solidFill>
                <a:latin typeface="Tahoma"/>
                <a:cs typeface="Tahoma"/>
              </a:rPr>
              <a:t>q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25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1350" spc="-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1350" spc="-19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1350" spc="-10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350" spc="-180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1350" spc="40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8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5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1350" spc="-13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45" b="1">
                <a:solidFill>
                  <a:srgbClr val="0E0E0E"/>
                </a:solidFill>
                <a:latin typeface="Tahoma"/>
                <a:cs typeface="Tahoma"/>
              </a:rPr>
              <a:t>q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1350" spc="-140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40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1350" spc="-1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9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1350" spc="30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40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1350" spc="-110" b="1">
                <a:solidFill>
                  <a:srgbClr val="0E0E0E"/>
                </a:solidFill>
                <a:latin typeface="Tahoma"/>
                <a:cs typeface="Tahoma"/>
              </a:rPr>
              <a:t>il</a:t>
            </a:r>
            <a:r>
              <a:rPr dirty="0" sz="1350" spc="40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1350" spc="-1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-19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1350" spc="-45" b="1">
                <a:solidFill>
                  <a:srgbClr val="0E0E0E"/>
                </a:solidFill>
                <a:latin typeface="Tahoma"/>
                <a:cs typeface="Tahoma"/>
              </a:rPr>
              <a:t>h</a:t>
            </a:r>
            <a:r>
              <a:rPr dirty="0" sz="1350" spc="6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-6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1350" spc="10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1350" spc="40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1350" spc="4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1350" spc="9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1350" spc="-85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526" y="916622"/>
            <a:ext cx="4385310" cy="4718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5"/>
              <a:t>Algorithm </a:t>
            </a:r>
            <a:r>
              <a:rPr dirty="0" sz="2900" spc="15"/>
              <a:t>&amp;</a:t>
            </a:r>
            <a:r>
              <a:rPr dirty="0" sz="2900" spc="-30"/>
              <a:t> </a:t>
            </a:r>
            <a:r>
              <a:rPr dirty="0" sz="2900" spc="15"/>
              <a:t>Deployment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795526" y="2487929"/>
            <a:ext cx="8587740" cy="425831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17500" marR="273050" indent="-305435">
              <a:lnSpc>
                <a:spcPct val="102800"/>
              </a:lnSpc>
              <a:spcBef>
                <a:spcPts val="75"/>
              </a:spcBef>
              <a:tabLst>
                <a:tab pos="31750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175" b="1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dirty="0" sz="14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0" b="1">
                <a:solidFill>
                  <a:srgbClr val="404040"/>
                </a:solidFill>
                <a:latin typeface="Tahoma"/>
                <a:cs typeface="Tahoma"/>
              </a:rPr>
              <a:t>Algorithm</a:t>
            </a:r>
            <a:r>
              <a:rPr dirty="0" sz="1400" spc="-17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section,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5" b="1">
                <a:solidFill>
                  <a:srgbClr val="404040"/>
                </a:solidFill>
                <a:latin typeface="Tahoma"/>
                <a:cs typeface="Tahoma"/>
              </a:rPr>
              <a:t>describe</a:t>
            </a:r>
            <a:r>
              <a:rPr dirty="0" sz="1400" spc="-1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1400" spc="25" b="1">
                <a:solidFill>
                  <a:srgbClr val="404040"/>
                </a:solidFill>
                <a:latin typeface="Tahoma"/>
                <a:cs typeface="Tahoma"/>
              </a:rPr>
              <a:t>machine</a:t>
            </a:r>
            <a:r>
              <a:rPr dirty="0" sz="1400" spc="-11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learning</a:t>
            </a:r>
            <a:r>
              <a:rPr dirty="0" sz="1400" spc="-1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algorithm</a:t>
            </a:r>
            <a:r>
              <a:rPr dirty="0" sz="1400" spc="-17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404040"/>
                </a:solidFill>
                <a:latin typeface="Tahoma"/>
                <a:cs typeface="Tahoma"/>
              </a:rPr>
              <a:t>chosen</a:t>
            </a:r>
            <a:r>
              <a:rPr dirty="0" sz="14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dirty="0" sz="1400" spc="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404040"/>
                </a:solidFill>
                <a:latin typeface="Tahoma"/>
                <a:cs typeface="Tahoma"/>
              </a:rPr>
              <a:t>predicting</a:t>
            </a:r>
            <a:r>
              <a:rPr dirty="0" sz="1400" spc="-7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404040"/>
                </a:solidFill>
                <a:latin typeface="Tahoma"/>
                <a:cs typeface="Tahoma"/>
              </a:rPr>
              <a:t>bike </a:t>
            </a:r>
            <a:r>
              <a:rPr dirty="0" sz="1400" spc="-3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un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400" spc="-6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05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90" b="1">
                <a:solidFill>
                  <a:srgbClr val="404040"/>
                </a:solidFill>
                <a:latin typeface="Tahoma"/>
                <a:cs typeface="Tahoma"/>
              </a:rPr>
              <a:t>'</a:t>
            </a:r>
            <a:r>
              <a:rPr dirty="0" sz="1400" spc="-9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3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-1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dirty="0" sz="1400" spc="13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5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1400" spc="85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1400" spc="8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2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14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8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-9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1750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400" spc="8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1400" spc="90" b="1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1400" spc="5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1400" spc="-1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4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160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641350" marR="256540" indent="-304800">
              <a:lnSpc>
                <a:spcPct val="100499"/>
              </a:lnSpc>
              <a:spcBef>
                <a:spcPts val="1015"/>
              </a:spcBef>
              <a:tabLst>
                <a:tab pos="64135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15" b="1">
                <a:solidFill>
                  <a:srgbClr val="404040"/>
                </a:solidFill>
                <a:latin typeface="Tahoma"/>
                <a:cs typeface="Tahoma"/>
              </a:rPr>
              <a:t>Provide</a:t>
            </a:r>
            <a:r>
              <a:rPr dirty="0" sz="1400" spc="-1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0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brief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overview</a:t>
            </a:r>
            <a:r>
              <a:rPr dirty="0" sz="1400" spc="-1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dirty="0" sz="1400" spc="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1400" spc="-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404040"/>
                </a:solidFill>
                <a:latin typeface="Tahoma"/>
                <a:cs typeface="Tahoma"/>
              </a:rPr>
              <a:t>chosen</a:t>
            </a:r>
            <a:r>
              <a:rPr dirty="0" sz="14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algorithm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(e.g.,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 time-series</a:t>
            </a:r>
            <a:r>
              <a:rPr dirty="0" sz="1400" spc="-20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forecasting</a:t>
            </a:r>
            <a:r>
              <a:rPr dirty="0" sz="1400" spc="-7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5" b="1">
                <a:solidFill>
                  <a:srgbClr val="404040"/>
                </a:solidFill>
                <a:latin typeface="Tahoma"/>
                <a:cs typeface="Tahoma"/>
              </a:rPr>
              <a:t>model,</a:t>
            </a:r>
            <a:r>
              <a:rPr dirty="0" sz="1400" spc="-20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5" b="1">
                <a:solidFill>
                  <a:srgbClr val="404040"/>
                </a:solidFill>
                <a:latin typeface="Tahoma"/>
                <a:cs typeface="Tahoma"/>
              </a:rPr>
              <a:t>like </a:t>
            </a:r>
            <a:r>
              <a:rPr dirty="0" sz="1400" spc="-3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60" b="1">
                <a:solidFill>
                  <a:srgbClr val="404040"/>
                </a:solidFill>
                <a:latin typeface="Tahoma"/>
                <a:cs typeface="Tahoma"/>
              </a:rPr>
              <a:t>ARIMA or 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LSTM) </a:t>
            </a:r>
            <a:r>
              <a:rPr dirty="0" sz="1400" spc="40" b="1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dirty="0" sz="1400" spc="-95" b="1">
                <a:solidFill>
                  <a:srgbClr val="404040"/>
                </a:solidFill>
                <a:latin typeface="Tahoma"/>
                <a:cs typeface="Tahoma"/>
              </a:rPr>
              <a:t>justify its </a:t>
            </a:r>
            <a:r>
              <a:rPr dirty="0" sz="1400" spc="-10" b="1">
                <a:solidFill>
                  <a:srgbClr val="404040"/>
                </a:solidFill>
                <a:latin typeface="Tahoma"/>
                <a:cs typeface="Tahoma"/>
              </a:rPr>
              <a:t>selection </a:t>
            </a:r>
            <a:r>
              <a:rPr dirty="0" sz="1400" spc="45" b="1">
                <a:solidFill>
                  <a:srgbClr val="404040"/>
                </a:solidFill>
                <a:latin typeface="Tahoma"/>
                <a:cs typeface="Tahoma"/>
              </a:rPr>
              <a:t>based </a:t>
            </a:r>
            <a:r>
              <a:rPr dirty="0" sz="1400" spc="-5" b="1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1400" spc="10" b="1">
                <a:solidFill>
                  <a:srgbClr val="404040"/>
                </a:solidFill>
                <a:latin typeface="Tahoma"/>
                <a:cs typeface="Tahoma"/>
              </a:rPr>
              <a:t>problem 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statement </a:t>
            </a:r>
            <a:r>
              <a:rPr dirty="0" sz="1400" spc="40" b="1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dirty="0" sz="1400" spc="50" b="1">
                <a:solidFill>
                  <a:srgbClr val="404040"/>
                </a:solidFill>
                <a:latin typeface="Tahoma"/>
                <a:cs typeface="Tahoma"/>
              </a:rPr>
              <a:t>data </a:t>
            </a:r>
            <a:r>
              <a:rPr dirty="0" sz="1400" spc="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5" b="1">
                <a:solidFill>
                  <a:srgbClr val="404040"/>
                </a:solidFill>
                <a:latin typeface="Tahoma"/>
                <a:cs typeface="Tahoma"/>
              </a:rPr>
              <a:t>characteristics.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1750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400" spc="-9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1400" spc="13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10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0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90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641350" marR="11430" indent="-304800">
              <a:lnSpc>
                <a:spcPct val="102800"/>
              </a:lnSpc>
              <a:spcBef>
                <a:spcPts val="900"/>
              </a:spcBef>
              <a:tabLst>
                <a:tab pos="64135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5" b="1">
                <a:solidFill>
                  <a:srgbClr val="404040"/>
                </a:solidFill>
                <a:latin typeface="Tahoma"/>
                <a:cs typeface="Tahoma"/>
              </a:rPr>
              <a:t>Specify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input</a:t>
            </a:r>
            <a:r>
              <a:rPr dirty="0" sz="1400" spc="-8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features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used</a:t>
            </a:r>
            <a:r>
              <a:rPr dirty="0" sz="1400" spc="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dirty="0" sz="14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algorithm,</a:t>
            </a:r>
            <a:r>
              <a:rPr dirty="0" sz="1400" spc="-20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dirty="0" sz="1400" spc="-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historical</a:t>
            </a:r>
            <a:r>
              <a:rPr dirty="0" sz="1400" spc="-15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bike</a:t>
            </a:r>
            <a:r>
              <a:rPr dirty="0" sz="1400" spc="-1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rental</a:t>
            </a:r>
            <a:r>
              <a:rPr dirty="0" sz="1400" spc="-7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404040"/>
                </a:solidFill>
                <a:latin typeface="Tahoma"/>
                <a:cs typeface="Tahoma"/>
              </a:rPr>
              <a:t>data,</a:t>
            </a:r>
            <a:r>
              <a:rPr dirty="0" sz="1400" spc="-20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0" b="1">
                <a:solidFill>
                  <a:srgbClr val="404040"/>
                </a:solidFill>
                <a:latin typeface="Tahoma"/>
                <a:cs typeface="Tahoma"/>
              </a:rPr>
              <a:t>weather </a:t>
            </a:r>
            <a:r>
              <a:rPr dirty="0" sz="1400" spc="-3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conditions,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80" b="1">
                <a:solidFill>
                  <a:srgbClr val="404040"/>
                </a:solidFill>
                <a:latin typeface="Tahoma"/>
                <a:cs typeface="Tahoma"/>
              </a:rPr>
              <a:t>day</a:t>
            </a:r>
            <a:r>
              <a:rPr dirty="0" sz="1400" spc="-1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dirty="0" sz="1400" spc="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1400" spc="-10" b="1">
                <a:solidFill>
                  <a:srgbClr val="404040"/>
                </a:solidFill>
                <a:latin typeface="Tahoma"/>
                <a:cs typeface="Tahoma"/>
              </a:rPr>
              <a:t>week,</a:t>
            </a:r>
            <a:r>
              <a:rPr dirty="0" sz="1400" spc="-6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404040"/>
                </a:solidFill>
                <a:latin typeface="Tahoma"/>
                <a:cs typeface="Tahoma"/>
              </a:rPr>
              <a:t>any</a:t>
            </a:r>
            <a:r>
              <a:rPr dirty="0" sz="1400" spc="-11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other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relevant</a:t>
            </a:r>
            <a:r>
              <a:rPr dirty="0" sz="14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factors.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1750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400" spc="-24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18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13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60" b="1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05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160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641350" marR="5080" indent="-304800">
              <a:lnSpc>
                <a:spcPct val="102800"/>
              </a:lnSpc>
              <a:spcBef>
                <a:spcPts val="900"/>
              </a:spcBef>
              <a:tabLst>
                <a:tab pos="64135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10" b="1">
                <a:solidFill>
                  <a:srgbClr val="404040"/>
                </a:solidFill>
                <a:latin typeface="Tahoma"/>
                <a:cs typeface="Tahoma"/>
              </a:rPr>
              <a:t>Explain </a:t>
            </a:r>
            <a:r>
              <a:rPr dirty="0" sz="1400" spc="-50" b="1">
                <a:solidFill>
                  <a:srgbClr val="404040"/>
                </a:solidFill>
                <a:latin typeface="Tahoma"/>
                <a:cs typeface="Tahoma"/>
              </a:rPr>
              <a:t>how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algorithm 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trained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using 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historical </a:t>
            </a:r>
            <a:r>
              <a:rPr dirty="0" sz="1400" spc="35" b="1">
                <a:solidFill>
                  <a:srgbClr val="404040"/>
                </a:solidFill>
                <a:latin typeface="Tahoma"/>
                <a:cs typeface="Tahoma"/>
              </a:rPr>
              <a:t>data. 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Highlight </a:t>
            </a:r>
            <a:r>
              <a:rPr dirty="0" sz="1400" spc="25" b="1">
                <a:solidFill>
                  <a:srgbClr val="404040"/>
                </a:solidFill>
                <a:latin typeface="Tahoma"/>
                <a:cs typeface="Tahoma"/>
              </a:rPr>
              <a:t>any </a:t>
            </a:r>
            <a:r>
              <a:rPr dirty="0" sz="1400" spc="10" b="1">
                <a:solidFill>
                  <a:srgbClr val="404040"/>
                </a:solidFill>
                <a:latin typeface="Tahoma"/>
                <a:cs typeface="Tahoma"/>
              </a:rPr>
              <a:t>specific </a:t>
            </a:r>
            <a:r>
              <a:rPr dirty="0" sz="1400" spc="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considerations</a:t>
            </a:r>
            <a:r>
              <a:rPr dirty="0" sz="1400" spc="-20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60" b="1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Tahoma"/>
                <a:cs typeface="Tahoma"/>
              </a:rPr>
              <a:t>techniques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employed,</a:t>
            </a:r>
            <a:r>
              <a:rPr dirty="0" sz="1400" spc="-2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404040"/>
                </a:solidFill>
                <a:latin typeface="Tahoma"/>
                <a:cs typeface="Tahoma"/>
              </a:rPr>
              <a:t>cross-validation</a:t>
            </a:r>
            <a:r>
              <a:rPr dirty="0" sz="1400" spc="-2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60" b="1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dirty="0" sz="1400" spc="-8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404040"/>
                </a:solidFill>
                <a:latin typeface="Tahoma"/>
                <a:cs typeface="Tahoma"/>
              </a:rPr>
              <a:t>hyperparameter</a:t>
            </a:r>
            <a:r>
              <a:rPr dirty="0" sz="1400" spc="-16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tuning.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1750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1400" spc="-100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8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-135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1400" spc="-2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00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1400" spc="-165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1400" spc="30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14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1400" spc="65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dirty="0" sz="1400" spc="-110" b="1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641350" marR="121285" indent="-304800">
              <a:lnSpc>
                <a:spcPct val="102800"/>
              </a:lnSpc>
              <a:spcBef>
                <a:spcPts val="975"/>
              </a:spcBef>
              <a:tabLst>
                <a:tab pos="641350" algn="l"/>
              </a:tabLst>
            </a:pPr>
            <a:r>
              <a:rPr dirty="0" sz="1100" spc="-9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Detail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 the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trained</a:t>
            </a:r>
            <a:r>
              <a:rPr dirty="0" sz="1400" spc="-7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algorithm</a:t>
            </a:r>
            <a:r>
              <a:rPr dirty="0" sz="1400" spc="-1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makes</a:t>
            </a:r>
            <a:r>
              <a:rPr dirty="0" sz="1400" spc="-2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Tahoma"/>
                <a:cs typeface="Tahoma"/>
              </a:rPr>
              <a:t>predictions</a:t>
            </a:r>
            <a:r>
              <a:rPr dirty="0" sz="1400" spc="-2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95" b="1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404040"/>
                </a:solidFill>
                <a:latin typeface="Tahoma"/>
                <a:cs typeface="Tahoma"/>
              </a:rPr>
              <a:t>future</a:t>
            </a:r>
            <a:r>
              <a:rPr dirty="0" sz="1400" spc="-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bike</a:t>
            </a:r>
            <a:r>
              <a:rPr dirty="0" sz="1400" spc="-1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counts.</a:t>
            </a:r>
            <a:r>
              <a:rPr dirty="0" sz="1400" spc="2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Discuss </a:t>
            </a:r>
            <a:r>
              <a:rPr dirty="0" sz="1400" spc="25" b="1">
                <a:solidFill>
                  <a:srgbClr val="404040"/>
                </a:solidFill>
                <a:latin typeface="Tahoma"/>
                <a:cs typeface="Tahoma"/>
              </a:rPr>
              <a:t>any</a:t>
            </a:r>
            <a:r>
              <a:rPr dirty="0" sz="1400" spc="-114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real- </a:t>
            </a:r>
            <a:r>
              <a:rPr dirty="0" sz="1400" spc="-3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dirty="0" sz="1400" spc="-1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404040"/>
                </a:solidFill>
                <a:latin typeface="Tahoma"/>
                <a:cs typeface="Tahoma"/>
              </a:rPr>
              <a:t>inputs</a:t>
            </a:r>
            <a:r>
              <a:rPr dirty="0" sz="1400" spc="-1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5" b="1">
                <a:solidFill>
                  <a:srgbClr val="404040"/>
                </a:solidFill>
                <a:latin typeface="Tahoma"/>
                <a:cs typeface="Tahoma"/>
              </a:rPr>
              <a:t>considered</a:t>
            </a:r>
            <a:r>
              <a:rPr dirty="0" sz="1400" spc="-1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404040"/>
                </a:solidFill>
                <a:latin typeface="Tahoma"/>
                <a:cs typeface="Tahoma"/>
              </a:rPr>
              <a:t>during</a:t>
            </a:r>
            <a:r>
              <a:rPr dirty="0" sz="1400" spc="-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1400" b="1">
                <a:solidFill>
                  <a:srgbClr val="404040"/>
                </a:solidFill>
                <a:latin typeface="Tahoma"/>
                <a:cs typeface="Tahoma"/>
              </a:rPr>
              <a:t>prediction</a:t>
            </a:r>
            <a:r>
              <a:rPr dirty="0" sz="1400" spc="-21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400" spc="10" b="1">
                <a:solidFill>
                  <a:srgbClr val="404040"/>
                </a:solidFill>
                <a:latin typeface="Tahoma"/>
                <a:cs typeface="Tahoma"/>
              </a:rPr>
              <a:t>phase.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219" y="1076324"/>
            <a:ext cx="59220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80">
                <a:latin typeface="Tahoma"/>
                <a:cs typeface="Tahoma"/>
              </a:rPr>
              <a:t>W</a:t>
            </a:r>
            <a:r>
              <a:rPr dirty="0" sz="3600" spc="-140">
                <a:latin typeface="Tahoma"/>
                <a:cs typeface="Tahoma"/>
              </a:rPr>
              <a:t>h</a:t>
            </a:r>
            <a:r>
              <a:rPr dirty="0" sz="3600" spc="235">
                <a:latin typeface="Tahoma"/>
                <a:cs typeface="Tahoma"/>
              </a:rPr>
              <a:t>a</a:t>
            </a:r>
            <a:r>
              <a:rPr dirty="0" sz="3600" spc="-420">
                <a:latin typeface="Tahoma"/>
                <a:cs typeface="Tahoma"/>
              </a:rPr>
              <a:t>t</a:t>
            </a:r>
            <a:r>
              <a:rPr dirty="0" sz="3600" spc="-175">
                <a:latin typeface="Tahoma"/>
                <a:cs typeface="Tahoma"/>
              </a:rPr>
              <a:t> </a:t>
            </a:r>
            <a:r>
              <a:rPr dirty="0" sz="3600" spc="-150">
                <a:latin typeface="Tahoma"/>
                <a:cs typeface="Tahoma"/>
              </a:rPr>
              <a:t>i</a:t>
            </a:r>
            <a:r>
              <a:rPr dirty="0" sz="3600" spc="-310">
                <a:latin typeface="Tahoma"/>
                <a:cs typeface="Tahoma"/>
              </a:rPr>
              <a:t>s</a:t>
            </a:r>
            <a:r>
              <a:rPr dirty="0" sz="3600" spc="-90">
                <a:latin typeface="Tahoma"/>
                <a:cs typeface="Tahoma"/>
              </a:rPr>
              <a:t> </a:t>
            </a:r>
            <a:r>
              <a:rPr dirty="0" sz="3600" spc="40">
                <a:latin typeface="Tahoma"/>
                <a:cs typeface="Tahoma"/>
              </a:rPr>
              <a:t>k</a:t>
            </a:r>
            <a:r>
              <a:rPr dirty="0" sz="3600" spc="65">
                <a:latin typeface="Tahoma"/>
                <a:cs typeface="Tahoma"/>
              </a:rPr>
              <a:t>e</a:t>
            </a:r>
            <a:r>
              <a:rPr dirty="0" sz="3600" spc="-250">
                <a:latin typeface="Tahoma"/>
                <a:cs typeface="Tahoma"/>
              </a:rPr>
              <a:t>ys</a:t>
            </a:r>
            <a:r>
              <a:rPr dirty="0" sz="3600" spc="-220">
                <a:latin typeface="Tahoma"/>
                <a:cs typeface="Tahoma"/>
              </a:rPr>
              <a:t>t</a:t>
            </a:r>
            <a:r>
              <a:rPr dirty="0" sz="3600" spc="-440">
                <a:latin typeface="Tahoma"/>
                <a:cs typeface="Tahoma"/>
              </a:rPr>
              <a:t>r</a:t>
            </a:r>
            <a:r>
              <a:rPr dirty="0" sz="3600" spc="95">
                <a:latin typeface="Tahoma"/>
                <a:cs typeface="Tahoma"/>
              </a:rPr>
              <a:t>o</a:t>
            </a:r>
            <a:r>
              <a:rPr dirty="0" sz="3600" spc="40">
                <a:latin typeface="Tahoma"/>
                <a:cs typeface="Tahoma"/>
              </a:rPr>
              <a:t>k</a:t>
            </a:r>
            <a:r>
              <a:rPr dirty="0" sz="3600" spc="45">
                <a:latin typeface="Tahoma"/>
                <a:cs typeface="Tahoma"/>
              </a:rPr>
              <a:t>e</a:t>
            </a:r>
            <a:r>
              <a:rPr dirty="0" sz="3600" spc="-335">
                <a:latin typeface="Tahoma"/>
                <a:cs typeface="Tahoma"/>
              </a:rPr>
              <a:t> </a:t>
            </a:r>
            <a:r>
              <a:rPr dirty="0" sz="3600" spc="-195">
                <a:latin typeface="Tahoma"/>
                <a:cs typeface="Tahoma"/>
              </a:rPr>
              <a:t>l</a:t>
            </a:r>
            <a:r>
              <a:rPr dirty="0" sz="3600" spc="100">
                <a:latin typeface="Tahoma"/>
                <a:cs typeface="Tahoma"/>
              </a:rPr>
              <a:t>o</a:t>
            </a:r>
            <a:r>
              <a:rPr dirty="0" sz="3600" spc="125">
                <a:latin typeface="Tahoma"/>
                <a:cs typeface="Tahoma"/>
              </a:rPr>
              <a:t>gg</a:t>
            </a:r>
            <a:r>
              <a:rPr dirty="0" sz="3600" spc="-195">
                <a:latin typeface="Tahoma"/>
                <a:cs typeface="Tahoma"/>
              </a:rPr>
              <a:t>i</a:t>
            </a:r>
            <a:r>
              <a:rPr dirty="0" sz="3600" spc="-135">
                <a:latin typeface="Tahoma"/>
                <a:cs typeface="Tahoma"/>
              </a:rPr>
              <a:t>n</a:t>
            </a:r>
            <a:r>
              <a:rPr dirty="0" sz="3600" spc="125">
                <a:latin typeface="Tahoma"/>
                <a:cs typeface="Tahoma"/>
              </a:rPr>
              <a:t>g</a:t>
            </a:r>
            <a:r>
              <a:rPr dirty="0" sz="3600" spc="-20"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4425" y="2726753"/>
            <a:ext cx="8913495" cy="25971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374650" marR="49530" indent="-324485">
              <a:lnSpc>
                <a:spcPct val="92400"/>
              </a:lnSpc>
              <a:spcBef>
                <a:spcPts val="295"/>
              </a:spcBef>
              <a:buClr>
                <a:srgbClr val="DD8046"/>
              </a:buClr>
              <a:buSzPct val="92857"/>
              <a:buFont typeface="Wingdings"/>
              <a:buChar char=""/>
              <a:tabLst>
                <a:tab pos="375285" algn="l"/>
              </a:tabLst>
            </a:pP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Key 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loggers,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as a</a:t>
            </a:r>
            <a:r>
              <a:rPr dirty="0" sz="2100" spc="459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surveillance 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tool,</a:t>
            </a:r>
            <a:r>
              <a:rPr dirty="0" sz="2100" spc="459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are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often</a:t>
            </a:r>
            <a:r>
              <a:rPr dirty="0" sz="2100" spc="9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used   </a:t>
            </a:r>
            <a:r>
              <a:rPr dirty="0" sz="2100" spc="-25" b="1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dirty="0" sz="2100" spc="409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4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15" b="1">
                <a:solidFill>
                  <a:srgbClr val="404040"/>
                </a:solidFill>
                <a:latin typeface="Cambria"/>
                <a:cs typeface="Cambria"/>
              </a:rPr>
              <a:t>employers </a:t>
            </a:r>
            <a:r>
              <a:rPr dirty="0" sz="2100" spc="-10" b="1">
                <a:solidFill>
                  <a:srgbClr val="404040"/>
                </a:solidFill>
                <a:latin typeface="Cambria"/>
                <a:cs typeface="Cambria"/>
              </a:rPr>
              <a:t> to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ensure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employees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use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30" b="1">
                <a:solidFill>
                  <a:srgbClr val="404040"/>
                </a:solidFill>
                <a:latin typeface="Cambria"/>
                <a:cs typeface="Cambria"/>
              </a:rPr>
              <a:t>work</a:t>
            </a:r>
            <a:r>
              <a:rPr dirty="0" sz="2100" spc="40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computers 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for 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business </a:t>
            </a:r>
            <a:r>
              <a:rPr dirty="0" sz="2100" spc="15" b="1">
                <a:solidFill>
                  <a:srgbClr val="404040"/>
                </a:solidFill>
                <a:latin typeface="Cambria"/>
                <a:cs typeface="Cambria"/>
              </a:rPr>
              <a:t>purposes </a:t>
            </a:r>
            <a:r>
              <a:rPr dirty="0" sz="2100" spc="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10" b="1">
                <a:solidFill>
                  <a:srgbClr val="404040"/>
                </a:solidFill>
                <a:latin typeface="Cambria"/>
                <a:cs typeface="Cambria"/>
              </a:rPr>
              <a:t>only</a:t>
            </a:r>
            <a:endParaRPr sz="2100">
              <a:latin typeface="Cambria"/>
              <a:cs typeface="Cambria"/>
            </a:endParaRPr>
          </a:p>
          <a:p>
            <a:pPr algn="just" marL="374650" marR="30480" indent="-324485">
              <a:lnSpc>
                <a:spcPct val="169900"/>
              </a:lnSpc>
              <a:spcBef>
                <a:spcPts val="220"/>
              </a:spcBef>
              <a:buClr>
                <a:srgbClr val="DD8046"/>
              </a:buClr>
              <a:buSzPct val="92857"/>
              <a:buFont typeface="Wingdings"/>
              <a:buChar char=""/>
              <a:tabLst>
                <a:tab pos="375285" algn="l"/>
              </a:tabLst>
            </a:pP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Such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 systems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also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highly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useful </a:t>
            </a:r>
            <a:r>
              <a:rPr dirty="0" sz="2100" spc="-10" b="1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20" b="1">
                <a:solidFill>
                  <a:srgbClr val="404040"/>
                </a:solidFill>
                <a:latin typeface="Cambria"/>
                <a:cs typeface="Cambria"/>
              </a:rPr>
              <a:t>law</a:t>
            </a:r>
            <a:r>
              <a:rPr dirty="0" sz="2100" spc="-1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5" b="1">
                <a:solidFill>
                  <a:srgbClr val="404040"/>
                </a:solidFill>
                <a:latin typeface="Cambria"/>
                <a:cs typeface="Cambria"/>
              </a:rPr>
              <a:t>enforcement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and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espionage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Keystroke </a:t>
            </a:r>
            <a:r>
              <a:rPr dirty="0" sz="2100" spc="10" b="1">
                <a:solidFill>
                  <a:srgbClr val="404040"/>
                </a:solidFill>
                <a:latin typeface="Cambria"/>
                <a:cs typeface="Cambria"/>
              </a:rPr>
              <a:t>logging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can </a:t>
            </a:r>
            <a:r>
              <a:rPr dirty="0" sz="2100" spc="15" b="1">
                <a:solidFill>
                  <a:srgbClr val="404040"/>
                </a:solidFill>
                <a:latin typeface="Cambria"/>
                <a:cs typeface="Cambria"/>
              </a:rPr>
              <a:t>be </a:t>
            </a:r>
            <a:r>
              <a:rPr dirty="0" sz="2100" spc="-5" b="1">
                <a:solidFill>
                  <a:srgbClr val="404040"/>
                </a:solidFill>
                <a:latin typeface="Cambria"/>
                <a:cs typeface="Cambria"/>
              </a:rPr>
              <a:t>achieved </a:t>
            </a:r>
            <a:r>
              <a:rPr dirty="0" sz="2100" spc="-25" b="1">
                <a:solidFill>
                  <a:srgbClr val="404040"/>
                </a:solidFill>
                <a:latin typeface="Cambria"/>
                <a:cs typeface="Cambria"/>
              </a:rPr>
              <a:t>by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both </a:t>
            </a:r>
            <a:r>
              <a:rPr dirty="0" sz="2100" spc="-10" b="1">
                <a:solidFill>
                  <a:srgbClr val="404040"/>
                </a:solidFill>
                <a:latin typeface="Cambria"/>
                <a:cs typeface="Cambria"/>
              </a:rPr>
              <a:t>hardware </a:t>
            </a:r>
            <a:r>
              <a:rPr dirty="0" sz="2100" spc="-25" b="1">
                <a:solidFill>
                  <a:srgbClr val="404040"/>
                </a:solidFill>
                <a:latin typeface="Cambria"/>
                <a:cs typeface="Cambria"/>
              </a:rPr>
              <a:t>and </a:t>
            </a:r>
            <a:r>
              <a:rPr dirty="0" sz="2100" spc="-2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spc="-15" b="1">
                <a:solidFill>
                  <a:srgbClr val="404040"/>
                </a:solidFill>
                <a:latin typeface="Cambria"/>
                <a:cs typeface="Cambria"/>
              </a:rPr>
              <a:t>software</a:t>
            </a:r>
            <a:r>
              <a:rPr dirty="0" sz="2100" spc="6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100" b="1">
                <a:solidFill>
                  <a:srgbClr val="404040"/>
                </a:solidFill>
                <a:latin typeface="Cambria"/>
                <a:cs typeface="Cambria"/>
              </a:rPr>
              <a:t>means.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644" y="920051"/>
            <a:ext cx="512508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>
                <a:latin typeface="Cambria"/>
                <a:cs typeface="Cambria"/>
              </a:rPr>
              <a:t>Types</a:t>
            </a:r>
            <a:r>
              <a:rPr dirty="0" sz="4400" spc="-185">
                <a:latin typeface="Cambria"/>
                <a:cs typeface="Cambria"/>
              </a:rPr>
              <a:t> </a:t>
            </a:r>
            <a:r>
              <a:rPr dirty="0" sz="4400" spc="25">
                <a:latin typeface="Cambria"/>
                <a:cs typeface="Cambria"/>
              </a:rPr>
              <a:t>of</a:t>
            </a:r>
            <a:r>
              <a:rPr dirty="0" sz="4400" spc="-114">
                <a:latin typeface="Cambria"/>
                <a:cs typeface="Cambria"/>
              </a:rPr>
              <a:t> </a:t>
            </a:r>
            <a:r>
              <a:rPr dirty="0" sz="4400" spc="-20">
                <a:latin typeface="Cambria"/>
                <a:cs typeface="Cambria"/>
              </a:rPr>
              <a:t>Keyloggers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244" y="3500183"/>
            <a:ext cx="8397240" cy="11322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625"/>
              </a:spcBef>
              <a:buClr>
                <a:srgbClr val="DD8046"/>
              </a:buClr>
              <a:buSzPct val="60000"/>
              <a:buFont typeface="Wingdings"/>
              <a:buChar char=""/>
              <a:tabLst>
                <a:tab pos="422275" algn="l"/>
                <a:tab pos="422909" algn="l"/>
              </a:tabLst>
            </a:pP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There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 different</a:t>
            </a:r>
            <a:r>
              <a:rPr dirty="0" sz="2000" spc="-5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types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dirty="0" sz="2000" spc="-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Keyloggers</a:t>
            </a:r>
            <a:r>
              <a:rPr dirty="0" sz="2000" spc="-18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divided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mbria"/>
                <a:cs typeface="Cambria"/>
              </a:rPr>
              <a:t>into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two</a:t>
            </a:r>
            <a:r>
              <a:rPr dirty="0" sz="2000" spc="-16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main</a:t>
            </a:r>
            <a:r>
              <a:rPr dirty="0" sz="2000" spc="-8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mbria"/>
                <a:cs typeface="Cambria"/>
              </a:rPr>
              <a:t>groups.</a:t>
            </a:r>
            <a:endParaRPr sz="2000">
              <a:latin typeface="Cambria"/>
              <a:cs typeface="Cambria"/>
            </a:endParaRPr>
          </a:p>
          <a:p>
            <a:pPr lvl="1" marL="1070610" indent="-457834">
              <a:lnSpc>
                <a:spcPct val="100000"/>
              </a:lnSpc>
              <a:spcBef>
                <a:spcPts val="530"/>
              </a:spcBef>
              <a:buClr>
                <a:srgbClr val="775F53"/>
              </a:buClr>
              <a:buSzPct val="75000"/>
              <a:buFont typeface="Wingdings"/>
              <a:buChar char=""/>
              <a:tabLst>
                <a:tab pos="1069975" algn="l"/>
                <a:tab pos="1070610" algn="l"/>
              </a:tabLst>
            </a:pP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H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-70" b="1">
                <a:solidFill>
                  <a:srgbClr val="404040"/>
                </a:solidFill>
                <a:latin typeface="Cambria"/>
                <a:cs typeface="Cambria"/>
              </a:rPr>
              <a:t>d</a:t>
            </a:r>
            <a:r>
              <a:rPr dirty="0" sz="2000" spc="50" b="1">
                <a:solidFill>
                  <a:srgbClr val="404040"/>
                </a:solidFill>
                <a:latin typeface="Cambria"/>
                <a:cs typeface="Cambria"/>
              </a:rPr>
              <a:t>w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-240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K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ey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l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  <a:p>
            <a:pPr lvl="1" marL="1070610" indent="-457834">
              <a:lnSpc>
                <a:spcPct val="100000"/>
              </a:lnSpc>
              <a:spcBef>
                <a:spcPts val="450"/>
              </a:spcBef>
              <a:buClr>
                <a:srgbClr val="775F53"/>
              </a:buClr>
              <a:buSzPct val="75000"/>
              <a:buFont typeface="Wingdings"/>
              <a:buChar char=""/>
              <a:tabLst>
                <a:tab pos="1069975" algn="l"/>
                <a:tab pos="1070610" algn="l"/>
              </a:tabLst>
            </a:pP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f</a:t>
            </a:r>
            <a:r>
              <a:rPr dirty="0" sz="2000" spc="15" b="1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dirty="0" sz="2000" spc="50" b="1">
                <a:solidFill>
                  <a:srgbClr val="404040"/>
                </a:solidFill>
                <a:latin typeface="Cambria"/>
                <a:cs typeface="Cambria"/>
              </a:rPr>
              <a:t>w</a:t>
            </a:r>
            <a:r>
              <a:rPr dirty="0" sz="2000" spc="-25" b="1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-235" b="1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K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ey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l</a:t>
            </a:r>
            <a:r>
              <a:rPr dirty="0" sz="2000" spc="-15" b="1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b="1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dirty="0" sz="2000" spc="-20" b="1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dirty="0" sz="2000" spc="-30" b="1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dirty="0" sz="2000" spc="10" b="1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2024-04-04T12:21:49Z</dcterms:created>
  <dcterms:modified xsi:type="dcterms:W3CDTF">2024-04-04T12:21:49Z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2024-04-04T00:00:00Z</vt:filetime>
  </property>
</Properties>
</file>