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12192000" cy="6858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294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7"/>
          <p:cNvSpPr txBox="1"/>
          <p:nvPr/>
        </p:nvSpPr>
        <p:spPr>
          <a:xfrm>
            <a:off x="6396725" y="2067300"/>
            <a:ext cx="2856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PRA</a:t>
            </a:r>
            <a:r>
              <a:rPr lang="en-US" sz="2500">
                <a:latin typeface="Trebuchet MS"/>
                <a:ea typeface="Trebuchet MS"/>
                <a:cs typeface="Trebuchet MS"/>
                <a:sym typeface="Trebuchet MS"/>
              </a:rPr>
              <a:t>SANNAAKSHMI M</a:t>
            </a:r>
            <a:endParaRPr b="0" i="0" sz="2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" name="Google Shape;59;p7"/>
          <p:cNvSpPr txBox="1"/>
          <p:nvPr/>
        </p:nvSpPr>
        <p:spPr>
          <a:xfrm>
            <a:off x="6534595" y="2996497"/>
            <a:ext cx="18594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</a:t>
            </a:r>
            <a:endParaRPr b="0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>
            <p:ph type="title"/>
          </p:nvPr>
        </p:nvSpPr>
        <p:spPr>
          <a:xfrm>
            <a:off x="558165" y="385444"/>
            <a:ext cx="97644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300"/>
              <a:t>RESULTS</a:t>
            </a:r>
            <a:endParaRPr sz="3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3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3300"/>
          </a:p>
        </p:txBody>
      </p:sp>
      <p:sp>
        <p:nvSpPr>
          <p:cNvPr id="196" name="Google Shape;196;p16"/>
          <p:cNvSpPr txBox="1"/>
          <p:nvPr>
            <p:ph idx="1" type="body"/>
          </p:nvPr>
        </p:nvSpPr>
        <p:spPr>
          <a:xfrm>
            <a:off x="162400" y="1452800"/>
            <a:ext cx="11420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        </a:t>
            </a:r>
            <a:endParaRPr/>
          </a:p>
        </p:txBody>
      </p:sp>
      <p:pic>
        <p:nvPicPr>
          <p:cNvPr id="197" name="Google Shape;197;p16"/>
          <p:cNvPicPr preferRelativeResize="0"/>
          <p:nvPr/>
        </p:nvPicPr>
        <p:blipFill rotWithShape="1">
          <a:blip r:embed="rId3">
            <a:alphaModFix/>
          </a:blip>
          <a:srcRect b="18208" l="0" r="0" t="16598"/>
          <a:stretch/>
        </p:blipFill>
        <p:spPr>
          <a:xfrm>
            <a:off x="1744400" y="2108125"/>
            <a:ext cx="8256101" cy="239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69" name="Google Shape;69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8"/>
          <p:cNvSpPr txBox="1"/>
          <p:nvPr>
            <p:ph type="title"/>
          </p:nvPr>
        </p:nvSpPr>
        <p:spPr>
          <a:xfrm>
            <a:off x="670590" y="2346669"/>
            <a:ext cx="9764400" cy="1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0675">
            <a:spAutoFit/>
          </a:bodyPr>
          <a:lstStyle/>
          <a:p>
            <a:pPr indent="0" lvl="0" marL="193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SENTIMENT ANALYSIS BASED ON REVIEWS </a:t>
            </a:r>
            <a:endParaRPr sz="4250"/>
          </a:p>
        </p:txBody>
      </p:sp>
      <p:grpSp>
        <p:nvGrpSpPr>
          <p:cNvPr id="83" name="Google Shape;83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4" name="Google Shape;84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4" name="Google Shape;94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9"/>
          <p:cNvSpPr txBox="1"/>
          <p:nvPr>
            <p:ph type="title"/>
          </p:nvPr>
        </p:nvSpPr>
        <p:spPr>
          <a:xfrm>
            <a:off x="558165" y="385444"/>
            <a:ext cx="97644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275">
            <a:spAutoFit/>
          </a:bodyPr>
          <a:lstStyle/>
          <a:p>
            <a:pPr indent="0" lvl="0" marL="193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09" name="Google Shape;109;p9"/>
          <p:cNvSpPr txBox="1"/>
          <p:nvPr>
            <p:ph idx="12" type="sldNum"/>
          </p:nvPr>
        </p:nvSpPr>
        <p:spPr>
          <a:xfrm>
            <a:off x="11277218" y="6473337"/>
            <a:ext cx="2412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0" name="Google Shape;110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1" name="Google Shape;111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9"/>
          <p:cNvSpPr txBox="1"/>
          <p:nvPr>
            <p:ph idx="1" type="body"/>
          </p:nvPr>
        </p:nvSpPr>
        <p:spPr>
          <a:xfrm>
            <a:off x="664800" y="1297550"/>
            <a:ext cx="10862400" cy="50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7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Statement:</a:t>
            </a:r>
            <a:endParaRPr b="1" sz="17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7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text summarization with deep learning tackles sentiment analysis challenges in large datasets.Project</a:t>
            </a:r>
            <a:endParaRPr sz="17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7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7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Overview:</a:t>
            </a:r>
            <a:endParaRPr b="1" sz="17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7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LSTM for abstract text summarization, our project aims for concise sentiment analysis.</a:t>
            </a:r>
            <a:endParaRPr sz="17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7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Users:</a:t>
            </a:r>
            <a:endParaRPr b="1" sz="17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7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offers concise, context-aware summaries for comprehensive insights.</a:t>
            </a:r>
            <a:endParaRPr sz="17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7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Solution:</a:t>
            </a:r>
            <a:endParaRPr b="1" sz="17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7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Leveraging LSTM networks, we capture nuanced sentiments in abstract texts efficiently.</a:t>
            </a:r>
            <a:endParaRPr sz="17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7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"Wow" in Our Solution:</a:t>
            </a:r>
            <a:endParaRPr b="1" sz="17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7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Integrating LSTM networks and optimization techniques sets our solution apart for accurate sentiment analysis.</a:t>
            </a:r>
            <a:endParaRPr sz="17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7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Modeling:</a:t>
            </a:r>
            <a:endParaRPr b="1" sz="17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7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Optimizing LSTM architecture enhances sentiment analysis accuracy.</a:t>
            </a:r>
            <a:endParaRPr sz="17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7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Results:</a:t>
            </a:r>
            <a:endParaRPr b="1" sz="17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7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effectively summarizes abstract texts and captures sentiment nuances.</a:t>
            </a:r>
            <a:endParaRPr sz="17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7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Conclusion:</a:t>
            </a:r>
            <a:endParaRPr b="1" sz="17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7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project advances sentiment analysis, providing concise insights from vast textual data through deep learning.</a:t>
            </a:r>
            <a:endParaRPr sz="17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19" name="Google Shape;119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1" name="Google Shape;121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0"/>
          <p:cNvSpPr txBox="1"/>
          <p:nvPr>
            <p:ph type="title"/>
          </p:nvPr>
        </p:nvSpPr>
        <p:spPr>
          <a:xfrm>
            <a:off x="558165" y="385444"/>
            <a:ext cx="9764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4" name="Google Shape;12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" name="Google Shape;126;p10"/>
          <p:cNvSpPr txBox="1"/>
          <p:nvPr>
            <p:ph idx="12" type="sldNum"/>
          </p:nvPr>
        </p:nvSpPr>
        <p:spPr>
          <a:xfrm>
            <a:off x="11277218" y="6473337"/>
            <a:ext cx="2412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0"/>
          <p:cNvSpPr txBox="1"/>
          <p:nvPr>
            <p:ph idx="1" type="body"/>
          </p:nvPr>
        </p:nvSpPr>
        <p:spPr>
          <a:xfrm>
            <a:off x="609600" y="1577340"/>
            <a:ext cx="109728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Char char="●"/>
            </a:pPr>
            <a:r>
              <a:rPr lang="en-US" sz="2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 analysis plays a pivotal role in extracting insights from voluminous textual data, particularly in the realm of customer reviews, social media posts, and surveys. </a:t>
            </a:r>
            <a:endParaRPr sz="26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Char char="●"/>
            </a:pPr>
            <a:r>
              <a:rPr lang="en-US" sz="2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traditional methods often struggle to capture the nuanced sentiments expressed in these texts accurately.</a:t>
            </a:r>
            <a:endParaRPr sz="26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en-US" sz="2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Therefore, there's a growing need for advanced techniques that can efficiently summarize and analyze sentiment from abstract texts using deep learning concepts</a:t>
            </a:r>
            <a:r>
              <a:rPr lang="en-US" sz="1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1"/>
          <p:cNvGrpSpPr/>
          <p:nvPr/>
        </p:nvGrpSpPr>
        <p:grpSpPr>
          <a:xfrm>
            <a:off x="8720700" y="2972750"/>
            <a:ext cx="3533775" cy="3810000"/>
            <a:chOff x="8658225" y="2647950"/>
            <a:chExt cx="3533775" cy="3810000"/>
          </a:xfrm>
        </p:grpSpPr>
        <p:sp>
          <p:nvSpPr>
            <p:cNvPr id="133" name="Google Shape;133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5" name="Google Shape;135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6" name="Google Shape;136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1"/>
          <p:cNvSpPr txBox="1"/>
          <p:nvPr>
            <p:ph type="title"/>
          </p:nvPr>
        </p:nvSpPr>
        <p:spPr>
          <a:xfrm>
            <a:off x="558165" y="385444"/>
            <a:ext cx="9764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38" name="Google Shape;13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0" name="Google Shape;140;p11"/>
          <p:cNvSpPr txBox="1"/>
          <p:nvPr>
            <p:ph idx="12" type="sldNum"/>
          </p:nvPr>
        </p:nvSpPr>
        <p:spPr>
          <a:xfrm>
            <a:off x="11277218" y="6473337"/>
            <a:ext cx="2412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11"/>
          <p:cNvSpPr txBox="1"/>
          <p:nvPr>
            <p:ph idx="1" type="body"/>
          </p:nvPr>
        </p:nvSpPr>
        <p:spPr>
          <a:xfrm>
            <a:off x="413325" y="1566450"/>
            <a:ext cx="11105100" cy="3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Our project utilizes LSTM networks for abstract text summarization in sentiment analysis.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The goal is to distill complex textual data into concise yet comprehensive summaries, preserving sentiment nuances.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By integrating advanced deep learning techniques with sentiment analysis algorithms, we aim to revolutionize the field, particularly in handling abstract or nuanced textual content.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Ultimately, our system aims to offer a streamlined solution for extracting meaningful insights, empowering users to make informed decisions confidently.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2"/>
          <p:cNvSpPr txBox="1"/>
          <p:nvPr>
            <p:ph type="title"/>
          </p:nvPr>
        </p:nvSpPr>
        <p:spPr>
          <a:xfrm>
            <a:off x="558165" y="385444"/>
            <a:ext cx="9764400" cy="10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850">
            <a:spAutoFit/>
          </a:bodyPr>
          <a:lstStyle/>
          <a:p>
            <a:pPr indent="0" lvl="0" marL="1536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0" name="Google Shape;15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2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12"/>
          <p:cNvSpPr txBox="1"/>
          <p:nvPr>
            <p:ph idx="12" type="sldNum"/>
          </p:nvPr>
        </p:nvSpPr>
        <p:spPr>
          <a:xfrm>
            <a:off x="11277218" y="6473337"/>
            <a:ext cx="2412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12"/>
          <p:cNvSpPr txBox="1"/>
          <p:nvPr>
            <p:ph idx="1" type="body"/>
          </p:nvPr>
        </p:nvSpPr>
        <p:spPr>
          <a:xfrm>
            <a:off x="609600" y="1577340"/>
            <a:ext cx="109728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rPr lang="en-US" sz="23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caters to diverse end users, including:</a:t>
            </a:r>
            <a:endParaRPr sz="23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rPr b="1" lang="en-US" sz="23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Analysts</a:t>
            </a:r>
            <a:r>
              <a:rPr lang="en-US" sz="23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Gain actionable insights from customer reviews and social media sentiments.</a:t>
            </a:r>
            <a:endParaRPr sz="23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rPr b="1" lang="en-US" sz="23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Marketing Professionals:</a:t>
            </a:r>
            <a:r>
              <a:rPr lang="en-US" sz="23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Gauge customer sentiment to refine strategies and messaging.</a:t>
            </a:r>
            <a:endParaRPr sz="23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Service Teams:</a:t>
            </a:r>
            <a:r>
              <a:rPr lang="en-US" sz="23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Analyze feedback to enhance satisfaction and service quality.</a:t>
            </a:r>
            <a:endParaRPr sz="23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Managers:</a:t>
            </a:r>
            <a:r>
              <a:rPr lang="en-US" sz="23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Monitor product reviews for feature requests and issues.</a:t>
            </a:r>
            <a:endParaRPr sz="23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 Researchers</a:t>
            </a:r>
            <a:r>
              <a:rPr lang="en-US" sz="23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Identify trends and consumer opinions for market analysis.</a:t>
            </a:r>
            <a:endParaRPr sz="23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3"/>
          <p:cNvSpPr txBox="1"/>
          <p:nvPr>
            <p:ph type="title"/>
          </p:nvPr>
        </p:nvSpPr>
        <p:spPr>
          <a:xfrm>
            <a:off x="529165" y="72119"/>
            <a:ext cx="9764400" cy="15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5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YOUR SOLUTION AND ITS VALUE PROPOSITION</a:t>
            </a:r>
            <a:endParaRPr sz="3600"/>
          </a:p>
        </p:txBody>
      </p:sp>
      <p:pic>
        <p:nvPicPr>
          <p:cNvPr id="162" name="Google Shape;1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3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4" name="Google Shape;164;p13"/>
          <p:cNvSpPr txBox="1"/>
          <p:nvPr>
            <p:ph idx="12" type="sldNum"/>
          </p:nvPr>
        </p:nvSpPr>
        <p:spPr>
          <a:xfrm>
            <a:off x="11277218" y="6473337"/>
            <a:ext cx="2412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13"/>
          <p:cNvSpPr txBox="1"/>
          <p:nvPr>
            <p:ph idx="1" type="body"/>
          </p:nvPr>
        </p:nvSpPr>
        <p:spPr>
          <a:xfrm>
            <a:off x="609600" y="2121090"/>
            <a:ext cx="109728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solution:</a:t>
            </a:r>
            <a:endParaRPr b="1" sz="2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Accurate Sentiment Capture: </a:t>
            </a:r>
            <a:r>
              <a:rPr lang="en-US" sz="19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LSTM networks effectively capture nuanced sentiments in abstract texts.</a:t>
            </a:r>
            <a:endParaRPr sz="19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Contextually-Aware Summaries:</a:t>
            </a:r>
            <a:r>
              <a:rPr lang="en-US" sz="19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Our system crafts concise yet comprehensive summaries while preserving context.</a:t>
            </a:r>
            <a:endParaRPr sz="19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Efficiency and Reliability</a:t>
            </a:r>
            <a:r>
              <a:rPr lang="en-US" sz="19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Integrating advanced techniques ensures efficient and reliable sentiment analysis.</a:t>
            </a:r>
            <a:endParaRPr sz="19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Proposition:</a:t>
            </a:r>
            <a:endParaRPr b="1" sz="19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Unparalleled Accuracy: </a:t>
            </a:r>
            <a:r>
              <a:rPr lang="en-US" sz="19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Captures sentiment nuances in complex texts accurately.</a:t>
            </a:r>
            <a:endParaRPr sz="19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Enhanced Decision-Making</a:t>
            </a:r>
            <a:r>
              <a:rPr lang="en-US" sz="19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Contextually-aware summaries empower confident decisions.</a:t>
            </a:r>
            <a:endParaRPr sz="19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Streamlined Workflow:</a:t>
            </a:r>
            <a:r>
              <a:rPr lang="en-US" sz="19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Efficient and reliable, our solution saves time and resources.</a:t>
            </a:r>
            <a:endParaRPr sz="19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14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5739150" y="2173925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90250" y="3859848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4"/>
          <p:cNvSpPr txBox="1"/>
          <p:nvPr>
            <p:ph type="title"/>
          </p:nvPr>
        </p:nvSpPr>
        <p:spPr>
          <a:xfrm>
            <a:off x="558165" y="385444"/>
            <a:ext cx="97644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6000">
            <a:spAutoFit/>
          </a:bodyPr>
          <a:lstStyle/>
          <a:p>
            <a:pPr indent="0" lvl="0" marL="193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THE WOW IN YOUR SOLUTION</a:t>
            </a:r>
            <a:endParaRPr sz="4250"/>
          </a:p>
        </p:txBody>
      </p:sp>
      <p:sp>
        <p:nvSpPr>
          <p:cNvPr id="176" name="Google Shape;176;p14"/>
          <p:cNvSpPr txBox="1"/>
          <p:nvPr>
            <p:ph idx="12" type="sldNum"/>
          </p:nvPr>
        </p:nvSpPr>
        <p:spPr>
          <a:xfrm>
            <a:off x="11277218" y="6473337"/>
            <a:ext cx="2412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14"/>
          <p:cNvSpPr txBox="1"/>
          <p:nvPr>
            <p:ph idx="1" type="body"/>
          </p:nvPr>
        </p:nvSpPr>
        <p:spPr>
          <a:xfrm>
            <a:off x="752475" y="1708053"/>
            <a:ext cx="10972800" cy="42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Times New Roman"/>
              <a:buChar char="●"/>
            </a:pPr>
            <a:r>
              <a:rPr b="1" lang="en-US" sz="23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of Advanced Techniques</a:t>
            </a:r>
            <a:r>
              <a:rPr lang="en-US" sz="23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By seamlessly blending LSTM networks with optimization strategies, our solution achieves unprecedented accuracy in capturing sentiment nuances.</a:t>
            </a:r>
            <a:endParaRPr sz="23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Times New Roman"/>
              <a:buChar char="●"/>
            </a:pPr>
            <a:r>
              <a:rPr b="1" lang="en-US" sz="23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Contextual Preservation: </a:t>
            </a:r>
            <a:r>
              <a:rPr lang="en-US" sz="23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system's ability to generate concise summaries while retaining contextual richness sets it apart, ensuring a deeper understanding of the underlying sentiments.</a:t>
            </a:r>
            <a:endParaRPr sz="23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Times New Roman"/>
              <a:buChar char="●"/>
            </a:pPr>
            <a:r>
              <a:rPr b="1" lang="en-US" sz="23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Efficiency and Scalability:</a:t>
            </a:r>
            <a:r>
              <a:rPr lang="en-US" sz="23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its efficient and scalable architecture, our solution caters to the demands of large-scale sentiment analysis tasks, delivering reliable results with minimal computational overhead.</a:t>
            </a:r>
            <a:endParaRPr sz="23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76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900"/>
              <a:buFont typeface="Times New Roman"/>
              <a:buChar char="○"/>
            </a:pPr>
            <a:r>
              <a:t/>
            </a:r>
            <a:endParaRPr sz="39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5"/>
          <p:cNvSpPr txBox="1"/>
          <p:nvPr/>
        </p:nvSpPr>
        <p:spPr>
          <a:xfrm>
            <a:off x="739775" y="1367853"/>
            <a:ext cx="28125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5"/>
          <p:cNvSpPr txBox="1"/>
          <p:nvPr>
            <p:ph idx="12" type="sldNum"/>
          </p:nvPr>
        </p:nvSpPr>
        <p:spPr>
          <a:xfrm>
            <a:off x="11277218" y="6473337"/>
            <a:ext cx="2412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5"/>
          <p:cNvSpPr txBox="1"/>
          <p:nvPr>
            <p:ph type="title"/>
          </p:nvPr>
        </p:nvSpPr>
        <p:spPr>
          <a:xfrm>
            <a:off x="558165" y="385444"/>
            <a:ext cx="97644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MODELLING</a:t>
            </a:r>
            <a:endParaRPr/>
          </a:p>
        </p:txBody>
      </p:sp>
      <p:sp>
        <p:nvSpPr>
          <p:cNvPr id="190" name="Google Shape;190;p15"/>
          <p:cNvSpPr txBox="1"/>
          <p:nvPr>
            <p:ph idx="1" type="body"/>
          </p:nvPr>
        </p:nvSpPr>
        <p:spPr>
          <a:xfrm>
            <a:off x="609600" y="1577340"/>
            <a:ext cx="10972800" cy="4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imes New Roman"/>
              <a:buChar char="●"/>
            </a:pPr>
            <a:r>
              <a:rPr b="1"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Network Architecture:</a:t>
            </a:r>
            <a:r>
              <a:rPr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Designed for abstract text summarization, our model features optimized LSTM layers.</a:t>
            </a:r>
            <a:endParaRPr sz="2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imes New Roman"/>
              <a:buChar char="●"/>
            </a:pPr>
            <a:r>
              <a:rPr b="1"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Transformation:</a:t>
            </a:r>
            <a:r>
              <a:rPr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Utilizes advanced techniques to preprocess and encode textual data effectively.</a:t>
            </a:r>
            <a:endParaRPr sz="2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imes New Roman"/>
              <a:buChar char="●"/>
            </a:pPr>
            <a:r>
              <a:rPr b="1"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 Techniques:</a:t>
            </a:r>
            <a:r>
              <a:rPr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Integrates gradient descent algorithms and learning rate schedules for parameter fine-tuning.</a:t>
            </a:r>
            <a:endParaRPr sz="2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imes New Roman"/>
              <a:buChar char="●"/>
            </a:pPr>
            <a:r>
              <a:rPr b="1"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Hyperparameter Tuning:</a:t>
            </a:r>
            <a:r>
              <a:rPr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Fine-tunes parameters to optimize model performance and generalization.</a:t>
            </a:r>
            <a:endParaRPr sz="2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imes New Roman"/>
              <a:buChar char="●"/>
            </a:pPr>
            <a:r>
              <a:rPr b="1"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and Validation: </a:t>
            </a:r>
            <a:r>
              <a:rPr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Employs comprehensive metrics to assess model effectiveness accurately.</a:t>
            </a:r>
            <a:endParaRPr sz="2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