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  <p:embeddedFontLst>
    <p:embeddedFont>
      <p:font typeface="EQNQRF+LFOFOA+CenturyGothic-Bold,Bold"/>
      <p:regular r:id="rId28"/>
    </p:embeddedFont>
    <p:embeddedFont>
      <p:font typeface="GUTATN+HBAEET+CenturyGothic"/>
      <p:regular r:id="rId29"/>
    </p:embeddedFont>
    <p:embeddedFont>
      <p:font typeface="ETRUGU+NSWSLC+Wingdings3"/>
      <p:regular r:id="rId30"/>
    </p:embeddedFont>
    <p:embeddedFont>
      <p:font typeface="TEOVVR+EWQUIU+ArialMT"/>
      <p:regular r:id="rId3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font" Target="fonts/font1.fntdata" /><Relationship Id="rId29" Type="http://schemas.openxmlformats.org/officeDocument/2006/relationships/font" Target="fonts/font2.fntdata" /><Relationship Id="rId3" Type="http://schemas.openxmlformats.org/officeDocument/2006/relationships/viewProps" Target="viewProps.xml" /><Relationship Id="rId30" Type="http://schemas.openxmlformats.org/officeDocument/2006/relationships/font" Target="fonts/font3.fntdata" /><Relationship Id="rId31" Type="http://schemas.openxmlformats.org/officeDocument/2006/relationships/font" Target="fonts/font4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insiderintelligence.com/insights/email-marketing-personalization-trends/" TargetMode="External" /><Relationship Id="rId3" Type="http://schemas.openxmlformats.org/officeDocument/2006/relationships/image" Target="../media/image13.png" /><Relationship Id="rId4" Type="http://schemas.openxmlformats.org/officeDocument/2006/relationships/hyperlink" Target="https://cdn2.hubspot.net/hubfs/53/tools/state-of-marketing/PDFs/Not%20Another%20State%20of%20Marketing%20Report%20-%20Web%20Version.pdf" TargetMode="Ex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bigcommerce.co.uk/blog/influencer-marketing-statistics/#10-most-important-influencer-marketing-statistics-for-2020/" TargetMode="External" /><Relationship Id="rId3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facebook.com/ASOS/videos/10153942333898736/" TargetMode="External" /><Relationship Id="rId3" Type="http://schemas.openxmlformats.org/officeDocument/2006/relationships/image" Target="../media/image15.png" /><Relationship Id="rId4" Type="http://schemas.openxmlformats.org/officeDocument/2006/relationships/hyperlink" Target="https://s21.q4cdn.com/399680738/files/doc_financials/2019/q3/Q3-2019-Earnings-Presentation.pdf" TargetMode="Ex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bigcommerce.co.uk/blog/influencer-marketing-statistics/#10-most-important-influencer-marketing-statistics-for-2020/" TargetMode="External" /><Relationship Id="rId3" Type="http://schemas.openxmlformats.org/officeDocument/2006/relationships/image" Target="../media/image16.png" /><Relationship Id="rId4" Type="http://schemas.openxmlformats.org/officeDocument/2006/relationships/hyperlink" Target="https://www.statista.com/topics/1882/instagram/" TargetMode="External" /><Relationship Id="rId5" Type="http://schemas.openxmlformats.org/officeDocument/2006/relationships/hyperlink" Target="https://www.wired.co.uk/article/instagram-doubles-to-half-billion-users/" TargetMode="Ex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7360" y="446585"/>
            <a:ext cx="2716616" cy="40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Project</a:t>
            </a:r>
            <a:r>
              <a:rPr dirty="0" sz="2400" spc="68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4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given</a:t>
            </a:r>
            <a:r>
              <a:rPr dirty="0" sz="2400" spc="7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4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by</a:t>
            </a:r>
            <a:r>
              <a:rPr dirty="0" sz="2400" spc="69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4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75924" y="651367"/>
            <a:ext cx="8566315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Flying</a:t>
            </a:r>
            <a:r>
              <a:rPr dirty="0" sz="3600" spc="106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Machine</a:t>
            </a:r>
            <a:r>
              <a:rPr dirty="0" sz="3600" spc="105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India</a:t>
            </a:r>
            <a:r>
              <a:rPr dirty="0" sz="3600" spc="105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Company</a:t>
            </a:r>
            <a:r>
              <a:rPr dirty="0" sz="3600" spc="105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Profile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0" y="1472128"/>
            <a:ext cx="4975240" cy="772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TEOVVR+EWQUIU+ArialMT"/>
                <a:cs typeface="TEOVVR+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Company</a:t>
            </a:r>
            <a:r>
              <a:rPr dirty="0" sz="2000" spc="58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Full</a:t>
            </a:r>
            <a:r>
              <a:rPr dirty="0" sz="2000" spc="57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Name:</a:t>
            </a:r>
            <a:r>
              <a:rPr dirty="0" sz="2000" spc="647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Arvind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Limited</a:t>
            </a:r>
          </a:p>
          <a:p>
            <a:pPr marL="0" marR="0">
              <a:lnSpc>
                <a:spcPts val="2416"/>
              </a:lnSpc>
              <a:spcBef>
                <a:spcPts val="97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TEOVVR+EWQUIU+ArialMT"/>
                <a:cs typeface="TEOVVR+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Type:</a:t>
            </a:r>
            <a:r>
              <a:rPr dirty="0" sz="2000" spc="68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Private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0" y="2335728"/>
            <a:ext cx="3217362" cy="34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TEOVVR+EWQUIU+ArialMT"/>
                <a:cs typeface="TEOVVR+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Industry:</a:t>
            </a:r>
            <a:r>
              <a:rPr dirty="0" sz="2000" spc="88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Fashion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wear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0650" y="2768504"/>
            <a:ext cx="2928352" cy="34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TEOVVR+EWQUIU+ArialMT"/>
                <a:cs typeface="TEOVVR+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Founded</a:t>
            </a:r>
            <a:r>
              <a:rPr dirty="0" sz="2000" spc="58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Year:</a:t>
            </a:r>
            <a:r>
              <a:rPr dirty="0" sz="2000" spc="71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1980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0650" y="3200304"/>
            <a:ext cx="2013964" cy="34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TEOVVR+EWQUIU+ArialMT"/>
                <a:cs typeface="TEOVVR+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Founder:</a:t>
            </a:r>
            <a:r>
              <a:rPr dirty="0" sz="2000" spc="65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NA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80651" y="3632103"/>
            <a:ext cx="6843040" cy="1636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TEOVVR+EWQUIU+ArialMT"/>
                <a:cs typeface="TEOVVR+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Headquarters:</a:t>
            </a:r>
            <a:r>
              <a:rPr dirty="0" sz="2000" spc="88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Naroda,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Ahmedabad,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Gujarat,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India</a:t>
            </a:r>
          </a:p>
          <a:p>
            <a:pPr marL="0" marR="0">
              <a:lnSpc>
                <a:spcPts val="2416"/>
              </a:lnSpc>
              <a:spcBef>
                <a:spcPts val="97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TEOVVR+EWQUIU+ArialMT"/>
                <a:cs typeface="TEOVVR+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Key</a:t>
            </a:r>
            <a:r>
              <a:rPr dirty="0" sz="2000" spc="58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People:</a:t>
            </a:r>
            <a:r>
              <a:rPr dirty="0" sz="2000" spc="57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Mr.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Sanjay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Lalbha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(CEO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&amp;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MD)</a:t>
            </a:r>
          </a:p>
          <a:p>
            <a:pPr marL="0" marR="0">
              <a:lnSpc>
                <a:spcPts val="2416"/>
              </a:lnSpc>
              <a:spcBef>
                <a:spcPts val="92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TEOVVR+EWQUIU+ArialMT"/>
                <a:cs typeface="TEOVVR+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Parent</a:t>
            </a:r>
            <a:r>
              <a:rPr dirty="0" sz="2000" spc="56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Company:</a:t>
            </a:r>
            <a:r>
              <a:rPr dirty="0" sz="2000" spc="107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Lalbhai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Group</a:t>
            </a:r>
          </a:p>
          <a:p>
            <a:pPr marL="0" marR="0">
              <a:lnSpc>
                <a:spcPts val="2416"/>
              </a:lnSpc>
              <a:spcBef>
                <a:spcPts val="102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TEOVVR+EWQUIU+ArialMT"/>
                <a:cs typeface="TEOVVR+EWQUIU+ArialMT"/>
              </a:rPr>
              <a:t>•</a:t>
            </a:r>
            <a:r>
              <a:rPr dirty="0" sz="2050" spc="1413">
                <a:solidFill>
                  <a:srgbClr val="a5301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Subsidiaries:</a:t>
            </a:r>
            <a:r>
              <a:rPr dirty="0" sz="2000" spc="58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NA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8160" y="543518"/>
            <a:ext cx="5845356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SEO</a:t>
            </a:r>
            <a:r>
              <a:rPr dirty="0" sz="3600" spc="101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&amp;</a:t>
            </a:r>
            <a:r>
              <a:rPr dirty="0" sz="3600" spc="104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Keyword</a:t>
            </a:r>
            <a:r>
              <a:rPr dirty="0" sz="3600" spc="105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Research: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7131" y="1410009"/>
            <a:ext cx="8891181" cy="18718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</a:t>
            </a:r>
            <a:r>
              <a:rPr dirty="0" sz="2000" spc="25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SEO</a:t>
            </a:r>
            <a:r>
              <a:rPr dirty="0" sz="2000" spc="25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audit</a:t>
            </a:r>
            <a:r>
              <a:rPr dirty="0" sz="2000" spc="24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24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 spc="23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comprehensive</a:t>
            </a:r>
            <a:r>
              <a:rPr dirty="0" sz="2000" spc="314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evaluation</a:t>
            </a:r>
            <a:r>
              <a:rPr dirty="0" sz="2000" spc="25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25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 spc="23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website's</a:t>
            </a:r>
            <a:r>
              <a:rPr dirty="0" sz="2000" spc="25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search</a:t>
            </a:r>
          </a:p>
          <a:p>
            <a:pPr marL="342900" marR="0">
              <a:lnSpc>
                <a:spcPts val="2416"/>
              </a:lnSpc>
              <a:spcBef>
                <a:spcPts val="7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engine</a:t>
            </a:r>
            <a:r>
              <a:rPr dirty="0" sz="2000" spc="73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optimization</a:t>
            </a:r>
            <a:r>
              <a:rPr dirty="0" sz="2000" spc="70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(SEO)</a:t>
            </a:r>
            <a:r>
              <a:rPr dirty="0" sz="2000" spc="69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performance</a:t>
            </a:r>
            <a:r>
              <a:rPr dirty="0" sz="2000" spc="72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70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overall</a:t>
            </a:r>
            <a:r>
              <a:rPr dirty="0" sz="2000" spc="7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health.</a:t>
            </a:r>
            <a:r>
              <a:rPr dirty="0" sz="2000" spc="70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main</a:t>
            </a:r>
            <a:r>
              <a:rPr dirty="0" sz="2000" spc="29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purpose</a:t>
            </a:r>
            <a:r>
              <a:rPr dirty="0" sz="2000" spc="28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294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</a:t>
            </a:r>
            <a:r>
              <a:rPr dirty="0" sz="2000" spc="29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SEO</a:t>
            </a:r>
            <a:r>
              <a:rPr dirty="0" sz="2000" spc="3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audit</a:t>
            </a:r>
            <a:r>
              <a:rPr dirty="0" sz="2000" spc="28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28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29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identify</a:t>
            </a:r>
            <a:r>
              <a:rPr dirty="0" sz="2000" spc="31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areas</a:t>
            </a:r>
            <a:r>
              <a:rPr dirty="0" sz="2000" spc="27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294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improvement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38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uncover</a:t>
            </a:r>
            <a:r>
              <a:rPr dirty="0" sz="2000" spc="41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issues</a:t>
            </a:r>
            <a:r>
              <a:rPr dirty="0" sz="2000" spc="36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2000" spc="37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may</a:t>
            </a:r>
            <a:r>
              <a:rPr dirty="0" sz="2000" spc="37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be</a:t>
            </a:r>
            <a:r>
              <a:rPr dirty="0" sz="2000" spc="36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hindering</a:t>
            </a:r>
            <a:r>
              <a:rPr dirty="0" sz="2000" spc="43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38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website's</a:t>
            </a:r>
            <a:r>
              <a:rPr dirty="0" sz="2000" spc="38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ability</a:t>
            </a:r>
            <a:r>
              <a:rPr dirty="0" sz="2000" spc="36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rank</a:t>
            </a:r>
            <a:r>
              <a:rPr dirty="0" sz="2000" spc="51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well</a:t>
            </a:r>
            <a:r>
              <a:rPr dirty="0" sz="2000" spc="51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52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search</a:t>
            </a:r>
            <a:r>
              <a:rPr dirty="0" sz="2000" spc="53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engine</a:t>
            </a:r>
            <a:r>
              <a:rPr dirty="0" sz="2000" spc="55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results.</a:t>
            </a:r>
            <a:r>
              <a:rPr dirty="0" sz="2000" spc="50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53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SEO</a:t>
            </a:r>
            <a:r>
              <a:rPr dirty="0" sz="2000" spc="52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audit</a:t>
            </a:r>
            <a:r>
              <a:rPr dirty="0" sz="2000" spc="50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2000" spc="51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lakme</a:t>
            </a:r>
            <a:r>
              <a:rPr dirty="0" sz="2000" spc="50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50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as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follows: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55140" y="586285"/>
            <a:ext cx="3452742" cy="40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u="sng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Rankings</a:t>
            </a:r>
            <a:r>
              <a:rPr dirty="0" sz="2400" spc="131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400" u="sng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of</a:t>
            </a:r>
            <a:r>
              <a:rPr dirty="0" sz="2400" spc="148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400" u="sng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keywords</a:t>
            </a:r>
            <a:r>
              <a:rPr dirty="0" sz="2400">
                <a:solidFill>
                  <a:srgbClr val="262626"/>
                </a:solidFill>
                <a:latin typeface="GUTATN+HBAEET+CenturyGothic"/>
                <a:cs typeface="GUTATN+HBAEET+CenturyGothic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0239" y="1472425"/>
            <a:ext cx="9636859" cy="6306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" marR="0">
              <a:lnSpc>
                <a:spcPts val="22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Keyword</a:t>
            </a:r>
            <a:r>
              <a:rPr dirty="0" sz="2000" spc="138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rankings</a:t>
            </a:r>
            <a:r>
              <a:rPr dirty="0" sz="2000" spc="127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refer</a:t>
            </a:r>
            <a:r>
              <a:rPr dirty="0" sz="2000" spc="1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to</a:t>
            </a:r>
            <a:r>
              <a:rPr dirty="0" sz="2000" spc="114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the</a:t>
            </a:r>
            <a:r>
              <a:rPr dirty="0" sz="2000" spc="114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positions</a:t>
            </a:r>
            <a:r>
              <a:rPr dirty="0" sz="2000" spc="14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that</a:t>
            </a:r>
            <a:r>
              <a:rPr dirty="0" sz="2000" spc="101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specific</a:t>
            </a:r>
            <a:r>
              <a:rPr dirty="0" sz="2000" spc="138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keywords</a:t>
            </a:r>
            <a:r>
              <a:rPr dirty="0" sz="2000" spc="127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or</a:t>
            </a:r>
            <a:r>
              <a:rPr dirty="0" sz="2000" spc="114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key</a:t>
            </a:r>
            <a:r>
              <a:rPr dirty="0" sz="2000" spc="12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phrases</a:t>
            </a:r>
            <a:r>
              <a:rPr dirty="0" sz="2000" spc="116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hold</a:t>
            </a:r>
          </a:p>
          <a:p>
            <a:pPr marL="0" marR="0">
              <a:lnSpc>
                <a:spcPts val="2231"/>
              </a:lnSpc>
              <a:spcBef>
                <a:spcPts val="252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in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the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search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engine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results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pages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(serps)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when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users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search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for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those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 </a:t>
            </a:r>
            <a:r>
              <a:rPr dirty="0" sz="2000">
                <a:solidFill>
                  <a:srgbClr val="404040"/>
                </a:solidFill>
                <a:latin typeface="TEOVVR+EWQUIU+ArialMT"/>
                <a:cs typeface="TEOVVR+EWQUIU+ArialMT"/>
              </a:rPr>
              <a:t>terms.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2000" y="2642455"/>
            <a:ext cx="3966427" cy="344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#3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Denim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country.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31999" y="2947255"/>
            <a:ext cx="9541095" cy="2174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•</a:t>
            </a:r>
            <a:r>
              <a:rPr dirty="0" sz="2000" spc="72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India's</a:t>
            </a:r>
            <a:r>
              <a:rPr dirty="0" sz="2000" spc="75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first</a:t>
            </a:r>
            <a:r>
              <a:rPr dirty="0" sz="2000" spc="71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homegrown</a:t>
            </a:r>
            <a:r>
              <a:rPr dirty="0" sz="2000" spc="79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denim</a:t>
            </a:r>
            <a:r>
              <a:rPr dirty="0" sz="2000" spc="75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 spc="74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74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one</a:t>
            </a:r>
            <a:r>
              <a:rPr dirty="0" sz="2000" spc="75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73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74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coolest</a:t>
            </a:r>
            <a:r>
              <a:rPr dirty="0" sz="2000" spc="75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youth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apparel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brands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country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play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denims,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tees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casual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shirts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•</a:t>
            </a:r>
            <a:r>
              <a:rPr dirty="0" sz="2000" spc="52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Well</a:t>
            </a:r>
            <a:r>
              <a:rPr dirty="0" sz="2000" spc="54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defined</a:t>
            </a:r>
            <a:r>
              <a:rPr dirty="0" sz="2000" spc="56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categories</a:t>
            </a:r>
            <a:r>
              <a:rPr dirty="0" sz="2000" spc="56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 spc="53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Innovative</a:t>
            </a:r>
            <a:r>
              <a:rPr dirty="0" sz="2000" spc="57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jeans</a:t>
            </a:r>
            <a:r>
              <a:rPr dirty="0" sz="2000" spc="52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wear</a:t>
            </a:r>
            <a:r>
              <a:rPr dirty="0" sz="2000" spc="52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53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FM,</a:t>
            </a:r>
            <a:r>
              <a:rPr dirty="0" sz="2000" spc="53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Entry</a:t>
            </a:r>
            <a:r>
              <a:rPr dirty="0" sz="2000" spc="55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price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point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heavy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FMX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range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&amp;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Urban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play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digital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natives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FM2001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•</a:t>
            </a:r>
            <a:r>
              <a:rPr dirty="0" sz="2000" spc="31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FMX</a:t>
            </a:r>
            <a:r>
              <a:rPr dirty="0" sz="2000" spc="31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Model</a:t>
            </a:r>
            <a:r>
              <a:rPr dirty="0" sz="2000" spc="33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stores</a:t>
            </a:r>
            <a:r>
              <a:rPr dirty="0" sz="2000" spc="31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2000" spc="31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small</a:t>
            </a:r>
            <a:r>
              <a:rPr dirty="0" sz="2000" spc="30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tier</a:t>
            </a:r>
            <a:r>
              <a:rPr dirty="0" sz="2000" spc="31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towns</a:t>
            </a:r>
            <a:r>
              <a:rPr dirty="0" sz="2000" spc="33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31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India,</a:t>
            </a:r>
            <a:r>
              <a:rPr dirty="0" sz="2000" spc="31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32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strategic</a:t>
            </a:r>
            <a:r>
              <a:rPr dirty="0" sz="2000" spc="32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partnership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Flipkart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group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strengthen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innovative,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online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first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mindset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•</a:t>
            </a:r>
            <a:r>
              <a:rPr dirty="0" sz="2000" spc="54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Size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: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~400+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Cr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NSV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turnover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31999" y="5080855"/>
            <a:ext cx="3254794" cy="650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•</a:t>
            </a:r>
            <a:r>
              <a:rPr dirty="0" sz="2000" spc="54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Revenue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CAGR#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: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18%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•</a:t>
            </a:r>
            <a:r>
              <a:rPr dirty="0" sz="2000" spc="54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Store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Count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: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250+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02716" y="634637"/>
            <a:ext cx="3834977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r>
              <a:rPr dirty="0" sz="3600" spc="103">
                <a:solidFill>
                  <a:srgbClr val="4a3e6d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Marketing</a:t>
            </a:r>
            <a:r>
              <a:rPr dirty="0" sz="3600">
                <a:solidFill>
                  <a:srgbClr val="4a3e6d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40" y="1779285"/>
            <a:ext cx="3107611" cy="651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Flying</a:t>
            </a:r>
            <a:r>
              <a:rPr dirty="0" sz="2000" spc="3736">
                <a:solidFill>
                  <a:srgbClr val="000000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</a:t>
            </a:r>
          </a:p>
          <a:p>
            <a:pPr marL="342899" marR="0">
              <a:lnSpc>
                <a:spcPts val="2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ID:</a:t>
            </a:r>
            <a:r>
              <a:rPr dirty="0" sz="2000" spc="80">
                <a:solidFill>
                  <a:srgbClr val="000000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care@nnnow.com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91075" y="1781042"/>
            <a:ext cx="823118" cy="344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99479" y="1781042"/>
            <a:ext cx="893936" cy="344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76148" y="1781042"/>
            <a:ext cx="690909" cy="344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7339" y="2514910"/>
            <a:ext cx="6372613" cy="1262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</a:t>
            </a:r>
            <a:r>
              <a:rPr dirty="0" sz="2000" spc="142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brands</a:t>
            </a:r>
            <a:r>
              <a:rPr dirty="0" sz="2000" spc="158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like</a:t>
            </a:r>
            <a:r>
              <a:rPr dirty="0" sz="2000" spc="144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fashion</a:t>
            </a:r>
            <a:r>
              <a:rPr dirty="0" sz="2000" spc="171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stores</a:t>
            </a:r>
            <a:r>
              <a:rPr dirty="0" sz="2000" spc="153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have</a:t>
            </a:r>
            <a:r>
              <a:rPr dirty="0" sz="2000" spc="162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</a:t>
            </a:r>
            <a:r>
              <a:rPr dirty="0" sz="2000" spc="148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industr</a:t>
            </a:r>
          </a:p>
          <a:p>
            <a:pPr marL="342900" marR="0">
              <a:lnSpc>
                <a:spcPts val="2416"/>
              </a:lnSpc>
              <a:spcBef>
                <a:spcPts val="7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average</a:t>
            </a:r>
            <a:r>
              <a:rPr dirty="0" sz="2000" spc="43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</a:t>
            </a:r>
            <a:r>
              <a:rPr dirty="0" sz="2000" spc="44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rate</a:t>
            </a:r>
            <a:r>
              <a:rPr dirty="0" sz="2000" spc="411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2000" spc="423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18.39%</a:t>
            </a:r>
            <a:r>
              <a:rPr dirty="0" sz="2000" spc="451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</a:t>
            </a:r>
            <a:r>
              <a:rPr dirty="0" sz="2000" spc="434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averag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dirty="0" sz="2000" spc="2381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rate</a:t>
            </a:r>
            <a:r>
              <a:rPr dirty="0" sz="2000" spc="2347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2000" spc="2361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2.25%</a:t>
            </a:r>
            <a:r>
              <a:rPr dirty="0" sz="2000" spc="2379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their</a:t>
            </a:r>
            <a:r>
              <a:rPr dirty="0" sz="2000" spc="2375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marketin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emails,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according</a:t>
            </a:r>
            <a:r>
              <a:rPr dirty="0" sz="2000" spc="81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dirty="0" sz="2000" spc="50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Mailchimp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77339" y="3861110"/>
            <a:ext cx="6441161" cy="18718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There’s</a:t>
            </a:r>
            <a:r>
              <a:rPr dirty="0" sz="2000" spc="1935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2000" spc="1911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reason</a:t>
            </a:r>
            <a:r>
              <a:rPr dirty="0" sz="2000" spc="1934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average</a:t>
            </a:r>
            <a:r>
              <a:rPr dirty="0" sz="2000" spc="1944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dirty="0" sz="2000" spc="193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</a:p>
          <a:p>
            <a:pPr marL="342900" marR="0">
              <a:lnSpc>
                <a:spcPts val="2416"/>
              </a:lnSpc>
              <a:spcBef>
                <a:spcPts val="7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investment</a:t>
            </a:r>
            <a:r>
              <a:rPr dirty="0" sz="2000" spc="2195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r>
              <a:rPr dirty="0" sz="2000" spc="216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marketing</a:t>
            </a:r>
            <a:r>
              <a:rPr dirty="0" sz="2000" spc="2176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dirty="0" sz="2000" spc="2154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still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$4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2000" spc="56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every</a:t>
            </a:r>
            <a:r>
              <a:rPr dirty="0" sz="2000" spc="684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dollar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dirty="0" sz="2000" spc="601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It’s</a:t>
            </a:r>
            <a:r>
              <a:rPr dirty="0" sz="2000" spc="598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</a:t>
            </a:r>
            <a:r>
              <a:rPr dirty="0" sz="2000" spc="607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yet</a:t>
            </a:r>
            <a:r>
              <a:rPr dirty="0" sz="2000" spc="615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</a:t>
            </a:r>
            <a:r>
              <a:rPr dirty="0" sz="2000" spc="613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effective.</a:t>
            </a:r>
            <a:r>
              <a:rPr dirty="0" sz="2000" spc="636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total,</a:t>
            </a:r>
            <a:r>
              <a:rPr dirty="0" sz="2000" spc="511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r>
              <a:rPr dirty="0" sz="2000" spc="519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marketing</a:t>
            </a:r>
            <a:r>
              <a:rPr dirty="0" sz="2000" spc="536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dirty="0" sz="2000" spc="517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responsible</a:t>
            </a:r>
            <a:r>
              <a:rPr dirty="0" sz="2000" spc="538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81%</a:t>
            </a:r>
            <a:r>
              <a:rPr dirty="0" sz="2000" spc="590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</a:t>
            </a:r>
            <a:r>
              <a:rPr dirty="0" sz="2000" spc="2196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acquisition</a:t>
            </a:r>
            <a:r>
              <a:rPr dirty="0" sz="2000" spc="20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80%</a:t>
            </a:r>
            <a:r>
              <a:rPr dirty="0" sz="2000" spc="2155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2000" spc="2129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2129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retention.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1595" y="743962"/>
            <a:ext cx="5533545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Social</a:t>
            </a:r>
            <a:r>
              <a:rPr dirty="0" sz="3600" spc="102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Media</a:t>
            </a:r>
            <a:r>
              <a:rPr dirty="0" sz="3600" spc="105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Marketing: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1190" y="1600515"/>
            <a:ext cx="10750461" cy="156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11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addition</a:t>
            </a:r>
            <a:r>
              <a:rPr dirty="0" sz="2000" spc="13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11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managing</a:t>
            </a:r>
            <a:r>
              <a:rPr dirty="0" sz="2000" spc="14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your</a:t>
            </a:r>
            <a:r>
              <a:rPr dirty="0" sz="2000" spc="11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social</a:t>
            </a:r>
            <a:r>
              <a:rPr dirty="0" sz="2000" spc="12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media</a:t>
            </a:r>
            <a:r>
              <a:rPr dirty="0" sz="2000" spc="11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accounts,</a:t>
            </a:r>
            <a:r>
              <a:rPr dirty="0" sz="2000" spc="14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influencer</a:t>
            </a:r>
            <a:r>
              <a:rPr dirty="0" sz="2000" spc="15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2000" spc="12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should</a:t>
            </a:r>
            <a:r>
              <a:rPr dirty="0" sz="2000" spc="13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be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an</a:t>
            </a:r>
            <a:r>
              <a:rPr dirty="0" sz="2000" spc="7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essential</a:t>
            </a:r>
            <a:r>
              <a:rPr dirty="0" sz="2000" spc="8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part</a:t>
            </a:r>
            <a:r>
              <a:rPr dirty="0" sz="2000" spc="5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7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your</a:t>
            </a:r>
            <a:r>
              <a:rPr dirty="0" sz="2000" spc="8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overall</a:t>
            </a:r>
            <a:r>
              <a:rPr dirty="0" sz="2000" spc="8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strategy.</a:t>
            </a:r>
            <a:r>
              <a:rPr dirty="0" sz="2000" spc="7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Influencer</a:t>
            </a:r>
            <a:r>
              <a:rPr dirty="0" sz="2000" spc="11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2000" spc="8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budgets</a:t>
            </a:r>
            <a:r>
              <a:rPr dirty="0" sz="2000" spc="8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are</a:t>
            </a:r>
            <a:r>
              <a:rPr dirty="0" sz="2000" spc="6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increasing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year-over-year,</a:t>
            </a:r>
            <a:r>
              <a:rPr dirty="0" sz="2000" spc="34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</a:t>
            </a:r>
            <a:r>
              <a:rPr dirty="0" sz="2000" spc="348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percent</a:t>
            </a:r>
            <a:r>
              <a:rPr dirty="0" sz="2000" spc="33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33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companies</a:t>
            </a:r>
            <a:r>
              <a:rPr dirty="0" sz="2000" spc="36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planning</a:t>
            </a:r>
            <a:r>
              <a:rPr dirty="0" sz="2000" spc="37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33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spend</a:t>
            </a:r>
            <a:r>
              <a:rPr dirty="0" sz="2000" spc="35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more</a:t>
            </a:r>
            <a:r>
              <a:rPr dirty="0" sz="2000" spc="34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than</a:t>
            </a:r>
            <a:r>
              <a:rPr dirty="0" sz="2000" spc="34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half</a:t>
            </a:r>
            <a:r>
              <a:rPr dirty="0" sz="2000" spc="33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of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their</a:t>
            </a:r>
            <a:r>
              <a:rPr dirty="0" sz="2000" spc="37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budget</a:t>
            </a:r>
            <a:r>
              <a:rPr dirty="0" sz="2000" spc="37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on</a:t>
            </a:r>
            <a:r>
              <a:rPr dirty="0" sz="2000" spc="38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this</a:t>
            </a:r>
            <a:r>
              <a:rPr dirty="0" sz="2000" spc="36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2000" spc="37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method.</a:t>
            </a:r>
            <a:r>
              <a:rPr dirty="0" sz="2000" spc="38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There</a:t>
            </a:r>
            <a:r>
              <a:rPr dirty="0" sz="2000" spc="37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are</a:t>
            </a:r>
            <a:r>
              <a:rPr dirty="0" sz="2000" spc="35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several</a:t>
            </a:r>
            <a:r>
              <a:rPr dirty="0" sz="2000" spc="36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ways</a:t>
            </a:r>
            <a:r>
              <a:rPr dirty="0" sz="2000" spc="35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you</a:t>
            </a:r>
            <a:r>
              <a:rPr dirty="0" sz="2000" spc="36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can</a:t>
            </a:r>
            <a:r>
              <a:rPr dirty="0" sz="2000" spc="37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work</a:t>
            </a:r>
            <a:r>
              <a:rPr dirty="0" sz="2000" spc="36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with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influencers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increase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sales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spread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awareness.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9130" y="625843"/>
            <a:ext cx="2662386" cy="651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32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EQNQRF+LFOFOA+CenturyGothic-Bold,Bold"/>
                <a:cs typeface="EQNQRF+LFOFOA+CenturyGothic-Bold,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2558" y="1770858"/>
            <a:ext cx="5254442" cy="3394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dirty="0" sz="2000" spc="243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dirty="0" sz="2000" spc="203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2000" spc="223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</a:t>
            </a:r>
            <a:r>
              <a:rPr dirty="0" sz="2000" spc="213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used</a:t>
            </a:r>
            <a:r>
              <a:rPr dirty="0" sz="2000" spc="219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</a:t>
            </a:r>
            <a:r>
              <a:rPr dirty="0" sz="2000" spc="22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</a:t>
            </a:r>
            <a:r>
              <a:rPr dirty="0" sz="2000" spc="988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2000" spc="1003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2000" spc="1009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</a:t>
            </a:r>
            <a:r>
              <a:rPr dirty="0" sz="2000" spc="101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2.45</a:t>
            </a:r>
            <a:r>
              <a:rPr dirty="0" sz="2000" spc="1067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billion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monthly</a:t>
            </a:r>
            <a:r>
              <a:rPr dirty="0" sz="2000" spc="1359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active</a:t>
            </a:r>
            <a:r>
              <a:rPr dirty="0" sz="2000" spc="1331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dirty="0" sz="2000" spc="1256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2000" spc="1272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addition</a:t>
            </a:r>
            <a:r>
              <a:rPr dirty="0" sz="2000" spc="1297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regular</a:t>
            </a:r>
            <a:r>
              <a:rPr dirty="0" sz="2000" spc="1156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dirty="0" sz="2000" spc="1188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posts,</a:t>
            </a:r>
            <a:r>
              <a:rPr dirty="0" sz="2000" spc="114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fashion</a:t>
            </a:r>
            <a:r>
              <a:rPr dirty="0" sz="2000" spc="1177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marketers</a:t>
            </a:r>
            <a:r>
              <a:rPr dirty="0" sz="2000" spc="476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</a:t>
            </a:r>
            <a:r>
              <a:rPr dirty="0" sz="2000" spc="501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</a:t>
            </a:r>
            <a:r>
              <a:rPr dirty="0" sz="2000" spc="476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2000" spc="496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</a:t>
            </a:r>
            <a:r>
              <a:rPr dirty="0" sz="2000" spc="473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2000" spc="486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broadcasts.</a:t>
            </a:r>
            <a:r>
              <a:rPr dirty="0" sz="2000" spc="111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2000" spc="127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example,</a:t>
            </a:r>
            <a:r>
              <a:rPr dirty="0" sz="2000" spc="109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ASOS</a:t>
            </a:r>
            <a:r>
              <a:rPr dirty="0" sz="2000" spc="113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went</a:t>
            </a:r>
            <a:r>
              <a:rPr dirty="0" sz="2000" spc="12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2000" spc="155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</a:t>
            </a:r>
            <a:r>
              <a:rPr dirty="0" sz="2000" spc="223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layers</a:t>
            </a:r>
            <a:r>
              <a:rPr dirty="0" sz="2000" spc="197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2000" spc="150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ASOS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,’</a:t>
            </a:r>
            <a:r>
              <a:rPr dirty="0" sz="2000" spc="14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2000" spc="138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</a:t>
            </a:r>
            <a:r>
              <a:rPr dirty="0" sz="2000" spc="163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contest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between</a:t>
            </a:r>
            <a:r>
              <a:rPr dirty="0" sz="2000" spc="1156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ASOS</a:t>
            </a:r>
            <a:r>
              <a:rPr dirty="0" sz="2000" spc="114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staff</a:t>
            </a:r>
            <a:r>
              <a:rPr dirty="0" sz="2000" spc="1118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members</a:t>
            </a:r>
            <a:r>
              <a:rPr dirty="0" sz="2000" spc="114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where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they</a:t>
            </a:r>
            <a:r>
              <a:rPr dirty="0" sz="2000" spc="175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</a:t>
            </a:r>
            <a:r>
              <a:rPr dirty="0" sz="2000" spc="17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</a:t>
            </a:r>
            <a:r>
              <a:rPr dirty="0" sz="2000" spc="169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minutes</a:t>
            </a:r>
            <a:r>
              <a:rPr dirty="0" sz="2000" spc="165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dirty="0" sz="2000" spc="159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</a:t>
            </a:r>
            <a:r>
              <a:rPr dirty="0" sz="2000" spc="16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2000" spc="14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</a:t>
            </a:r>
            <a:r>
              <a:rPr dirty="0" sz="2000" spc="16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their</a:t>
            </a:r>
            <a:r>
              <a:rPr dirty="0" sz="2000" spc="35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models</a:t>
            </a:r>
            <a:r>
              <a:rPr dirty="0" sz="2000" spc="358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dirty="0" sz="2000" spc="33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</a:t>
            </a:r>
            <a:r>
              <a:rPr dirty="0" sz="2000" spc="354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</a:t>
            </a:r>
            <a:r>
              <a:rPr dirty="0" sz="2000" spc="361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layers</a:t>
            </a:r>
            <a:r>
              <a:rPr dirty="0" sz="2000" spc="336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2000" spc="343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ASOS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clothing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dramatic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0559" y="525573"/>
            <a:ext cx="2502247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EQNQRF+LFOFOA+CenturyGothic-Bold,Bold"/>
                <a:cs typeface="EQNQRF+LFOFOA+CenturyGothic-Bold,Bold"/>
              </a:rPr>
              <a:t>Instagram: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0319" y="1218725"/>
            <a:ext cx="10986675" cy="217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Instagram</a:t>
            </a:r>
            <a:r>
              <a:rPr dirty="0" sz="2000" spc="25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has</a:t>
            </a:r>
            <a:r>
              <a:rPr dirty="0" sz="2000" spc="25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an</a:t>
            </a:r>
            <a:r>
              <a:rPr dirty="0" sz="2000" spc="25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active</a:t>
            </a:r>
            <a:r>
              <a:rPr dirty="0" sz="2000" spc="26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global</a:t>
            </a:r>
            <a:r>
              <a:rPr dirty="0" sz="2000" spc="26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audience</a:t>
            </a:r>
            <a:r>
              <a:rPr dirty="0" sz="2000" spc="28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r>
              <a:rPr dirty="0" sz="2000" spc="327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million</a:t>
            </a:r>
            <a:r>
              <a:rPr dirty="0" sz="2000" spc="323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daily</a:t>
            </a:r>
            <a:r>
              <a:rPr dirty="0" sz="2000" spc="308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active</a:t>
            </a:r>
            <a:r>
              <a:rPr dirty="0" sz="2000" spc="318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,</a:t>
            </a:r>
            <a:r>
              <a:rPr dirty="0" sz="2000" spc="24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collectively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tapping</a:t>
            </a:r>
            <a:r>
              <a:rPr dirty="0" sz="2000" spc="11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12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platform’s</a:t>
            </a:r>
            <a:r>
              <a:rPr dirty="0" sz="2000" spc="10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“Like”</a:t>
            </a:r>
            <a:r>
              <a:rPr dirty="0" sz="2000" spc="10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button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4.2</a:t>
            </a:r>
            <a:r>
              <a:rPr dirty="0" sz="2000" spc="125">
                <a:solidFill>
                  <a:srgbClr val="fb4a18"/>
                </a:solidFill>
                <a:latin typeface="GUTATN+HBAEET+CenturyGothic"/>
                <a:cs typeface="GUTATN+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billion</a:t>
            </a:r>
            <a:r>
              <a:rPr dirty="0" sz="2000" spc="17">
                <a:solidFill>
                  <a:srgbClr val="fb4a18"/>
                </a:solidFill>
                <a:latin typeface="GUTATN+HBAEET+CenturyGothic"/>
                <a:cs typeface="GUTATN+HBAEET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times</a:t>
            </a:r>
            <a:r>
              <a:rPr dirty="0" sz="2000" spc="11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every</a:t>
            </a:r>
            <a:r>
              <a:rPr dirty="0" sz="2000" spc="13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day.</a:t>
            </a:r>
            <a:r>
              <a:rPr dirty="0" sz="2000" spc="11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Ecommerce</a:t>
            </a:r>
            <a:r>
              <a:rPr dirty="0" sz="2000" spc="16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merchants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can</a:t>
            </a:r>
            <a:r>
              <a:rPr dirty="0" sz="2000" spc="39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also</a:t>
            </a:r>
            <a:r>
              <a:rPr dirty="0" sz="2000" spc="36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use</a:t>
            </a:r>
            <a:r>
              <a:rPr dirty="0" sz="2000" spc="36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Instagram’s</a:t>
            </a:r>
            <a:r>
              <a:rPr dirty="0" sz="2000" spc="37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shopping</a:t>
            </a:r>
            <a:r>
              <a:rPr dirty="0" sz="2000" spc="41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feature,</a:t>
            </a:r>
            <a:r>
              <a:rPr dirty="0" sz="2000" spc="36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allowing</a:t>
            </a:r>
            <a:r>
              <a:rPr dirty="0" sz="2000" spc="39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users</a:t>
            </a:r>
            <a:r>
              <a:rPr dirty="0" sz="2000" spc="37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37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purchase</a:t>
            </a:r>
            <a:r>
              <a:rPr dirty="0" sz="2000" spc="38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items</a:t>
            </a:r>
            <a:r>
              <a:rPr dirty="0" sz="2000" spc="37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without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leaving</a:t>
            </a:r>
            <a:r>
              <a:rPr dirty="0" sz="2000" spc="83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81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app.</a:t>
            </a:r>
            <a:r>
              <a:rPr dirty="0" sz="2000" spc="78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Instagram</a:t>
            </a:r>
            <a:r>
              <a:rPr dirty="0" sz="2000" spc="80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offers</a:t>
            </a:r>
            <a:r>
              <a:rPr dirty="0" sz="2000" spc="81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several</a:t>
            </a:r>
            <a:r>
              <a:rPr dirty="0" sz="2000" spc="814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ways</a:t>
            </a:r>
            <a:r>
              <a:rPr dirty="0" sz="2000" spc="80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81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connect</a:t>
            </a:r>
            <a:r>
              <a:rPr dirty="0" sz="2000" spc="87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 spc="81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your</a:t>
            </a:r>
            <a:r>
              <a:rPr dirty="0" sz="2000" spc="81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audience,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including</a:t>
            </a:r>
            <a:r>
              <a:rPr dirty="0" sz="2000" spc="27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Posts,</a:t>
            </a:r>
            <a:r>
              <a:rPr dirty="0" sz="2000" spc="22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Reels,</a:t>
            </a:r>
            <a:r>
              <a:rPr dirty="0" sz="2000" spc="21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Stories,</a:t>
            </a:r>
            <a:r>
              <a:rPr dirty="0" sz="2000" spc="22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Highlights</a:t>
            </a:r>
            <a:r>
              <a:rPr dirty="0" sz="2000" spc="252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23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IGTV.</a:t>
            </a:r>
            <a:r>
              <a:rPr dirty="0" sz="2000" spc="20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Instagram</a:t>
            </a:r>
            <a:r>
              <a:rPr dirty="0" sz="2000" spc="21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208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synonymous</a:t>
            </a:r>
            <a:r>
              <a:rPr dirty="0" sz="2000" spc="26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 spc="223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social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media</a:t>
            </a:r>
            <a:r>
              <a:rPr dirty="0" sz="2000" spc="20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fashion</a:t>
            </a:r>
            <a:r>
              <a:rPr dirty="0" sz="2000" spc="21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influencers</a:t>
            </a:r>
            <a:r>
              <a:rPr dirty="0" sz="2000" spc="23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17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69</a:t>
            </a:r>
            <a:r>
              <a:rPr dirty="0" sz="2000" spc="208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percent</a:t>
            </a:r>
            <a:r>
              <a:rPr dirty="0" sz="2000" spc="275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2000" spc="198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marketers</a:t>
            </a:r>
            <a:r>
              <a:rPr dirty="0" sz="2000">
                <a:solidFill>
                  <a:srgbClr val="fb4a18"/>
                </a:solidFill>
                <a:latin typeface="GUTATN+HBAEET+CenturyGothic"/>
                <a:cs typeface="GUTATN+HBAEET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plan</a:t>
            </a:r>
            <a:r>
              <a:rPr dirty="0" sz="2000" spc="191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19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spend</a:t>
            </a:r>
            <a:r>
              <a:rPr dirty="0" sz="2000" spc="216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more</a:t>
            </a:r>
            <a:r>
              <a:rPr dirty="0" sz="2000" spc="205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money</a:t>
            </a:r>
            <a:r>
              <a:rPr dirty="0" sz="2000" spc="229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on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Instagram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influencers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than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any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other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market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this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year.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4478" y="4221477"/>
            <a:ext cx="683633" cy="314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Link</a:t>
            </a:r>
            <a:r>
              <a:rPr dirty="0" sz="18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8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4478" y="4770118"/>
            <a:ext cx="5458197" cy="589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https://instagram.com/flyingmachine80?igshid=</a:t>
            </a:r>
          </a:p>
          <a:p>
            <a:pPr marL="0" marR="0">
              <a:lnSpc>
                <a:spcPts val="21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UTATN+HBAEET+CenturyGothic"/>
                <a:cs typeface="GUTATN+HBAEET+CenturyGothic"/>
              </a:rPr>
              <a:t>MmU2YjMzNjRlOQ==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5602" y="276336"/>
            <a:ext cx="4409748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Content</a:t>
            </a:r>
            <a:r>
              <a:rPr dirty="0" sz="3600" spc="103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Marketing: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94915" y="1834190"/>
            <a:ext cx="5834037" cy="1262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Content</a:t>
            </a:r>
            <a:r>
              <a:rPr dirty="0" sz="2000" spc="35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2000" spc="33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31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an</a:t>
            </a:r>
            <a:r>
              <a:rPr dirty="0" sz="2000" spc="31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essential</a:t>
            </a:r>
            <a:r>
              <a:rPr dirty="0" sz="2000" spc="32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strategy</a:t>
            </a:r>
          </a:p>
          <a:p>
            <a:pPr marL="342900" marR="0">
              <a:lnSpc>
                <a:spcPts val="2416"/>
              </a:lnSpc>
              <a:spcBef>
                <a:spcPts val="7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2000" spc="64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allows</a:t>
            </a:r>
            <a:r>
              <a:rPr dirty="0" sz="2000" spc="64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businesses</a:t>
            </a:r>
            <a:r>
              <a:rPr dirty="0" sz="2000" spc="65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65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reach,</a:t>
            </a:r>
            <a:r>
              <a:rPr dirty="0" sz="2000" spc="66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engage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52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connect</a:t>
            </a:r>
            <a:r>
              <a:rPr dirty="0" sz="2000" spc="57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 spc="51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clients</a:t>
            </a:r>
            <a:r>
              <a:rPr dirty="0" sz="2000" spc="53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through</a:t>
            </a:r>
            <a:r>
              <a:rPr dirty="0" sz="2000" spc="55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unique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content.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94915" y="3180390"/>
            <a:ext cx="5830743" cy="18718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This</a:t>
            </a:r>
            <a:r>
              <a:rPr dirty="0" sz="2000" spc="101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generally</a:t>
            </a:r>
            <a:r>
              <a:rPr dirty="0" sz="2000" spc="103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involves</a:t>
            </a:r>
            <a:r>
              <a:rPr dirty="0" sz="2000" spc="104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creating</a:t>
            </a:r>
            <a:r>
              <a:rPr dirty="0" sz="2000" spc="104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exciting</a:t>
            </a:r>
          </a:p>
          <a:p>
            <a:pPr marL="342900" marR="0">
              <a:lnSpc>
                <a:spcPts val="2416"/>
              </a:lnSpc>
              <a:spcBef>
                <a:spcPts val="7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60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unique</a:t>
            </a:r>
            <a:r>
              <a:rPr dirty="0" sz="2000" spc="59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content</a:t>
            </a:r>
            <a:r>
              <a:rPr dirty="0" sz="2000" spc="63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59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59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form</a:t>
            </a:r>
            <a:r>
              <a:rPr dirty="0" sz="2000" spc="59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58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blog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posts,</a:t>
            </a:r>
            <a:r>
              <a:rPr dirty="0" sz="2000" spc="24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videos</a:t>
            </a:r>
            <a:r>
              <a:rPr dirty="0" sz="2000" spc="27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26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infographics.</a:t>
            </a:r>
            <a:r>
              <a:rPr dirty="0" sz="2000" spc="292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26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goal</a:t>
            </a:r>
            <a:r>
              <a:rPr dirty="0" sz="2000" spc="26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is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25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use</a:t>
            </a:r>
            <a:r>
              <a:rPr dirty="0" sz="2000" spc="24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keywords</a:t>
            </a:r>
            <a:r>
              <a:rPr dirty="0" sz="2000" spc="27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2000" spc="25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appeal</a:t>
            </a:r>
            <a:r>
              <a:rPr dirty="0" sz="2000" spc="23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25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or</a:t>
            </a:r>
            <a:r>
              <a:rPr dirty="0" sz="2000" spc="25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stick</a:t>
            </a:r>
            <a:r>
              <a:rPr dirty="0" sz="2000" spc="25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27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client’s</a:t>
            </a:r>
            <a:r>
              <a:rPr dirty="0" sz="2000" spc="28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memory,</a:t>
            </a:r>
            <a:r>
              <a:rPr dirty="0" sz="2000" spc="27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thus</a:t>
            </a:r>
            <a:r>
              <a:rPr dirty="0" sz="2000" spc="26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motivating</a:t>
            </a:r>
            <a:r>
              <a:rPr dirty="0" sz="2000" spc="28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them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consider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your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product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or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service.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04494" y="669279"/>
            <a:ext cx="5725113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Pay</a:t>
            </a:r>
            <a:r>
              <a:rPr dirty="0" sz="3600" spc="104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per</a:t>
            </a:r>
            <a:r>
              <a:rPr dirty="0" sz="3600" spc="102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click</a:t>
            </a:r>
            <a:r>
              <a:rPr dirty="0" sz="3600" spc="105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advertising: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4494" y="1781016"/>
            <a:ext cx="4893149" cy="2174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Pay</a:t>
            </a:r>
            <a:r>
              <a:rPr dirty="0" sz="2000" spc="92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per</a:t>
            </a:r>
            <a:r>
              <a:rPr dirty="0" sz="2000" spc="91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click</a:t>
            </a:r>
            <a:r>
              <a:rPr dirty="0" sz="2000" spc="93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advertising</a:t>
            </a:r>
            <a:r>
              <a:rPr dirty="0" sz="2000" spc="94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90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 spc="90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very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effective</a:t>
            </a:r>
            <a:r>
              <a:rPr dirty="0" sz="2000" spc="33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digital</a:t>
            </a:r>
            <a:r>
              <a:rPr dirty="0" sz="2000" spc="31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2000" spc="32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strategy.</a:t>
            </a:r>
            <a:r>
              <a:rPr dirty="0" sz="2000" spc="302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involves</a:t>
            </a:r>
            <a:r>
              <a:rPr dirty="0" sz="2000" spc="64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paid</a:t>
            </a:r>
            <a:r>
              <a:rPr dirty="0" sz="2000" spc="60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advertisement</a:t>
            </a:r>
            <a:r>
              <a:rPr dirty="0" sz="2000" spc="63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wherein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238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business</a:t>
            </a:r>
            <a:r>
              <a:rPr dirty="0" sz="2000" spc="237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pays</a:t>
            </a:r>
            <a:r>
              <a:rPr dirty="0" sz="2000" spc="2362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2000" spc="237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specific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keywords</a:t>
            </a:r>
            <a:r>
              <a:rPr dirty="0" sz="2000" spc="74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such</a:t>
            </a:r>
            <a:r>
              <a:rPr dirty="0" sz="2000" spc="74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2000" spc="72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when</a:t>
            </a:r>
            <a:r>
              <a:rPr dirty="0" sz="2000" spc="75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 spc="71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person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searches</a:t>
            </a:r>
            <a:r>
              <a:rPr dirty="0" sz="2000" spc="86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using</a:t>
            </a:r>
            <a:r>
              <a:rPr dirty="0" sz="2000" spc="85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those</a:t>
            </a:r>
            <a:r>
              <a:rPr dirty="0" sz="2000" spc="85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keywords,</a:t>
            </a:r>
            <a:r>
              <a:rPr dirty="0" sz="2000" spc="852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particular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business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site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appears.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19200" y="2036141"/>
            <a:ext cx="11049775" cy="1199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My</a:t>
            </a:r>
            <a:r>
              <a:rPr dirty="0" sz="1900" spc="3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digital</a:t>
            </a:r>
            <a:r>
              <a:rPr dirty="0" sz="1900" spc="1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1900" spc="74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internship</a:t>
            </a:r>
            <a:r>
              <a:rPr dirty="0" sz="1900" spc="8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at</a:t>
            </a:r>
            <a:r>
              <a:rPr dirty="0" sz="1900" spc="4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1900" spc="1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1900" spc="6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Company</a:t>
            </a:r>
            <a:r>
              <a:rPr dirty="0" sz="1900" spc="8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was</a:t>
            </a:r>
            <a:r>
              <a:rPr dirty="0" sz="1900" spc="2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</a:t>
            </a:r>
            <a:r>
              <a:rPr dirty="0" sz="1900" spc="4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eye-opening</a:t>
            </a:r>
            <a:r>
              <a:rPr dirty="0" sz="1900" spc="6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experience</a:t>
            </a:r>
          </a:p>
          <a:p>
            <a:pPr marL="0" marR="0">
              <a:lnSpc>
                <a:spcPts val="22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1900" spc="28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exposed</a:t>
            </a:r>
            <a:r>
              <a:rPr dirty="0" sz="1900" spc="28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me</a:t>
            </a:r>
            <a:r>
              <a:rPr dirty="0" sz="1900" spc="25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26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1900" spc="27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intricacies</a:t>
            </a:r>
            <a:r>
              <a:rPr dirty="0" sz="1900" spc="24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1900" spc="26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1900" spc="28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1900" spc="23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1900" spc="27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real</a:t>
            </a:r>
            <a:r>
              <a:rPr dirty="0" sz="1900" spc="25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world.</a:t>
            </a:r>
            <a:r>
              <a:rPr dirty="0" sz="1900" spc="24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Working</a:t>
            </a:r>
            <a:r>
              <a:rPr dirty="0" sz="1900" spc="25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closely</a:t>
            </a:r>
            <a:r>
              <a:rPr dirty="0" sz="1900" spc="22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1900" spc="24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team,</a:t>
            </a:r>
            <a:r>
              <a:rPr dirty="0" sz="1900" spc="638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</a:t>
            </a:r>
            <a:r>
              <a:rPr dirty="0" sz="1900" spc="584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was</a:t>
            </a:r>
            <a:r>
              <a:rPr dirty="0" sz="1900" spc="59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able</a:t>
            </a:r>
            <a:r>
              <a:rPr dirty="0" sz="1900" spc="60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62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contribute</a:t>
            </a:r>
            <a:r>
              <a:rPr dirty="0" sz="1900" spc="65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62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various</a:t>
            </a:r>
            <a:r>
              <a:rPr dirty="0" sz="1900" spc="60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campaigns</a:t>
            </a:r>
            <a:r>
              <a:rPr dirty="0" sz="1900" spc="61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1900" spc="607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initiatives,</a:t>
            </a:r>
            <a:r>
              <a:rPr dirty="0" sz="1900" spc="60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gaining</a:t>
            </a:r>
            <a:r>
              <a:rPr dirty="0" sz="1900" spc="59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hands-on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experience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digital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strategies,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analytics,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customer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engagement.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9200" y="3321381"/>
            <a:ext cx="11055846" cy="119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</a:t>
            </a:r>
            <a:r>
              <a:rPr dirty="0" sz="1900" spc="25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would</a:t>
            </a:r>
            <a:r>
              <a:rPr dirty="0" sz="1900" spc="25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also</a:t>
            </a:r>
            <a:r>
              <a:rPr dirty="0" sz="1900" spc="27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like</a:t>
            </a:r>
            <a:r>
              <a:rPr dirty="0" sz="1900" spc="24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29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express</a:t>
            </a:r>
            <a:r>
              <a:rPr dirty="0" sz="1900" spc="304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my</a:t>
            </a:r>
            <a:r>
              <a:rPr dirty="0" sz="1900" spc="26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sincere</a:t>
            </a:r>
            <a:r>
              <a:rPr dirty="0" sz="1900" spc="28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appreciation</a:t>
            </a:r>
            <a:r>
              <a:rPr dirty="0" sz="1900" spc="32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29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1900" spc="297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college</a:t>
            </a:r>
            <a:r>
              <a:rPr dirty="0" sz="1900" spc="26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director,</a:t>
            </a:r>
            <a:r>
              <a:rPr dirty="0" sz="1900" spc="30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principal,</a:t>
            </a:r>
            <a:r>
              <a:rPr dirty="0" sz="1900" spc="26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and</a:t>
            </a:r>
          </a:p>
          <a:p>
            <a:pPr marL="0" marR="0">
              <a:lnSpc>
                <a:spcPts val="22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Head</a:t>
            </a:r>
            <a:r>
              <a:rPr dirty="0" sz="1900" spc="84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1900" spc="85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1900" spc="86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Department</a:t>
            </a:r>
            <a:r>
              <a:rPr dirty="0" sz="1900" spc="918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1900" spc="86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providing</a:t>
            </a:r>
            <a:r>
              <a:rPr dirty="0" sz="1900" spc="83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me</a:t>
            </a:r>
            <a:r>
              <a:rPr dirty="0" sz="1900" spc="85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1900" spc="83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1900" spc="86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opportunity</a:t>
            </a:r>
            <a:r>
              <a:rPr dirty="0" sz="1900" spc="897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85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undertake</a:t>
            </a:r>
            <a:r>
              <a:rPr dirty="0" sz="1900" spc="87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these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internships</a:t>
            </a:r>
            <a:r>
              <a:rPr dirty="0" sz="1900" spc="59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as</a:t>
            </a:r>
            <a:r>
              <a:rPr dirty="0" sz="1900" spc="54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part</a:t>
            </a:r>
            <a:r>
              <a:rPr dirty="0" sz="1900" spc="57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1900" spc="56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my</a:t>
            </a:r>
            <a:r>
              <a:rPr dirty="0" sz="1900" spc="544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academic</a:t>
            </a:r>
            <a:r>
              <a:rPr dirty="0" sz="1900" spc="54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curriculum.</a:t>
            </a:r>
            <a:r>
              <a:rPr dirty="0" sz="1900" spc="52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Your</a:t>
            </a:r>
            <a:r>
              <a:rPr dirty="0" sz="1900" spc="56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commitment</a:t>
            </a:r>
            <a:r>
              <a:rPr dirty="0" sz="1900" spc="63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56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fostering</a:t>
            </a:r>
            <a:r>
              <a:rPr dirty="0" sz="1900" spc="59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practical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learning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experiences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has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greatly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enriched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my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education.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9200" y="4606621"/>
            <a:ext cx="11048986" cy="909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</a:t>
            </a:r>
            <a:r>
              <a:rPr dirty="0" sz="1900" spc="76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would</a:t>
            </a:r>
            <a:r>
              <a:rPr dirty="0" sz="1900" spc="76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also</a:t>
            </a:r>
            <a:r>
              <a:rPr dirty="0" sz="1900" spc="78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like</a:t>
            </a:r>
            <a:r>
              <a:rPr dirty="0" sz="1900" spc="75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80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express</a:t>
            </a:r>
            <a:r>
              <a:rPr dirty="0" sz="1900" spc="817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my</a:t>
            </a:r>
            <a:r>
              <a:rPr dirty="0" sz="1900" spc="778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sincere</a:t>
            </a:r>
            <a:r>
              <a:rPr dirty="0" sz="1900" spc="79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appreciation</a:t>
            </a:r>
            <a:r>
              <a:rPr dirty="0" sz="1900" spc="83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80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my</a:t>
            </a:r>
            <a:r>
              <a:rPr dirty="0" sz="1900" spc="778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team</a:t>
            </a:r>
            <a:r>
              <a:rPr dirty="0" sz="1900" spc="814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members</a:t>
            </a:r>
            <a:r>
              <a:rPr dirty="0" sz="1900" spc="83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1900" spc="80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their</a:t>
            </a:r>
          </a:p>
          <a:p>
            <a:pPr marL="0" marR="0">
              <a:lnSpc>
                <a:spcPts val="22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unwavering</a:t>
            </a:r>
            <a:r>
              <a:rPr dirty="0" sz="1900" spc="2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support</a:t>
            </a:r>
            <a:r>
              <a:rPr dirty="0" sz="1900" spc="6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during</a:t>
            </a:r>
            <a:r>
              <a:rPr dirty="0" sz="1900" spc="1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my</a:t>
            </a:r>
            <a:r>
              <a:rPr dirty="0" sz="1900" spc="2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internship.</a:t>
            </a:r>
            <a:r>
              <a:rPr dirty="0" sz="1900" spc="6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Their</a:t>
            </a:r>
            <a:r>
              <a:rPr dirty="0" sz="1900" spc="4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encouragement,</a:t>
            </a:r>
            <a:r>
              <a:rPr dirty="0" sz="1900" spc="108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1900" spc="27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willingness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3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share</a:t>
            </a:r>
            <a:r>
              <a:rPr dirty="0" sz="1900" spc="4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their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expertise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have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been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instrumental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my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growth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as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digital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professional.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00" y="5602299"/>
            <a:ext cx="11054853" cy="909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Once</a:t>
            </a:r>
            <a:r>
              <a:rPr dirty="0" sz="1900" spc="247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again,</a:t>
            </a:r>
            <a:r>
              <a:rPr dirty="0" sz="1900" spc="24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thank</a:t>
            </a:r>
            <a:r>
              <a:rPr dirty="0" sz="1900" spc="27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you</a:t>
            </a:r>
            <a:r>
              <a:rPr dirty="0" sz="1900" spc="227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1900" spc="27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1900" spc="26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support</a:t>
            </a:r>
            <a:r>
              <a:rPr dirty="0" sz="1900" spc="28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1900" spc="24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guidance</a:t>
            </a:r>
            <a:r>
              <a:rPr dirty="0" sz="1900" spc="227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1900" spc="27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have</a:t>
            </a:r>
            <a:r>
              <a:rPr dirty="0" sz="1900" spc="25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made</a:t>
            </a:r>
            <a:r>
              <a:rPr dirty="0" sz="1900" spc="25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these</a:t>
            </a:r>
            <a:r>
              <a:rPr dirty="0" sz="1900" spc="277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internships</a:t>
            </a:r>
            <a:r>
              <a:rPr dirty="0" sz="1900" spc="29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</a:t>
            </a:r>
          </a:p>
          <a:p>
            <a:pPr marL="0" marR="0">
              <a:lnSpc>
                <a:spcPts val="22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reality.</a:t>
            </a:r>
            <a:r>
              <a:rPr dirty="0" sz="1900" spc="27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I</a:t>
            </a:r>
            <a:r>
              <a:rPr dirty="0" sz="1900" spc="26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look</a:t>
            </a:r>
            <a:r>
              <a:rPr dirty="0" sz="1900" spc="284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forward</a:t>
            </a:r>
            <a:r>
              <a:rPr dirty="0" sz="1900" spc="31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30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your</a:t>
            </a:r>
            <a:r>
              <a:rPr dirty="0" sz="1900" spc="276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feedback</a:t>
            </a:r>
            <a:r>
              <a:rPr dirty="0" sz="1900" spc="29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1900" spc="284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am</a:t>
            </a:r>
            <a:r>
              <a:rPr dirty="0" sz="1900" spc="28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open</a:t>
            </a:r>
            <a:r>
              <a:rPr dirty="0" sz="1900" spc="313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1900" spc="301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any</a:t>
            </a:r>
            <a:r>
              <a:rPr dirty="0" sz="1900" spc="275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further</a:t>
            </a:r>
            <a:r>
              <a:rPr dirty="0" sz="1900" spc="32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recommendations</a:t>
            </a:r>
            <a:r>
              <a:rPr dirty="0" sz="1900" spc="382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or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suggestions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my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future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19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endeavors.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0653" y="4950322"/>
            <a:ext cx="2162490" cy="40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Pay</a:t>
            </a:r>
            <a:r>
              <a:rPr dirty="0" sz="2400" spc="69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400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per</a:t>
            </a:r>
            <a:r>
              <a:rPr dirty="0" sz="2400" spc="67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2400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click: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2" y="5407503"/>
            <a:ext cx="8890926" cy="955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It</a:t>
            </a:r>
            <a:r>
              <a:rPr dirty="0" sz="2000" spc="25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involves</a:t>
            </a:r>
            <a:r>
              <a:rPr dirty="0" sz="2000" spc="30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paid</a:t>
            </a:r>
            <a:r>
              <a:rPr dirty="0" sz="2000" spc="26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advertisement</a:t>
            </a:r>
            <a:r>
              <a:rPr dirty="0" sz="2000" spc="29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where</a:t>
            </a:r>
            <a:r>
              <a:rPr dirty="0" sz="2000" spc="28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27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27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business</a:t>
            </a:r>
            <a:r>
              <a:rPr dirty="0" sz="2000" spc="27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pays</a:t>
            </a:r>
            <a:r>
              <a:rPr dirty="0" sz="2000" spc="25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2000" spc="27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specific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keywords</a:t>
            </a:r>
            <a:r>
              <a:rPr dirty="0" sz="2000" spc="7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such</a:t>
            </a:r>
            <a:r>
              <a:rPr dirty="0" sz="2000" spc="7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2000" spc="5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when</a:t>
            </a:r>
            <a:r>
              <a:rPr dirty="0" sz="2000" spc="8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 spc="4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person</a:t>
            </a:r>
            <a:r>
              <a:rPr dirty="0" sz="2000" spc="7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searches</a:t>
            </a:r>
            <a:r>
              <a:rPr dirty="0" sz="2000" spc="8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using</a:t>
            </a:r>
            <a:r>
              <a:rPr dirty="0" sz="2000" spc="7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those</a:t>
            </a:r>
            <a:r>
              <a:rPr dirty="0" sz="2000" spc="7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keywords,</a:t>
            </a:r>
            <a:r>
              <a:rPr dirty="0" sz="2000" spc="7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particular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business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site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appears.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2209" y="667338"/>
            <a:ext cx="3980894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Video</a:t>
            </a:r>
            <a:r>
              <a:rPr dirty="0" sz="3600" spc="105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4a3e6d"/>
                </a:solidFill>
                <a:latin typeface="EQNQRF+LFOFOA+CenturyGothic-Bold,Bold"/>
                <a:cs typeface="EQNQRF+LFOFOA+CenturyGothic-Bold,Bold"/>
              </a:rPr>
              <a:t>marketing: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600" y="1427958"/>
            <a:ext cx="6926714" cy="1870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Video</a:t>
            </a:r>
            <a:r>
              <a:rPr dirty="0" sz="2000" spc="7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2000" spc="8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refers</a:t>
            </a:r>
            <a:r>
              <a:rPr dirty="0" sz="2000" spc="72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72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8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strategic</a:t>
            </a:r>
            <a:r>
              <a:rPr dirty="0" sz="2000" spc="8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usage</a:t>
            </a:r>
            <a:r>
              <a:rPr dirty="0" sz="2000" spc="6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7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digital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2000" spc="148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videos</a:t>
            </a:r>
            <a:r>
              <a:rPr dirty="0" sz="2000" spc="15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147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increase</a:t>
            </a:r>
            <a:r>
              <a:rPr dirty="0" sz="2000" spc="149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 spc="148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awareness,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conversion</a:t>
            </a:r>
            <a:r>
              <a:rPr dirty="0" sz="2000" spc="10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rates</a:t>
            </a:r>
            <a:r>
              <a:rPr dirty="0" sz="2000" spc="3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52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company</a:t>
            </a:r>
            <a:r>
              <a:rPr dirty="0" sz="2000" spc="7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revenues.</a:t>
            </a:r>
            <a:r>
              <a:rPr dirty="0" sz="2000" spc="6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It</a:t>
            </a:r>
            <a:r>
              <a:rPr dirty="0" sz="2000" spc="2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does</a:t>
            </a:r>
            <a:r>
              <a:rPr dirty="0" sz="2000" spc="5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so</a:t>
            </a:r>
            <a:r>
              <a:rPr dirty="0" sz="2000" spc="3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by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creating</a:t>
            </a:r>
            <a:r>
              <a:rPr dirty="0" sz="2000" spc="20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unique</a:t>
            </a:r>
            <a:r>
              <a:rPr dirty="0" sz="2000" spc="17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video</a:t>
            </a:r>
            <a:r>
              <a:rPr dirty="0" sz="2000" spc="19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content</a:t>
            </a:r>
            <a:r>
              <a:rPr dirty="0" sz="2000" spc="22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2000" spc="16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may</a:t>
            </a:r>
            <a:r>
              <a:rPr dirty="0" sz="2000" spc="17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be</a:t>
            </a:r>
            <a:r>
              <a:rPr dirty="0" sz="2000" spc="16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 spc="15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form</a:t>
            </a:r>
            <a:r>
              <a:rPr dirty="0" sz="2000" spc="17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of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announcement,</a:t>
            </a:r>
            <a:r>
              <a:rPr dirty="0" sz="2000" spc="119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behind</a:t>
            </a:r>
            <a:r>
              <a:rPr dirty="0" sz="2000" spc="116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113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scenes</a:t>
            </a:r>
            <a:r>
              <a:rPr dirty="0" sz="2000" spc="115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video,</a:t>
            </a:r>
            <a:r>
              <a:rPr dirty="0" sz="2000" spc="114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event-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based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video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or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even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quirky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new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advertisement.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600" y="3383758"/>
            <a:ext cx="6923564" cy="1870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Before</a:t>
            </a:r>
            <a:r>
              <a:rPr dirty="0" sz="2000" spc="31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you</a:t>
            </a:r>
            <a:r>
              <a:rPr dirty="0" sz="2000" spc="30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dive</a:t>
            </a:r>
            <a:r>
              <a:rPr dirty="0" sz="2000" spc="31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into</a:t>
            </a:r>
            <a:r>
              <a:rPr dirty="0" sz="2000" spc="318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digital</a:t>
            </a:r>
            <a:r>
              <a:rPr dirty="0" sz="2000" spc="30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marketing</a:t>
            </a:r>
            <a:r>
              <a:rPr dirty="0" sz="2000" spc="31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activities,</a:t>
            </a:r>
            <a:r>
              <a:rPr dirty="0" sz="2000" spc="30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do</a:t>
            </a:r>
            <a:r>
              <a:rPr dirty="0" sz="2000" spc="31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considerable</a:t>
            </a:r>
            <a:r>
              <a:rPr dirty="0" sz="2000" spc="35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bit</a:t>
            </a:r>
            <a:r>
              <a:rPr dirty="0" sz="2000" spc="30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31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research.</a:t>
            </a:r>
            <a:r>
              <a:rPr dirty="0" sz="2000" spc="33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Find</a:t>
            </a:r>
            <a:r>
              <a:rPr dirty="0" sz="2000" spc="35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out</a:t>
            </a:r>
            <a:r>
              <a:rPr dirty="0" sz="2000" spc="31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what</a:t>
            </a:r>
            <a:r>
              <a:rPr dirty="0" sz="2000" spc="31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platforms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93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channels</a:t>
            </a:r>
            <a:r>
              <a:rPr dirty="0" sz="2000" spc="972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suit</a:t>
            </a:r>
            <a:r>
              <a:rPr dirty="0" sz="2000" spc="91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you</a:t>
            </a:r>
            <a:r>
              <a:rPr dirty="0" sz="2000" spc="92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best.</a:t>
            </a:r>
            <a:r>
              <a:rPr dirty="0" sz="2000" spc="91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There</a:t>
            </a:r>
            <a:r>
              <a:rPr dirty="0" sz="2000" spc="93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are</a:t>
            </a:r>
            <a:r>
              <a:rPr dirty="0" sz="2000" spc="91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too</a:t>
            </a:r>
            <a:r>
              <a:rPr dirty="0" sz="2000" spc="93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many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variables</a:t>
            </a:r>
            <a:r>
              <a:rPr dirty="0" sz="2000" spc="3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4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discuss</a:t>
            </a:r>
            <a:r>
              <a:rPr dirty="0" sz="2000" spc="5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at</a:t>
            </a:r>
            <a:r>
              <a:rPr dirty="0" sz="2000" spc="2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length</a:t>
            </a:r>
            <a:r>
              <a:rPr dirty="0" sz="2000" spc="8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here.</a:t>
            </a:r>
            <a:r>
              <a:rPr dirty="0" sz="2000" spc="5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It</a:t>
            </a:r>
            <a:r>
              <a:rPr dirty="0" sz="2000" spc="3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37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always</a:t>
            </a:r>
            <a:r>
              <a:rPr dirty="0" sz="2000" spc="31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better</a:t>
            </a:r>
            <a:r>
              <a:rPr dirty="0" sz="2000" spc="4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go</a:t>
            </a:r>
            <a:r>
              <a:rPr dirty="0" sz="2000" spc="86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deep</a:t>
            </a:r>
            <a:r>
              <a:rPr dirty="0" sz="2000" spc="86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859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one</a:t>
            </a:r>
            <a:r>
              <a:rPr dirty="0" sz="2000" spc="875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or</a:t>
            </a:r>
            <a:r>
              <a:rPr dirty="0" sz="2000" spc="85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two</a:t>
            </a:r>
            <a:r>
              <a:rPr dirty="0" sz="2000" spc="856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channels</a:t>
            </a:r>
            <a:r>
              <a:rPr dirty="0" sz="2000" spc="903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than</a:t>
            </a:r>
            <a:r>
              <a:rPr dirty="0" sz="2000" spc="86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too</a:t>
            </a:r>
            <a:r>
              <a:rPr dirty="0" sz="2000" spc="864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thinly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spreading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across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many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channels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losing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2d2d30"/>
                </a:solidFill>
                <a:latin typeface="GUTATN+HBAEET+CenturyGothic"/>
                <a:cs typeface="GUTATN+HBAEET+CenturyGothic"/>
              </a:rPr>
              <a:t>focus.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96580" y="2993278"/>
            <a:ext cx="3551003" cy="774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THANK</a:t>
            </a:r>
            <a:r>
              <a:rPr dirty="0" sz="4800" spc="141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4800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0652" y="1985097"/>
            <a:ext cx="4712236" cy="774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262626"/>
                </a:solidFill>
                <a:latin typeface="GUTATN+HBAEET+CenturyGothic"/>
                <a:cs typeface="GUTATN+HBAEET+CenturyGothic"/>
              </a:rPr>
              <a:t>TEAM</a:t>
            </a:r>
            <a:r>
              <a:rPr dirty="0" sz="4800">
                <a:solidFill>
                  <a:srgbClr val="262626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4800">
                <a:solidFill>
                  <a:srgbClr val="262626"/>
                </a:solidFill>
                <a:latin typeface="GUTATN+HBAEET+CenturyGothic"/>
                <a:cs typeface="GUTATN+HBAEET+CenturyGothic"/>
              </a:rPr>
              <a:t>MEMBERS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8040" y="3118645"/>
            <a:ext cx="3682772" cy="344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lead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Podila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Pravallika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68040" y="3550445"/>
            <a:ext cx="5699521" cy="16220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member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Shaik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Anwar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basha</a:t>
            </a:r>
          </a:p>
          <a:p>
            <a:pPr marL="0" marR="0">
              <a:lnSpc>
                <a:spcPts val="2416"/>
              </a:lnSpc>
              <a:spcBef>
                <a:spcPts val="985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member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Shaik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Muzavar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Abdul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Samad</a:t>
            </a:r>
          </a:p>
          <a:p>
            <a:pPr marL="0" marR="0">
              <a:lnSpc>
                <a:spcPts val="2416"/>
              </a:lnSpc>
              <a:spcBef>
                <a:spcPts val="935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member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Gopidesi</a:t>
            </a:r>
            <a:r>
              <a:rPr dirty="0" sz="2000" spc="559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Venkatesh</a:t>
            </a:r>
          </a:p>
          <a:p>
            <a:pPr marL="0" marR="0">
              <a:lnSpc>
                <a:spcPts val="2416"/>
              </a:lnSpc>
              <a:spcBef>
                <a:spcPts val="985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Team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member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: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Naraboina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95959"/>
                </a:solidFill>
                <a:latin typeface="GUTATN+HBAEET+CenturyGothic"/>
                <a:cs typeface="GUTATN+HBAEET+CenturyGothic"/>
              </a:rPr>
              <a:t>Rajesh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20240" y="661526"/>
            <a:ext cx="7861331" cy="1141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Brand</a:t>
            </a:r>
            <a:r>
              <a:rPr dirty="0" sz="3600" spc="105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study,</a:t>
            </a:r>
            <a:r>
              <a:rPr dirty="0" sz="3600" spc="103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Competitor</a:t>
            </a:r>
            <a:r>
              <a:rPr dirty="0" sz="3600" spc="103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Analysis</a:t>
            </a:r>
            <a:r>
              <a:rPr dirty="0" sz="3600" spc="103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&amp;</a:t>
            </a:r>
          </a:p>
          <a:p>
            <a:pPr marL="0" marR="0">
              <a:lnSpc>
                <a:spcPts val="4336"/>
              </a:lnSpc>
              <a:spcBef>
                <a:spcPts val="50"/>
              </a:spcBef>
              <a:spcAft>
                <a:spcPts val="0"/>
              </a:spcAft>
            </a:pP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Buyer’s/Audience’s</a:t>
            </a:r>
            <a:r>
              <a:rPr dirty="0" sz="3600" spc="102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Personal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16" y="2091727"/>
            <a:ext cx="8892184" cy="1262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2000" spc="27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 spc="27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22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</a:t>
            </a:r>
            <a:r>
              <a:rPr dirty="0" sz="2000" spc="23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Indian</a:t>
            </a:r>
            <a:r>
              <a:rPr dirty="0" sz="2000" spc="25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denim</a:t>
            </a:r>
            <a:r>
              <a:rPr dirty="0" sz="2000" spc="25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25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casual</a:t>
            </a:r>
            <a:r>
              <a:rPr dirty="0" sz="2000" spc="22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wear</a:t>
            </a:r>
            <a:r>
              <a:rPr dirty="0" sz="2000" spc="22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 spc="24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owned</a:t>
            </a:r>
          </a:p>
          <a:p>
            <a:pPr marL="342900" marR="0">
              <a:lnSpc>
                <a:spcPts val="2416"/>
              </a:lnSpc>
              <a:spcBef>
                <a:spcPts val="7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by</a:t>
            </a:r>
            <a:r>
              <a:rPr dirty="0" sz="2000" spc="6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Arvind</a:t>
            </a:r>
            <a:r>
              <a:rPr dirty="0" sz="2000" spc="8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Limited.</a:t>
            </a:r>
            <a:r>
              <a:rPr dirty="0" sz="2000" spc="7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It</a:t>
            </a:r>
            <a:r>
              <a:rPr dirty="0" sz="2000" spc="4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was</a:t>
            </a:r>
            <a:r>
              <a:rPr dirty="0" sz="2000" spc="5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launched</a:t>
            </a:r>
            <a:r>
              <a:rPr dirty="0" sz="2000" spc="10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6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1980</a:t>
            </a:r>
            <a:r>
              <a:rPr dirty="0" sz="2000" spc="94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7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has</a:t>
            </a:r>
            <a:r>
              <a:rPr dirty="0" sz="2000" spc="64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since</a:t>
            </a:r>
            <a:r>
              <a:rPr dirty="0" sz="2000" spc="8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become</a:t>
            </a:r>
            <a:r>
              <a:rPr dirty="0" sz="2000" spc="8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prominent</a:t>
            </a:r>
            <a:r>
              <a:rPr dirty="0" sz="2000" spc="6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name</a:t>
            </a:r>
            <a:r>
              <a:rPr dirty="0" sz="2000" spc="4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4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4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Indian</a:t>
            </a:r>
            <a:r>
              <a:rPr dirty="0" sz="2000" spc="5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fashion</a:t>
            </a:r>
            <a:r>
              <a:rPr dirty="0" sz="2000" spc="5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industry.</a:t>
            </a:r>
            <a:r>
              <a:rPr dirty="0" sz="2000" spc="4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Here's</a:t>
            </a:r>
            <a:r>
              <a:rPr dirty="0" sz="2000" spc="4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 spc="2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brief</a:t>
            </a:r>
            <a:r>
              <a:rPr dirty="0" sz="2000" spc="2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analysis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clothes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brand: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017" y="3437928"/>
            <a:ext cx="8890268" cy="126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90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*Market</a:t>
            </a:r>
            <a:r>
              <a:rPr dirty="0" sz="2000" spc="836">
                <a:solidFill>
                  <a:srgbClr val="0070c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Positioning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:*</a:t>
            </a:r>
            <a:r>
              <a:rPr dirty="0" sz="2000" spc="83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2000" spc="88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 spc="88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83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positioned</a:t>
            </a:r>
            <a:r>
              <a:rPr dirty="0" sz="2000" spc="88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as</a:t>
            </a:r>
            <a:r>
              <a:rPr dirty="0" sz="2000" spc="83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 spc="83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youth-</a:t>
            </a:r>
          </a:p>
          <a:p>
            <a:pPr marL="342900" marR="0">
              <a:lnSpc>
                <a:spcPts val="2416"/>
              </a:lnSpc>
              <a:spcBef>
                <a:spcPts val="7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oriented</a:t>
            </a:r>
            <a:r>
              <a:rPr dirty="0" sz="2000" spc="86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 spc="84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2000" spc="82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offers</a:t>
            </a:r>
            <a:r>
              <a:rPr dirty="0" sz="2000" spc="83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trendy</a:t>
            </a:r>
            <a:r>
              <a:rPr dirty="0" sz="2000" spc="86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844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fashionable</a:t>
            </a:r>
            <a:r>
              <a:rPr dirty="0" sz="2000" spc="84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denim</a:t>
            </a:r>
            <a:r>
              <a:rPr dirty="0" sz="2000" spc="85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casual</a:t>
            </a:r>
            <a:r>
              <a:rPr dirty="0" sz="2000" spc="57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wear.</a:t>
            </a:r>
            <a:r>
              <a:rPr dirty="0" sz="2000" spc="57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It's</a:t>
            </a:r>
            <a:r>
              <a:rPr dirty="0" sz="2000" spc="58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known</a:t>
            </a:r>
            <a:r>
              <a:rPr dirty="0" sz="2000" spc="61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2000" spc="58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 spc="57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edgy</a:t>
            </a:r>
            <a:r>
              <a:rPr dirty="0" sz="2000" spc="61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6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contemporary</a:t>
            </a:r>
            <a:r>
              <a:rPr dirty="0" sz="2000" spc="63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designs,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appealing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younger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demographic.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40822" y="678694"/>
            <a:ext cx="2295773" cy="651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32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Analysis: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0" y="2170506"/>
            <a:ext cx="8768044" cy="40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450" spc="571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*Target</a:t>
            </a:r>
            <a:r>
              <a:rPr dirty="0" sz="2400" spc="5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4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Audience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:*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2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 spc="2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primarily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targets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2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urban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youth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23551" y="2539525"/>
            <a:ext cx="8431925" cy="955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24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young</a:t>
            </a:r>
            <a:r>
              <a:rPr dirty="0" sz="2000" spc="25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adults</a:t>
            </a:r>
            <a:r>
              <a:rPr dirty="0" sz="2000" spc="21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who</a:t>
            </a:r>
            <a:r>
              <a:rPr dirty="0" sz="2000" spc="244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are</a:t>
            </a:r>
            <a:r>
              <a:rPr dirty="0" sz="2000" spc="21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fashion-conscious</a:t>
            </a:r>
            <a:r>
              <a:rPr dirty="0" sz="2000" spc="303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24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value</a:t>
            </a:r>
            <a:r>
              <a:rPr dirty="0" sz="2000" spc="22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style</a:t>
            </a:r>
            <a:r>
              <a:rPr dirty="0" sz="2000" spc="22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individuality.</a:t>
            </a:r>
            <a:r>
              <a:rPr dirty="0" sz="2000" spc="83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 spc="79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designs</a:t>
            </a:r>
            <a:r>
              <a:rPr dirty="0" sz="2000" spc="83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cater</a:t>
            </a:r>
            <a:r>
              <a:rPr dirty="0" sz="2000" spc="80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80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those</a:t>
            </a:r>
            <a:r>
              <a:rPr dirty="0" sz="2000" spc="82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who</a:t>
            </a:r>
            <a:r>
              <a:rPr dirty="0" sz="2000" spc="82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want</a:t>
            </a:r>
            <a:r>
              <a:rPr dirty="0" sz="2000" spc="80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806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make</a:t>
            </a:r>
            <a:r>
              <a:rPr dirty="0" sz="2000" spc="79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statement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their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clothing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choices.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22631" y="4211685"/>
            <a:ext cx="8744187" cy="13312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450" spc="-91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Product</a:t>
            </a:r>
            <a:r>
              <a:rPr dirty="0" sz="24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4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Range</a:t>
            </a:r>
            <a:r>
              <a:rPr dirty="0" sz="18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:*</a:t>
            </a:r>
            <a:r>
              <a:rPr dirty="0" sz="18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offers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wide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range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products</a:t>
            </a:r>
          </a:p>
          <a:p>
            <a:pPr marL="342900" marR="0">
              <a:lnSpc>
                <a:spcPts val="2416"/>
              </a:lnSpc>
              <a:spcBef>
                <a:spcPts val="57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including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jeans,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shirts,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t-shirts,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jackets,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accessories.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focus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on</a:t>
            </a:r>
          </a:p>
          <a:p>
            <a:pPr marL="34290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denim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products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has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helped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it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carve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niche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Indian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fashion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market.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0653" y="4949151"/>
            <a:ext cx="2389882" cy="40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Collaborations</a:t>
            </a:r>
            <a:r>
              <a:rPr dirty="0" sz="2400">
                <a:solidFill>
                  <a:srgbClr val="262626"/>
                </a:solidFill>
                <a:latin typeface="GUTATN+HBAEET+CenturyGothic"/>
                <a:cs typeface="GUTATN+HBAEET+CenturyGothic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2" y="5407503"/>
            <a:ext cx="7990044" cy="955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0104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has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collaborated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various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celebrities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influencers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enhance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image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appeal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target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audience.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0653" y="4949151"/>
            <a:ext cx="2413981" cy="40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62626"/>
                </a:solidFill>
                <a:latin typeface="GUTATN+HBAEET+CenturyGothic"/>
                <a:cs typeface="GUTATN+HBAEET+CenturyGothic"/>
              </a:rPr>
              <a:t>*</a:t>
            </a:r>
            <a:r>
              <a:rPr dirty="0" sz="24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Social</a:t>
            </a:r>
            <a:r>
              <a:rPr dirty="0" sz="24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400">
                <a:solidFill>
                  <a:srgbClr val="0070c0"/>
                </a:solidFill>
                <a:latin typeface="GUTATN+HBAEET+CenturyGothic"/>
                <a:cs typeface="GUTATN+HBAEET+CenturyGothic"/>
              </a:rPr>
              <a:t>Media:*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0653" y="5407503"/>
            <a:ext cx="8892610" cy="955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51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 spc="50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49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active</a:t>
            </a:r>
            <a:r>
              <a:rPr dirty="0" sz="2000" spc="51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on</a:t>
            </a:r>
            <a:r>
              <a:rPr dirty="0" sz="2000" spc="517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social</a:t>
            </a:r>
            <a:r>
              <a:rPr dirty="0" sz="2000" spc="511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media</a:t>
            </a:r>
            <a:r>
              <a:rPr dirty="0" sz="2000" spc="50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platforms,</a:t>
            </a:r>
            <a:r>
              <a:rPr dirty="0" sz="2000" spc="48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connecting</a:t>
            </a:r>
            <a:r>
              <a:rPr dirty="0" sz="2000" spc="59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 spc="50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its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target</a:t>
            </a:r>
            <a:r>
              <a:rPr dirty="0" sz="2000" spc="192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audience</a:t>
            </a:r>
            <a:r>
              <a:rPr dirty="0" sz="2000" spc="1962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through</a:t>
            </a:r>
            <a:r>
              <a:rPr dirty="0" sz="2000" spc="1969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engaging</a:t>
            </a:r>
            <a:r>
              <a:rPr dirty="0" sz="2000" spc="1985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content</a:t>
            </a:r>
            <a:r>
              <a:rPr dirty="0" sz="2000" spc="1978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1944">
                <a:solidFill>
                  <a:srgbClr val="404040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influencer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GUTATN+HBAEET+CenturyGothic"/>
                <a:cs typeface="GUTATN+HBAEET+CenturyGothic"/>
              </a:rPr>
              <a:t>partnerships.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1596" y="694546"/>
            <a:ext cx="5779063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History</a:t>
            </a:r>
            <a:r>
              <a:rPr dirty="0" sz="3600" spc="106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of</a:t>
            </a:r>
            <a:r>
              <a:rPr dirty="0" sz="3600" spc="102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Flying</a:t>
            </a:r>
            <a:r>
              <a:rPr dirty="0" sz="3600" spc="106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 </a:t>
            </a:r>
            <a:r>
              <a:rPr dirty="0" sz="3600">
                <a:solidFill>
                  <a:srgbClr val="0d0d0d"/>
                </a:solidFill>
                <a:latin typeface="EQNQRF+LFOFOA+CenturyGothic-Bold,Bold"/>
                <a:cs typeface="EQNQRF+LFOFOA+CenturyGothic-Bold,Bold"/>
              </a:rPr>
              <a:t>Machine: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4251" y="1976429"/>
            <a:ext cx="8894986" cy="2786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2000" spc="25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 spc="25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21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one</a:t>
            </a:r>
            <a:r>
              <a:rPr dirty="0" sz="2000" spc="242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222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23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indigenously</a:t>
            </a:r>
            <a:r>
              <a:rPr dirty="0" sz="2000" spc="28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grown</a:t>
            </a:r>
            <a:r>
              <a:rPr dirty="0" sz="2000" spc="25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brands</a:t>
            </a:r>
            <a:r>
              <a:rPr dirty="0" sz="2000" spc="227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started</a:t>
            </a:r>
            <a:r>
              <a:rPr dirty="0" sz="2000" spc="21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by</a:t>
            </a:r>
          </a:p>
          <a:p>
            <a:pPr marL="342900" marR="0">
              <a:lnSpc>
                <a:spcPts val="2416"/>
              </a:lnSpc>
              <a:spcBef>
                <a:spcPts val="7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garment</a:t>
            </a:r>
            <a:r>
              <a:rPr dirty="0" sz="2000" spc="48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division</a:t>
            </a:r>
            <a:r>
              <a:rPr dirty="0" sz="2000" spc="50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471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Arvind</a:t>
            </a:r>
            <a:r>
              <a:rPr dirty="0" sz="2000" spc="49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mills.</a:t>
            </a:r>
            <a:r>
              <a:rPr dirty="0" sz="2000" spc="45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482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 spc="482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was</a:t>
            </a:r>
            <a:r>
              <a:rPr dirty="0" sz="2000" spc="457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incepted</a:t>
            </a:r>
            <a:r>
              <a:rPr dirty="0" sz="2000" spc="511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47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80’s;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2000" spc="15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 spc="15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is</a:t>
            </a:r>
            <a:r>
              <a:rPr dirty="0" sz="2000" spc="11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among</a:t>
            </a:r>
            <a:r>
              <a:rPr dirty="0" sz="2000" spc="142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few</a:t>
            </a:r>
            <a:r>
              <a:rPr dirty="0" sz="2000" spc="121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early</a:t>
            </a:r>
            <a:r>
              <a:rPr dirty="0" sz="2000" spc="11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brands</a:t>
            </a:r>
            <a:r>
              <a:rPr dirty="0" sz="2000" spc="12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which</a:t>
            </a:r>
            <a:r>
              <a:rPr dirty="0" sz="2000" spc="15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started</a:t>
            </a:r>
            <a:r>
              <a:rPr dirty="0" sz="2000" spc="11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12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denim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category</a:t>
            </a:r>
            <a:r>
              <a:rPr dirty="0" sz="2000" spc="4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372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India</a:t>
            </a:r>
            <a:r>
              <a:rPr dirty="0" sz="2000" spc="37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though</a:t>
            </a:r>
            <a:r>
              <a:rPr dirty="0" sz="2000" spc="40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consumption</a:t>
            </a:r>
            <a:r>
              <a:rPr dirty="0" sz="2000" spc="41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was</a:t>
            </a:r>
            <a:r>
              <a:rPr dirty="0" sz="2000" spc="35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pretty</a:t>
            </a:r>
            <a:r>
              <a:rPr dirty="0" sz="2000" spc="36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low.</a:t>
            </a:r>
            <a:r>
              <a:rPr dirty="0" sz="2000" spc="36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377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brand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had</a:t>
            </a:r>
            <a:r>
              <a:rPr dirty="0" sz="2000" spc="9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9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positioning</a:t>
            </a:r>
            <a:r>
              <a:rPr dirty="0" sz="2000" spc="127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of</a:t>
            </a:r>
            <a:r>
              <a:rPr dirty="0" sz="2000" spc="8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‘guaranteed</a:t>
            </a:r>
            <a:r>
              <a:rPr dirty="0" sz="2000" spc="1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brand’</a:t>
            </a:r>
            <a:r>
              <a:rPr dirty="0" sz="2000" spc="8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due</a:t>
            </a:r>
            <a:r>
              <a:rPr dirty="0" sz="2000" spc="87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8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 spc="7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unique</a:t>
            </a:r>
            <a:r>
              <a:rPr dirty="0" sz="2000" spc="8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pricing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18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product</a:t>
            </a:r>
            <a:r>
              <a:rPr dirty="0" sz="2000" spc="19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innovation.</a:t>
            </a:r>
            <a:r>
              <a:rPr dirty="0" sz="2000" spc="22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However,</a:t>
            </a:r>
            <a:r>
              <a:rPr dirty="0" sz="2000" spc="18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 spc="18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18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growing</a:t>
            </a:r>
            <a:r>
              <a:rPr dirty="0" sz="2000" spc="21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penetration</a:t>
            </a:r>
            <a:r>
              <a:rPr dirty="0" sz="2000" spc="19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of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online</a:t>
            </a:r>
            <a:r>
              <a:rPr dirty="0" sz="2000" spc="121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retail</a:t>
            </a:r>
            <a:r>
              <a:rPr dirty="0" sz="2000" spc="117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119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multiple</a:t>
            </a:r>
            <a:r>
              <a:rPr dirty="0" sz="2000" spc="117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retail</a:t>
            </a:r>
            <a:r>
              <a:rPr dirty="0" sz="2000" spc="117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channels,</a:t>
            </a:r>
            <a:r>
              <a:rPr dirty="0" sz="2000" spc="122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119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brand</a:t>
            </a:r>
            <a:r>
              <a:rPr dirty="0" sz="2000" spc="119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started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experiencing</a:t>
            </a:r>
            <a:r>
              <a:rPr dirty="0" sz="2000" spc="32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operational</a:t>
            </a:r>
            <a:r>
              <a:rPr dirty="0" sz="2000" spc="271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huddle</a:t>
            </a:r>
            <a:r>
              <a:rPr dirty="0" sz="2000" spc="28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 spc="26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managing</a:t>
            </a:r>
            <a:r>
              <a:rPr dirty="0" sz="2000" spc="291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inventory</a:t>
            </a:r>
            <a:r>
              <a:rPr dirty="0" sz="2000" spc="307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as</a:t>
            </a:r>
            <a:r>
              <a:rPr dirty="0" sz="2000" spc="24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it</a:t>
            </a:r>
            <a:r>
              <a:rPr dirty="0" sz="2000" spc="24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goes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on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multiple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channels.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11678" y="689467"/>
            <a:ext cx="2116931" cy="59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QNQRF+LFOFOA+CenturyGothic-Bold,Bold"/>
                <a:cs typeface="EQNQRF+LFOFOA+CenturyGothic-Bold,Bold"/>
              </a:rPr>
              <a:t>Progress</a:t>
            </a:r>
            <a:r>
              <a:rPr dirty="0" sz="3600">
                <a:solidFill>
                  <a:srgbClr val="262626"/>
                </a:solidFill>
                <a:latin typeface="GUTATN+HBAEET+CenturyGothic"/>
                <a:cs typeface="GUTATN+HBAEET+CenturyGothic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9212" y="1684329"/>
            <a:ext cx="8894111" cy="344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Since</a:t>
            </a:r>
            <a:r>
              <a:rPr dirty="0" sz="2000" spc="592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integrating</a:t>
            </a:r>
            <a:r>
              <a:rPr dirty="0" sz="2000" spc="59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with</a:t>
            </a:r>
            <a:r>
              <a:rPr dirty="0" sz="2000" spc="56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56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Rubicon</a:t>
            </a:r>
            <a:r>
              <a:rPr dirty="0" sz="2000" spc="58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platform,</a:t>
            </a:r>
            <a:r>
              <a:rPr dirty="0" sz="2000" spc="54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2000" spc="59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 spc="59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has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2113" y="1990885"/>
            <a:ext cx="8549033" cy="156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increased</a:t>
            </a:r>
            <a:r>
              <a:rPr dirty="0" sz="2000" spc="32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 spc="28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online</a:t>
            </a:r>
            <a:r>
              <a:rPr dirty="0" sz="2000" spc="32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visibility,</a:t>
            </a:r>
            <a:r>
              <a:rPr dirty="0" sz="2000" spc="29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strengthened</a:t>
            </a:r>
            <a:r>
              <a:rPr dirty="0" sz="2000" spc="36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 spc="28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marketplace</a:t>
            </a:r>
            <a:r>
              <a:rPr dirty="0" sz="2000" spc="29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business</a:t>
            </a:r>
          </a:p>
          <a:p>
            <a:pPr marL="0" marR="0">
              <a:lnSpc>
                <a:spcPts val="24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89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grown</a:t>
            </a:r>
            <a:r>
              <a:rPr dirty="0" sz="2000" spc="90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its</a:t>
            </a:r>
            <a:r>
              <a:rPr dirty="0" sz="2000" spc="86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sales</a:t>
            </a:r>
            <a:r>
              <a:rPr dirty="0" sz="2000" spc="86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quite</a:t>
            </a:r>
            <a:r>
              <a:rPr dirty="0" sz="2000" spc="86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significantly.</a:t>
            </a:r>
            <a:r>
              <a:rPr dirty="0" sz="2000" spc="91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Moreover,</a:t>
            </a:r>
            <a:r>
              <a:rPr dirty="0" sz="2000" spc="90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88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platform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allowed</a:t>
            </a:r>
            <a:r>
              <a:rPr dirty="0" sz="2000" spc="12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Flying</a:t>
            </a:r>
            <a:r>
              <a:rPr dirty="0" sz="2000" spc="15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 spc="15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11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showcase</a:t>
            </a:r>
            <a:r>
              <a:rPr dirty="0" sz="2000" spc="137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all</a:t>
            </a:r>
            <a:r>
              <a:rPr dirty="0" sz="2000" spc="1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their</a:t>
            </a:r>
            <a:r>
              <a:rPr dirty="0" sz="2000" spc="123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categories</a:t>
            </a:r>
            <a:r>
              <a:rPr dirty="0" sz="2000" spc="141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12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reach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out</a:t>
            </a:r>
            <a:r>
              <a:rPr dirty="0" sz="2000" spc="732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 spc="73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newer</a:t>
            </a:r>
            <a:r>
              <a:rPr dirty="0" sz="2000" spc="751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marketplaces</a:t>
            </a:r>
            <a:r>
              <a:rPr dirty="0" sz="2000" spc="732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and</a:t>
            </a:r>
            <a:r>
              <a:rPr dirty="0" sz="2000" spc="748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significantly</a:t>
            </a:r>
            <a:r>
              <a:rPr dirty="0" sz="2000" spc="78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increase</a:t>
            </a:r>
            <a:r>
              <a:rPr dirty="0" sz="2000" spc="75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their</a:t>
            </a:r>
            <a:r>
              <a:rPr dirty="0" sz="2000" spc="74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sell-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throughs.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9212" y="3640129"/>
            <a:ext cx="8886406" cy="344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Following</a:t>
            </a:r>
            <a:r>
              <a:rPr dirty="0" sz="2000" spc="71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are</a:t>
            </a:r>
            <a:r>
              <a:rPr dirty="0" sz="2000" spc="657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the</a:t>
            </a:r>
            <a:r>
              <a:rPr dirty="0" sz="2000" spc="676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few</a:t>
            </a:r>
            <a:r>
              <a:rPr dirty="0" sz="2000" spc="66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impacts</a:t>
            </a:r>
            <a:r>
              <a:rPr dirty="0" sz="2000" spc="665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that</a:t>
            </a:r>
            <a:r>
              <a:rPr dirty="0" sz="2000" spc="661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Rubicon</a:t>
            </a:r>
            <a:r>
              <a:rPr dirty="0" sz="2000" spc="69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enabled</a:t>
            </a:r>
            <a:r>
              <a:rPr dirty="0" sz="2000" spc="684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for</a:t>
            </a:r>
            <a:r>
              <a:rPr dirty="0" sz="2000" spc="669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Flying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32113" y="3946685"/>
            <a:ext cx="4569168" cy="344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Machine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from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Q1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17-18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Q4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17-18.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89213" y="4376729"/>
            <a:ext cx="2923768" cy="344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23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times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rise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GMV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9213" y="4808529"/>
            <a:ext cx="5654531" cy="11963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22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times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rise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orders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across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marketplaces</a:t>
            </a:r>
          </a:p>
          <a:p>
            <a:pPr marL="0" marR="0">
              <a:lnSpc>
                <a:spcPts val="2416"/>
              </a:lnSpc>
              <a:spcBef>
                <a:spcPts val="985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Fulfilment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rate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increased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to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98.99%</a:t>
            </a:r>
          </a:p>
          <a:p>
            <a:pPr marL="0" marR="0">
              <a:lnSpc>
                <a:spcPts val="2416"/>
              </a:lnSpc>
              <a:spcBef>
                <a:spcPts val="935"/>
              </a:spcBef>
              <a:spcAft>
                <a:spcPts val="0"/>
              </a:spcAft>
            </a:pPr>
            <a:r>
              <a:rPr dirty="0" sz="2050">
                <a:solidFill>
                  <a:srgbClr val="a53010"/>
                </a:solidFill>
                <a:latin typeface="ETRUGU+NSWSLC+Wingdings3"/>
                <a:cs typeface="ETRUGU+NSWSLC+Wingdings3"/>
              </a:rPr>
              <a:t></a:t>
            </a:r>
            <a:r>
              <a:rPr dirty="0" sz="2050" spc="35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Sell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through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increased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by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 </a:t>
            </a:r>
            <a:r>
              <a:rPr dirty="0" sz="2000">
                <a:solidFill>
                  <a:srgbClr val="555353"/>
                </a:solidFill>
                <a:latin typeface="GUTATN+HBAEET+CenturyGothic"/>
                <a:cs typeface="GUTATN+HBAEET+CenturyGothic"/>
              </a:rPr>
              <a:t>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2023-08-19T08:50:39-05:00</dcterms:modified>
</cp:coreProperties>
</file>