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12192000" cy="6858000"/>
  <p:embeddedFontLst>
    <p:embeddedFont>
      <p:font typeface="LFOFOA+CenturyGothic-Bold"/>
      <p:regular r:id="rId28"/>
    </p:embeddedFont>
    <p:embeddedFont>
      <p:font typeface="HBAEET+CenturyGothic"/>
      <p:regular r:id="rId29"/>
    </p:embeddedFont>
    <p:embeddedFont>
      <p:font typeface="NSWSLC+Wingdings3"/>
      <p:regular r:id="rId30"/>
    </p:embeddedFont>
    <p:embeddedFont>
      <p:font typeface="EWQUIU+ArialMT"/>
      <p:regular r:id="rId3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font" Target="fonts/font1.fntdata" /><Relationship Id="rId29" Type="http://schemas.openxmlformats.org/officeDocument/2006/relationships/font" Target="fonts/font2.fntdata" /><Relationship Id="rId3" Type="http://schemas.openxmlformats.org/officeDocument/2006/relationships/viewProps" Target="viewProps.xml" /><Relationship Id="rId30" Type="http://schemas.openxmlformats.org/officeDocument/2006/relationships/font" Target="fonts/font3.fntdata" /><Relationship Id="rId31" Type="http://schemas.openxmlformats.org/officeDocument/2006/relationships/font" Target="fonts/font4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cdn2.hubspot.net/hubfs/53/tools/state-of-marketing/PDFs/Not%20Another%20State%20of%20Marketing%20Report%20-%20Web%20Version.pdf" TargetMode="External" /><Relationship Id="rId3" Type="http://schemas.openxmlformats.org/officeDocument/2006/relationships/image" Target="../media/image13.png" /><Relationship Id="rId4" Type="http://schemas.openxmlformats.org/officeDocument/2006/relationships/hyperlink" Target="mailto:care@nnnow.com" TargetMode="External" /><Relationship Id="rId5" Type="http://schemas.openxmlformats.org/officeDocument/2006/relationships/hyperlink" Target="https://mailchimp.com/en-ca/resources/email-marketing-benchmarks/" TargetMode="External" /><Relationship Id="rId6" Type="http://schemas.openxmlformats.org/officeDocument/2006/relationships/hyperlink" Target="https://www.insiderintelligence.com/insights/email-marketing-personalization-trends/" TargetMode="Externa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Relationship Id="rId3" Type="http://schemas.openxmlformats.org/officeDocument/2006/relationships/hyperlink" Target="https://www.bigcommerce.co.uk/blog/influencer-marketing-statistics/#10-most-important-influencer-marketing-statistics-for-2020/" TargetMode="Externa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s21.q4cdn.com/399680738/files/doc_financials/2019/q3/Q3-2019-Earnings-Presentation.pdf" TargetMode="External" /><Relationship Id="rId3" Type="http://schemas.openxmlformats.org/officeDocument/2006/relationships/image" Target="../media/image15.png" /><Relationship Id="rId4" Type="http://schemas.openxmlformats.org/officeDocument/2006/relationships/hyperlink" Target="https://www.facebook.com/ASOS/videos/10153942333898736/" TargetMode="Externa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Relationship Id="rId3" Type="http://schemas.openxmlformats.org/officeDocument/2006/relationships/hyperlink" Target="https://www.statista.com/topics/1882/instagram/" TargetMode="External" /><Relationship Id="rId4" Type="http://schemas.openxmlformats.org/officeDocument/2006/relationships/hyperlink" Target="https://www.wired.co.uk/article/instagram-doubles-to-half-billion-users/" TargetMode="External" /><Relationship Id="rId5" Type="http://schemas.openxmlformats.org/officeDocument/2006/relationships/hyperlink" Target="https://www.bigcommerce.co.uk/blog/influencer-marketing-statistics/#10-most-important-influencer-marketing-statistics-for-2020/" TargetMode="Externa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37360" y="444859"/>
            <a:ext cx="2716616" cy="411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Project</a:t>
            </a:r>
            <a:r>
              <a:rPr dirty="0" sz="24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24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given</a:t>
            </a:r>
            <a:r>
              <a:rPr dirty="0" sz="24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24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by</a:t>
            </a:r>
            <a:r>
              <a:rPr dirty="0" sz="24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24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: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75925" y="648779"/>
            <a:ext cx="8566315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Flying</a:t>
            </a:r>
            <a:r>
              <a:rPr dirty="0" sz="36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Machine</a:t>
            </a:r>
            <a:r>
              <a:rPr dirty="0" sz="36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India</a:t>
            </a:r>
            <a:r>
              <a:rPr dirty="0" sz="36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Company</a:t>
            </a:r>
            <a:r>
              <a:rPr dirty="0" sz="36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Profile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80651" y="1473793"/>
            <a:ext cx="4972953" cy="7822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EWQUIU+ArialMT"/>
                <a:cs typeface="EWQUIU+ArialMT"/>
              </a:rPr>
              <a:t>•</a:t>
            </a:r>
            <a:r>
              <a:rPr dirty="0" sz="2050" spc="1413">
                <a:solidFill>
                  <a:srgbClr val="a53010"/>
                </a:solidFill>
                <a:latin typeface="EWQUIU+ArialMT"/>
                <a:cs typeface="EWQUIU+Arial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Company</a:t>
            </a: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Full</a:t>
            </a: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Name:</a:t>
            </a:r>
            <a:r>
              <a:rPr dirty="0" sz="2000" spc="571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Arvind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Limited</a:t>
            </a:r>
          </a:p>
          <a:p>
            <a:pPr marL="0" marR="0">
              <a:lnSpc>
                <a:spcPts val="2452"/>
              </a:lnSpc>
              <a:spcBef>
                <a:spcPts val="905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EWQUIU+ArialMT"/>
                <a:cs typeface="EWQUIU+ArialMT"/>
              </a:rPr>
              <a:t>•</a:t>
            </a:r>
            <a:r>
              <a:rPr dirty="0" sz="2050" spc="1413">
                <a:solidFill>
                  <a:srgbClr val="a53010"/>
                </a:solidFill>
                <a:latin typeface="EWQUIU+ArialMT"/>
                <a:cs typeface="EWQUIU+Arial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Type:</a:t>
            </a: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Private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80651" y="2337393"/>
            <a:ext cx="3215203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EWQUIU+ArialMT"/>
                <a:cs typeface="EWQUIU+ArialMT"/>
              </a:rPr>
              <a:t>•</a:t>
            </a:r>
            <a:r>
              <a:rPr dirty="0" sz="2050" spc="1413">
                <a:solidFill>
                  <a:srgbClr val="a53010"/>
                </a:solidFill>
                <a:latin typeface="EWQUIU+ArialMT"/>
                <a:cs typeface="EWQUIU+Arial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Industry:</a:t>
            </a:r>
            <a:r>
              <a:rPr dirty="0" sz="2000" spc="12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Fashion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wear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80651" y="2770169"/>
            <a:ext cx="2927718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EWQUIU+ArialMT"/>
                <a:cs typeface="EWQUIU+ArialMT"/>
              </a:rPr>
              <a:t>•</a:t>
            </a:r>
            <a:r>
              <a:rPr dirty="0" sz="2050" spc="1413">
                <a:solidFill>
                  <a:srgbClr val="a53010"/>
                </a:solidFill>
                <a:latin typeface="EWQUIU+ArialMT"/>
                <a:cs typeface="EWQUIU+Arial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Founded</a:t>
            </a: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Year:</a:t>
            </a: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1980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80651" y="3201969"/>
            <a:ext cx="2013329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EWQUIU+ArialMT"/>
                <a:cs typeface="EWQUIU+ArialMT"/>
              </a:rPr>
              <a:t>•</a:t>
            </a:r>
            <a:r>
              <a:rPr dirty="0" sz="2050" spc="1413">
                <a:solidFill>
                  <a:srgbClr val="a53010"/>
                </a:solidFill>
                <a:latin typeface="EWQUIU+ArialMT"/>
                <a:cs typeface="EWQUIU+Arial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Founder:</a:t>
            </a: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NA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80651" y="3633769"/>
            <a:ext cx="6843167" cy="16449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EWQUIU+ArialMT"/>
                <a:cs typeface="EWQUIU+ArialMT"/>
              </a:rPr>
              <a:t>•</a:t>
            </a:r>
            <a:r>
              <a:rPr dirty="0" sz="2050" spc="1413">
                <a:solidFill>
                  <a:srgbClr val="a53010"/>
                </a:solidFill>
                <a:latin typeface="EWQUIU+ArialMT"/>
                <a:cs typeface="EWQUIU+Arial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Headquarters:</a:t>
            </a:r>
            <a:r>
              <a:rPr dirty="0" sz="2000" spc="12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Naroda,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Ahmedabad,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Gujarat,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India</a:t>
            </a:r>
          </a:p>
          <a:p>
            <a:pPr marL="0" marR="0">
              <a:lnSpc>
                <a:spcPts val="2452"/>
              </a:lnSpc>
              <a:spcBef>
                <a:spcPts val="89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EWQUIU+ArialMT"/>
                <a:cs typeface="EWQUIU+ArialMT"/>
              </a:rPr>
              <a:t>•</a:t>
            </a:r>
            <a:r>
              <a:rPr dirty="0" sz="2050" spc="1413">
                <a:solidFill>
                  <a:srgbClr val="a53010"/>
                </a:solidFill>
                <a:latin typeface="EWQUIU+ArialMT"/>
                <a:cs typeface="EWQUIU+Arial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Key</a:t>
            </a: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People:</a:t>
            </a: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Mr.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Sanjay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Lalbha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(CEO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&amp;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MD)</a:t>
            </a:r>
          </a:p>
          <a:p>
            <a:pPr marL="0" marR="0">
              <a:lnSpc>
                <a:spcPts val="2452"/>
              </a:lnSpc>
              <a:spcBef>
                <a:spcPts val="947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EWQUIU+ArialMT"/>
                <a:cs typeface="EWQUIU+ArialMT"/>
              </a:rPr>
              <a:t>•</a:t>
            </a:r>
            <a:r>
              <a:rPr dirty="0" sz="2050" spc="1413">
                <a:solidFill>
                  <a:srgbClr val="a53010"/>
                </a:solidFill>
                <a:latin typeface="EWQUIU+ArialMT"/>
                <a:cs typeface="EWQUIU+Arial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Parent</a:t>
            </a: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Company:</a:t>
            </a:r>
            <a:r>
              <a:rPr dirty="0" sz="2000" spc="21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Lalbhai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Group</a:t>
            </a:r>
          </a:p>
          <a:p>
            <a:pPr marL="0" marR="0">
              <a:lnSpc>
                <a:spcPts val="2452"/>
              </a:lnSpc>
              <a:spcBef>
                <a:spcPts val="955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EWQUIU+ArialMT"/>
                <a:cs typeface="EWQUIU+ArialMT"/>
              </a:rPr>
              <a:t>•</a:t>
            </a:r>
            <a:r>
              <a:rPr dirty="0" sz="2050" spc="1413">
                <a:solidFill>
                  <a:srgbClr val="a53010"/>
                </a:solidFill>
                <a:latin typeface="EWQUIU+ArialMT"/>
                <a:cs typeface="EWQUIU+Arial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Subsidiaries:</a:t>
            </a: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NA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48160" y="540930"/>
            <a:ext cx="5845356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SEO</a:t>
            </a:r>
            <a:r>
              <a:rPr dirty="0" sz="36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&amp;</a:t>
            </a:r>
            <a:r>
              <a:rPr dirty="0" sz="36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Keyword</a:t>
            </a:r>
            <a:r>
              <a:rPr dirty="0" sz="36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Research: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57132" y="1410293"/>
            <a:ext cx="8885536" cy="1873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NSWSLC+Wingdings3"/>
                <a:cs typeface="NSWSLC+Wingdings3"/>
              </a:rPr>
              <a:t></a:t>
            </a:r>
            <a:r>
              <a:rPr dirty="0" sz="2050" spc="360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An</a:t>
            </a:r>
            <a:r>
              <a:rPr dirty="0" sz="2000" spc="251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SEO</a:t>
            </a:r>
            <a:r>
              <a:rPr dirty="0" sz="2000" spc="254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audit</a:t>
            </a:r>
            <a:r>
              <a:rPr dirty="0" sz="2000" spc="246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is</a:t>
            </a:r>
            <a:r>
              <a:rPr dirty="0" sz="2000" spc="248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</a:t>
            </a:r>
            <a:r>
              <a:rPr dirty="0" sz="2000" spc="245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comprehensive</a:t>
            </a:r>
            <a:r>
              <a:rPr dirty="0" sz="2000" spc="283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evaluation</a:t>
            </a:r>
            <a:r>
              <a:rPr dirty="0" sz="2000" spc="255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of</a:t>
            </a:r>
            <a:r>
              <a:rPr dirty="0" sz="2000" spc="251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</a:t>
            </a:r>
            <a:r>
              <a:rPr dirty="0" sz="2000" spc="245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website's</a:t>
            </a:r>
            <a:r>
              <a:rPr dirty="0" sz="2000" spc="254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search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engine</a:t>
            </a:r>
            <a:r>
              <a:rPr dirty="0" sz="2000" spc="711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optimization</a:t>
            </a:r>
            <a:r>
              <a:rPr dirty="0" sz="2000" spc="7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(SEO)</a:t>
            </a:r>
            <a:r>
              <a:rPr dirty="0" sz="2000" spc="694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performance</a:t>
            </a:r>
            <a:r>
              <a:rPr dirty="0" sz="2000" spc="707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and</a:t>
            </a:r>
            <a:r>
              <a:rPr dirty="0" sz="2000" spc="698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overall</a:t>
            </a:r>
            <a:r>
              <a:rPr dirty="0" sz="2000" spc="696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health.</a:t>
            </a:r>
            <a:r>
              <a:rPr dirty="0" sz="2000" spc="698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The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main</a:t>
            </a:r>
            <a:r>
              <a:rPr dirty="0" sz="2000" spc="295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purpose</a:t>
            </a:r>
            <a:r>
              <a:rPr dirty="0" sz="2000" spc="292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of</a:t>
            </a:r>
            <a:r>
              <a:rPr dirty="0" sz="2000" spc="295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an</a:t>
            </a:r>
            <a:r>
              <a:rPr dirty="0" sz="2000" spc="294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SEO</a:t>
            </a:r>
            <a:r>
              <a:rPr dirty="0" sz="2000" spc="298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audit</a:t>
            </a:r>
            <a:r>
              <a:rPr dirty="0" sz="2000" spc="289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is</a:t>
            </a:r>
            <a:r>
              <a:rPr dirty="0" sz="2000" spc="291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to</a:t>
            </a:r>
            <a:r>
              <a:rPr dirty="0" sz="2000" spc="295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identify</a:t>
            </a:r>
            <a:r>
              <a:rPr dirty="0" sz="2000" spc="306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areas</a:t>
            </a:r>
            <a:r>
              <a:rPr dirty="0" sz="2000" spc="285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of</a:t>
            </a:r>
            <a:r>
              <a:rPr dirty="0" sz="2000" spc="295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improvement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and</a:t>
            </a:r>
            <a:r>
              <a:rPr dirty="0" sz="2000" spc="382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uncover</a:t>
            </a:r>
            <a:r>
              <a:rPr dirty="0" sz="2000" spc="398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issues</a:t>
            </a:r>
            <a:r>
              <a:rPr dirty="0" sz="2000" spc="372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that</a:t>
            </a:r>
            <a:r>
              <a:rPr dirty="0" sz="2000" spc="375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may</a:t>
            </a:r>
            <a:r>
              <a:rPr dirty="0" sz="2000" spc="375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be</a:t>
            </a:r>
            <a:r>
              <a:rPr dirty="0" sz="2000" spc="372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hindering</a:t>
            </a:r>
            <a:r>
              <a:rPr dirty="0" sz="2000" spc="407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38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website's</a:t>
            </a:r>
            <a:r>
              <a:rPr dirty="0" sz="2000" spc="379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ability</a:t>
            </a:r>
            <a:r>
              <a:rPr dirty="0" sz="2000" spc="371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to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rank</a:t>
            </a:r>
            <a:r>
              <a:rPr dirty="0" sz="2000" spc="517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well</a:t>
            </a:r>
            <a:r>
              <a:rPr dirty="0" sz="2000" spc="519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in</a:t>
            </a:r>
            <a:r>
              <a:rPr dirty="0" sz="2000" spc="521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search</a:t>
            </a:r>
            <a:r>
              <a:rPr dirty="0" sz="2000" spc="528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engine</a:t>
            </a:r>
            <a:r>
              <a:rPr dirty="0" sz="2000" spc="54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results.</a:t>
            </a:r>
            <a:r>
              <a:rPr dirty="0" sz="2000" spc="511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525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SEO</a:t>
            </a:r>
            <a:r>
              <a:rPr dirty="0" sz="2000" spc="521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audit</a:t>
            </a:r>
            <a:r>
              <a:rPr dirty="0" sz="2000" spc="513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for</a:t>
            </a:r>
            <a:r>
              <a:rPr dirty="0" sz="2000" spc="519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lakme</a:t>
            </a:r>
            <a:r>
              <a:rPr dirty="0" sz="2000" spc="513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is</a:t>
            </a:r>
            <a:r>
              <a:rPr dirty="0" sz="2000" spc="515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as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follows: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55141" y="584559"/>
            <a:ext cx="3435597" cy="411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 u="sng">
                <a:solidFill>
                  <a:srgbClr val="262626"/>
                </a:solidFill>
                <a:latin typeface="LFOFOA+CenturyGothic-Bold"/>
                <a:cs typeface="LFOFOA+CenturyGothic-Bold"/>
              </a:rPr>
              <a:t>Rankings</a:t>
            </a:r>
            <a:r>
              <a:rPr dirty="0" sz="2400" spc="67" b="1" u="sng">
                <a:solidFill>
                  <a:srgbClr val="262626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2400" b="1" u="sng">
                <a:solidFill>
                  <a:srgbClr val="262626"/>
                </a:solidFill>
                <a:latin typeface="LFOFOA+CenturyGothic-Bold"/>
                <a:cs typeface="LFOFOA+CenturyGothic-Bold"/>
              </a:rPr>
              <a:t>of</a:t>
            </a:r>
            <a:r>
              <a:rPr dirty="0" sz="2400" spc="68" b="1" u="sng">
                <a:solidFill>
                  <a:srgbClr val="262626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2400" b="1" u="sng">
                <a:solidFill>
                  <a:srgbClr val="262626"/>
                </a:solidFill>
                <a:latin typeface="LFOFOA+CenturyGothic-Bold"/>
                <a:cs typeface="LFOFOA+CenturyGothic-Bold"/>
              </a:rPr>
              <a:t>keywords</a:t>
            </a:r>
            <a:r>
              <a:rPr dirty="0" sz="2400">
                <a:solidFill>
                  <a:srgbClr val="262626"/>
                </a:solidFill>
                <a:latin typeface="HBAEET+CenturyGothic"/>
                <a:cs typeface="HBAEET+CenturyGothic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0240" y="1472464"/>
            <a:ext cx="9644417" cy="626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85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Keyword</a:t>
            </a:r>
            <a:r>
              <a:rPr dirty="0" sz="2000" spc="135">
                <a:solidFill>
                  <a:srgbClr val="404040"/>
                </a:solidFill>
                <a:latin typeface="EWQUIU+ArialMT"/>
                <a:cs typeface="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rankings</a:t>
            </a:r>
            <a:r>
              <a:rPr dirty="0" sz="2000" spc="129">
                <a:solidFill>
                  <a:srgbClr val="404040"/>
                </a:solidFill>
                <a:latin typeface="EWQUIU+ArialMT"/>
                <a:cs typeface="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refer</a:t>
            </a:r>
            <a:r>
              <a:rPr dirty="0" sz="2000" spc="115">
                <a:solidFill>
                  <a:srgbClr val="404040"/>
                </a:solidFill>
                <a:latin typeface="EWQUIU+ArialMT"/>
                <a:cs typeface="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to</a:t>
            </a:r>
            <a:r>
              <a:rPr dirty="0" sz="2000" spc="123">
                <a:solidFill>
                  <a:srgbClr val="404040"/>
                </a:solidFill>
                <a:latin typeface="EWQUIU+ArialMT"/>
                <a:cs typeface="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the</a:t>
            </a:r>
            <a:r>
              <a:rPr dirty="0" sz="2000" spc="123">
                <a:solidFill>
                  <a:srgbClr val="404040"/>
                </a:solidFill>
                <a:latin typeface="EWQUIU+ArialMT"/>
                <a:cs typeface="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positions</a:t>
            </a:r>
            <a:r>
              <a:rPr dirty="0" sz="2000" spc="136">
                <a:solidFill>
                  <a:srgbClr val="404040"/>
                </a:solidFill>
                <a:latin typeface="EWQUIU+ArialMT"/>
                <a:cs typeface="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that</a:t>
            </a:r>
            <a:r>
              <a:rPr dirty="0" sz="2000" spc="116">
                <a:solidFill>
                  <a:srgbClr val="404040"/>
                </a:solidFill>
                <a:latin typeface="EWQUIU+ArialMT"/>
                <a:cs typeface="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specific</a:t>
            </a:r>
            <a:r>
              <a:rPr dirty="0" sz="2000" spc="135">
                <a:solidFill>
                  <a:srgbClr val="404040"/>
                </a:solidFill>
                <a:latin typeface="EWQUIU+ArialMT"/>
                <a:cs typeface="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keywords</a:t>
            </a:r>
            <a:r>
              <a:rPr dirty="0" sz="2000" spc="129">
                <a:solidFill>
                  <a:srgbClr val="404040"/>
                </a:solidFill>
                <a:latin typeface="EWQUIU+ArialMT"/>
                <a:cs typeface="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or</a:t>
            </a:r>
            <a:r>
              <a:rPr dirty="0" sz="2000" spc="123">
                <a:solidFill>
                  <a:srgbClr val="404040"/>
                </a:solidFill>
                <a:latin typeface="EWQUIU+ArialMT"/>
                <a:cs typeface="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key</a:t>
            </a:r>
            <a:r>
              <a:rPr dirty="0" sz="2000" spc="125">
                <a:solidFill>
                  <a:srgbClr val="404040"/>
                </a:solidFill>
                <a:latin typeface="EWQUIU+ArialMT"/>
                <a:cs typeface="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phrases</a:t>
            </a:r>
            <a:r>
              <a:rPr dirty="0" sz="2000" spc="124">
                <a:solidFill>
                  <a:srgbClr val="404040"/>
                </a:solidFill>
                <a:latin typeface="EWQUIU+ArialMT"/>
                <a:cs typeface="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hold</a:t>
            </a:r>
          </a:p>
          <a:p>
            <a:pPr marL="0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in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the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search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engine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results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pages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(serps)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when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users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search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for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those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EWQUIU+ArialMT"/>
                <a:cs typeface="EWQUIU+ArialMT"/>
              </a:rPr>
              <a:t>terms.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32000" y="2640983"/>
            <a:ext cx="3966427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#3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Denim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Brand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the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country.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32000" y="2945783"/>
            <a:ext cx="9532721" cy="21783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•</a:t>
            </a:r>
            <a:r>
              <a:rPr dirty="0" sz="2000" spc="73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India's</a:t>
            </a:r>
            <a:r>
              <a:rPr dirty="0" sz="2000" spc="742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first</a:t>
            </a:r>
            <a:r>
              <a:rPr dirty="0" sz="2000" spc="726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homegrown</a:t>
            </a:r>
            <a:r>
              <a:rPr dirty="0" sz="2000" spc="761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denim</a:t>
            </a:r>
            <a:r>
              <a:rPr dirty="0" sz="2000" spc="744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brand</a:t>
            </a:r>
            <a:r>
              <a:rPr dirty="0" sz="2000" spc="738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and</a:t>
            </a:r>
            <a:r>
              <a:rPr dirty="0" sz="2000" spc="738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one</a:t>
            </a:r>
            <a:r>
              <a:rPr dirty="0" sz="2000" spc="742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of</a:t>
            </a:r>
            <a:r>
              <a:rPr dirty="0" sz="2000" spc="732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738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coolest</a:t>
            </a:r>
            <a:r>
              <a:rPr dirty="0" sz="2000" spc="746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youth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apparel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brands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the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country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with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play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denims,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tees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and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casual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shirts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•</a:t>
            </a:r>
            <a:r>
              <a:rPr dirty="0" sz="2000" spc="53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Well</a:t>
            </a:r>
            <a:r>
              <a:rPr dirty="0" sz="2000" spc="54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defined</a:t>
            </a:r>
            <a:r>
              <a:rPr dirty="0" sz="2000" spc="551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categories</a:t>
            </a:r>
            <a:r>
              <a:rPr dirty="0" sz="2000" spc="548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with</a:t>
            </a:r>
            <a:r>
              <a:rPr dirty="0" sz="2000" spc="536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Innovative</a:t>
            </a:r>
            <a:r>
              <a:rPr dirty="0" sz="2000" spc="553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jeans</a:t>
            </a:r>
            <a:r>
              <a:rPr dirty="0" sz="2000" spc="53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wear</a:t>
            </a:r>
            <a:r>
              <a:rPr dirty="0" sz="2000" spc="528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</a:t>
            </a:r>
            <a:r>
              <a:rPr dirty="0" sz="2000" spc="536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FM,</a:t>
            </a:r>
            <a:r>
              <a:rPr dirty="0" sz="2000" spc="536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Entry</a:t>
            </a:r>
            <a:r>
              <a:rPr dirty="0" sz="2000" spc="544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price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point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heavy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FMX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range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&amp;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Urban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play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for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digital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natives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FM2001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•</a:t>
            </a:r>
            <a:r>
              <a:rPr dirty="0" sz="2000" spc="314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FMX</a:t>
            </a:r>
            <a:r>
              <a:rPr dirty="0" sz="2000" spc="318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Model</a:t>
            </a:r>
            <a:r>
              <a:rPr dirty="0" sz="2000" spc="326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stores</a:t>
            </a:r>
            <a:r>
              <a:rPr dirty="0" sz="2000" spc="318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for</a:t>
            </a:r>
            <a:r>
              <a:rPr dirty="0" sz="2000" spc="317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small</a:t>
            </a:r>
            <a:r>
              <a:rPr dirty="0" sz="2000" spc="309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tier</a:t>
            </a:r>
            <a:r>
              <a:rPr dirty="0" sz="2000" spc="314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towns</a:t>
            </a:r>
            <a:r>
              <a:rPr dirty="0" sz="2000" spc="324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of</a:t>
            </a:r>
            <a:r>
              <a:rPr dirty="0" sz="2000" spc="317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India,</a:t>
            </a:r>
            <a:r>
              <a:rPr dirty="0" sz="2000" spc="317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and</a:t>
            </a:r>
            <a:r>
              <a:rPr dirty="0" sz="2000" spc="323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strategic</a:t>
            </a:r>
            <a:r>
              <a:rPr dirty="0" sz="2000" spc="322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partnership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with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Flipkart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group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to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strengthen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its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innovative,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online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first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mindset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•</a:t>
            </a:r>
            <a:r>
              <a:rPr dirty="0" sz="2000" spc="548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Size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: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~400+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Cr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NSV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turnover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32000" y="5079383"/>
            <a:ext cx="3255239" cy="6543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•</a:t>
            </a:r>
            <a:r>
              <a:rPr dirty="0" sz="2000" spc="548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Revenue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CAGR#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: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18%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•</a:t>
            </a:r>
            <a:r>
              <a:rPr dirty="0" sz="2000" spc="548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Store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Count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: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250+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02716" y="632049"/>
            <a:ext cx="3834977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4a3e6d"/>
                </a:solidFill>
                <a:latin typeface="LFOFOA+CenturyGothic-Bold"/>
                <a:cs typeface="LFOFOA+CenturyGothic-Bold"/>
              </a:rPr>
              <a:t>Email</a:t>
            </a:r>
            <a:r>
              <a:rPr dirty="0" sz="3600" b="1">
                <a:solidFill>
                  <a:srgbClr val="4a3e6d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3600" b="1">
                <a:solidFill>
                  <a:srgbClr val="4a3e6d"/>
                </a:solidFill>
                <a:latin typeface="LFOFOA+CenturyGothic-Bold"/>
                <a:cs typeface="LFOFOA+CenturyGothic-Bold"/>
              </a:rPr>
              <a:t>Marketing</a:t>
            </a:r>
            <a:r>
              <a:rPr dirty="0" sz="3600">
                <a:solidFill>
                  <a:srgbClr val="4a3e6d"/>
                </a:solidFill>
                <a:latin typeface="HBAEET+CenturyGothic"/>
                <a:cs typeface="HBAEET+CenturyGothic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7340" y="1779569"/>
            <a:ext cx="1205777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NSWSLC+Wingdings3"/>
                <a:cs typeface="NSWSLC+Wingdings3"/>
              </a:rPr>
              <a:t></a:t>
            </a:r>
            <a:r>
              <a:rPr dirty="0" sz="2050" spc="360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Flying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68333" y="1779569"/>
            <a:ext cx="1239589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Machine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91075" y="1779569"/>
            <a:ext cx="823118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Head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99480" y="1779569"/>
            <a:ext cx="893936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Office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76148" y="1779569"/>
            <a:ext cx="690909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Ema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20240" y="2084369"/>
            <a:ext cx="2763441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ID:</a:t>
            </a:r>
            <a:r>
              <a:rPr dirty="0" sz="2000" spc="1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2000" b="1" u="sng">
                <a:solidFill>
                  <a:srgbClr val="fb4a18"/>
                </a:solidFill>
                <a:latin typeface="LFOFOA+CenturyGothic-Bold"/>
                <a:cs typeface="LFOFOA+CenturyGothic-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care@nnnow.com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77340" y="2515194"/>
            <a:ext cx="6372613" cy="12639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NSWSLC+Wingdings3"/>
                <a:cs typeface="NSWSLC+Wingdings3"/>
              </a:rPr>
              <a:t></a:t>
            </a:r>
            <a:r>
              <a:rPr dirty="0" sz="2050" spc="360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Retail</a:t>
            </a:r>
            <a:r>
              <a:rPr dirty="0" sz="2000" spc="148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brands</a:t>
            </a:r>
            <a:r>
              <a:rPr dirty="0" sz="2000" spc="155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like</a:t>
            </a:r>
            <a:r>
              <a:rPr dirty="0" sz="2000" spc="149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fashion</a:t>
            </a:r>
            <a:r>
              <a:rPr dirty="0" sz="2000" spc="162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stores</a:t>
            </a:r>
            <a:r>
              <a:rPr dirty="0" sz="2000" spc="153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have</a:t>
            </a:r>
            <a:r>
              <a:rPr dirty="0" sz="2000" spc="158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an</a:t>
            </a:r>
            <a:r>
              <a:rPr dirty="0" sz="2000" spc="150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industr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average</a:t>
            </a:r>
            <a:r>
              <a:rPr dirty="0" sz="2000" spc="428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open</a:t>
            </a:r>
            <a:r>
              <a:rPr dirty="0" sz="2000" spc="432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rate</a:t>
            </a:r>
            <a:r>
              <a:rPr dirty="0" sz="2000" spc="419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of</a:t>
            </a:r>
            <a:r>
              <a:rPr dirty="0" sz="2000" spc="425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18.39%</a:t>
            </a:r>
            <a:r>
              <a:rPr dirty="0" sz="2000" spc="438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and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an</a:t>
            </a:r>
            <a:r>
              <a:rPr dirty="0" sz="2000" spc="430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averag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click</a:t>
            </a:r>
            <a:r>
              <a:rPr dirty="0" sz="2000" spc="2372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rate</a:t>
            </a:r>
            <a:r>
              <a:rPr dirty="0" sz="2000" spc="2355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of</a:t>
            </a:r>
            <a:r>
              <a:rPr dirty="0" sz="2000" spc="2362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2.25%</a:t>
            </a:r>
            <a:r>
              <a:rPr dirty="0" sz="2000" spc="2371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for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their</a:t>
            </a:r>
            <a:r>
              <a:rPr dirty="0" sz="2000" spc="2369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marketin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emails,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according</a:t>
            </a:r>
            <a:r>
              <a:rPr dirty="0" sz="2000" spc="51" u="sng">
                <a:solidFill>
                  <a:srgbClr val="fb4a18"/>
                </a:solidFill>
                <a:latin typeface="HBAEET+CenturyGothic"/>
                <a:cs typeface="HBAEET+Century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dirty="0" sz="2000" spc="51" u="sng">
                <a:solidFill>
                  <a:srgbClr val="fb4a18"/>
                </a:solidFill>
                <a:latin typeface="HBAEET+CenturyGothic"/>
                <a:cs typeface="HBAEET+Century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Mailchimp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77340" y="3861394"/>
            <a:ext cx="6432525" cy="1873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NSWSLC+Wingdings3"/>
                <a:cs typeface="NSWSLC+Wingdings3"/>
              </a:rPr>
              <a:t></a:t>
            </a:r>
            <a:r>
              <a:rPr dirty="0" sz="2050" spc="360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There’s</a:t>
            </a:r>
            <a:r>
              <a:rPr dirty="0" sz="2000" spc="1930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a</a:t>
            </a:r>
            <a:r>
              <a:rPr dirty="0" sz="2000" spc="1918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reason</a:t>
            </a:r>
            <a:r>
              <a:rPr dirty="0" sz="2000" spc="1929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the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average</a:t>
            </a:r>
            <a:r>
              <a:rPr dirty="0" sz="2000" spc="1935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return</a:t>
            </a:r>
            <a:r>
              <a:rPr dirty="0" sz="2000" spc="1928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o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investment</a:t>
            </a:r>
            <a:r>
              <a:rPr dirty="0" sz="2000" spc="2180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for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email</a:t>
            </a:r>
            <a:r>
              <a:rPr dirty="0" sz="2000" spc="2162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marketing</a:t>
            </a:r>
            <a:r>
              <a:rPr dirty="0" sz="2000" spc="2170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is</a:t>
            </a:r>
            <a:r>
              <a:rPr dirty="0" sz="2000" spc="2160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still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fb4a18"/>
                </a:solidFill>
                <a:latin typeface="HBAEET+CenturyGothic"/>
                <a:cs typeface="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$4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dirty="0" sz="2000" spc="57" u="sng">
                <a:solidFill>
                  <a:srgbClr val="fb4a18"/>
                </a:solidFill>
                <a:latin typeface="HBAEET+CenturyGothic"/>
                <a:cs typeface="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every</a:t>
            </a:r>
            <a:r>
              <a:rPr dirty="0" sz="2000" spc="63" u="sng">
                <a:solidFill>
                  <a:srgbClr val="fb4a18"/>
                </a:solidFill>
                <a:latin typeface="HBAEET+CenturyGothic"/>
                <a:cs typeface="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spc="63">
                <a:solidFill>
                  <a:srgbClr val="fb4a18"/>
                </a:solidFill>
                <a:latin typeface="HBAEET+CenturyGothic"/>
                <a:cs typeface="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dollar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.</a:t>
            </a:r>
            <a:r>
              <a:rPr dirty="0" sz="2000" spc="609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It’s</a:t>
            </a:r>
            <a:r>
              <a:rPr dirty="0" sz="2000" spc="607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simple</a:t>
            </a:r>
            <a:r>
              <a:rPr dirty="0" sz="2000" spc="611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yet</a:t>
            </a:r>
            <a:r>
              <a:rPr dirty="0" sz="2000" spc="615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so</a:t>
            </a:r>
            <a:r>
              <a:rPr dirty="0" sz="2000" spc="615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effective.</a:t>
            </a:r>
            <a:r>
              <a:rPr dirty="0" sz="2000" spc="626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I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total,</a:t>
            </a:r>
            <a:r>
              <a:rPr dirty="0" sz="2000" spc="519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email</a:t>
            </a:r>
            <a:r>
              <a:rPr dirty="0" sz="2000" spc="523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marketing</a:t>
            </a:r>
            <a:r>
              <a:rPr dirty="0" sz="2000" spc="532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is</a:t>
            </a:r>
            <a:r>
              <a:rPr dirty="0" sz="2000" spc="523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responsible</a:t>
            </a:r>
            <a:r>
              <a:rPr dirty="0" sz="2000" spc="532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for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81%</a:t>
            </a:r>
            <a:r>
              <a:rPr dirty="0" sz="2000" spc="59" u="sng">
                <a:solidFill>
                  <a:srgbClr val="fb4a18"/>
                </a:solidFill>
                <a:latin typeface="HBAEET+CenturyGothic"/>
                <a:cs typeface="HBAEET+Century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spc="-25">
                <a:solidFill>
                  <a:srgbClr val="fb4a18"/>
                </a:solidFill>
                <a:latin typeface="HBAEET+CenturyGothic"/>
                <a:cs typeface="HBAEET+Century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fb4a18"/>
                </a:solidFill>
                <a:latin typeface="HBAEET+CenturyGothic"/>
                <a:cs typeface="HBAEET+Century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</a:t>
            </a:r>
            <a:r>
              <a:rPr dirty="0" sz="2000" spc="61" u="sng">
                <a:solidFill>
                  <a:srgbClr val="fb4a18"/>
                </a:solidFill>
                <a:latin typeface="HBAEET+CenturyGothic"/>
                <a:cs typeface="HBAEET+Century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spc="1578">
                <a:solidFill>
                  <a:srgbClr val="fb4a18"/>
                </a:solidFill>
                <a:latin typeface="HBAEET+CenturyGothic"/>
                <a:cs typeface="HBAEET+Century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acquisition</a:t>
            </a:r>
            <a:r>
              <a:rPr dirty="0" sz="2000" spc="14">
                <a:solidFill>
                  <a:srgbClr val="fb4a18"/>
                </a:solidFill>
                <a:latin typeface="HBAEET+CenturyGothic"/>
                <a:cs typeface="HBAEET+Century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and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80%</a:t>
            </a:r>
            <a:r>
              <a:rPr dirty="0" sz="2000" spc="2144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of</a:t>
            </a:r>
            <a:r>
              <a:rPr dirty="0" sz="2000" spc="2131">
                <a:solidFill>
                  <a:srgbClr val="1e212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custome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e2129"/>
                </a:solidFill>
                <a:latin typeface="HBAEET+CenturyGothic"/>
                <a:cs typeface="HBAEET+CenturyGothic"/>
              </a:rPr>
              <a:t>retention.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31595" y="741374"/>
            <a:ext cx="5533545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4a3e6d"/>
                </a:solidFill>
                <a:latin typeface="LFOFOA+CenturyGothic-Bold"/>
                <a:cs typeface="LFOFOA+CenturyGothic-Bold"/>
              </a:rPr>
              <a:t>Social</a:t>
            </a:r>
            <a:r>
              <a:rPr dirty="0" sz="3600" b="1">
                <a:solidFill>
                  <a:srgbClr val="4a3e6d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3600" b="1">
                <a:solidFill>
                  <a:srgbClr val="4a3e6d"/>
                </a:solidFill>
                <a:latin typeface="LFOFOA+CenturyGothic-Bold"/>
                <a:cs typeface="LFOFOA+CenturyGothic-Bold"/>
              </a:rPr>
              <a:t>Media</a:t>
            </a:r>
            <a:r>
              <a:rPr dirty="0" sz="3600" b="1">
                <a:solidFill>
                  <a:srgbClr val="4a3e6d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3600" b="1">
                <a:solidFill>
                  <a:srgbClr val="4a3e6d"/>
                </a:solidFill>
                <a:latin typeface="LFOFOA+CenturyGothic-Bold"/>
                <a:cs typeface="LFOFOA+CenturyGothic-Bold"/>
              </a:rPr>
              <a:t>Marketing: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1190" y="1599043"/>
            <a:ext cx="10740336" cy="1568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</a:t>
            </a:r>
            <a:r>
              <a:rPr dirty="0" sz="2000" spc="114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addition</a:t>
            </a:r>
            <a:r>
              <a:rPr dirty="0" sz="2000" spc="127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to</a:t>
            </a:r>
            <a:r>
              <a:rPr dirty="0" sz="2000" spc="114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managing</a:t>
            </a:r>
            <a:r>
              <a:rPr dirty="0" sz="2000" spc="13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your</a:t>
            </a:r>
            <a:r>
              <a:rPr dirty="0" sz="2000" spc="116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social</a:t>
            </a:r>
            <a:r>
              <a:rPr dirty="0" sz="2000" spc="12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media</a:t>
            </a:r>
            <a:r>
              <a:rPr dirty="0" sz="2000" spc="116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accounts,</a:t>
            </a:r>
            <a:r>
              <a:rPr dirty="0" sz="2000" spc="129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influencer</a:t>
            </a:r>
            <a:r>
              <a:rPr dirty="0" sz="2000" spc="135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marketing</a:t>
            </a:r>
            <a:r>
              <a:rPr dirty="0" sz="2000" spc="121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should</a:t>
            </a:r>
            <a:r>
              <a:rPr dirty="0" sz="2000" spc="126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be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an</a:t>
            </a:r>
            <a:r>
              <a:rPr dirty="0" sz="2000" spc="75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essential</a:t>
            </a:r>
            <a:r>
              <a:rPr dirty="0" sz="2000" spc="79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part</a:t>
            </a:r>
            <a:r>
              <a:rPr dirty="0" sz="2000" spc="67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of</a:t>
            </a:r>
            <a:r>
              <a:rPr dirty="0" sz="2000" spc="76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your</a:t>
            </a:r>
            <a:r>
              <a:rPr dirty="0" sz="2000" spc="8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overall</a:t>
            </a:r>
            <a:r>
              <a:rPr dirty="0" sz="2000" spc="81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strategy.</a:t>
            </a:r>
            <a:r>
              <a:rPr dirty="0" sz="2000" spc="75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Influencer</a:t>
            </a:r>
            <a:r>
              <a:rPr dirty="0" sz="2000" spc="94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marketing</a:t>
            </a:r>
            <a:r>
              <a:rPr dirty="0" sz="2000" spc="82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budgets</a:t>
            </a:r>
            <a:r>
              <a:rPr dirty="0" sz="2000" spc="82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are</a:t>
            </a:r>
            <a:r>
              <a:rPr dirty="0" sz="2000" spc="72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increasing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year-over-year,</a:t>
            </a:r>
            <a:r>
              <a:rPr dirty="0" sz="2000" spc="343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with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fb4a18"/>
                </a:solidFill>
                <a:latin typeface="HBAEET+CenturyGothic"/>
                <a:cs typeface="HBAEET+Century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</a:t>
            </a:r>
            <a:r>
              <a:rPr dirty="0" sz="2000" spc="343">
                <a:solidFill>
                  <a:srgbClr val="fb4a18"/>
                </a:solidFill>
                <a:latin typeface="HBAEET+CenturyGothic"/>
                <a:cs typeface="HBAEET+Century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percent</a:t>
            </a:r>
            <a:r>
              <a:rPr dirty="0" sz="2000" spc="20">
                <a:solidFill>
                  <a:srgbClr val="fb4a18"/>
                </a:solidFill>
                <a:latin typeface="HBAEET+CenturyGothic"/>
                <a:cs typeface="HBAEET+Century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of</a:t>
            </a:r>
            <a:r>
              <a:rPr dirty="0" sz="2000" spc="335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companies</a:t>
            </a:r>
            <a:r>
              <a:rPr dirty="0" sz="2000" spc="351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planning</a:t>
            </a:r>
            <a:r>
              <a:rPr dirty="0" sz="2000" spc="355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to</a:t>
            </a:r>
            <a:r>
              <a:rPr dirty="0" sz="2000" spc="338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spend</a:t>
            </a:r>
            <a:r>
              <a:rPr dirty="0" sz="2000" spc="347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more</a:t>
            </a:r>
            <a:r>
              <a:rPr dirty="0" sz="2000" spc="342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than</a:t>
            </a:r>
            <a:r>
              <a:rPr dirty="0" sz="2000" spc="343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half</a:t>
            </a:r>
            <a:r>
              <a:rPr dirty="0" sz="2000" spc="335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of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their</a:t>
            </a:r>
            <a:r>
              <a:rPr dirty="0" sz="2000" spc="369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budget</a:t>
            </a:r>
            <a:r>
              <a:rPr dirty="0" sz="2000" spc="37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on</a:t>
            </a:r>
            <a:r>
              <a:rPr dirty="0" sz="2000" spc="373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this</a:t>
            </a:r>
            <a:r>
              <a:rPr dirty="0" sz="2000" spc="367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marketing</a:t>
            </a:r>
            <a:r>
              <a:rPr dirty="0" sz="2000" spc="37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method.</a:t>
            </a:r>
            <a:r>
              <a:rPr dirty="0" sz="2000" spc="376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There</a:t>
            </a:r>
            <a:r>
              <a:rPr dirty="0" sz="2000" spc="372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are</a:t>
            </a:r>
            <a:r>
              <a:rPr dirty="0" sz="2000" spc="358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several</a:t>
            </a:r>
            <a:r>
              <a:rPr dirty="0" sz="2000" spc="366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ways</a:t>
            </a:r>
            <a:r>
              <a:rPr dirty="0" sz="2000" spc="359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you</a:t>
            </a:r>
            <a:r>
              <a:rPr dirty="0" sz="2000" spc="366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can</a:t>
            </a:r>
            <a:r>
              <a:rPr dirty="0" sz="2000" spc="372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work</a:t>
            </a:r>
            <a:r>
              <a:rPr dirty="0" sz="2000" spc="363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with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influencers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to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increase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sales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and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spread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brand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awareness.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49131" y="622898"/>
            <a:ext cx="2662386" cy="660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Facebook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32559" y="1769386"/>
            <a:ext cx="5239566" cy="3397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Facebook</a:t>
            </a:r>
            <a:r>
              <a:rPr dirty="0" sz="2000" spc="228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is</a:t>
            </a:r>
            <a:r>
              <a:rPr dirty="0" sz="2000" spc="209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219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most</a:t>
            </a:r>
            <a:r>
              <a:rPr dirty="0" sz="2000" spc="214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used</a:t>
            </a:r>
            <a:r>
              <a:rPr dirty="0" sz="2000" spc="217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social</a:t>
            </a:r>
            <a:r>
              <a:rPr dirty="0" sz="2000" spc="219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media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platform</a:t>
            </a:r>
            <a:r>
              <a:rPr dirty="0" sz="2000" spc="994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</a:t>
            </a:r>
            <a:r>
              <a:rPr dirty="0" sz="2000" spc="1002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1005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world</a:t>
            </a:r>
            <a:r>
              <a:rPr dirty="0" sz="2000" spc="1007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with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2.45</a:t>
            </a:r>
            <a:r>
              <a:rPr dirty="0" sz="2000" spc="61" u="sng">
                <a:solidFill>
                  <a:srgbClr val="fb4a18"/>
                </a:solidFill>
                <a:latin typeface="HBAEET+CenturyGothic"/>
                <a:cs typeface="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spc="448">
                <a:solidFill>
                  <a:srgbClr val="fb4a18"/>
                </a:solidFill>
                <a:latin typeface="HBAEET+CenturyGothic"/>
                <a:cs typeface="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billion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monthly</a:t>
            </a:r>
            <a:r>
              <a:rPr dirty="0" sz="2000" spc="71" u="sng">
                <a:solidFill>
                  <a:srgbClr val="fb4a18"/>
                </a:solidFill>
                <a:latin typeface="HBAEET+CenturyGothic"/>
                <a:cs typeface="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spc="719">
                <a:solidFill>
                  <a:srgbClr val="fb4a18"/>
                </a:solidFill>
                <a:latin typeface="HBAEET+CenturyGothic"/>
                <a:cs typeface="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active</a:t>
            </a:r>
            <a:r>
              <a:rPr dirty="0" sz="2000" spc="58" u="sng">
                <a:solidFill>
                  <a:srgbClr val="fb4a18"/>
                </a:solidFill>
                <a:latin typeface="HBAEET+CenturyGothic"/>
                <a:cs typeface="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spc="719">
                <a:solidFill>
                  <a:srgbClr val="fb4a18"/>
                </a:solidFill>
                <a:latin typeface="HBAEET+CenturyGothic"/>
                <a:cs typeface="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users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.</a:t>
            </a:r>
            <a:r>
              <a:rPr dirty="0" sz="2000" spc="1264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</a:t>
            </a:r>
            <a:r>
              <a:rPr dirty="0" sz="2000" spc="1272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addition</a:t>
            </a:r>
            <a:r>
              <a:rPr dirty="0" sz="2000" spc="1285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to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regular</a:t>
            </a:r>
            <a:r>
              <a:rPr dirty="0" sz="2000" spc="1157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Facebook</a:t>
            </a:r>
            <a:r>
              <a:rPr dirty="0" sz="2000" spc="1173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posts,</a:t>
            </a:r>
            <a:r>
              <a:rPr dirty="0" sz="2000" spc="1152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fashion</a:t>
            </a:r>
            <a:r>
              <a:rPr dirty="0" sz="2000" spc="1168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app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marketers</a:t>
            </a:r>
            <a:r>
              <a:rPr dirty="0" sz="2000" spc="482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can</a:t>
            </a:r>
            <a:r>
              <a:rPr dirty="0" sz="2000" spc="494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use</a:t>
            </a:r>
            <a:r>
              <a:rPr dirty="0" sz="2000" spc="482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492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platform</a:t>
            </a:r>
            <a:r>
              <a:rPr dirty="0" sz="2000" spc="48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for</a:t>
            </a:r>
            <a:r>
              <a:rPr dirty="0" sz="2000" spc="486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live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broadcasts.</a:t>
            </a:r>
            <a:r>
              <a:rPr dirty="0" sz="2000" spc="112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For</a:t>
            </a:r>
            <a:r>
              <a:rPr dirty="0" sz="2000" spc="12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example,</a:t>
            </a:r>
            <a:r>
              <a:rPr dirty="0" sz="2000" spc="111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ASOS</a:t>
            </a:r>
            <a:r>
              <a:rPr dirty="0" sz="2000" spc="113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went</a:t>
            </a:r>
            <a:r>
              <a:rPr dirty="0" sz="2000" spc="116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live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with</a:t>
            </a:r>
            <a:r>
              <a:rPr dirty="0" sz="2000" spc="154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‘</a:t>
            </a: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</a:t>
            </a:r>
            <a:r>
              <a:rPr dirty="0" sz="2000" spc="63" u="sng">
                <a:solidFill>
                  <a:srgbClr val="fb4a18"/>
                </a:solidFill>
                <a:latin typeface="HBAEET+CenturyGothic"/>
                <a:cs typeface="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spc="-400">
                <a:solidFill>
                  <a:srgbClr val="fb4a18"/>
                </a:solidFill>
                <a:latin typeface="HBAEET+CenturyGothic"/>
                <a:cs typeface="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layers</a:t>
            </a:r>
            <a:r>
              <a:rPr dirty="0" sz="2000" spc="50" u="sng">
                <a:solidFill>
                  <a:srgbClr val="fb4a18"/>
                </a:solidFill>
                <a:latin typeface="HBAEET+CenturyGothic"/>
                <a:cs typeface="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spc="-400">
                <a:solidFill>
                  <a:srgbClr val="fb4a18"/>
                </a:solidFill>
                <a:latin typeface="HBAEET+CenturyGothic"/>
                <a:cs typeface="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fb4a18"/>
                </a:solidFill>
                <a:latin typeface="HBAEET+CenturyGothic"/>
                <a:cs typeface="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dirty="0" sz="2000" spc="152">
                <a:solidFill>
                  <a:srgbClr val="fb4a18"/>
                </a:solidFill>
                <a:latin typeface="HBAEET+CenturyGothic"/>
                <a:cs typeface="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ASOS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,’</a:t>
            </a:r>
            <a:r>
              <a:rPr dirty="0" sz="2000" spc="147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</a:t>
            </a:r>
            <a:r>
              <a:rPr dirty="0" sz="2000" spc="146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short</a:t>
            </a:r>
            <a:r>
              <a:rPr dirty="0" sz="2000" spc="159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contest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between</a:t>
            </a:r>
            <a:r>
              <a:rPr dirty="0" sz="2000" spc="115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ASOS</a:t>
            </a:r>
            <a:r>
              <a:rPr dirty="0" sz="2000" spc="1144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staff</a:t>
            </a:r>
            <a:r>
              <a:rPr dirty="0" sz="2000" spc="1131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members</a:t>
            </a:r>
            <a:r>
              <a:rPr dirty="0" sz="2000" spc="1144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where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they</a:t>
            </a:r>
            <a:r>
              <a:rPr dirty="0" sz="2000" spc="167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had</a:t>
            </a:r>
            <a:r>
              <a:rPr dirty="0" sz="2000" spc="164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30</a:t>
            </a:r>
            <a:r>
              <a:rPr dirty="0" sz="2000" spc="164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minutes</a:t>
            </a:r>
            <a:r>
              <a:rPr dirty="0" sz="2000" spc="162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to</a:t>
            </a:r>
            <a:r>
              <a:rPr dirty="0" sz="2000" spc="159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create</a:t>
            </a:r>
            <a:r>
              <a:rPr dirty="0" sz="2000" spc="162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</a:t>
            </a:r>
            <a:r>
              <a:rPr dirty="0" sz="2000" spc="151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look</a:t>
            </a:r>
            <a:r>
              <a:rPr dirty="0" sz="2000" spc="162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for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their</a:t>
            </a:r>
            <a:r>
              <a:rPr dirty="0" sz="2000" spc="347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models</a:t>
            </a:r>
            <a:r>
              <a:rPr dirty="0" sz="2000" spc="35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–</a:t>
            </a:r>
            <a:r>
              <a:rPr dirty="0" sz="2000" spc="339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using</a:t>
            </a:r>
            <a:r>
              <a:rPr dirty="0" sz="2000" spc="349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100</a:t>
            </a:r>
            <a:r>
              <a:rPr dirty="0" sz="2000" spc="352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layers</a:t>
            </a:r>
            <a:r>
              <a:rPr dirty="0" sz="2000" spc="34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for</a:t>
            </a:r>
            <a:r>
              <a:rPr dirty="0" sz="2000" spc="343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ASOS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clothing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dramatic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effect.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40560" y="522985"/>
            <a:ext cx="2502247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LFOFOA+CenturyGothic-Bold"/>
                <a:cs typeface="LFOFOA+CenturyGothic-Bold"/>
              </a:rPr>
              <a:t>Instagram: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0320" y="1217253"/>
            <a:ext cx="10961779" cy="21783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Instagram</a:t>
            </a:r>
            <a:r>
              <a:rPr dirty="0" sz="2000" spc="255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has</a:t>
            </a:r>
            <a:r>
              <a:rPr dirty="0" sz="2000" spc="256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an</a:t>
            </a:r>
            <a:r>
              <a:rPr dirty="0" sz="2000" spc="255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active</a:t>
            </a:r>
            <a:r>
              <a:rPr dirty="0" sz="2000" spc="263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global</a:t>
            </a:r>
            <a:r>
              <a:rPr dirty="0" sz="2000" spc="259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audience</a:t>
            </a:r>
            <a:r>
              <a:rPr dirty="0" sz="2000" spc="273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of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500</a:t>
            </a:r>
            <a:r>
              <a:rPr dirty="0" sz="2000" spc="63" u="sng">
                <a:solidFill>
                  <a:srgbClr val="fb4a18"/>
                </a:solidFill>
                <a:latin typeface="HBAEET+CenturyGothic"/>
                <a:cs typeface="HBAEET+Century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spc="-295">
                <a:solidFill>
                  <a:srgbClr val="fb4a18"/>
                </a:solidFill>
                <a:latin typeface="HBAEET+CenturyGothic"/>
                <a:cs typeface="HBAEET+Century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million</a:t>
            </a:r>
            <a:r>
              <a:rPr dirty="0" sz="2000" spc="60" u="sng">
                <a:solidFill>
                  <a:srgbClr val="fb4a18"/>
                </a:solidFill>
                <a:latin typeface="HBAEET+CenturyGothic"/>
                <a:cs typeface="HBAEET+Century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spc="-295">
                <a:solidFill>
                  <a:srgbClr val="fb4a18"/>
                </a:solidFill>
                <a:latin typeface="HBAEET+CenturyGothic"/>
                <a:cs typeface="HBAEET+Century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daily</a:t>
            </a:r>
            <a:r>
              <a:rPr dirty="0" sz="2000" spc="54" u="sng">
                <a:solidFill>
                  <a:srgbClr val="fb4a18"/>
                </a:solidFill>
                <a:latin typeface="HBAEET+CenturyGothic"/>
                <a:cs typeface="HBAEET+Century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spc="-296">
                <a:solidFill>
                  <a:srgbClr val="fb4a18"/>
                </a:solidFill>
                <a:latin typeface="HBAEET+CenturyGothic"/>
                <a:cs typeface="HBAEET+Century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active</a:t>
            </a:r>
            <a:r>
              <a:rPr dirty="0" sz="2000" spc="58" u="sng">
                <a:solidFill>
                  <a:srgbClr val="fb4a18"/>
                </a:solidFill>
                <a:latin typeface="HBAEET+CenturyGothic"/>
                <a:cs typeface="HBAEET+Century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spc="-295">
                <a:solidFill>
                  <a:srgbClr val="fb4a18"/>
                </a:solidFill>
                <a:latin typeface="HBAEET+CenturyGothic"/>
                <a:cs typeface="HBAEET+Century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users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,</a:t>
            </a:r>
            <a:r>
              <a:rPr dirty="0" sz="2000" spc="25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collectively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tapping</a:t>
            </a:r>
            <a:r>
              <a:rPr dirty="0" sz="2000" spc="117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122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platform’s</a:t>
            </a:r>
            <a:r>
              <a:rPr dirty="0" sz="2000" spc="11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“Like”</a:t>
            </a:r>
            <a:r>
              <a:rPr dirty="0" sz="2000" spc="111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button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fb4a18"/>
                </a:solidFill>
                <a:latin typeface="HBAEET+CenturyGothic"/>
                <a:cs typeface="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4.2</a:t>
            </a:r>
            <a:r>
              <a:rPr dirty="0" sz="2000" spc="121">
                <a:solidFill>
                  <a:srgbClr val="fb4a18"/>
                </a:solidFill>
                <a:latin typeface="HBAEET+CenturyGothic"/>
                <a:cs typeface="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billion</a:t>
            </a:r>
            <a:r>
              <a:rPr dirty="0" sz="2000" spc="12">
                <a:solidFill>
                  <a:srgbClr val="fb4a18"/>
                </a:solidFill>
                <a:latin typeface="HBAEET+CenturyGothic"/>
                <a:cs typeface="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times</a:t>
            </a:r>
            <a:r>
              <a:rPr dirty="0" sz="2000" spc="113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every</a:t>
            </a:r>
            <a:r>
              <a:rPr dirty="0" sz="2000" spc="125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day.</a:t>
            </a:r>
            <a:r>
              <a:rPr dirty="0" sz="2000" spc="114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Ecommerce</a:t>
            </a:r>
            <a:r>
              <a:rPr dirty="0" sz="2000" spc="142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merchants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can</a:t>
            </a:r>
            <a:r>
              <a:rPr dirty="0" sz="2000" spc="385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also</a:t>
            </a:r>
            <a:r>
              <a:rPr dirty="0" sz="2000" spc="374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use</a:t>
            </a:r>
            <a:r>
              <a:rPr dirty="0" sz="2000" spc="374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Instagram’s</a:t>
            </a:r>
            <a:r>
              <a:rPr dirty="0" sz="2000" spc="375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shopping</a:t>
            </a:r>
            <a:r>
              <a:rPr dirty="0" sz="2000" spc="395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feature,</a:t>
            </a:r>
            <a:r>
              <a:rPr dirty="0" sz="2000" spc="37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allowing</a:t>
            </a:r>
            <a:r>
              <a:rPr dirty="0" sz="2000" spc="389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users</a:t>
            </a:r>
            <a:r>
              <a:rPr dirty="0" sz="2000" spc="375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to</a:t>
            </a:r>
            <a:r>
              <a:rPr dirty="0" sz="2000" spc="378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purchase</a:t>
            </a:r>
            <a:r>
              <a:rPr dirty="0" sz="2000" spc="383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items</a:t>
            </a:r>
            <a:r>
              <a:rPr dirty="0" sz="2000" spc="376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without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leaving</a:t>
            </a:r>
            <a:r>
              <a:rPr dirty="0" sz="2000" spc="822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815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app.</a:t>
            </a:r>
            <a:r>
              <a:rPr dirty="0" sz="2000" spc="798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Instagram</a:t>
            </a:r>
            <a:r>
              <a:rPr dirty="0" sz="2000" spc="81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offers</a:t>
            </a:r>
            <a:r>
              <a:rPr dirty="0" sz="2000" spc="813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several</a:t>
            </a:r>
            <a:r>
              <a:rPr dirty="0" sz="2000" spc="813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ways</a:t>
            </a:r>
            <a:r>
              <a:rPr dirty="0" sz="2000" spc="806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to</a:t>
            </a:r>
            <a:r>
              <a:rPr dirty="0" sz="2000" spc="811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connect</a:t>
            </a:r>
            <a:r>
              <a:rPr dirty="0" sz="2000" spc="843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with</a:t>
            </a:r>
            <a:r>
              <a:rPr dirty="0" sz="2000" spc="814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your</a:t>
            </a:r>
            <a:r>
              <a:rPr dirty="0" sz="2000" spc="814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audience,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including</a:t>
            </a:r>
            <a:r>
              <a:rPr dirty="0" sz="2000" spc="246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Posts,</a:t>
            </a:r>
            <a:r>
              <a:rPr dirty="0" sz="2000" spc="22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Reels,</a:t>
            </a:r>
            <a:r>
              <a:rPr dirty="0" sz="2000" spc="216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Stories,</a:t>
            </a:r>
            <a:r>
              <a:rPr dirty="0" sz="2000" spc="221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Highlights</a:t>
            </a:r>
            <a:r>
              <a:rPr dirty="0" sz="2000" spc="235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and</a:t>
            </a:r>
            <a:r>
              <a:rPr dirty="0" sz="2000" spc="225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IGTV.</a:t>
            </a:r>
            <a:r>
              <a:rPr dirty="0" sz="2000" spc="211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Instagram</a:t>
            </a:r>
            <a:r>
              <a:rPr dirty="0" sz="2000" spc="217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is</a:t>
            </a:r>
            <a:r>
              <a:rPr dirty="0" sz="2000" spc="214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synonymous</a:t>
            </a:r>
            <a:r>
              <a:rPr dirty="0" sz="2000" spc="243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with</a:t>
            </a:r>
            <a:r>
              <a:rPr dirty="0" sz="2000" spc="221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social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media</a:t>
            </a:r>
            <a:r>
              <a:rPr dirty="0" sz="2000" spc="2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fashion</a:t>
            </a:r>
            <a:r>
              <a:rPr dirty="0" sz="2000" spc="207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influencers</a:t>
            </a:r>
            <a:r>
              <a:rPr dirty="0" sz="2000" spc="219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and</a:t>
            </a:r>
            <a:r>
              <a:rPr dirty="0" sz="2000" spc="11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fb4a18"/>
                </a:solidFill>
                <a:latin typeface="HBAEET+CenturyGothic"/>
                <a:cs typeface="HBAEET+Century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69</a:t>
            </a:r>
            <a:r>
              <a:rPr dirty="0" sz="2000" spc="204">
                <a:solidFill>
                  <a:srgbClr val="fb4a18"/>
                </a:solidFill>
                <a:latin typeface="HBAEET+CenturyGothic"/>
                <a:cs typeface="HBAEET+Century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percent</a:t>
            </a:r>
            <a:r>
              <a:rPr dirty="0" sz="2000" spc="65" u="sng">
                <a:solidFill>
                  <a:srgbClr val="fb4a18"/>
                </a:solidFill>
                <a:latin typeface="HBAEET+CenturyGothic"/>
                <a:cs typeface="HBAEET+Century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spc="-352">
                <a:solidFill>
                  <a:srgbClr val="fb4a18"/>
                </a:solidFill>
                <a:latin typeface="HBAEET+CenturyGothic"/>
                <a:cs typeface="HBAEET+Century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fb4a18"/>
                </a:solidFill>
                <a:latin typeface="HBAEET+CenturyGothic"/>
                <a:cs typeface="HBAEET+Century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dirty="0" sz="2000" spc="199">
                <a:solidFill>
                  <a:srgbClr val="fb4a18"/>
                </a:solidFill>
                <a:latin typeface="HBAEET+CenturyGothic"/>
                <a:cs typeface="HBAEET+Century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HBAEET+CenturyGothic"/>
                <a:cs typeface="HBAEET+Century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marketers</a:t>
            </a:r>
            <a:r>
              <a:rPr dirty="0" sz="2000">
                <a:solidFill>
                  <a:srgbClr val="fb4a18"/>
                </a:solidFill>
                <a:latin typeface="HBAEET+CenturyGothic"/>
                <a:cs typeface="HBAEET+Century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plan</a:t>
            </a:r>
            <a:r>
              <a:rPr dirty="0" sz="2000" spc="195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to</a:t>
            </a:r>
            <a:r>
              <a:rPr dirty="0" sz="2000" spc="199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spend</a:t>
            </a:r>
            <a:r>
              <a:rPr dirty="0" sz="2000" spc="207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more</a:t>
            </a:r>
            <a:r>
              <a:rPr dirty="0" sz="2000" spc="202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money</a:t>
            </a:r>
            <a:r>
              <a:rPr dirty="0" sz="2000" spc="215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on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Instagram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influencers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than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any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other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market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this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HBAEET+CenturyGothic"/>
                <a:cs typeface="HBAEET+CenturyGothic"/>
              </a:rPr>
              <a:t>year.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54479" y="4220236"/>
            <a:ext cx="683633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BAEET+CenturyGothic"/>
                <a:cs typeface="HBAEET+CenturyGothic"/>
              </a:rPr>
              <a:t>Link</a:t>
            </a:r>
            <a:r>
              <a:rPr dirty="0" sz="1800">
                <a:solidFill>
                  <a:srgbClr val="000000"/>
                </a:solidFill>
                <a:latin typeface="HBAEET+CenturyGothic"/>
                <a:cs typeface="HBAEET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HBAEET+CenturyGothic"/>
                <a:cs typeface="HBAEET+CenturyGothic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54479" y="4768876"/>
            <a:ext cx="5458197" cy="592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BAEET+CenturyGothic"/>
                <a:cs typeface="HBAEET+CenturyGothic"/>
              </a:rPr>
              <a:t>https://instagram.com/flyingmachine80?igshid=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BAEET+CenturyGothic"/>
                <a:cs typeface="HBAEET+CenturyGothic"/>
              </a:rPr>
              <a:t>MmU2YjMzNjRlOQ==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65603" y="273747"/>
            <a:ext cx="4409748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4a3e6d"/>
                </a:solidFill>
                <a:latin typeface="LFOFOA+CenturyGothic-Bold"/>
                <a:cs typeface="LFOFOA+CenturyGothic-Bold"/>
              </a:rPr>
              <a:t>Content</a:t>
            </a:r>
            <a:r>
              <a:rPr dirty="0" sz="3600" b="1">
                <a:solidFill>
                  <a:srgbClr val="4a3e6d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3600" b="1">
                <a:solidFill>
                  <a:srgbClr val="4a3e6d"/>
                </a:solidFill>
                <a:latin typeface="LFOFOA+CenturyGothic-Bold"/>
                <a:cs typeface="LFOFOA+CenturyGothic-Bold"/>
              </a:rPr>
              <a:t>Marketing: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94916" y="1834474"/>
            <a:ext cx="5825621" cy="12639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NSWSLC+Wingdings3"/>
                <a:cs typeface="NSWSLC+Wingdings3"/>
              </a:rPr>
              <a:t></a:t>
            </a:r>
            <a:r>
              <a:rPr dirty="0" sz="2050" spc="360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Content</a:t>
            </a:r>
            <a:r>
              <a:rPr dirty="0" sz="2000" spc="338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marketing</a:t>
            </a:r>
            <a:r>
              <a:rPr dirty="0" sz="2000" spc="327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is</a:t>
            </a:r>
            <a:r>
              <a:rPr dirty="0" sz="2000" spc="318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an</a:t>
            </a:r>
            <a:r>
              <a:rPr dirty="0" sz="2000" spc="321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essential</a:t>
            </a:r>
            <a:r>
              <a:rPr dirty="0" sz="2000" spc="324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strategy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that</a:t>
            </a:r>
            <a:r>
              <a:rPr dirty="0" sz="2000" spc="65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allows</a:t>
            </a:r>
            <a:r>
              <a:rPr dirty="0" sz="2000" spc="648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businesses</a:t>
            </a:r>
            <a:r>
              <a:rPr dirty="0" sz="2000" spc="653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to</a:t>
            </a:r>
            <a:r>
              <a:rPr dirty="0" sz="2000" spc="651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reach,</a:t>
            </a:r>
            <a:r>
              <a:rPr dirty="0" sz="2000" spc="659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engage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and</a:t>
            </a:r>
            <a:r>
              <a:rPr dirty="0" sz="2000" spc="519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connect</a:t>
            </a:r>
            <a:r>
              <a:rPr dirty="0" sz="2000" spc="546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with</a:t>
            </a:r>
            <a:r>
              <a:rPr dirty="0" sz="2000" spc="517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clients</a:t>
            </a:r>
            <a:r>
              <a:rPr dirty="0" sz="2000" spc="526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through</a:t>
            </a:r>
            <a:r>
              <a:rPr dirty="0" sz="2000" spc="532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unique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content.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94916" y="3180674"/>
            <a:ext cx="5826137" cy="1873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NSWSLC+Wingdings3"/>
                <a:cs typeface="NSWSLC+Wingdings3"/>
              </a:rPr>
              <a:t></a:t>
            </a:r>
            <a:r>
              <a:rPr dirty="0" sz="2050" spc="360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This</a:t>
            </a:r>
            <a:r>
              <a:rPr dirty="0" sz="2000" spc="1014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generally</a:t>
            </a:r>
            <a:r>
              <a:rPr dirty="0" sz="2000" spc="1026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involves</a:t>
            </a:r>
            <a:r>
              <a:rPr dirty="0" sz="2000" spc="1031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creating</a:t>
            </a:r>
            <a:r>
              <a:rPr dirty="0" sz="2000" spc="1027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exciting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and</a:t>
            </a:r>
            <a:r>
              <a:rPr dirty="0" sz="2000" spc="596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unique</a:t>
            </a:r>
            <a:r>
              <a:rPr dirty="0" sz="2000" spc="59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content</a:t>
            </a:r>
            <a:r>
              <a:rPr dirty="0" sz="2000" spc="613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in</a:t>
            </a:r>
            <a:r>
              <a:rPr dirty="0" sz="2000" spc="592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594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form</a:t>
            </a:r>
            <a:r>
              <a:rPr dirty="0" sz="2000" spc="59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of</a:t>
            </a:r>
            <a:r>
              <a:rPr dirty="0" sz="2000" spc="59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blog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posts,</a:t>
            </a:r>
            <a:r>
              <a:rPr dirty="0" sz="2000" spc="247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videos</a:t>
            </a:r>
            <a:r>
              <a:rPr dirty="0" sz="2000" spc="266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and</a:t>
            </a:r>
            <a:r>
              <a:rPr dirty="0" sz="2000" spc="259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infographics.</a:t>
            </a:r>
            <a:r>
              <a:rPr dirty="0" sz="2000" spc="273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258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goal</a:t>
            </a:r>
            <a:r>
              <a:rPr dirty="0" sz="2000" spc="257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is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to</a:t>
            </a:r>
            <a:r>
              <a:rPr dirty="0" sz="2000" spc="258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use</a:t>
            </a:r>
            <a:r>
              <a:rPr dirty="0" sz="2000" spc="253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keywords</a:t>
            </a:r>
            <a:r>
              <a:rPr dirty="0" sz="2000" spc="268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that</a:t>
            </a:r>
            <a:r>
              <a:rPr dirty="0" sz="2000" spc="255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appeal</a:t>
            </a:r>
            <a:r>
              <a:rPr dirty="0" sz="2000" spc="248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to</a:t>
            </a:r>
            <a:r>
              <a:rPr dirty="0" sz="2000" spc="258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or</a:t>
            </a:r>
            <a:r>
              <a:rPr dirty="0" sz="2000" spc="259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stick</a:t>
            </a:r>
            <a:r>
              <a:rPr dirty="0" sz="2000" spc="258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to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266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client’s</a:t>
            </a:r>
            <a:r>
              <a:rPr dirty="0" sz="2000" spc="272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memory,</a:t>
            </a:r>
            <a:r>
              <a:rPr dirty="0" sz="2000" spc="268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thus</a:t>
            </a:r>
            <a:r>
              <a:rPr dirty="0" sz="2000" spc="263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motivating</a:t>
            </a:r>
            <a:r>
              <a:rPr dirty="0" sz="2000" spc="275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them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to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consider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your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product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or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service.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04495" y="666691"/>
            <a:ext cx="5725113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4a3e6d"/>
                </a:solidFill>
                <a:latin typeface="LFOFOA+CenturyGothic-Bold"/>
                <a:cs typeface="LFOFOA+CenturyGothic-Bold"/>
              </a:rPr>
              <a:t>Pay</a:t>
            </a:r>
            <a:r>
              <a:rPr dirty="0" sz="3600" b="1">
                <a:solidFill>
                  <a:srgbClr val="4a3e6d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3600" b="1">
                <a:solidFill>
                  <a:srgbClr val="4a3e6d"/>
                </a:solidFill>
                <a:latin typeface="LFOFOA+CenturyGothic-Bold"/>
                <a:cs typeface="LFOFOA+CenturyGothic-Bold"/>
              </a:rPr>
              <a:t>per</a:t>
            </a:r>
            <a:r>
              <a:rPr dirty="0" sz="3600" b="1">
                <a:solidFill>
                  <a:srgbClr val="4a3e6d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3600" b="1">
                <a:solidFill>
                  <a:srgbClr val="4a3e6d"/>
                </a:solidFill>
                <a:latin typeface="LFOFOA+CenturyGothic-Bold"/>
                <a:cs typeface="LFOFOA+CenturyGothic-Bold"/>
              </a:rPr>
              <a:t>click</a:t>
            </a:r>
            <a:r>
              <a:rPr dirty="0" sz="3600" b="1">
                <a:solidFill>
                  <a:srgbClr val="4a3e6d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3600" b="1">
                <a:solidFill>
                  <a:srgbClr val="4a3e6d"/>
                </a:solidFill>
                <a:latin typeface="LFOFOA+CenturyGothic-Bold"/>
                <a:cs typeface="LFOFOA+CenturyGothic-Bold"/>
              </a:rPr>
              <a:t>advertising: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04495" y="1779544"/>
            <a:ext cx="4891053" cy="21783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Pay</a:t>
            </a:r>
            <a:r>
              <a:rPr dirty="0" sz="2000" spc="922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per</a:t>
            </a:r>
            <a:r>
              <a:rPr dirty="0" sz="2000" spc="915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click</a:t>
            </a:r>
            <a:r>
              <a:rPr dirty="0" sz="2000" spc="93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advertising</a:t>
            </a:r>
            <a:r>
              <a:rPr dirty="0" sz="2000" spc="934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is</a:t>
            </a:r>
            <a:r>
              <a:rPr dirty="0" sz="2000" spc="914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</a:t>
            </a:r>
            <a:r>
              <a:rPr dirty="0" sz="2000" spc="913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very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effective</a:t>
            </a:r>
            <a:r>
              <a:rPr dirty="0" sz="2000" spc="32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digital</a:t>
            </a:r>
            <a:r>
              <a:rPr dirty="0" sz="2000" spc="31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marketing</a:t>
            </a:r>
            <a:r>
              <a:rPr dirty="0" sz="2000" spc="314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strategy.</a:t>
            </a:r>
            <a:r>
              <a:rPr dirty="0" sz="2000" spc="305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It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involves</a:t>
            </a:r>
            <a:r>
              <a:rPr dirty="0" sz="2000" spc="628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paid</a:t>
            </a:r>
            <a:r>
              <a:rPr dirty="0" sz="2000" spc="607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advertisement</a:t>
            </a:r>
            <a:r>
              <a:rPr dirty="0" sz="2000" spc="623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wherein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238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business</a:t>
            </a:r>
            <a:r>
              <a:rPr dirty="0" sz="2000" spc="2377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pays</a:t>
            </a:r>
            <a:r>
              <a:rPr dirty="0" sz="2000" spc="237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for</a:t>
            </a:r>
            <a:r>
              <a:rPr dirty="0" sz="2000" spc="2377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specific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keywords</a:t>
            </a:r>
            <a:r>
              <a:rPr dirty="0" sz="2000" spc="74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such</a:t>
            </a:r>
            <a:r>
              <a:rPr dirty="0" sz="2000" spc="74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that</a:t>
            </a:r>
            <a:r>
              <a:rPr dirty="0" sz="2000" spc="728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when</a:t>
            </a:r>
            <a:r>
              <a:rPr dirty="0" sz="2000" spc="744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</a:t>
            </a:r>
            <a:r>
              <a:rPr dirty="0" sz="2000" spc="723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person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searches</a:t>
            </a:r>
            <a:r>
              <a:rPr dirty="0" sz="2000" spc="852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using</a:t>
            </a:r>
            <a:r>
              <a:rPr dirty="0" sz="2000" spc="848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those</a:t>
            </a:r>
            <a:r>
              <a:rPr dirty="0" sz="2000" spc="85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keywords,</a:t>
            </a:r>
            <a:r>
              <a:rPr dirty="0" sz="2000" spc="847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the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particular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business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site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appears.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-38234"/>
            <a:ext cx="11033910" cy="19904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41487" marR="0">
              <a:lnSpc>
                <a:spcPts val="6007"/>
              </a:lnSpc>
              <a:spcBef>
                <a:spcPts val="0"/>
              </a:spcBef>
              <a:spcAft>
                <a:spcPts val="0"/>
              </a:spcAft>
            </a:pPr>
            <a:r>
              <a:rPr dirty="0" sz="4900">
                <a:solidFill>
                  <a:srgbClr val="262626"/>
                </a:solidFill>
                <a:latin typeface="HBAEET+CenturyGothic"/>
                <a:cs typeface="HBAEET+CenturyGothic"/>
              </a:rPr>
              <a:t>ACKNOWLEDGEMENT</a:t>
            </a:r>
          </a:p>
          <a:p>
            <a:pPr marL="0" marR="0">
              <a:lnSpc>
                <a:spcPts val="2329"/>
              </a:lnSpc>
              <a:spcBef>
                <a:spcPts val="195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The</a:t>
            </a:r>
            <a:r>
              <a:rPr dirty="0" sz="1900" spc="75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opportunity</a:t>
            </a:r>
            <a:r>
              <a:rPr dirty="0" sz="1900" spc="95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to</a:t>
            </a:r>
            <a:r>
              <a:rPr dirty="0" sz="1900" spc="75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participate</a:t>
            </a:r>
            <a:r>
              <a:rPr dirty="0" sz="1900" spc="85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in</a:t>
            </a:r>
            <a:r>
              <a:rPr dirty="0" sz="1900" spc="58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these</a:t>
            </a:r>
            <a:r>
              <a:rPr dirty="0" sz="1900" spc="81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internships</a:t>
            </a:r>
            <a:r>
              <a:rPr dirty="0" sz="1900" spc="88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has</a:t>
            </a:r>
            <a:r>
              <a:rPr dirty="0" sz="1900" spc="68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been</a:t>
            </a:r>
            <a:r>
              <a:rPr dirty="0" sz="1900" spc="77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an</a:t>
            </a:r>
            <a:r>
              <a:rPr dirty="0" sz="1900" spc="66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invaluable</a:t>
            </a:r>
            <a:r>
              <a:rPr dirty="0" sz="1900" spc="56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experience</a:t>
            </a:r>
            <a:r>
              <a:rPr dirty="0" sz="1900" spc="87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for</a:t>
            </a:r>
            <a:r>
              <a:rPr dirty="0" sz="1900" spc="77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my</a:t>
            </a:r>
          </a:p>
          <a:p>
            <a:pPr marL="0" marR="0">
              <a:lnSpc>
                <a:spcPts val="2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personal</a:t>
            </a:r>
            <a:r>
              <a:rPr dirty="0" sz="1900" spc="196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and</a:t>
            </a:r>
            <a:r>
              <a:rPr dirty="0" sz="1900" spc="178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professional</a:t>
            </a:r>
            <a:r>
              <a:rPr dirty="0" sz="1900" spc="203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development.</a:t>
            </a:r>
            <a:r>
              <a:rPr dirty="0" sz="1900" spc="207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I</a:t>
            </a:r>
            <a:r>
              <a:rPr dirty="0" sz="1900" spc="166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am</a:t>
            </a:r>
            <a:r>
              <a:rPr dirty="0" sz="1900" spc="178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extremely</a:t>
            </a:r>
            <a:r>
              <a:rPr dirty="0" sz="1900" spc="198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grateful</a:t>
            </a:r>
            <a:r>
              <a:rPr dirty="0" sz="1900" spc="187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to</a:t>
            </a:r>
            <a:r>
              <a:rPr dirty="0" sz="1900" spc="187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 b="1">
                <a:solidFill>
                  <a:srgbClr val="595959"/>
                </a:solidFill>
                <a:latin typeface="LFOFOA+CenturyGothic-Bold"/>
                <a:cs typeface="LFOFOA+CenturyGothic-Bold"/>
              </a:rPr>
              <a:t>Dr.</a:t>
            </a:r>
            <a:r>
              <a:rPr dirty="0" sz="1900" spc="187" b="1">
                <a:solidFill>
                  <a:srgbClr val="595959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1900" b="1">
                <a:solidFill>
                  <a:srgbClr val="595959"/>
                </a:solidFill>
                <a:latin typeface="LFOFOA+CenturyGothic-Bold"/>
                <a:cs typeface="LFOFOA+CenturyGothic-Bold"/>
              </a:rPr>
              <a:t>P</a:t>
            </a:r>
            <a:r>
              <a:rPr dirty="0" sz="1900" spc="176" b="1">
                <a:solidFill>
                  <a:srgbClr val="595959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1900" b="1">
                <a:solidFill>
                  <a:srgbClr val="595959"/>
                </a:solidFill>
                <a:latin typeface="LFOFOA+CenturyGothic-Bold"/>
                <a:cs typeface="LFOFOA+CenturyGothic-Bold"/>
              </a:rPr>
              <a:t>L</a:t>
            </a:r>
            <a:r>
              <a:rPr dirty="0" sz="1900" spc="179" b="1">
                <a:solidFill>
                  <a:srgbClr val="595959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1900" b="1">
                <a:solidFill>
                  <a:srgbClr val="595959"/>
                </a:solidFill>
                <a:latin typeface="LFOFOA+CenturyGothic-Bold"/>
                <a:cs typeface="LFOFOA+CenturyGothic-Bold"/>
              </a:rPr>
              <a:t>Madhava</a:t>
            </a:r>
            <a:r>
              <a:rPr dirty="0" sz="1900" spc="162" b="1">
                <a:solidFill>
                  <a:srgbClr val="595959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1900" b="1">
                <a:solidFill>
                  <a:srgbClr val="595959"/>
                </a:solidFill>
                <a:latin typeface="LFOFOA+CenturyGothic-Bold"/>
                <a:cs typeface="LFOFOA+CenturyGothic-Bold"/>
              </a:rPr>
              <a:t>Rao</a:t>
            </a:r>
            <a:r>
              <a:rPr dirty="0" sz="1900" spc="169" b="1">
                <a:solidFill>
                  <a:srgbClr val="595959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sir</a:t>
            </a:r>
          </a:p>
          <a:p>
            <a:pPr marL="0" marR="0">
              <a:lnSpc>
                <a:spcPts val="2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for</a:t>
            </a:r>
            <a:r>
              <a:rPr dirty="0" sz="1900" spc="134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facilitating</a:t>
            </a:r>
            <a:r>
              <a:rPr dirty="0" sz="1900" spc="122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my</a:t>
            </a:r>
            <a:r>
              <a:rPr dirty="0" sz="1900" spc="119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placement</a:t>
            </a:r>
            <a:r>
              <a:rPr dirty="0" sz="1900" spc="144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with</a:t>
            </a:r>
            <a:r>
              <a:rPr dirty="0" sz="1900" spc="119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SMARTINTERZ</a:t>
            </a:r>
            <a:r>
              <a:rPr dirty="0" sz="1900" spc="115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and</a:t>
            </a:r>
            <a:r>
              <a:rPr dirty="0" sz="1900" spc="123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to</a:t>
            </a:r>
            <a:r>
              <a:rPr dirty="0" sz="1900" spc="13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 b="1">
                <a:solidFill>
                  <a:srgbClr val="595959"/>
                </a:solidFill>
                <a:latin typeface="LFOFOA+CenturyGothic-Bold"/>
                <a:cs typeface="LFOFOA+CenturyGothic-Bold"/>
              </a:rPr>
              <a:t>Dr.</a:t>
            </a:r>
            <a:r>
              <a:rPr dirty="0" sz="1900" spc="130" b="1">
                <a:solidFill>
                  <a:srgbClr val="595959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1900" b="1">
                <a:solidFill>
                  <a:srgbClr val="595959"/>
                </a:solidFill>
                <a:latin typeface="LFOFOA+CenturyGothic-Bold"/>
                <a:cs typeface="LFOFOA+CenturyGothic-Bold"/>
              </a:rPr>
              <a:t>P</a:t>
            </a:r>
            <a:r>
              <a:rPr dirty="0" sz="1900" spc="121" b="1">
                <a:solidFill>
                  <a:srgbClr val="595959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1900" b="1">
                <a:solidFill>
                  <a:srgbClr val="595959"/>
                </a:solidFill>
                <a:latin typeface="LFOFOA+CenturyGothic-Bold"/>
                <a:cs typeface="LFOFOA+CenturyGothic-Bold"/>
              </a:rPr>
              <a:t>L</a:t>
            </a:r>
            <a:r>
              <a:rPr dirty="0" sz="1900" spc="125" b="1">
                <a:solidFill>
                  <a:srgbClr val="595959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1900" b="1">
                <a:solidFill>
                  <a:srgbClr val="595959"/>
                </a:solidFill>
                <a:latin typeface="LFOFOA+CenturyGothic-Bold"/>
                <a:cs typeface="LFOFOA+CenturyGothic-Bold"/>
              </a:rPr>
              <a:t>Madhava</a:t>
            </a:r>
            <a:r>
              <a:rPr dirty="0" sz="1900" spc="108" b="1">
                <a:solidFill>
                  <a:srgbClr val="595959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1900" b="1">
                <a:solidFill>
                  <a:srgbClr val="595959"/>
                </a:solidFill>
                <a:latin typeface="LFOFOA+CenturyGothic-Bold"/>
                <a:cs typeface="LFOFOA+CenturyGothic-Bold"/>
              </a:rPr>
              <a:t>Rao</a:t>
            </a:r>
            <a:r>
              <a:rPr dirty="0" sz="1900" spc="112" b="1">
                <a:solidFill>
                  <a:srgbClr val="595959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sir</a:t>
            </a:r>
            <a:r>
              <a:rPr dirty="0" sz="1900" spc="114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for</a:t>
            </a:r>
            <a:r>
              <a:rPr dirty="0" sz="1900" spc="134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providing</a:t>
            </a:r>
          </a:p>
          <a:p>
            <a:pPr marL="0" marR="0">
              <a:lnSpc>
                <a:spcPts val="2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me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with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guidance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and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mentorship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throughout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my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time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at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Flying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Machine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Company.</a:t>
            </a:r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19200" y="2034784"/>
            <a:ext cx="11031742" cy="1202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My</a:t>
            </a:r>
            <a:r>
              <a:rPr dirty="0" sz="1900" spc="31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digital</a:t>
            </a:r>
            <a:r>
              <a:rPr dirty="0" sz="1900" spc="21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marketing</a:t>
            </a:r>
            <a:r>
              <a:rPr dirty="0" sz="1900" spc="52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internship</a:t>
            </a:r>
            <a:r>
              <a:rPr dirty="0" sz="1900" spc="58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at</a:t>
            </a:r>
            <a:r>
              <a:rPr dirty="0" sz="1900" spc="38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Flying</a:t>
            </a:r>
            <a:r>
              <a:rPr dirty="0" sz="1900" spc="21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Machine</a:t>
            </a:r>
            <a:r>
              <a:rPr dirty="0" sz="1900" spc="46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Company</a:t>
            </a:r>
            <a:r>
              <a:rPr dirty="0" sz="1900" spc="58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was</a:t>
            </a:r>
            <a:r>
              <a:rPr dirty="0" sz="1900" spc="28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an</a:t>
            </a:r>
            <a:r>
              <a:rPr dirty="0" sz="1900" spc="36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eye-opening</a:t>
            </a:r>
            <a:r>
              <a:rPr dirty="0" sz="1900" spc="46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experience</a:t>
            </a:r>
          </a:p>
          <a:p>
            <a:pPr marL="0" marR="0">
              <a:lnSpc>
                <a:spcPts val="2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that</a:t>
            </a:r>
            <a:r>
              <a:rPr dirty="0" sz="1900" spc="259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exposed</a:t>
            </a:r>
            <a:r>
              <a:rPr dirty="0" sz="1900" spc="259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me</a:t>
            </a:r>
            <a:r>
              <a:rPr dirty="0" sz="1900" spc="249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to</a:t>
            </a:r>
            <a:r>
              <a:rPr dirty="0" sz="1900" spc="252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the</a:t>
            </a:r>
            <a:r>
              <a:rPr dirty="0" sz="1900" spc="254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intricacies</a:t>
            </a:r>
            <a:r>
              <a:rPr dirty="0" sz="1900" spc="244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of</a:t>
            </a:r>
            <a:r>
              <a:rPr dirty="0" sz="1900" spc="25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marketing</a:t>
            </a:r>
            <a:r>
              <a:rPr dirty="0" sz="1900" spc="26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in</a:t>
            </a:r>
            <a:r>
              <a:rPr dirty="0" sz="1900" spc="236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the</a:t>
            </a:r>
            <a:r>
              <a:rPr dirty="0" sz="1900" spc="254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real</a:t>
            </a:r>
            <a:r>
              <a:rPr dirty="0" sz="1900" spc="245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world.</a:t>
            </a:r>
            <a:r>
              <a:rPr dirty="0" sz="1900" spc="239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Working</a:t>
            </a:r>
            <a:r>
              <a:rPr dirty="0" sz="1900" spc="249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closely</a:t>
            </a:r>
            <a:r>
              <a:rPr dirty="0" sz="1900" spc="231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with</a:t>
            </a:r>
            <a:r>
              <a:rPr dirty="0" sz="1900" spc="241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the</a:t>
            </a:r>
          </a:p>
          <a:p>
            <a:pPr marL="0" marR="0">
              <a:lnSpc>
                <a:spcPts val="2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team,</a:t>
            </a:r>
            <a:r>
              <a:rPr dirty="0" sz="1900" spc="617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I</a:t>
            </a:r>
            <a:r>
              <a:rPr dirty="0" sz="1900" spc="59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was</a:t>
            </a:r>
            <a:r>
              <a:rPr dirty="0" sz="1900" spc="594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able</a:t>
            </a:r>
            <a:r>
              <a:rPr dirty="0" sz="1900" spc="6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to</a:t>
            </a:r>
            <a:r>
              <a:rPr dirty="0" sz="1900" spc="611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contribute</a:t>
            </a:r>
            <a:r>
              <a:rPr dirty="0" sz="1900" spc="626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to</a:t>
            </a:r>
            <a:r>
              <a:rPr dirty="0" sz="1900" spc="611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various</a:t>
            </a:r>
            <a:r>
              <a:rPr dirty="0" sz="1900" spc="6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campaigns</a:t>
            </a:r>
            <a:r>
              <a:rPr dirty="0" sz="1900" spc="607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and</a:t>
            </a:r>
            <a:r>
              <a:rPr dirty="0" sz="1900" spc="601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initiatives,</a:t>
            </a:r>
            <a:r>
              <a:rPr dirty="0" sz="1900" spc="6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gaining</a:t>
            </a:r>
            <a:r>
              <a:rPr dirty="0" sz="1900" spc="594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hands-on</a:t>
            </a:r>
          </a:p>
          <a:p>
            <a:pPr marL="0" marR="0">
              <a:lnSpc>
                <a:spcPts val="2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experience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in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digital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marketing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strategies,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analytics,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and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customer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engagement.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9200" y="3320024"/>
            <a:ext cx="11032987" cy="1202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I</a:t>
            </a:r>
            <a:r>
              <a:rPr dirty="0" sz="1900" spc="258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would</a:t>
            </a:r>
            <a:r>
              <a:rPr dirty="0" sz="1900" spc="257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also</a:t>
            </a:r>
            <a:r>
              <a:rPr dirty="0" sz="1900" spc="267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like</a:t>
            </a:r>
            <a:r>
              <a:rPr dirty="0" sz="1900" spc="254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to</a:t>
            </a:r>
            <a:r>
              <a:rPr dirty="0" sz="1900" spc="278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express</a:t>
            </a:r>
            <a:r>
              <a:rPr dirty="0" sz="1900" spc="284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my</a:t>
            </a:r>
            <a:r>
              <a:rPr dirty="0" sz="1900" spc="267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sincere</a:t>
            </a:r>
            <a:r>
              <a:rPr dirty="0" sz="1900" spc="275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appreciation</a:t>
            </a:r>
            <a:r>
              <a:rPr dirty="0" sz="1900" spc="293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to</a:t>
            </a:r>
            <a:r>
              <a:rPr dirty="0" sz="1900" spc="278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the</a:t>
            </a:r>
            <a:r>
              <a:rPr dirty="0" sz="1900" spc="28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college</a:t>
            </a:r>
            <a:r>
              <a:rPr dirty="0" sz="1900" spc="265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director,</a:t>
            </a:r>
            <a:r>
              <a:rPr dirty="0" sz="1900" spc="284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principal,</a:t>
            </a:r>
            <a:r>
              <a:rPr dirty="0" sz="1900" spc="267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and</a:t>
            </a:r>
          </a:p>
          <a:p>
            <a:pPr marL="0" marR="0">
              <a:lnSpc>
                <a:spcPts val="2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Head</a:t>
            </a:r>
            <a:r>
              <a:rPr dirty="0" sz="1900" spc="835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of</a:t>
            </a:r>
            <a:r>
              <a:rPr dirty="0" sz="1900" spc="839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the</a:t>
            </a:r>
            <a:r>
              <a:rPr dirty="0" sz="1900" spc="844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Department</a:t>
            </a:r>
            <a:r>
              <a:rPr dirty="0" sz="1900" spc="873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for</a:t>
            </a:r>
            <a:r>
              <a:rPr dirty="0" sz="1900" spc="844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providing</a:t>
            </a:r>
            <a:r>
              <a:rPr dirty="0" sz="1900" spc="832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me</a:t>
            </a:r>
            <a:r>
              <a:rPr dirty="0" sz="1900" spc="839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with</a:t>
            </a:r>
            <a:r>
              <a:rPr dirty="0" sz="1900" spc="831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the</a:t>
            </a:r>
            <a:r>
              <a:rPr dirty="0" sz="1900" spc="844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opportunity</a:t>
            </a:r>
            <a:r>
              <a:rPr dirty="0" sz="1900" spc="863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to</a:t>
            </a:r>
            <a:r>
              <a:rPr dirty="0" sz="1900" spc="843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undertake</a:t>
            </a:r>
            <a:r>
              <a:rPr dirty="0" sz="1900" spc="85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these</a:t>
            </a:r>
          </a:p>
          <a:p>
            <a:pPr marL="0" marR="0">
              <a:lnSpc>
                <a:spcPts val="2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internships</a:t>
            </a:r>
            <a:r>
              <a:rPr dirty="0" sz="1900" spc="569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as</a:t>
            </a:r>
            <a:r>
              <a:rPr dirty="0" sz="1900" spc="542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part</a:t>
            </a:r>
            <a:r>
              <a:rPr dirty="0" sz="1900" spc="559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of</a:t>
            </a:r>
            <a:r>
              <a:rPr dirty="0" sz="1900" spc="553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my</a:t>
            </a:r>
            <a:r>
              <a:rPr dirty="0" sz="1900" spc="542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academic</a:t>
            </a:r>
            <a:r>
              <a:rPr dirty="0" sz="1900" spc="544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curriculum.</a:t>
            </a:r>
            <a:r>
              <a:rPr dirty="0" sz="1900" spc="532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Your</a:t>
            </a:r>
            <a:r>
              <a:rPr dirty="0" sz="1900" spc="551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commitment</a:t>
            </a:r>
            <a:r>
              <a:rPr dirty="0" sz="1900" spc="586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to</a:t>
            </a:r>
            <a:r>
              <a:rPr dirty="0" sz="1900" spc="555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fostering</a:t>
            </a:r>
            <a:r>
              <a:rPr dirty="0" sz="1900" spc="569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practical</a:t>
            </a:r>
          </a:p>
          <a:p>
            <a:pPr marL="0" marR="0">
              <a:lnSpc>
                <a:spcPts val="2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learning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experiences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has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greatly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enriched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my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education.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9200" y="4605264"/>
            <a:ext cx="11031714" cy="9130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I</a:t>
            </a:r>
            <a:r>
              <a:rPr dirty="0" sz="1900" spc="769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would</a:t>
            </a:r>
            <a:r>
              <a:rPr dirty="0" sz="1900" spc="769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also</a:t>
            </a:r>
            <a:r>
              <a:rPr dirty="0" sz="1900" spc="778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like</a:t>
            </a:r>
            <a:r>
              <a:rPr dirty="0" sz="1900" spc="765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to</a:t>
            </a:r>
            <a:r>
              <a:rPr dirty="0" sz="1900" spc="79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express</a:t>
            </a:r>
            <a:r>
              <a:rPr dirty="0" sz="1900" spc="796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my</a:t>
            </a:r>
            <a:r>
              <a:rPr dirty="0" sz="1900" spc="776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sincere</a:t>
            </a:r>
            <a:r>
              <a:rPr dirty="0" sz="1900" spc="786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appreciation</a:t>
            </a:r>
            <a:r>
              <a:rPr dirty="0" sz="1900" spc="803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to</a:t>
            </a:r>
            <a:r>
              <a:rPr dirty="0" sz="1900" spc="79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my</a:t>
            </a:r>
            <a:r>
              <a:rPr dirty="0" sz="1900" spc="776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team</a:t>
            </a:r>
            <a:r>
              <a:rPr dirty="0" sz="1900" spc="794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members</a:t>
            </a:r>
            <a:r>
              <a:rPr dirty="0" sz="1900" spc="807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for</a:t>
            </a:r>
            <a:r>
              <a:rPr dirty="0" sz="1900" spc="792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their</a:t>
            </a:r>
          </a:p>
          <a:p>
            <a:pPr marL="0" marR="0">
              <a:lnSpc>
                <a:spcPts val="2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unwavering</a:t>
            </a:r>
            <a:r>
              <a:rPr dirty="0" sz="1900" spc="2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support</a:t>
            </a:r>
            <a:r>
              <a:rPr dirty="0" sz="1900" spc="4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during</a:t>
            </a:r>
            <a:r>
              <a:rPr dirty="0" sz="1900" spc="14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my</a:t>
            </a:r>
            <a:r>
              <a:rPr dirty="0" sz="1900" spc="18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internship.</a:t>
            </a:r>
            <a:r>
              <a:rPr dirty="0" sz="1900" spc="43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Their</a:t>
            </a:r>
            <a:r>
              <a:rPr dirty="0" sz="1900" spc="3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encouragement,</a:t>
            </a:r>
            <a:r>
              <a:rPr dirty="0" sz="1900" spc="62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and</a:t>
            </a:r>
            <a:r>
              <a:rPr dirty="0" sz="1900" spc="21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willingness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to</a:t>
            </a:r>
            <a:r>
              <a:rPr dirty="0" sz="1900" spc="31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share</a:t>
            </a:r>
            <a:r>
              <a:rPr dirty="0" sz="1900" spc="31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their</a:t>
            </a:r>
          </a:p>
          <a:p>
            <a:pPr marL="0" marR="0">
              <a:lnSpc>
                <a:spcPts val="2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expertise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have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been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instrumental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in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my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growth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as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digital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marketing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professional.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9200" y="5600943"/>
            <a:ext cx="11033493" cy="9130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Once</a:t>
            </a:r>
            <a:r>
              <a:rPr dirty="0" sz="1900" spc="242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again,</a:t>
            </a:r>
            <a:r>
              <a:rPr dirty="0" sz="1900" spc="239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thank</a:t>
            </a:r>
            <a:r>
              <a:rPr dirty="0" sz="1900" spc="253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you</a:t>
            </a:r>
            <a:r>
              <a:rPr dirty="0" sz="1900" spc="232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for</a:t>
            </a:r>
            <a:r>
              <a:rPr dirty="0" sz="1900" spc="253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the</a:t>
            </a:r>
            <a:r>
              <a:rPr dirty="0" sz="1900" spc="252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support</a:t>
            </a:r>
            <a:r>
              <a:rPr dirty="0" sz="1900" spc="26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and</a:t>
            </a:r>
            <a:r>
              <a:rPr dirty="0" sz="1900" spc="243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guidance</a:t>
            </a:r>
            <a:r>
              <a:rPr dirty="0" sz="1900" spc="232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that</a:t>
            </a:r>
            <a:r>
              <a:rPr dirty="0" sz="1900" spc="258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have</a:t>
            </a:r>
            <a:r>
              <a:rPr dirty="0" sz="1900" spc="244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made</a:t>
            </a:r>
            <a:r>
              <a:rPr dirty="0" sz="1900" spc="247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these</a:t>
            </a:r>
            <a:r>
              <a:rPr dirty="0" sz="1900" spc="257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internships</a:t>
            </a:r>
            <a:r>
              <a:rPr dirty="0" sz="1900" spc="265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</a:t>
            </a:r>
          </a:p>
          <a:p>
            <a:pPr marL="0" marR="0">
              <a:lnSpc>
                <a:spcPts val="2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reality.</a:t>
            </a:r>
            <a:r>
              <a:rPr dirty="0" sz="1900" spc="275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I</a:t>
            </a:r>
            <a:r>
              <a:rPr dirty="0" sz="1900" spc="268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look</a:t>
            </a:r>
            <a:r>
              <a:rPr dirty="0" sz="1900" spc="279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forward</a:t>
            </a:r>
            <a:r>
              <a:rPr dirty="0" sz="1900" spc="293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to</a:t>
            </a:r>
            <a:r>
              <a:rPr dirty="0" sz="1900" spc="288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your</a:t>
            </a:r>
            <a:r>
              <a:rPr dirty="0" sz="1900" spc="275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feedback</a:t>
            </a:r>
            <a:r>
              <a:rPr dirty="0" sz="1900" spc="286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and</a:t>
            </a:r>
            <a:r>
              <a:rPr dirty="0" sz="1900" spc="279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am</a:t>
            </a:r>
            <a:r>
              <a:rPr dirty="0" sz="1900" spc="279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open</a:t>
            </a:r>
            <a:r>
              <a:rPr dirty="0" sz="1900" spc="293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to</a:t>
            </a:r>
            <a:r>
              <a:rPr dirty="0" sz="1900" spc="288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any</a:t>
            </a:r>
            <a:r>
              <a:rPr dirty="0" sz="1900" spc="275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further</a:t>
            </a:r>
            <a:r>
              <a:rPr dirty="0" sz="1900" spc="301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recommendations</a:t>
            </a:r>
            <a:r>
              <a:rPr dirty="0" sz="1900" spc="328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or</a:t>
            </a:r>
          </a:p>
          <a:p>
            <a:pPr marL="0" marR="0">
              <a:lnSpc>
                <a:spcPts val="2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suggestions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for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my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future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HBAEET+CenturyGothic"/>
                <a:cs typeface="HBAEET+CenturyGothic"/>
              </a:rPr>
              <a:t>endeavors.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0653" y="4948597"/>
            <a:ext cx="2162490" cy="411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262626"/>
                </a:solidFill>
                <a:latin typeface="LFOFOA+CenturyGothic-Bold"/>
                <a:cs typeface="LFOFOA+CenturyGothic-Bold"/>
              </a:rPr>
              <a:t>Pay</a:t>
            </a:r>
            <a:r>
              <a:rPr dirty="0" sz="2400" b="1">
                <a:solidFill>
                  <a:srgbClr val="262626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2400" b="1">
                <a:solidFill>
                  <a:srgbClr val="262626"/>
                </a:solidFill>
                <a:latin typeface="LFOFOA+CenturyGothic-Bold"/>
                <a:cs typeface="LFOFOA+CenturyGothic-Bold"/>
              </a:rPr>
              <a:t>per</a:t>
            </a:r>
            <a:r>
              <a:rPr dirty="0" sz="2400" b="1">
                <a:solidFill>
                  <a:srgbClr val="262626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2400" b="1">
                <a:solidFill>
                  <a:srgbClr val="262626"/>
                </a:solidFill>
                <a:latin typeface="LFOFOA+CenturyGothic-Bold"/>
                <a:cs typeface="LFOFOA+CenturyGothic-Bold"/>
              </a:rPr>
              <a:t>click: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80653" y="5406031"/>
            <a:ext cx="8884132" cy="9591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It</a:t>
            </a:r>
            <a:r>
              <a:rPr dirty="0" sz="2000" spc="263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involves</a:t>
            </a:r>
            <a:r>
              <a:rPr dirty="0" sz="2000" spc="289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paid</a:t>
            </a:r>
            <a:r>
              <a:rPr dirty="0" sz="2000" spc="267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advertisement</a:t>
            </a:r>
            <a:r>
              <a:rPr dirty="0" sz="2000" spc="283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where</a:t>
            </a:r>
            <a:r>
              <a:rPr dirty="0" sz="2000" spc="277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in</a:t>
            </a:r>
            <a:r>
              <a:rPr dirty="0" sz="2000" spc="273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275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business</a:t>
            </a:r>
            <a:r>
              <a:rPr dirty="0" sz="2000" spc="271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pays</a:t>
            </a:r>
            <a:r>
              <a:rPr dirty="0" sz="2000" spc="264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for</a:t>
            </a:r>
            <a:r>
              <a:rPr dirty="0" sz="2000" spc="271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specific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keywords</a:t>
            </a:r>
            <a:r>
              <a:rPr dirty="0" sz="2000" spc="7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such</a:t>
            </a:r>
            <a:r>
              <a:rPr dirty="0" sz="2000" spc="7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that</a:t>
            </a:r>
            <a:r>
              <a:rPr dirty="0" sz="2000" spc="6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when</a:t>
            </a:r>
            <a:r>
              <a:rPr dirty="0" sz="2000" spc="75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</a:t>
            </a:r>
            <a:r>
              <a:rPr dirty="0" sz="2000" spc="55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person</a:t>
            </a:r>
            <a:r>
              <a:rPr dirty="0" sz="2000" spc="68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searches</a:t>
            </a:r>
            <a:r>
              <a:rPr dirty="0" sz="2000" spc="73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using</a:t>
            </a:r>
            <a:r>
              <a:rPr dirty="0" sz="2000" spc="68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those</a:t>
            </a:r>
            <a:r>
              <a:rPr dirty="0" sz="2000" spc="69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keywords,</a:t>
            </a:r>
            <a:r>
              <a:rPr dirty="0" sz="2000" spc="68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the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particular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business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site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appears.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92210" y="664750"/>
            <a:ext cx="3980894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4a3e6d"/>
                </a:solidFill>
                <a:latin typeface="LFOFOA+CenturyGothic-Bold"/>
                <a:cs typeface="LFOFOA+CenturyGothic-Bold"/>
              </a:rPr>
              <a:t>Video</a:t>
            </a:r>
            <a:r>
              <a:rPr dirty="0" sz="3600" b="1">
                <a:solidFill>
                  <a:srgbClr val="4a3e6d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3600" b="1">
                <a:solidFill>
                  <a:srgbClr val="4a3e6d"/>
                </a:solidFill>
                <a:latin typeface="LFOFOA+CenturyGothic-Bold"/>
                <a:cs typeface="LFOFOA+CenturyGothic-Bold"/>
              </a:rPr>
              <a:t>marketing: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3600" y="1426486"/>
            <a:ext cx="6919114" cy="1873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Video</a:t>
            </a:r>
            <a:r>
              <a:rPr dirty="0" sz="2000" spc="75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marketing</a:t>
            </a:r>
            <a:r>
              <a:rPr dirty="0" sz="2000" spc="77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refers</a:t>
            </a:r>
            <a:r>
              <a:rPr dirty="0" sz="2000" spc="72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to</a:t>
            </a:r>
            <a:r>
              <a:rPr dirty="0" sz="2000" spc="72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76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strategic</a:t>
            </a:r>
            <a:r>
              <a:rPr dirty="0" sz="2000" spc="77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usage</a:t>
            </a:r>
            <a:r>
              <a:rPr dirty="0" sz="2000" spc="69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of</a:t>
            </a:r>
            <a:r>
              <a:rPr dirty="0" sz="2000" spc="72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digital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marketing</a:t>
            </a:r>
            <a:r>
              <a:rPr dirty="0" sz="2000" spc="1481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videos</a:t>
            </a:r>
            <a:r>
              <a:rPr dirty="0" sz="2000" spc="1488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to</a:t>
            </a:r>
            <a:r>
              <a:rPr dirty="0" sz="2000" spc="1476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increase</a:t>
            </a:r>
            <a:r>
              <a:rPr dirty="0" sz="2000" spc="1485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brand</a:t>
            </a:r>
            <a:r>
              <a:rPr dirty="0" sz="2000" spc="148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awareness,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conversion</a:t>
            </a:r>
            <a:r>
              <a:rPr dirty="0" sz="2000" spc="75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rates</a:t>
            </a:r>
            <a:r>
              <a:rPr dirty="0" sz="2000" spc="37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and</a:t>
            </a:r>
            <a:r>
              <a:rPr dirty="0" sz="2000" spc="47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company</a:t>
            </a:r>
            <a:r>
              <a:rPr dirty="0" sz="2000" spc="58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revenues.</a:t>
            </a:r>
            <a:r>
              <a:rPr dirty="0" sz="2000" spc="51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It</a:t>
            </a:r>
            <a:r>
              <a:rPr dirty="0" sz="2000" spc="34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does</a:t>
            </a:r>
            <a:r>
              <a:rPr dirty="0" sz="2000" spc="5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so</a:t>
            </a:r>
            <a:r>
              <a:rPr dirty="0" sz="2000" spc="4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by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creating</a:t>
            </a:r>
            <a:r>
              <a:rPr dirty="0" sz="2000" spc="188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unique</a:t>
            </a:r>
            <a:r>
              <a:rPr dirty="0" sz="2000" spc="174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video</a:t>
            </a:r>
            <a:r>
              <a:rPr dirty="0" sz="2000" spc="186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content</a:t>
            </a:r>
            <a:r>
              <a:rPr dirty="0" sz="2000" spc="197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that</a:t>
            </a:r>
            <a:r>
              <a:rPr dirty="0" sz="2000" spc="171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may</a:t>
            </a:r>
            <a:r>
              <a:rPr dirty="0" sz="2000" spc="172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be</a:t>
            </a:r>
            <a:r>
              <a:rPr dirty="0" sz="2000" spc="169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</a:t>
            </a:r>
            <a:r>
              <a:rPr dirty="0" sz="2000" spc="166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form</a:t>
            </a:r>
            <a:r>
              <a:rPr dirty="0" sz="2000" spc="175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of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announcement,</a:t>
            </a:r>
            <a:r>
              <a:rPr dirty="0" sz="2000" spc="1164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behind</a:t>
            </a:r>
            <a:r>
              <a:rPr dirty="0" sz="2000" spc="1147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1135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scenes</a:t>
            </a:r>
            <a:r>
              <a:rPr dirty="0" sz="2000" spc="1144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video,</a:t>
            </a:r>
            <a:r>
              <a:rPr dirty="0" sz="2000" spc="1139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event-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based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video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or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even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quirky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new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advertisement.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3600" y="3382286"/>
            <a:ext cx="6919431" cy="1873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Before</a:t>
            </a:r>
            <a:r>
              <a:rPr dirty="0" sz="2000" spc="31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you</a:t>
            </a:r>
            <a:r>
              <a:rPr dirty="0" sz="2000" spc="306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dive</a:t>
            </a:r>
            <a:r>
              <a:rPr dirty="0" sz="2000" spc="311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into</a:t>
            </a:r>
            <a:r>
              <a:rPr dirty="0" sz="2000" spc="311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digital</a:t>
            </a:r>
            <a:r>
              <a:rPr dirty="0" sz="2000" spc="307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marketing</a:t>
            </a:r>
            <a:r>
              <a:rPr dirty="0" sz="2000" spc="31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activities,</a:t>
            </a:r>
            <a:r>
              <a:rPr dirty="0" sz="2000" spc="306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do</a:t>
            </a:r>
            <a:r>
              <a:rPr dirty="0" sz="2000" spc="309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considerable</a:t>
            </a:r>
            <a:r>
              <a:rPr dirty="0" sz="2000" spc="338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bit</a:t>
            </a:r>
            <a:r>
              <a:rPr dirty="0" sz="2000" spc="313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of</a:t>
            </a:r>
            <a:r>
              <a:rPr dirty="0" sz="2000" spc="32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research.</a:t>
            </a:r>
            <a:r>
              <a:rPr dirty="0" sz="2000" spc="328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Find</a:t>
            </a:r>
            <a:r>
              <a:rPr dirty="0" sz="2000" spc="336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out</a:t>
            </a:r>
            <a:r>
              <a:rPr dirty="0" sz="2000" spc="319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what</a:t>
            </a:r>
            <a:r>
              <a:rPr dirty="0" sz="2000" spc="319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platforms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and</a:t>
            </a:r>
            <a:r>
              <a:rPr dirty="0" sz="2000" spc="931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channels</a:t>
            </a:r>
            <a:r>
              <a:rPr dirty="0" sz="2000" spc="948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suit</a:t>
            </a:r>
            <a:r>
              <a:rPr dirty="0" sz="2000" spc="918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you</a:t>
            </a:r>
            <a:r>
              <a:rPr dirty="0" sz="2000" spc="927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best.</a:t>
            </a:r>
            <a:r>
              <a:rPr dirty="0" sz="2000" spc="918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There</a:t>
            </a:r>
            <a:r>
              <a:rPr dirty="0" sz="2000" spc="932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are</a:t>
            </a:r>
            <a:r>
              <a:rPr dirty="0" sz="2000" spc="918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too</a:t>
            </a:r>
            <a:r>
              <a:rPr dirty="0" sz="2000" spc="93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many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variables</a:t>
            </a:r>
            <a:r>
              <a:rPr dirty="0" sz="2000" spc="41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to</a:t>
            </a:r>
            <a:r>
              <a:rPr dirty="0" sz="2000" spc="47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discuss</a:t>
            </a:r>
            <a:r>
              <a:rPr dirty="0" sz="2000" spc="52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at</a:t>
            </a:r>
            <a:r>
              <a:rPr dirty="0" sz="2000" spc="37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length</a:t>
            </a:r>
            <a:r>
              <a:rPr dirty="0" sz="2000" spc="64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here.</a:t>
            </a:r>
            <a:r>
              <a:rPr dirty="0" sz="2000" spc="52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It</a:t>
            </a:r>
            <a:r>
              <a:rPr dirty="0" sz="2000" spc="4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is</a:t>
            </a:r>
            <a:r>
              <a:rPr dirty="0" sz="2000" spc="43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always</a:t>
            </a:r>
            <a:r>
              <a:rPr dirty="0" sz="2000" spc="4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better</a:t>
            </a:r>
            <a:r>
              <a:rPr dirty="0" sz="2000" spc="44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to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go</a:t>
            </a:r>
            <a:r>
              <a:rPr dirty="0" sz="2000" spc="863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deep</a:t>
            </a:r>
            <a:r>
              <a:rPr dirty="0" sz="2000" spc="86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in</a:t>
            </a:r>
            <a:r>
              <a:rPr dirty="0" sz="2000" spc="857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one</a:t>
            </a:r>
            <a:r>
              <a:rPr dirty="0" sz="2000" spc="865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or</a:t>
            </a:r>
            <a:r>
              <a:rPr dirty="0" sz="2000" spc="856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two</a:t>
            </a:r>
            <a:r>
              <a:rPr dirty="0" sz="2000" spc="856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channels</a:t>
            </a:r>
            <a:r>
              <a:rPr dirty="0" sz="2000" spc="88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than</a:t>
            </a:r>
            <a:r>
              <a:rPr dirty="0" sz="2000" spc="86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too</a:t>
            </a:r>
            <a:r>
              <a:rPr dirty="0" sz="2000" spc="86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thinly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spreading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across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many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channels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and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losing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HBAEET+CenturyGothic"/>
                <a:cs typeface="HBAEET+CenturyGothic"/>
              </a:rPr>
              <a:t>focus.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96581" y="2989723"/>
            <a:ext cx="3551003" cy="7855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85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b="1">
                <a:solidFill>
                  <a:srgbClr val="262626"/>
                </a:solidFill>
                <a:latin typeface="LFOFOA+CenturyGothic-Bold"/>
                <a:cs typeface="LFOFOA+CenturyGothic-Bold"/>
              </a:rPr>
              <a:t>THANK</a:t>
            </a:r>
            <a:r>
              <a:rPr dirty="0" sz="4800" b="1">
                <a:solidFill>
                  <a:srgbClr val="262626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4800" b="1">
                <a:solidFill>
                  <a:srgbClr val="262626"/>
                </a:solidFill>
                <a:latin typeface="LFOFOA+CenturyGothic-Bold"/>
                <a:cs typeface="LFOFOA+CenturyGothic-Bold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0653" y="1981542"/>
            <a:ext cx="4712236" cy="7855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85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262626"/>
                </a:solidFill>
                <a:latin typeface="HBAEET+CenturyGothic"/>
                <a:cs typeface="HBAEET+CenturyGothic"/>
              </a:rPr>
              <a:t>TEAM</a:t>
            </a:r>
            <a:r>
              <a:rPr dirty="0" sz="4800">
                <a:solidFill>
                  <a:srgbClr val="262626"/>
                </a:solidFill>
                <a:latin typeface="HBAEET+CenturyGothic"/>
                <a:cs typeface="HBAEET+CenturyGothic"/>
              </a:rPr>
              <a:t> </a:t>
            </a:r>
            <a:r>
              <a:rPr dirty="0" sz="4800">
                <a:solidFill>
                  <a:srgbClr val="262626"/>
                </a:solidFill>
                <a:latin typeface="HBAEET+CenturyGothic"/>
                <a:cs typeface="HBAEET+CenturyGothic"/>
              </a:rPr>
              <a:t>MEMBERS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68040" y="3117173"/>
            <a:ext cx="3682772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Team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lead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: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Podila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Pravallika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68040" y="3548973"/>
            <a:ext cx="5699521" cy="16449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Team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member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: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Shaik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Anwar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basha</a:t>
            </a:r>
          </a:p>
          <a:p>
            <a:pPr marL="0" marR="0">
              <a:lnSpc>
                <a:spcPts val="2452"/>
              </a:lnSpc>
              <a:spcBef>
                <a:spcPts val="947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Team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member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: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Shaik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Muzavar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Abdul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Samad</a:t>
            </a:r>
          </a:p>
          <a:p>
            <a:pPr marL="0" marR="0">
              <a:lnSpc>
                <a:spcPts val="2452"/>
              </a:lnSpc>
              <a:spcBef>
                <a:spcPts val="947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Team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member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: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Gopidesi</a:t>
            </a:r>
            <a:r>
              <a:rPr dirty="0" sz="2000" spc="551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Venkatesh</a:t>
            </a:r>
          </a:p>
          <a:p>
            <a:pPr marL="0" marR="0">
              <a:lnSpc>
                <a:spcPts val="2452"/>
              </a:lnSpc>
              <a:spcBef>
                <a:spcPts val="947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Team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member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: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Naraboina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HBAEET+CenturyGothic"/>
                <a:cs typeface="HBAEET+CenturyGothic"/>
              </a:rPr>
              <a:t>Rajesh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20241" y="658938"/>
            <a:ext cx="7861331" cy="11473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d0d0d"/>
                </a:solidFill>
                <a:latin typeface="LFOFOA+CenturyGothic-Bold"/>
                <a:cs typeface="LFOFOA+CenturyGothic-Bold"/>
              </a:rPr>
              <a:t>Brand</a:t>
            </a:r>
            <a:r>
              <a:rPr dirty="0" sz="3600" b="1">
                <a:solidFill>
                  <a:srgbClr val="0d0d0d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3600" b="1">
                <a:solidFill>
                  <a:srgbClr val="0d0d0d"/>
                </a:solidFill>
                <a:latin typeface="LFOFOA+CenturyGothic-Bold"/>
                <a:cs typeface="LFOFOA+CenturyGothic-Bold"/>
              </a:rPr>
              <a:t>study,</a:t>
            </a:r>
            <a:r>
              <a:rPr dirty="0" sz="3600" b="1">
                <a:solidFill>
                  <a:srgbClr val="0d0d0d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3600" b="1">
                <a:solidFill>
                  <a:srgbClr val="0d0d0d"/>
                </a:solidFill>
                <a:latin typeface="LFOFOA+CenturyGothic-Bold"/>
                <a:cs typeface="LFOFOA+CenturyGothic-Bold"/>
              </a:rPr>
              <a:t>Competitor</a:t>
            </a:r>
            <a:r>
              <a:rPr dirty="0" sz="3600" b="1">
                <a:solidFill>
                  <a:srgbClr val="0d0d0d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3600" b="1">
                <a:solidFill>
                  <a:srgbClr val="0d0d0d"/>
                </a:solidFill>
                <a:latin typeface="LFOFOA+CenturyGothic-Bold"/>
                <a:cs typeface="LFOFOA+CenturyGothic-Bold"/>
              </a:rPr>
              <a:t>Analysis</a:t>
            </a:r>
            <a:r>
              <a:rPr dirty="0" sz="3600" b="1">
                <a:solidFill>
                  <a:srgbClr val="0d0d0d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3600" b="1">
                <a:solidFill>
                  <a:srgbClr val="0d0d0d"/>
                </a:solidFill>
                <a:latin typeface="LFOFOA+CenturyGothic-Bold"/>
                <a:cs typeface="LFOFOA+CenturyGothic-Bold"/>
              </a:rPr>
              <a:t>&amp;</a:t>
            </a:r>
          </a:p>
          <a:p>
            <a:pPr marL="0" marR="0">
              <a:lnSpc>
                <a:spcPts val="4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d0d0d"/>
                </a:solidFill>
                <a:latin typeface="LFOFOA+CenturyGothic-Bold"/>
                <a:cs typeface="LFOFOA+CenturyGothic-Bold"/>
              </a:rPr>
              <a:t>Buyer’s/Audience’s</a:t>
            </a:r>
            <a:r>
              <a:rPr dirty="0" sz="3600" b="1">
                <a:solidFill>
                  <a:srgbClr val="0d0d0d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3600" b="1">
                <a:solidFill>
                  <a:srgbClr val="0d0d0d"/>
                </a:solidFill>
                <a:latin typeface="LFOFOA+CenturyGothic-Bold"/>
                <a:cs typeface="LFOFOA+CenturyGothic-Bold"/>
              </a:rPr>
              <a:t>Personal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17" y="2092011"/>
            <a:ext cx="8885390" cy="12639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NSWSLC+Wingdings3"/>
                <a:cs typeface="NSWSLC+Wingdings3"/>
              </a:rPr>
              <a:t></a:t>
            </a:r>
            <a:r>
              <a:rPr dirty="0" sz="2050" spc="360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Flying</a:t>
            </a:r>
            <a:r>
              <a:rPr dirty="0" sz="2000" spc="258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Machine</a:t>
            </a:r>
            <a:r>
              <a:rPr dirty="0" sz="2000" spc="258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is</a:t>
            </a:r>
            <a:r>
              <a:rPr dirty="0" sz="2000" spc="235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an</a:t>
            </a:r>
            <a:r>
              <a:rPr dirty="0" sz="2000" spc="239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Indian</a:t>
            </a:r>
            <a:r>
              <a:rPr dirty="0" sz="2000" spc="25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denim</a:t>
            </a:r>
            <a:r>
              <a:rPr dirty="0" sz="2000" spc="25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and</a:t>
            </a:r>
            <a:r>
              <a:rPr dirty="0" sz="2000" spc="247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casual</a:t>
            </a:r>
            <a:r>
              <a:rPr dirty="0" sz="2000" spc="235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wear</a:t>
            </a:r>
            <a:r>
              <a:rPr dirty="0" sz="2000" spc="234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brand</a:t>
            </a:r>
            <a:r>
              <a:rPr dirty="0" sz="2000" spc="245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owned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by</a:t>
            </a:r>
            <a:r>
              <a:rPr dirty="0" sz="2000" spc="63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Arvind</a:t>
            </a:r>
            <a:r>
              <a:rPr dirty="0" sz="2000" spc="76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Limited.</a:t>
            </a:r>
            <a:r>
              <a:rPr dirty="0" sz="2000" spc="69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It</a:t>
            </a:r>
            <a:r>
              <a:rPr dirty="0" sz="2000" spc="57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was</a:t>
            </a:r>
            <a:r>
              <a:rPr dirty="0" sz="2000" spc="58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launched</a:t>
            </a:r>
            <a:r>
              <a:rPr dirty="0" sz="2000" spc="87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in</a:t>
            </a:r>
            <a:r>
              <a:rPr dirty="0" sz="2000" spc="68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1980</a:t>
            </a:r>
            <a:r>
              <a:rPr dirty="0" sz="2000" spc="81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and</a:t>
            </a:r>
            <a:r>
              <a:rPr dirty="0" sz="2000" spc="72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has</a:t>
            </a:r>
            <a:r>
              <a:rPr dirty="0" sz="2000" spc="66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since</a:t>
            </a:r>
            <a:r>
              <a:rPr dirty="0" sz="2000" spc="77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become</a:t>
            </a:r>
            <a:r>
              <a:rPr dirty="0" sz="2000" spc="77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prominent</a:t>
            </a:r>
            <a:r>
              <a:rPr dirty="0" sz="2000" spc="52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name</a:t>
            </a:r>
            <a:r>
              <a:rPr dirty="0" sz="2000" spc="4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in</a:t>
            </a:r>
            <a:r>
              <a:rPr dirty="0" sz="2000" spc="4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43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Indian</a:t>
            </a:r>
            <a:r>
              <a:rPr dirty="0" sz="2000" spc="46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fashion</a:t>
            </a:r>
            <a:r>
              <a:rPr dirty="0" sz="2000" spc="46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industry.</a:t>
            </a:r>
            <a:r>
              <a:rPr dirty="0" sz="2000" spc="43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Here's</a:t>
            </a:r>
            <a:r>
              <a:rPr dirty="0" sz="2000" spc="4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</a:t>
            </a:r>
            <a:r>
              <a:rPr dirty="0" sz="2000" spc="31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brief</a:t>
            </a:r>
            <a:r>
              <a:rPr dirty="0" sz="2000" spc="33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analysis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of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the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Flying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Machine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clothes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brand: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86017" y="3438211"/>
            <a:ext cx="8883855" cy="12639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NSWSLC+Wingdings3"/>
                <a:cs typeface="NSWSLC+Wingdings3"/>
              </a:rPr>
              <a:t></a:t>
            </a:r>
            <a:r>
              <a:rPr dirty="0" sz="2050" spc="910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70c0"/>
                </a:solidFill>
                <a:latin typeface="HBAEET+CenturyGothic"/>
                <a:cs typeface="HBAEET+CenturyGothic"/>
              </a:rPr>
              <a:t>*Market</a:t>
            </a:r>
            <a:r>
              <a:rPr dirty="0" sz="2000" spc="842">
                <a:solidFill>
                  <a:srgbClr val="0070c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0070c0"/>
                </a:solidFill>
                <a:latin typeface="HBAEET+CenturyGothic"/>
                <a:cs typeface="HBAEET+CenturyGothic"/>
              </a:rPr>
              <a:t>Positioning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:*</a:t>
            </a:r>
            <a:r>
              <a:rPr dirty="0" sz="2000" spc="843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Flying</a:t>
            </a:r>
            <a:r>
              <a:rPr dirty="0" sz="2000" spc="864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Machine</a:t>
            </a:r>
            <a:r>
              <a:rPr dirty="0" sz="2000" spc="864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is</a:t>
            </a:r>
            <a:r>
              <a:rPr dirty="0" sz="2000" spc="842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positioned</a:t>
            </a:r>
            <a:r>
              <a:rPr dirty="0" sz="2000" spc="863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as</a:t>
            </a:r>
            <a:r>
              <a:rPr dirty="0" sz="2000" spc="838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</a:t>
            </a:r>
            <a:r>
              <a:rPr dirty="0" sz="2000" spc="839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youth-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oriented</a:t>
            </a:r>
            <a:r>
              <a:rPr dirty="0" sz="2000" spc="851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brand</a:t>
            </a:r>
            <a:r>
              <a:rPr dirty="0" sz="2000" spc="838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that</a:t>
            </a:r>
            <a:r>
              <a:rPr dirty="0" sz="2000" spc="831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offers</a:t>
            </a:r>
            <a:r>
              <a:rPr dirty="0" sz="2000" spc="835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trendy</a:t>
            </a:r>
            <a:r>
              <a:rPr dirty="0" sz="2000" spc="847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and</a:t>
            </a:r>
            <a:r>
              <a:rPr dirty="0" sz="2000" spc="839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fashionable</a:t>
            </a:r>
            <a:r>
              <a:rPr dirty="0" sz="2000" spc="839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denim</a:t>
            </a:r>
            <a:r>
              <a:rPr dirty="0" sz="2000" spc="843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and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casual</a:t>
            </a:r>
            <a:r>
              <a:rPr dirty="0" sz="2000" spc="584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wear.</a:t>
            </a:r>
            <a:r>
              <a:rPr dirty="0" sz="2000" spc="58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It's</a:t>
            </a:r>
            <a:r>
              <a:rPr dirty="0" sz="2000" spc="588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known</a:t>
            </a:r>
            <a:r>
              <a:rPr dirty="0" sz="2000" spc="601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for</a:t>
            </a:r>
            <a:r>
              <a:rPr dirty="0" sz="2000" spc="588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its</a:t>
            </a:r>
            <a:r>
              <a:rPr dirty="0" sz="2000" spc="584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edgy</a:t>
            </a:r>
            <a:r>
              <a:rPr dirty="0" sz="2000" spc="601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and</a:t>
            </a:r>
            <a:r>
              <a:rPr dirty="0" sz="2000" spc="594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contemporary</a:t>
            </a:r>
            <a:r>
              <a:rPr dirty="0" sz="2000" spc="609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designs,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appealing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to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the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younger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demographic.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40823" y="675749"/>
            <a:ext cx="2295773" cy="660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262626"/>
                </a:solidFill>
                <a:latin typeface="LFOFOA+CenturyGothic-Bold"/>
                <a:cs typeface="LFOFOA+CenturyGothic-Bold"/>
              </a:rPr>
              <a:t>Analysis: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80651" y="2170888"/>
            <a:ext cx="8768363" cy="411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a53010"/>
                </a:solidFill>
                <a:latin typeface="NSWSLC+Wingdings3"/>
                <a:cs typeface="NSWSLC+Wingdings3"/>
              </a:rPr>
              <a:t></a:t>
            </a:r>
            <a:r>
              <a:rPr dirty="0" sz="2450" spc="56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70c0"/>
                </a:solidFill>
                <a:latin typeface="HBAEET+CenturyGothic"/>
                <a:cs typeface="HBAEET+CenturyGothic"/>
              </a:rPr>
              <a:t>*Target</a:t>
            </a:r>
            <a:r>
              <a:rPr dirty="0" sz="2400" spc="31">
                <a:solidFill>
                  <a:srgbClr val="0070c0"/>
                </a:solidFill>
                <a:latin typeface="HBAEET+CenturyGothic"/>
                <a:cs typeface="HBAEET+CenturyGothic"/>
              </a:rPr>
              <a:t> </a:t>
            </a:r>
            <a:r>
              <a:rPr dirty="0" sz="2400">
                <a:solidFill>
                  <a:srgbClr val="0070c0"/>
                </a:solidFill>
                <a:latin typeface="HBAEET+CenturyGothic"/>
                <a:cs typeface="HBAEET+CenturyGothic"/>
              </a:rPr>
              <a:t>Audience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:*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18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brand</a:t>
            </a:r>
            <a:r>
              <a:rPr dirty="0" sz="2000" spc="17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primarily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targets</a:t>
            </a:r>
            <a:r>
              <a:rPr dirty="0" sz="2000" spc="11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17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urban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youth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23551" y="2538053"/>
            <a:ext cx="8427239" cy="9591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and</a:t>
            </a:r>
            <a:r>
              <a:rPr dirty="0" sz="2000" spc="234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young</a:t>
            </a:r>
            <a:r>
              <a:rPr dirty="0" sz="2000" spc="244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adults</a:t>
            </a:r>
            <a:r>
              <a:rPr dirty="0" sz="2000" spc="224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who</a:t>
            </a:r>
            <a:r>
              <a:rPr dirty="0" sz="2000" spc="236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are</a:t>
            </a:r>
            <a:r>
              <a:rPr dirty="0" sz="2000" spc="223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fashion-conscious</a:t>
            </a:r>
            <a:r>
              <a:rPr dirty="0" sz="2000" spc="267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and</a:t>
            </a:r>
            <a:r>
              <a:rPr dirty="0" sz="2000" spc="234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value</a:t>
            </a:r>
            <a:r>
              <a:rPr dirty="0" sz="2000" spc="225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style</a:t>
            </a:r>
            <a:r>
              <a:rPr dirty="0" sz="2000" spc="227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and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individuality.</a:t>
            </a:r>
            <a:r>
              <a:rPr dirty="0" sz="2000" spc="818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Its</a:t>
            </a:r>
            <a:r>
              <a:rPr dirty="0" sz="2000" spc="798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designs</a:t>
            </a:r>
            <a:r>
              <a:rPr dirty="0" sz="2000" spc="821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cater</a:t>
            </a:r>
            <a:r>
              <a:rPr dirty="0" sz="2000" spc="807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to</a:t>
            </a:r>
            <a:r>
              <a:rPr dirty="0" sz="2000" spc="806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those</a:t>
            </a:r>
            <a:r>
              <a:rPr dirty="0" sz="2000" spc="814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who</a:t>
            </a:r>
            <a:r>
              <a:rPr dirty="0" sz="2000" spc="814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want</a:t>
            </a:r>
            <a:r>
              <a:rPr dirty="0" sz="2000" spc="805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to</a:t>
            </a:r>
            <a:r>
              <a:rPr dirty="0" sz="2000" spc="806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make</a:t>
            </a:r>
            <a:r>
              <a:rPr dirty="0" sz="2000" spc="8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statement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with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their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clothing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choices.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22631" y="4212067"/>
            <a:ext cx="8743551" cy="13262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a53010"/>
                </a:solidFill>
                <a:latin typeface="NSWSLC+Wingdings3"/>
                <a:cs typeface="NSWSLC+Wingdings3"/>
              </a:rPr>
              <a:t></a:t>
            </a:r>
            <a:r>
              <a:rPr dirty="0" sz="2450" spc="-95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70c0"/>
                </a:solidFill>
                <a:latin typeface="HBAEET+CenturyGothic"/>
                <a:cs typeface="HBAEET+CenturyGothic"/>
              </a:rPr>
              <a:t>Product</a:t>
            </a:r>
            <a:r>
              <a:rPr dirty="0" sz="2400">
                <a:solidFill>
                  <a:srgbClr val="0070c0"/>
                </a:solidFill>
                <a:latin typeface="HBAEET+CenturyGothic"/>
                <a:cs typeface="HBAEET+CenturyGothic"/>
              </a:rPr>
              <a:t> </a:t>
            </a:r>
            <a:r>
              <a:rPr dirty="0" sz="2400">
                <a:solidFill>
                  <a:srgbClr val="0070c0"/>
                </a:solidFill>
                <a:latin typeface="HBAEET+CenturyGothic"/>
                <a:cs typeface="HBAEET+CenturyGothic"/>
              </a:rPr>
              <a:t>Range</a:t>
            </a:r>
            <a:r>
              <a:rPr dirty="0" sz="1800">
                <a:solidFill>
                  <a:srgbClr val="404040"/>
                </a:solidFill>
                <a:latin typeface="HBAEET+CenturyGothic"/>
                <a:cs typeface="HBAEET+CenturyGothic"/>
              </a:rPr>
              <a:t>:*</a:t>
            </a:r>
            <a:r>
              <a:rPr dirty="0" sz="18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Flying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Machine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offers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wide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range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of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products</a:t>
            </a:r>
          </a:p>
          <a:p>
            <a:pPr marL="34290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including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jeans,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shirts,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t-shirts,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jackets,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and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accessories.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Its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focus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on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denim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products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has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helped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it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carve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niche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in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the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Indian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fashion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market.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0653" y="4947426"/>
            <a:ext cx="2389882" cy="411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70c0"/>
                </a:solidFill>
                <a:latin typeface="HBAEET+CenturyGothic"/>
                <a:cs typeface="HBAEET+CenturyGothic"/>
              </a:rPr>
              <a:t>Collaborations</a:t>
            </a:r>
            <a:r>
              <a:rPr dirty="0" sz="2400">
                <a:solidFill>
                  <a:srgbClr val="262626"/>
                </a:solidFill>
                <a:latin typeface="HBAEET+CenturyGothic"/>
                <a:cs typeface="HBAEET+CenturyGothic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80653" y="5406031"/>
            <a:ext cx="7990044" cy="9591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0104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Flying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Machine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has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collaborated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with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various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celebrities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and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influencers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to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enhance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its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brand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image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and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appeal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to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its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target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audience.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0653" y="4947426"/>
            <a:ext cx="2413982" cy="411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62626"/>
                </a:solidFill>
                <a:latin typeface="HBAEET+CenturyGothic"/>
                <a:cs typeface="HBAEET+CenturyGothic"/>
              </a:rPr>
              <a:t>*</a:t>
            </a:r>
            <a:r>
              <a:rPr dirty="0" sz="2400">
                <a:solidFill>
                  <a:srgbClr val="0070c0"/>
                </a:solidFill>
                <a:latin typeface="HBAEET+CenturyGothic"/>
                <a:cs typeface="HBAEET+CenturyGothic"/>
              </a:rPr>
              <a:t>Social</a:t>
            </a:r>
            <a:r>
              <a:rPr dirty="0" sz="2400">
                <a:solidFill>
                  <a:srgbClr val="0070c0"/>
                </a:solidFill>
                <a:latin typeface="HBAEET+CenturyGothic"/>
                <a:cs typeface="HBAEET+CenturyGothic"/>
              </a:rPr>
              <a:t> </a:t>
            </a:r>
            <a:r>
              <a:rPr dirty="0" sz="2400">
                <a:solidFill>
                  <a:srgbClr val="0070c0"/>
                </a:solidFill>
                <a:latin typeface="HBAEET+CenturyGothic"/>
                <a:cs typeface="HBAEET+CenturyGothic"/>
              </a:rPr>
              <a:t>Media:*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80653" y="5406031"/>
            <a:ext cx="8885220" cy="9591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85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507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brand</a:t>
            </a:r>
            <a:r>
              <a:rPr dirty="0" sz="2000" spc="505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is</a:t>
            </a:r>
            <a:r>
              <a:rPr dirty="0" sz="2000" spc="498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active</a:t>
            </a:r>
            <a:r>
              <a:rPr dirty="0" sz="2000" spc="507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on</a:t>
            </a:r>
            <a:r>
              <a:rPr dirty="0" sz="2000" spc="509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social</a:t>
            </a:r>
            <a:r>
              <a:rPr dirty="0" sz="2000" spc="507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media</a:t>
            </a:r>
            <a:r>
              <a:rPr dirty="0" sz="2000" spc="503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platforms,</a:t>
            </a:r>
            <a:r>
              <a:rPr dirty="0" sz="2000" spc="492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connecting</a:t>
            </a:r>
            <a:r>
              <a:rPr dirty="0" sz="2000" spc="546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with</a:t>
            </a:r>
            <a:r>
              <a:rPr dirty="0" sz="2000" spc="503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its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target</a:t>
            </a:r>
            <a:r>
              <a:rPr dirty="0" sz="2000" spc="1930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audience</a:t>
            </a:r>
            <a:r>
              <a:rPr dirty="0" sz="2000" spc="1947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through</a:t>
            </a:r>
            <a:r>
              <a:rPr dirty="0" sz="2000" spc="1951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engaging</a:t>
            </a:r>
            <a:r>
              <a:rPr dirty="0" sz="2000" spc="1959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content</a:t>
            </a:r>
            <a:r>
              <a:rPr dirty="0" sz="2000" spc="1955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and</a:t>
            </a:r>
            <a:r>
              <a:rPr dirty="0" sz="2000" spc="1938">
                <a:solidFill>
                  <a:srgbClr val="404040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influencer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HBAEET+CenturyGothic"/>
                <a:cs typeface="HBAEET+CenturyGothic"/>
              </a:rPr>
              <a:t>partnerships.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31596" y="691958"/>
            <a:ext cx="5779063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d0d0d"/>
                </a:solidFill>
                <a:latin typeface="LFOFOA+CenturyGothic-Bold"/>
                <a:cs typeface="LFOFOA+CenturyGothic-Bold"/>
              </a:rPr>
              <a:t>History</a:t>
            </a:r>
            <a:r>
              <a:rPr dirty="0" sz="3600" b="1">
                <a:solidFill>
                  <a:srgbClr val="0d0d0d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3600" b="1">
                <a:solidFill>
                  <a:srgbClr val="0d0d0d"/>
                </a:solidFill>
                <a:latin typeface="LFOFOA+CenturyGothic-Bold"/>
                <a:cs typeface="LFOFOA+CenturyGothic-Bold"/>
              </a:rPr>
              <a:t>of</a:t>
            </a:r>
            <a:r>
              <a:rPr dirty="0" sz="3600" b="1">
                <a:solidFill>
                  <a:srgbClr val="0d0d0d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3600" b="1">
                <a:solidFill>
                  <a:srgbClr val="0d0d0d"/>
                </a:solidFill>
                <a:latin typeface="LFOFOA+CenturyGothic-Bold"/>
                <a:cs typeface="LFOFOA+CenturyGothic-Bold"/>
              </a:rPr>
              <a:t>Flying</a:t>
            </a:r>
            <a:r>
              <a:rPr dirty="0" sz="3600" b="1">
                <a:solidFill>
                  <a:srgbClr val="0d0d0d"/>
                </a:solidFill>
                <a:latin typeface="LFOFOA+CenturyGothic-Bold"/>
                <a:cs typeface="LFOFOA+CenturyGothic-Bold"/>
              </a:rPr>
              <a:t> </a:t>
            </a:r>
            <a:r>
              <a:rPr dirty="0" sz="3600" b="1">
                <a:solidFill>
                  <a:srgbClr val="0d0d0d"/>
                </a:solidFill>
                <a:latin typeface="LFOFOA+CenturyGothic-Bold"/>
                <a:cs typeface="LFOFOA+CenturyGothic-Bold"/>
              </a:rPr>
              <a:t>Machine: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74251" y="1976713"/>
            <a:ext cx="8884870" cy="27879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NSWSLC+Wingdings3"/>
                <a:cs typeface="NSWSLC+Wingdings3"/>
              </a:rPr>
              <a:t></a:t>
            </a:r>
            <a:r>
              <a:rPr dirty="0" sz="2050" spc="360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Flying</a:t>
            </a:r>
            <a:r>
              <a:rPr dirty="0" sz="2000" spc="242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Machine</a:t>
            </a:r>
            <a:r>
              <a:rPr dirty="0" sz="2000" spc="241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is</a:t>
            </a:r>
            <a:r>
              <a:rPr dirty="0" sz="2000" spc="219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one</a:t>
            </a:r>
            <a:r>
              <a:rPr dirty="0" sz="2000" spc="232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of</a:t>
            </a:r>
            <a:r>
              <a:rPr dirty="0" sz="2000" spc="223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227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indigenously</a:t>
            </a:r>
            <a:r>
              <a:rPr dirty="0" sz="2000" spc="252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grown</a:t>
            </a:r>
            <a:r>
              <a:rPr dirty="0" sz="2000" spc="236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brands</a:t>
            </a:r>
            <a:r>
              <a:rPr dirty="0" sz="2000" spc="225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started</a:t>
            </a:r>
            <a:r>
              <a:rPr dirty="0" sz="2000" spc="221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by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garment</a:t>
            </a:r>
            <a:r>
              <a:rPr dirty="0" sz="2000" spc="48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division</a:t>
            </a:r>
            <a:r>
              <a:rPr dirty="0" sz="2000" spc="488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of</a:t>
            </a:r>
            <a:r>
              <a:rPr dirty="0" sz="2000" spc="473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Arvind</a:t>
            </a:r>
            <a:r>
              <a:rPr dirty="0" sz="2000" spc="484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mills.</a:t>
            </a:r>
            <a:r>
              <a:rPr dirty="0" sz="2000" spc="467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478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brand</a:t>
            </a:r>
            <a:r>
              <a:rPr dirty="0" sz="2000" spc="478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was</a:t>
            </a:r>
            <a:r>
              <a:rPr dirty="0" sz="2000" spc="465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incepted</a:t>
            </a:r>
            <a:r>
              <a:rPr dirty="0" sz="2000" spc="492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in</a:t>
            </a:r>
            <a:r>
              <a:rPr dirty="0" sz="2000" spc="475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80’s;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Flying</a:t>
            </a:r>
            <a:r>
              <a:rPr dirty="0" sz="2000" spc="138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Machine</a:t>
            </a:r>
            <a:r>
              <a:rPr dirty="0" sz="2000" spc="138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is</a:t>
            </a:r>
            <a:r>
              <a:rPr dirty="0" sz="2000" spc="115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among</a:t>
            </a:r>
            <a:r>
              <a:rPr dirty="0" sz="2000" spc="132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few</a:t>
            </a:r>
            <a:r>
              <a:rPr dirty="0" sz="2000" spc="121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early</a:t>
            </a:r>
            <a:r>
              <a:rPr dirty="0" sz="2000" spc="12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brands</a:t>
            </a:r>
            <a:r>
              <a:rPr dirty="0" sz="2000" spc="124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which</a:t>
            </a:r>
            <a:r>
              <a:rPr dirty="0" sz="2000" spc="138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started</a:t>
            </a:r>
            <a:r>
              <a:rPr dirty="0" sz="2000" spc="119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125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denim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category</a:t>
            </a:r>
            <a:r>
              <a:rPr dirty="0" sz="2000" spc="383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in</a:t>
            </a:r>
            <a:r>
              <a:rPr dirty="0" sz="2000" spc="37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India</a:t>
            </a:r>
            <a:r>
              <a:rPr dirty="0" sz="2000" spc="371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though</a:t>
            </a:r>
            <a:r>
              <a:rPr dirty="0" sz="2000" spc="385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consumption</a:t>
            </a:r>
            <a:r>
              <a:rPr dirty="0" sz="2000" spc="391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was</a:t>
            </a:r>
            <a:r>
              <a:rPr dirty="0" sz="2000" spc="359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pretty</a:t>
            </a:r>
            <a:r>
              <a:rPr dirty="0" sz="2000" spc="367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low.</a:t>
            </a:r>
            <a:r>
              <a:rPr dirty="0" sz="2000" spc="366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373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brand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had</a:t>
            </a:r>
            <a:r>
              <a:rPr dirty="0" sz="2000" spc="92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89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positioning</a:t>
            </a:r>
            <a:r>
              <a:rPr dirty="0" sz="2000" spc="107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of</a:t>
            </a:r>
            <a:r>
              <a:rPr dirty="0" sz="2000" spc="85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‘guaranteed</a:t>
            </a:r>
            <a:r>
              <a:rPr dirty="0" sz="2000" spc="93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brand’</a:t>
            </a:r>
            <a:r>
              <a:rPr dirty="0" sz="2000" spc="87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due</a:t>
            </a:r>
            <a:r>
              <a:rPr dirty="0" sz="2000" spc="87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to</a:t>
            </a:r>
            <a:r>
              <a:rPr dirty="0" sz="2000" spc="86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its</a:t>
            </a:r>
            <a:r>
              <a:rPr dirty="0" sz="2000" spc="81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unique</a:t>
            </a:r>
            <a:r>
              <a:rPr dirty="0" sz="2000" spc="86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pricing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and</a:t>
            </a:r>
            <a:r>
              <a:rPr dirty="0" sz="2000" spc="183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product</a:t>
            </a:r>
            <a:r>
              <a:rPr dirty="0" sz="2000" spc="187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innovation.</a:t>
            </a:r>
            <a:r>
              <a:rPr dirty="0" sz="2000" spc="201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However,</a:t>
            </a:r>
            <a:r>
              <a:rPr dirty="0" sz="2000" spc="18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with</a:t>
            </a:r>
            <a:r>
              <a:rPr dirty="0" sz="2000" spc="179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182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growing</a:t>
            </a:r>
            <a:r>
              <a:rPr dirty="0" sz="2000" spc="198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penetration</a:t>
            </a:r>
            <a:r>
              <a:rPr dirty="0" sz="2000" spc="188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of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online</a:t>
            </a:r>
            <a:r>
              <a:rPr dirty="0" sz="2000" spc="1202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retail</a:t>
            </a:r>
            <a:r>
              <a:rPr dirty="0" sz="2000" spc="118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and</a:t>
            </a:r>
            <a:r>
              <a:rPr dirty="0" sz="2000" spc="119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multiple</a:t>
            </a:r>
            <a:r>
              <a:rPr dirty="0" sz="2000" spc="118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retail</a:t>
            </a:r>
            <a:r>
              <a:rPr dirty="0" sz="2000" spc="118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channels,</a:t>
            </a:r>
            <a:r>
              <a:rPr dirty="0" sz="2000" spc="1206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1189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brand</a:t>
            </a:r>
            <a:r>
              <a:rPr dirty="0" sz="2000" spc="1189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started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experiencing</a:t>
            </a:r>
            <a:r>
              <a:rPr dirty="0" sz="2000" spc="294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operational</a:t>
            </a:r>
            <a:r>
              <a:rPr dirty="0" sz="2000" spc="266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huddle</a:t>
            </a:r>
            <a:r>
              <a:rPr dirty="0" sz="2000" spc="273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in</a:t>
            </a:r>
            <a:r>
              <a:rPr dirty="0" sz="2000" spc="263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managing</a:t>
            </a:r>
            <a:r>
              <a:rPr dirty="0" sz="2000" spc="275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inventory</a:t>
            </a:r>
            <a:r>
              <a:rPr dirty="0" sz="2000" spc="284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as</a:t>
            </a:r>
            <a:r>
              <a:rPr dirty="0" sz="2000" spc="251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it</a:t>
            </a:r>
            <a:r>
              <a:rPr dirty="0" sz="2000" spc="254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goes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on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multiple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channels.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11679" y="686879"/>
            <a:ext cx="2116931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262626"/>
                </a:solidFill>
                <a:latin typeface="LFOFOA+CenturyGothic-Bold"/>
                <a:cs typeface="LFOFOA+CenturyGothic-Bold"/>
              </a:rPr>
              <a:t>Progress</a:t>
            </a:r>
            <a:r>
              <a:rPr dirty="0" sz="3600">
                <a:solidFill>
                  <a:srgbClr val="262626"/>
                </a:solidFill>
                <a:latin typeface="HBAEET+CenturyGothic"/>
                <a:cs typeface="HBAEET+CenturyGothic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9213" y="1684613"/>
            <a:ext cx="8884649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NSWSLC+Wingdings3"/>
                <a:cs typeface="NSWSLC+Wingdings3"/>
              </a:rPr>
              <a:t></a:t>
            </a:r>
            <a:r>
              <a:rPr dirty="0" sz="2050" spc="360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Since</a:t>
            </a:r>
            <a:r>
              <a:rPr dirty="0" sz="2000" spc="576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integrating</a:t>
            </a:r>
            <a:r>
              <a:rPr dirty="0" sz="2000" spc="578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with</a:t>
            </a:r>
            <a:r>
              <a:rPr dirty="0" sz="2000" spc="561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565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Rubicon</a:t>
            </a:r>
            <a:r>
              <a:rPr dirty="0" sz="2000" spc="573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platform,</a:t>
            </a:r>
            <a:r>
              <a:rPr dirty="0" sz="2000" spc="553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Flying</a:t>
            </a:r>
            <a:r>
              <a:rPr dirty="0" sz="2000" spc="578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Machine</a:t>
            </a:r>
            <a:r>
              <a:rPr dirty="0" sz="2000" spc="578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has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32113" y="1989413"/>
            <a:ext cx="8542460" cy="1568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increased</a:t>
            </a:r>
            <a:r>
              <a:rPr dirty="0" sz="2000" spc="313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its</a:t>
            </a:r>
            <a:r>
              <a:rPr dirty="0" sz="2000" spc="291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online</a:t>
            </a:r>
            <a:r>
              <a:rPr dirty="0" sz="2000" spc="311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visibility,</a:t>
            </a:r>
            <a:r>
              <a:rPr dirty="0" sz="2000" spc="293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strengthened</a:t>
            </a:r>
            <a:r>
              <a:rPr dirty="0" sz="2000" spc="328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its</a:t>
            </a:r>
            <a:r>
              <a:rPr dirty="0" sz="2000" spc="291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marketplace</a:t>
            </a:r>
            <a:r>
              <a:rPr dirty="0" sz="2000" spc="293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business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and</a:t>
            </a:r>
            <a:r>
              <a:rPr dirty="0" sz="2000" spc="885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grown</a:t>
            </a:r>
            <a:r>
              <a:rPr dirty="0" sz="2000" spc="893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its</a:t>
            </a:r>
            <a:r>
              <a:rPr dirty="0" sz="2000" spc="873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sales</a:t>
            </a:r>
            <a:r>
              <a:rPr dirty="0" sz="2000" spc="872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quite</a:t>
            </a:r>
            <a:r>
              <a:rPr dirty="0" sz="2000" spc="872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significantly.</a:t>
            </a:r>
            <a:r>
              <a:rPr dirty="0" sz="2000" spc="897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Moreover,</a:t>
            </a:r>
            <a:r>
              <a:rPr dirty="0" sz="2000" spc="892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884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platform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allowed</a:t>
            </a:r>
            <a:r>
              <a:rPr dirty="0" sz="2000" spc="12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Flying</a:t>
            </a:r>
            <a:r>
              <a:rPr dirty="0" sz="2000" spc="133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Machine</a:t>
            </a:r>
            <a:r>
              <a:rPr dirty="0" sz="2000" spc="133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to</a:t>
            </a:r>
            <a:r>
              <a:rPr dirty="0" sz="2000" spc="114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showcase</a:t>
            </a:r>
            <a:r>
              <a:rPr dirty="0" sz="2000" spc="126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all</a:t>
            </a:r>
            <a:r>
              <a:rPr dirty="0" sz="2000" spc="108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their</a:t>
            </a:r>
            <a:r>
              <a:rPr dirty="0" sz="2000" spc="119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categories</a:t>
            </a:r>
            <a:r>
              <a:rPr dirty="0" sz="2000" spc="128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and</a:t>
            </a:r>
            <a:r>
              <a:rPr dirty="0" sz="2000" spc="121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reach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out</a:t>
            </a:r>
            <a:r>
              <a:rPr dirty="0" sz="2000" spc="734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to</a:t>
            </a:r>
            <a:r>
              <a:rPr dirty="0" sz="2000" spc="736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newer</a:t>
            </a:r>
            <a:r>
              <a:rPr dirty="0" sz="2000" spc="744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marketplaces</a:t>
            </a:r>
            <a:r>
              <a:rPr dirty="0" sz="2000" spc="734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and</a:t>
            </a:r>
            <a:r>
              <a:rPr dirty="0" sz="2000" spc="742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significantly</a:t>
            </a:r>
            <a:r>
              <a:rPr dirty="0" sz="2000" spc="759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increase</a:t>
            </a:r>
            <a:r>
              <a:rPr dirty="0" sz="2000" spc="746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their</a:t>
            </a:r>
            <a:r>
              <a:rPr dirty="0" sz="2000" spc="74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sell-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throughs.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9213" y="3640413"/>
            <a:ext cx="8882215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NSWSLC+Wingdings3"/>
                <a:cs typeface="NSWSLC+Wingdings3"/>
              </a:rPr>
              <a:t></a:t>
            </a:r>
            <a:r>
              <a:rPr dirty="0" sz="2050" spc="360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Following</a:t>
            </a:r>
            <a:r>
              <a:rPr dirty="0" sz="2000" spc="694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are</a:t>
            </a:r>
            <a:r>
              <a:rPr dirty="0" sz="2000" spc="663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the</a:t>
            </a:r>
            <a:r>
              <a:rPr dirty="0" sz="2000" spc="673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few</a:t>
            </a:r>
            <a:r>
              <a:rPr dirty="0" sz="2000" spc="669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impacts</a:t>
            </a:r>
            <a:r>
              <a:rPr dirty="0" sz="2000" spc="667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that</a:t>
            </a:r>
            <a:r>
              <a:rPr dirty="0" sz="2000" spc="665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Rubicon</a:t>
            </a:r>
            <a:r>
              <a:rPr dirty="0" sz="2000" spc="682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enabled</a:t>
            </a:r>
            <a:r>
              <a:rPr dirty="0" sz="2000" spc="676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for</a:t>
            </a:r>
            <a:r>
              <a:rPr dirty="0" sz="2000" spc="669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Flying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32113" y="3945213"/>
            <a:ext cx="4569168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Machine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from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Q1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17-18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to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Q4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17-18.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89213" y="4377013"/>
            <a:ext cx="2924085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NSWSLC+Wingdings3"/>
                <a:cs typeface="NSWSLC+Wingdings3"/>
              </a:rPr>
              <a:t></a:t>
            </a:r>
            <a:r>
              <a:rPr dirty="0" sz="2050" spc="360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23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times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rise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in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GMV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89213" y="4808813"/>
            <a:ext cx="5654849" cy="12131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NSWSLC+Wingdings3"/>
                <a:cs typeface="NSWSLC+Wingdings3"/>
              </a:rPr>
              <a:t></a:t>
            </a:r>
            <a:r>
              <a:rPr dirty="0" sz="2050" spc="360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22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times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rise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in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orders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across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marketplaces</a:t>
            </a:r>
          </a:p>
          <a:p>
            <a:pPr marL="0" marR="0">
              <a:lnSpc>
                <a:spcPts val="2452"/>
              </a:lnSpc>
              <a:spcBef>
                <a:spcPts val="947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NSWSLC+Wingdings3"/>
                <a:cs typeface="NSWSLC+Wingdings3"/>
              </a:rPr>
              <a:t></a:t>
            </a:r>
            <a:r>
              <a:rPr dirty="0" sz="2050" spc="360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Fulfilment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rate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increased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to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98.99%</a:t>
            </a:r>
          </a:p>
          <a:p>
            <a:pPr marL="0" marR="0">
              <a:lnSpc>
                <a:spcPts val="2452"/>
              </a:lnSpc>
              <a:spcBef>
                <a:spcPts val="947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NSWSLC+Wingdings3"/>
                <a:cs typeface="NSWSLC+Wingdings3"/>
              </a:rPr>
              <a:t></a:t>
            </a:r>
            <a:r>
              <a:rPr dirty="0" sz="2050" spc="360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Sell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through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increased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by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HBAEET+CenturyGothic"/>
                <a:cs typeface="HBAEET+CenturyGothic"/>
              </a:rPr>
              <a:t>25%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2023-08-19T08:24:54-05:00</dcterms:modified>
</cp:coreProperties>
</file>