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71" r:id="rId16"/>
    <p:sldId id="272" r:id="rId17"/>
    <p:sldId id="273" r:id="rId18"/>
    <p:sldId id="274" r:id="rId19"/>
    <p:sldId id="270"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53"/>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0bc294057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0bc294057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100bc294057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0bc294057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100bc294057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7" name="Google Shape;13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0bc294057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0bc294057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100bc294057_0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0bc294057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0bc294057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g100bc294057_0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1"/>
          <p:cNvSpPr>
            <a:spLocks noGrp="1"/>
          </p:cNvSpPr>
          <p:nvPr>
            <p:ph type="pic" idx="2"/>
          </p:nvPr>
        </p:nvSpPr>
        <p:spPr>
          <a:xfrm>
            <a:off x="1792288" y="612775"/>
            <a:ext cx="5486400" cy="4114800"/>
          </a:xfrm>
          <a:prstGeom prst="rect">
            <a:avLst/>
          </a:prstGeom>
          <a:noFill/>
          <a:ln>
            <a:noFill/>
          </a:ln>
        </p:spPr>
      </p:sp>
      <p:sp>
        <p:nvSpPr>
          <p:cNvPr id="70" name="Google Shape;70;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5" name="Google Shape;15;p12"/>
          <p:cNvSpPr/>
          <p:nvPr/>
        </p:nvSpPr>
        <p:spPr>
          <a:xfrm>
            <a:off x="298940" y="177143"/>
            <a:ext cx="8610600" cy="65532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6" name="Google Shape;16;p12"/>
          <p:cNvCxnSpPr/>
          <p:nvPr/>
        </p:nvCxnSpPr>
        <p:spPr>
          <a:xfrm>
            <a:off x="298940" y="1219200"/>
            <a:ext cx="8610600" cy="1588"/>
          </a:xfrm>
          <a:prstGeom prst="straightConnector1">
            <a:avLst/>
          </a:prstGeom>
          <a:noFill/>
          <a:ln w="25400" cap="flat" cmpd="sng">
            <a:solidFill>
              <a:schemeClr val="dk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Arial" panose="020B0604020202020204"/>
              <a:buNone/>
            </a:pPr>
            <a:r>
              <a:rPr lang="en-US">
                <a:latin typeface="Arial" panose="020B0604020202020204"/>
                <a:ea typeface="Arial" panose="020B0604020202020204"/>
                <a:cs typeface="Arial" panose="020B0604020202020204"/>
                <a:sym typeface="Arial" panose="020B0604020202020204"/>
              </a:rPr>
              <a:t> </a:t>
            </a:r>
          </a:p>
        </p:txBody>
      </p:sp>
      <p:sp>
        <p:nvSpPr>
          <p:cNvPr id="91" name="Google Shape;91;p1"/>
          <p:cNvSpPr txBox="1">
            <a:spLocks noGrp="1"/>
          </p:cNvSpPr>
          <p:nvPr>
            <p:ph type="body" idx="1"/>
          </p:nvPr>
        </p:nvSpPr>
        <p:spPr>
          <a:xfrm>
            <a:off x="6096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dirty="0"/>
              <a:t> </a:t>
            </a:r>
            <a:endParaRPr dirty="0"/>
          </a:p>
        </p:txBody>
      </p:sp>
      <p:sp>
        <p:nvSpPr>
          <p:cNvPr id="92" name="Google Shape;9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1" dirty="0"/>
              <a:t>12 April 2022</a:t>
            </a:r>
            <a:endParaRPr sz="1600" b="1" dirty="0"/>
          </a:p>
        </p:txBody>
      </p:sp>
      <p:sp>
        <p:nvSpPr>
          <p:cNvPr id="93" name="Google Shape;9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b="1"/>
              <a:t>Department of CSE</a:t>
            </a:r>
          </a:p>
        </p:txBody>
      </p:sp>
      <p:sp>
        <p:nvSpPr>
          <p:cNvPr id="94" name="Google Shape;9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t>1</a:t>
            </a:fld>
            <a:endParaRPr sz="1600"/>
          </a:p>
        </p:txBody>
      </p:sp>
      <p:sp>
        <p:nvSpPr>
          <p:cNvPr id="95" name="Google Shape;95;p1"/>
          <p:cNvSpPr/>
          <p:nvPr/>
        </p:nvSpPr>
        <p:spPr>
          <a:xfrm>
            <a:off x="1295400" y="1905000"/>
            <a:ext cx="6518845" cy="951865"/>
          </a:xfrm>
          <a:prstGeom prst="rect">
            <a:avLst/>
          </a:prstGeom>
          <a:noFill/>
          <a:ln>
            <a:noFill/>
          </a:ln>
        </p:spPr>
        <p:txBody>
          <a:bodyPr spcFirstLastPara="1" wrap="square" lIns="91425" tIns="45700" rIns="91425" bIns="45700" anchor="t" anchorCtr="0">
            <a:spAutoFit/>
          </a:bodyPr>
          <a:lstStyle/>
          <a:p>
            <a:pPr lvl="0" algn="ctr"/>
            <a:r>
              <a:rPr lang="en-US" sz="2800" dirty="0">
                <a:solidFill>
                  <a:schemeClr val="dk1"/>
                </a:solidFill>
              </a:rPr>
              <a:t>H1-B Visa Approval Analysis Prediction Using ML Algorithms </a:t>
            </a: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p:nvPr/>
        </p:nvSpPr>
        <p:spPr>
          <a:xfrm>
            <a:off x="762000" y="3048000"/>
            <a:ext cx="64008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panose="020B0604020202020204"/>
                <a:ea typeface="Arial" panose="020B0604020202020204"/>
                <a:cs typeface="Arial" panose="020B0604020202020204"/>
                <a:sym typeface="Arial" panose="020B0604020202020204"/>
              </a:rPr>
              <a:t>Project Supervisor </a:t>
            </a:r>
            <a:r>
              <a:rPr lang="en-US" sz="1800" b="1"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sz="1800" b="1" dirty="0">
                <a:solidFill>
                  <a:schemeClr val="dk1"/>
                </a:solidFill>
              </a:rPr>
              <a:t>Ms.R.Aishwarya</a:t>
            </a:r>
            <a:endParaRPr b="1" dirty="0"/>
          </a:p>
          <a:p>
            <a:pPr marL="0" marR="0" lvl="0" indent="0" algn="l" rtl="0">
              <a:spcBef>
                <a:spcPts val="0"/>
              </a:spcBef>
              <a:spcAft>
                <a:spcPts val="0"/>
              </a:spcAft>
              <a:buNone/>
            </a:pPr>
            <a:endParaRPr sz="1800"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r>
              <a:rPr lang="en-US" sz="1800" dirty="0">
                <a:solidFill>
                  <a:schemeClr val="dk1"/>
                </a:solidFill>
                <a:latin typeface="Arial" panose="020B0604020202020204"/>
                <a:ea typeface="Arial" panose="020B0604020202020204"/>
                <a:cs typeface="Arial" panose="020B0604020202020204"/>
                <a:sym typeface="Arial" panose="020B0604020202020204"/>
              </a:rPr>
              <a:t>Name of the Student : </a:t>
            </a:r>
            <a:r>
              <a:rPr lang="en-US" sz="1800" b="1" dirty="0" err="1">
                <a:solidFill>
                  <a:schemeClr val="dk1"/>
                </a:solidFill>
                <a:latin typeface="Arial" panose="020B0604020202020204"/>
                <a:ea typeface="Arial" panose="020B0604020202020204"/>
                <a:cs typeface="Arial" panose="020B0604020202020204"/>
                <a:sym typeface="Arial" panose="020B0604020202020204"/>
              </a:rPr>
              <a:t>Mr.P</a:t>
            </a:r>
            <a:r>
              <a:rPr lang="en-US" sz="1800" b="1" dirty="0" err="1">
                <a:solidFill>
                  <a:schemeClr val="dk1"/>
                </a:solidFill>
              </a:rPr>
              <a:t>agadala</a:t>
            </a:r>
            <a:r>
              <a:rPr lang="en-US" sz="1800" b="1" dirty="0">
                <a:solidFill>
                  <a:schemeClr val="dk1"/>
                </a:solidFill>
              </a:rPr>
              <a:t> Siva </a:t>
            </a:r>
            <a:r>
              <a:rPr lang="en-US" sz="1800" b="1" dirty="0" err="1">
                <a:solidFill>
                  <a:schemeClr val="dk1"/>
                </a:solidFill>
              </a:rPr>
              <a:t>Tharun</a:t>
            </a:r>
            <a:endParaRPr sz="1800" b="1"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r>
              <a:rPr lang="en-US" sz="1800" dirty="0">
                <a:solidFill>
                  <a:schemeClr val="dk1"/>
                </a:solidFill>
                <a:latin typeface="Arial" panose="020B0604020202020204"/>
                <a:ea typeface="Arial" panose="020B0604020202020204"/>
                <a:cs typeface="Arial" panose="020B0604020202020204"/>
                <a:sym typeface="Arial" panose="020B0604020202020204"/>
              </a:rPr>
              <a:t>Register Number: </a:t>
            </a:r>
            <a:r>
              <a:rPr lang="en-US" sz="1800" b="1" dirty="0">
                <a:solidFill>
                  <a:schemeClr val="dk1"/>
                </a:solidFill>
                <a:latin typeface="Arial" panose="020B0604020202020204"/>
                <a:ea typeface="Arial" panose="020B0604020202020204"/>
                <a:cs typeface="Arial" panose="020B0604020202020204"/>
                <a:sym typeface="Arial" panose="020B0604020202020204"/>
              </a:rPr>
              <a:t>3</a:t>
            </a:r>
            <a:r>
              <a:rPr lang="en-US" sz="1800" b="1" dirty="0">
                <a:solidFill>
                  <a:schemeClr val="dk1"/>
                </a:solidFill>
              </a:rPr>
              <a:t>9</a:t>
            </a:r>
            <a:r>
              <a:rPr lang="en-US" sz="1800" b="1" dirty="0">
                <a:solidFill>
                  <a:schemeClr val="dk1"/>
                </a:solidFill>
                <a:latin typeface="Arial" panose="020B0604020202020204"/>
                <a:ea typeface="Arial" panose="020B0604020202020204"/>
                <a:cs typeface="Arial" panose="020B0604020202020204"/>
                <a:sym typeface="Arial" panose="020B0604020202020204"/>
              </a:rPr>
              <a:t>110727</a:t>
            </a:r>
            <a:endParaRPr b="1" dirty="0"/>
          </a:p>
        </p:txBody>
      </p:sp>
      <p:pic>
        <p:nvPicPr>
          <p:cNvPr id="97" name="Google Shape;97;p1" descr="new letter head July30_2020.png"/>
          <p:cNvPicPr preferRelativeResize="0"/>
          <p:nvPr/>
        </p:nvPicPr>
        <p:blipFill rotWithShape="1">
          <a:blip r:embed="rId3"/>
          <a:srcRect/>
          <a:stretch>
            <a:fillRect/>
          </a:stretch>
        </p:blipFill>
        <p:spPr>
          <a:xfrm>
            <a:off x="328612" y="200033"/>
            <a:ext cx="8572501" cy="17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75" name="Google Shape;17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76" name="Google Shape;17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lang="en-US"/>
          </a:p>
        </p:txBody>
      </p:sp>
      <p:sp>
        <p:nvSpPr>
          <p:cNvPr id="177" name="Google Shape;177;p8"/>
          <p:cNvSpPr txBox="1">
            <a:spLocks noGrp="1"/>
          </p:cNvSpPr>
          <p:nvPr>
            <p:ph type="title"/>
          </p:nvPr>
        </p:nvSpPr>
        <p:spPr>
          <a:xfrm>
            <a:off x="381000" y="533400"/>
            <a:ext cx="8229600" cy="5031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panose="020B0604020202020204"/>
              <a:buNone/>
            </a:pPr>
            <a:r>
              <a:rPr lang="en-US">
                <a:solidFill>
                  <a:srgbClr val="C00000"/>
                </a:solidFill>
                <a:latin typeface="Arial" panose="020B0604020202020204"/>
                <a:ea typeface="Arial" panose="020B0604020202020204"/>
                <a:cs typeface="Arial" panose="020B0604020202020204"/>
                <a:sym typeface="Arial" panose="020B0604020202020204"/>
              </a:rPr>
              <a:t>Methodology</a:t>
            </a:r>
          </a:p>
        </p:txBody>
      </p:sp>
      <p:sp>
        <p:nvSpPr>
          <p:cNvPr id="178" name="Google Shape;178;p8"/>
          <p:cNvSpPr txBox="1">
            <a:spLocks noGrp="1"/>
          </p:cNvSpPr>
          <p:nvPr>
            <p:ph type="body" idx="1"/>
          </p:nvPr>
        </p:nvSpPr>
        <p:spPr>
          <a:xfrm>
            <a:off x="407963" y="1266092"/>
            <a:ext cx="8200292" cy="4963257"/>
          </a:xfrm>
          <a:prstGeom prst="rect">
            <a:avLst/>
          </a:prstGeom>
          <a:noFill/>
          <a:ln>
            <a:noFill/>
          </a:ln>
        </p:spPr>
        <p:txBody>
          <a:bodyPr spcFirstLastPara="1" wrap="square" lIns="91425" tIns="45700" rIns="91425" bIns="45700" anchor="t" anchorCtr="0">
            <a:normAutofit fontScale="92500"/>
          </a:bodyPr>
          <a:lstStyle/>
          <a:p>
            <a:pPr marL="342900" lvl="0" indent="-242570" algn="just" rtl="0">
              <a:lnSpc>
                <a:spcPct val="150000"/>
              </a:lnSpc>
              <a:spcBef>
                <a:spcPts val="560"/>
              </a:spcBef>
              <a:spcAft>
                <a:spcPts val="0"/>
              </a:spcAft>
              <a:buSzPct val="100000"/>
              <a:buFont typeface="Wingdings" panose="05000000000000000000" pitchFamily="2" charset="2"/>
              <a:buChar char="§"/>
            </a:pPr>
            <a:r>
              <a:rPr lang="en-US" sz="2400" dirty="0">
                <a:latin typeface="Arial" panose="020B0604020202020204"/>
                <a:ea typeface="Arial" panose="020B0604020202020204"/>
                <a:cs typeface="Arial" panose="020B0604020202020204"/>
                <a:sym typeface="Arial" panose="020B0604020202020204"/>
              </a:rPr>
              <a:t>ALGORITHMS USED</a:t>
            </a:r>
          </a:p>
          <a:p>
            <a:pPr marL="800100" lvl="1" indent="-242570" algn="just">
              <a:lnSpc>
                <a:spcPct val="150000"/>
              </a:lnSpc>
              <a:spcBef>
                <a:spcPts val="560"/>
              </a:spcBef>
              <a:buSzPct val="100000"/>
              <a:buFont typeface="Wingdings" panose="05000000000000000000" pitchFamily="2" charset="2"/>
              <a:buChar char="Ø"/>
            </a:pPr>
            <a:r>
              <a:rPr lang="en-US" sz="2000" dirty="0">
                <a:latin typeface="Arial" panose="020B0604020202020204"/>
                <a:ea typeface="Arial" panose="020B0604020202020204"/>
                <a:cs typeface="Arial" panose="020B0604020202020204"/>
                <a:sym typeface="Arial" panose="020B0604020202020204"/>
              </a:rPr>
              <a:t>Random Forest Classifier - </a:t>
            </a:r>
            <a:r>
              <a:rPr lang="en-US" sz="2000" dirty="0"/>
              <a:t> Random Forest is a classifier that contains a number of decision trees on various subsets of the given dataset and takes the average to improve the predictive accuracy of that dataset.</a:t>
            </a:r>
          </a:p>
          <a:p>
            <a:pPr marL="800100" lvl="1" indent="-242570" algn="just">
              <a:lnSpc>
                <a:spcPct val="150000"/>
              </a:lnSpc>
              <a:spcBef>
                <a:spcPts val="560"/>
              </a:spcBef>
              <a:buSzPct val="100000"/>
              <a:buFont typeface="Wingdings" panose="05000000000000000000" pitchFamily="2" charset="2"/>
              <a:buChar char="Ø"/>
            </a:pPr>
            <a:r>
              <a:rPr lang="en-US" sz="2000" dirty="0">
                <a:latin typeface="Arial" panose="020B0604020202020204"/>
                <a:ea typeface="Arial" panose="020B0604020202020204"/>
                <a:cs typeface="Arial" panose="020B0604020202020204"/>
                <a:sym typeface="Arial" panose="020B0604020202020204"/>
              </a:rPr>
              <a:t>Logistic Regression - </a:t>
            </a:r>
            <a:r>
              <a:rPr lang="en-US" sz="2000" dirty="0"/>
              <a:t>Logistic regression is one of the most popular Machine Learning</a:t>
            </a:r>
            <a:r>
              <a:rPr lang="en-US" sz="2000" dirty="0">
                <a:sym typeface="+mn-ea"/>
              </a:rPr>
              <a:t> </a:t>
            </a:r>
            <a:r>
              <a:rPr lang="en-US" sz="2000" dirty="0"/>
              <a:t> algorithms, which comes under the Supervised Learning technique. it is used for predicting the categorical dependent variable using a given set of independent variables. Logistic regression predicts the output of a categorical dependent variable.</a:t>
            </a:r>
            <a:endParaRPr lang="en-US" sz="2000" dirty="0">
              <a:latin typeface="Arial" panose="020B0604020202020204"/>
              <a:ea typeface="Arial" panose="020B0604020202020204"/>
              <a:cs typeface="Arial" panose="020B0604020202020204"/>
              <a:sym typeface="Arial" panose="020B0604020202020204"/>
            </a:endParaRPr>
          </a:p>
          <a:p>
            <a:pPr marL="342900" lvl="0" indent="-242570" algn="just" rtl="0">
              <a:lnSpc>
                <a:spcPct val="150000"/>
              </a:lnSpc>
              <a:spcBef>
                <a:spcPts val="560"/>
              </a:spcBef>
              <a:spcAft>
                <a:spcPts val="0"/>
              </a:spcAft>
              <a:buSzPct val="100000"/>
              <a:buNone/>
            </a:pPr>
            <a:endParaRPr sz="2100" dirty="0">
              <a:latin typeface="Arial" panose="020B0604020202020204"/>
              <a:ea typeface="Arial" panose="020B0604020202020204"/>
              <a:cs typeface="Arial" panose="020B0604020202020204"/>
              <a:sym typeface="Arial" panose="020B0604020202020204"/>
            </a:endParaRPr>
          </a:p>
          <a:p>
            <a:pPr marL="0" lvl="0" indent="0" algn="just" rtl="0">
              <a:lnSpc>
                <a:spcPct val="150000"/>
              </a:lnSpc>
              <a:spcBef>
                <a:spcPts val="560"/>
              </a:spcBef>
              <a:spcAft>
                <a:spcPts val="0"/>
              </a:spcAft>
              <a:buNone/>
            </a:pPr>
            <a:endParaRPr sz="2800" dirty="0">
              <a:latin typeface="Arial" panose="020B0604020202020204"/>
              <a:ea typeface="Arial" panose="020B0604020202020204"/>
              <a:cs typeface="Arial" panose="020B0604020202020204"/>
              <a:sym typeface="Arial" panose="020B0604020202020204"/>
            </a:endParaRPr>
          </a:p>
          <a:p>
            <a:pPr marL="342900" lvl="0" indent="-165100" algn="just" rtl="0">
              <a:lnSpc>
                <a:spcPct val="90000"/>
              </a:lnSpc>
              <a:spcBef>
                <a:spcPts val="560"/>
              </a:spcBef>
              <a:spcAft>
                <a:spcPts val="0"/>
              </a:spcAft>
              <a:buClr>
                <a:schemeClr val="dk1"/>
              </a:buClr>
              <a:buSzPct val="100000"/>
              <a:buNone/>
            </a:pPr>
            <a:endParaRPr sz="2800" dirty="0">
              <a:latin typeface="Arial" panose="020B0604020202020204"/>
              <a:ea typeface="Arial" panose="020B0604020202020204"/>
              <a:cs typeface="Arial" panose="020B0604020202020204"/>
              <a:sym typeface="Arial" panose="020B0604020202020204"/>
            </a:endParaRPr>
          </a:p>
          <a:p>
            <a:pPr marL="342900" lvl="0" indent="-139700" algn="l" rtl="0">
              <a:spcBef>
                <a:spcPts val="640"/>
              </a:spcBef>
              <a:spcAft>
                <a:spcPts val="0"/>
              </a:spcAft>
              <a:buClr>
                <a:schemeClr val="dk1"/>
              </a:buClr>
              <a:buSzPct val="100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00bc294057_0_41"/>
          <p:cNvSpPr txBox="1">
            <a:spLocks noGrp="1"/>
          </p:cNvSpPr>
          <p:nvPr>
            <p:ph type="title"/>
          </p:nvPr>
        </p:nvSpPr>
        <p:spPr>
          <a:xfrm>
            <a:off x="298940" y="228600"/>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panose="020B0604020202020204"/>
              <a:buNone/>
            </a:pPr>
            <a:r>
              <a:rPr lang="en-US" sz="3900">
                <a:solidFill>
                  <a:srgbClr val="C00000"/>
                </a:solidFill>
                <a:latin typeface="Arial" panose="020B0604020202020204"/>
                <a:ea typeface="Arial" panose="020B0604020202020204"/>
                <a:cs typeface="Arial" panose="020B0604020202020204"/>
                <a:sym typeface="Arial" panose="020B0604020202020204"/>
              </a:rPr>
              <a:t>Methodology</a:t>
            </a:r>
            <a:endParaRPr sz="3900"/>
          </a:p>
        </p:txBody>
      </p:sp>
      <p:sp>
        <p:nvSpPr>
          <p:cNvPr id="185" name="Google Shape;185;g100bc294057_0_41"/>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342900" lvl="0" indent="-241300" algn="just" rtl="0">
              <a:lnSpc>
                <a:spcPct val="150000"/>
              </a:lnSpc>
              <a:spcBef>
                <a:spcPts val="560"/>
              </a:spcBef>
              <a:spcAft>
                <a:spcPts val="0"/>
              </a:spcAft>
              <a:buSzPts val="1200"/>
              <a:buFont typeface="Wingdings" panose="05000000000000000000" pitchFamily="2" charset="2"/>
              <a:buChar char="q"/>
            </a:pPr>
            <a:r>
              <a:rPr lang="en-US" sz="1600" dirty="0">
                <a:latin typeface="Arial" panose="020B0604020202020204"/>
                <a:ea typeface="Arial" panose="020B0604020202020204"/>
                <a:cs typeface="Arial" panose="020B0604020202020204"/>
                <a:sym typeface="Arial" panose="020B0604020202020204"/>
              </a:rPr>
              <a:t>MO</a:t>
            </a:r>
            <a:r>
              <a:rPr lang="en-US" sz="1600" b="1" dirty="0">
                <a:latin typeface="Arial" panose="020B0604020202020204"/>
                <a:ea typeface="Arial" panose="020B0604020202020204"/>
                <a:cs typeface="Arial" panose="020B0604020202020204"/>
                <a:sym typeface="Arial" panose="020B0604020202020204"/>
              </a:rPr>
              <a:t>DEL OBJECTIVE  </a:t>
            </a:r>
          </a:p>
          <a:p>
            <a:pPr algn="just">
              <a:buFont typeface="Wingdings" panose="05000000000000000000" pitchFamily="2" charset="2"/>
              <a:buChar char="Ø"/>
            </a:pPr>
            <a:r>
              <a:rPr lang="en-US" sz="1780" dirty="0"/>
              <a:t>T</a:t>
            </a:r>
            <a:r>
              <a:rPr sz="1780" dirty="0"/>
              <a:t>he Office of Foreign Labor Certification (OFLC) generates program data, including data about H1-B visas. The disclosure data is updated annually and is available online. The H1B Visa is a highly desired non-immigrant visa which permits foreign workers in specialty occupations to enter the country.</a:t>
            </a:r>
          </a:p>
          <a:p>
            <a:pPr algn="just">
              <a:buFont typeface="Wingdings" panose="05000000000000000000" pitchFamily="2" charset="2"/>
              <a:buChar char="Ø"/>
            </a:pPr>
            <a:r>
              <a:rPr sz="1780" dirty="0"/>
              <a:t> H-1B visas are a category of employment-based, non-immigrant visas for temporary foreign workers in the United States. For a foreign national to apply for H1-B visa, a US employer must offer them a job and submit a petition for a H-1B visa to the US immigration department.</a:t>
            </a:r>
          </a:p>
          <a:p>
            <a:pPr algn="just">
              <a:buFont typeface="Wingdings" panose="05000000000000000000" pitchFamily="2" charset="2"/>
              <a:buChar char="Ø"/>
            </a:pPr>
            <a:r>
              <a:rPr sz="1780" dirty="0"/>
              <a:t> This is also the most common visa status applied for and held by international students once they complete college or higher education and begin working in a full-time position</a:t>
            </a:r>
            <a:r>
              <a:rPr lang="en-US" sz="1780" dirty="0"/>
              <a:t> </a:t>
            </a:r>
            <a:r>
              <a:rPr sz="1780" dirty="0"/>
              <a:t>.</a:t>
            </a:r>
            <a:r>
              <a:rPr lang="en-US" sz="1780" dirty="0"/>
              <a:t>Our model predicts the h1-b visa of predictions based on the fields filled by the user’s and decides the visa application whether it is Certified or Denied</a:t>
            </a:r>
          </a:p>
        </p:txBody>
      </p:sp>
      <p:sp>
        <p:nvSpPr>
          <p:cNvPr id="186" name="Google Shape;186;g100bc294057_0_4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92" name="Google Shape;19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93" name="Google Shape;19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lang="en-US"/>
          </a:p>
        </p:txBody>
      </p:sp>
      <p:sp>
        <p:nvSpPr>
          <p:cNvPr id="194" name="Google Shape;194;p9"/>
          <p:cNvSpPr txBox="1">
            <a:spLocks noGrp="1"/>
          </p:cNvSpPr>
          <p:nvPr>
            <p:ph type="title"/>
          </p:nvPr>
        </p:nvSpPr>
        <p:spPr>
          <a:xfrm>
            <a:off x="381000" y="38100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panose="020B0604020202020204"/>
              <a:buNone/>
            </a:pPr>
            <a:r>
              <a:rPr lang="en-US">
                <a:solidFill>
                  <a:srgbClr val="C00000"/>
                </a:solidFill>
                <a:latin typeface="Arial" panose="020B0604020202020204"/>
                <a:ea typeface="Arial" panose="020B0604020202020204"/>
                <a:cs typeface="Arial" panose="020B0604020202020204"/>
                <a:sym typeface="Arial" panose="020B0604020202020204"/>
              </a:rPr>
              <a:t>Results and Discussion</a:t>
            </a:r>
          </a:p>
        </p:txBody>
      </p:sp>
      <p:sp>
        <p:nvSpPr>
          <p:cNvPr id="195" name="Google Shape;195;p9"/>
          <p:cNvSpPr txBox="1">
            <a:spLocks noGrp="1"/>
          </p:cNvSpPr>
          <p:nvPr>
            <p:ph type="body" idx="1"/>
          </p:nvPr>
        </p:nvSpPr>
        <p:spPr>
          <a:xfrm>
            <a:off x="457200" y="1400175"/>
            <a:ext cx="8305800" cy="4772025"/>
          </a:xfrm>
          <a:prstGeom prst="rect">
            <a:avLst/>
          </a:prstGeom>
          <a:noFill/>
          <a:ln>
            <a:noFill/>
          </a:ln>
        </p:spPr>
        <p:txBody>
          <a:bodyPr spcFirstLastPara="1" wrap="square" lIns="91425" tIns="45700" rIns="91425" bIns="45700" anchor="t" anchorCtr="0">
            <a:normAutofit/>
          </a:bodyPr>
          <a:lstStyle/>
          <a:p>
            <a:pPr marL="342900" lvl="0" indent="-241300" algn="just" rtl="0">
              <a:lnSpc>
                <a:spcPct val="150000"/>
              </a:lnSpc>
              <a:spcBef>
                <a:spcPts val="0"/>
              </a:spcBef>
              <a:spcAft>
                <a:spcPts val="0"/>
              </a:spcAft>
              <a:buClr>
                <a:schemeClr val="dk1"/>
              </a:buClr>
              <a:buSzPts val="1200"/>
              <a:buFont typeface="Wingdings" panose="05000000000000000000" pitchFamily="2" charset="2"/>
              <a:buChar char="§"/>
            </a:pPr>
            <a:r>
              <a:rPr lang="en-US" sz="2000" b="1" dirty="0"/>
              <a:t>RF Classifier</a:t>
            </a:r>
          </a:p>
          <a:p>
            <a:pPr algn="just">
              <a:buFont typeface="Wingdings" panose="05000000000000000000" pitchFamily="2" charset="2"/>
              <a:buChar char="Ø"/>
            </a:pPr>
            <a:r>
              <a:rPr lang="en-US" sz="1600" dirty="0"/>
              <a:t>Figure–(1) shows the Random Forest classifier’s classification accuracy. Here, the accuracy is lower than with other algorithms. Even after fine tuning, this accuracy did not improve further. Figure –(2) shows the classification report of the Random Forest algorithm. The overall performance of Random Forest is unsatisfactory. The overall r2-score obtained here is 71%. Individual r2-scores for DENIED are 69 percent and 73 percent for CERTIFIED. Figure-(3) depicts the Random Forest classifier’s AUC curve. The Random Forest classifier has a 73 percent accuracy under the curve.  As well as the model’s calculated performance, the confusion matrix displays the predicted outcome. There were 57 accurate predictions, but there were also 23 erroneous predictions.</a:t>
            </a:r>
          </a:p>
        </p:txBody>
      </p:sp>
      <p:pic>
        <p:nvPicPr>
          <p:cNvPr id="15" name="Picture 14"/>
          <p:cNvPicPr>
            <a:picLocks noChangeAspect="1" noChangeArrowheads="1"/>
          </p:cNvPicPr>
          <p:nvPr/>
        </p:nvPicPr>
        <p:blipFill>
          <a:blip r:embed="rId3" cstate="print"/>
          <a:srcRect/>
          <a:stretch>
            <a:fillRect/>
          </a:stretch>
        </p:blipFill>
        <p:spPr>
          <a:xfrm>
            <a:off x="642936" y="4200523"/>
            <a:ext cx="2414589" cy="1747837"/>
          </a:xfrm>
          <a:prstGeom prst="rect">
            <a:avLst/>
          </a:prstGeom>
          <a:noFill/>
          <a:ln w="9525">
            <a:noFill/>
            <a:miter lim="800000"/>
            <a:headEnd/>
            <a:tailEnd/>
          </a:ln>
        </p:spPr>
      </p:pic>
      <p:pic>
        <p:nvPicPr>
          <p:cNvPr id="16" name="Picture 15"/>
          <p:cNvPicPr>
            <a:picLocks noChangeAspect="1" noChangeArrowheads="1"/>
          </p:cNvPicPr>
          <p:nvPr/>
        </p:nvPicPr>
        <p:blipFill>
          <a:blip r:embed="rId4" cstate="print"/>
          <a:srcRect/>
          <a:stretch>
            <a:fillRect/>
          </a:stretch>
        </p:blipFill>
        <p:spPr>
          <a:xfrm>
            <a:off x="3176588" y="4310062"/>
            <a:ext cx="3105150" cy="1666875"/>
          </a:xfrm>
          <a:prstGeom prst="rect">
            <a:avLst/>
          </a:prstGeom>
          <a:noFill/>
          <a:ln w="9525">
            <a:noFill/>
            <a:miter lim="800000"/>
            <a:headEnd/>
            <a:tailEnd/>
          </a:ln>
        </p:spPr>
      </p:pic>
      <p:pic>
        <p:nvPicPr>
          <p:cNvPr id="17" name="Picture 16"/>
          <p:cNvPicPr>
            <a:picLocks noChangeAspect="1" noChangeArrowheads="1"/>
          </p:cNvPicPr>
          <p:nvPr/>
        </p:nvPicPr>
        <p:blipFill>
          <a:blip r:embed="rId5" cstate="print"/>
          <a:srcRect/>
          <a:stretch>
            <a:fillRect/>
          </a:stretch>
        </p:blipFill>
        <p:spPr>
          <a:xfrm>
            <a:off x="6286499" y="4100512"/>
            <a:ext cx="2514600" cy="208597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00bc294057_0_5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12 April 2022</a:t>
            </a:r>
          </a:p>
        </p:txBody>
      </p:sp>
      <p:sp>
        <p:nvSpPr>
          <p:cNvPr id="201" name="Google Shape;201;g100bc294057_0_5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02" name="Google Shape;202;g100bc294057_0_5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lang="en-US"/>
          </a:p>
        </p:txBody>
      </p:sp>
      <p:sp>
        <p:nvSpPr>
          <p:cNvPr id="204" name="Google Shape;204;g100bc294057_0_56"/>
          <p:cNvSpPr txBox="1">
            <a:spLocks noGrp="1"/>
          </p:cNvSpPr>
          <p:nvPr>
            <p:ph type="body" idx="1"/>
          </p:nvPr>
        </p:nvSpPr>
        <p:spPr>
          <a:xfrm>
            <a:off x="587375" y="1276985"/>
            <a:ext cx="7801610" cy="2625725"/>
          </a:xfrm>
          <a:prstGeom prst="rect">
            <a:avLst/>
          </a:prstGeom>
          <a:noFill/>
          <a:ln>
            <a:noFill/>
          </a:ln>
        </p:spPr>
        <p:txBody>
          <a:bodyPr spcFirstLastPara="1" wrap="square" lIns="91425" tIns="45700" rIns="91425" bIns="45700" anchor="t" anchorCtr="0">
            <a:normAutofit fontScale="32500" lnSpcReduction="10000"/>
          </a:bodyPr>
          <a:lstStyle/>
          <a:p>
            <a:pPr marL="342900" lvl="0" indent="-139700" algn="l" rtl="0">
              <a:spcBef>
                <a:spcPts val="640"/>
              </a:spcBef>
              <a:spcAft>
                <a:spcPts val="0"/>
              </a:spcAft>
              <a:buClr>
                <a:schemeClr val="dk1"/>
              </a:buClr>
              <a:buSzPct val="100000"/>
              <a:buFont typeface="Wingdings" panose="05000000000000000000" pitchFamily="2" charset="2"/>
              <a:buChar char="§"/>
            </a:pPr>
            <a:r>
              <a:rPr lang="en-US" sz="5335" b="1" dirty="0">
                <a:latin typeface="+mj-lt"/>
              </a:rPr>
              <a:t> Logistic Regression</a:t>
            </a:r>
          </a:p>
          <a:p>
            <a:pPr marL="342900" lvl="0" indent="-139700" algn="l" rtl="0">
              <a:spcBef>
                <a:spcPts val="640"/>
              </a:spcBef>
              <a:spcAft>
                <a:spcPts val="0"/>
              </a:spcAft>
              <a:buClr>
                <a:schemeClr val="dk1"/>
              </a:buClr>
              <a:buSzPct val="100000"/>
              <a:buFont typeface="Wingdings" panose="05000000000000000000" pitchFamily="2" charset="2"/>
              <a:buChar char="§"/>
            </a:pPr>
            <a:endParaRPr lang="en-US" sz="5335" b="1" dirty="0">
              <a:latin typeface="+mj-lt"/>
            </a:endParaRPr>
          </a:p>
          <a:p>
            <a:pPr>
              <a:buFont typeface="Wingdings" panose="05000000000000000000" pitchFamily="2" charset="2"/>
              <a:buChar char="Ø"/>
            </a:pPr>
            <a:r>
              <a:rPr lang="en-US" sz="5335" dirty="0">
                <a:latin typeface="Arial" panose="020B0604020202020204" pitchFamily="34" charset="0"/>
                <a:cs typeface="Arial" panose="020B0604020202020204" pitchFamily="34" charset="0"/>
              </a:rPr>
              <a:t>The report of the LR model is shown in Figure 4. This model has the best accuracy in classifying objects. In this case, the total F1-score obtained is percent. Individuals without CERTIFIED have an r2-score of 98 percent, whereas those with CERTIFIED have a score of 98 percent. The AUC curve for the logistic regression classifier is shown in Figure 5. The accuracy under the curve is 100 percent in this case. Figure 6 shows the final prediction of the logistic regression model. As well as the model’s calculated performance, the confusion matrix displays the predicted outcome. There were 97 correct forecasts and three incorrect forecasts, for a total accuracy of 100 percent. LR Model got most accuracy in predicting output results for Prediction of CERTIFIED</a:t>
            </a:r>
          </a:p>
          <a:p>
            <a:pPr>
              <a:buFont typeface="Wingdings" panose="05000000000000000000" pitchFamily="2" charset="2"/>
              <a:buChar char="Ø"/>
            </a:pPr>
            <a:endParaRPr lang="en-US" sz="1600" dirty="0"/>
          </a:p>
          <a:p>
            <a:pPr marL="342900" lvl="0" indent="-139700" algn="l" rtl="0">
              <a:spcBef>
                <a:spcPts val="640"/>
              </a:spcBef>
              <a:spcAft>
                <a:spcPts val="0"/>
              </a:spcAft>
              <a:buClr>
                <a:schemeClr val="dk1"/>
              </a:buClr>
              <a:buSzPct val="100000"/>
              <a:buNone/>
            </a:pPr>
            <a:endParaRPr sz="2000" b="1" dirty="0">
              <a:latin typeface="+mj-lt"/>
            </a:endParaRPr>
          </a:p>
        </p:txBody>
      </p:sp>
      <p:pic>
        <p:nvPicPr>
          <p:cNvPr id="7" name="Picture 6"/>
          <p:cNvPicPr>
            <a:picLocks noChangeAspect="1" noChangeArrowheads="1"/>
          </p:cNvPicPr>
          <p:nvPr/>
        </p:nvPicPr>
        <p:blipFill>
          <a:blip r:embed="rId3" cstate="print"/>
          <a:srcRect/>
          <a:stretch>
            <a:fillRect/>
          </a:stretch>
        </p:blipFill>
        <p:spPr>
          <a:xfrm>
            <a:off x="433388" y="4233861"/>
            <a:ext cx="2795588" cy="1895476"/>
          </a:xfrm>
          <a:prstGeom prst="rect">
            <a:avLst/>
          </a:prstGeom>
          <a:noFill/>
          <a:ln w="9525">
            <a:noFill/>
            <a:miter lim="800000"/>
            <a:headEnd/>
            <a:tailEnd/>
          </a:ln>
        </p:spPr>
      </p:pic>
      <p:pic>
        <p:nvPicPr>
          <p:cNvPr id="9" name="Picture 8"/>
          <p:cNvPicPr>
            <a:picLocks noChangeAspect="1" noChangeArrowheads="1"/>
          </p:cNvPicPr>
          <p:nvPr/>
        </p:nvPicPr>
        <p:blipFill>
          <a:blip r:embed="rId4" cstate="print"/>
          <a:srcRect/>
          <a:stretch>
            <a:fillRect/>
          </a:stretch>
        </p:blipFill>
        <p:spPr>
          <a:xfrm>
            <a:off x="6443664" y="4210050"/>
            <a:ext cx="2286000" cy="1981200"/>
          </a:xfrm>
          <a:prstGeom prst="rect">
            <a:avLst/>
          </a:prstGeom>
          <a:noFill/>
          <a:ln w="9525">
            <a:noFill/>
            <a:miter lim="800000"/>
            <a:headEnd/>
            <a:tailEnd/>
          </a:ln>
        </p:spPr>
      </p:pic>
      <p:pic>
        <p:nvPicPr>
          <p:cNvPr id="13" name="Picture 13"/>
          <p:cNvPicPr>
            <a:picLocks noGrp="1" noChangeAspect="1"/>
          </p:cNvPicPr>
          <p:nvPr>
            <p:ph type="pic" idx="2"/>
          </p:nvPr>
        </p:nvPicPr>
        <p:blipFill>
          <a:blip r:embed="rId5"/>
          <a:stretch>
            <a:fillRect/>
          </a:stretch>
        </p:blipFill>
        <p:spPr>
          <a:xfrm>
            <a:off x="3982085" y="4361180"/>
            <a:ext cx="2461895" cy="1778000"/>
          </a:xfrm>
          <a:prstGeom prst="rect">
            <a:avLst/>
          </a:prstGeom>
        </p:spPr>
      </p:pic>
      <p:sp>
        <p:nvSpPr>
          <p:cNvPr id="3" name="Google Shape;203;g100bc294057_0_56"/>
          <p:cNvSpPr txBox="1">
            <a:spLocks noGrp="1"/>
          </p:cNvSpPr>
          <p:nvPr/>
        </p:nvSpPr>
        <p:spPr>
          <a:xfrm>
            <a:off x="433705" y="495300"/>
            <a:ext cx="5486400" cy="473710"/>
          </a:xfrm>
          <a:prstGeom prst="rect">
            <a:avLst/>
          </a:prstGeom>
          <a:noFill/>
          <a:ln>
            <a:noFill/>
          </a:ln>
        </p:spPr>
        <p:txBody>
          <a:bodyPr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rgbClr val="C00000"/>
              </a:buClr>
              <a:buSzPct val="100000"/>
              <a:buFont typeface="Arial" panose="020B0604020202020204"/>
              <a:buNone/>
            </a:pPr>
            <a:r>
              <a:rPr lang="en-US">
                <a:solidFill>
                  <a:srgbClr val="C00000"/>
                </a:solidFill>
                <a:latin typeface="Arial" panose="020B0604020202020204"/>
                <a:ea typeface="Arial" panose="020B0604020202020204"/>
                <a:cs typeface="Arial" panose="020B0604020202020204"/>
                <a:sym typeface="Arial" panose="020B0604020202020204"/>
              </a:rPr>
              <a:t>Results and Discussion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5739"/>
            <a:ext cx="4029075" cy="957262"/>
          </a:xfrm>
        </p:spPr>
        <p:txBody>
          <a:bodyPr/>
          <a:lstStyle/>
          <a:p>
            <a:r>
              <a:rPr lang="en-US" dirty="0">
                <a:solidFill>
                  <a:srgbClr val="FF0000"/>
                </a:solidFill>
              </a:rPr>
              <a:t>Conclusion</a:t>
            </a:r>
          </a:p>
        </p:txBody>
      </p:sp>
      <p:sp>
        <p:nvSpPr>
          <p:cNvPr id="3" name="Subtitle 2"/>
          <p:cNvSpPr>
            <a:spLocks noGrp="1"/>
          </p:cNvSpPr>
          <p:nvPr>
            <p:ph type="subTitle" idx="1"/>
          </p:nvPr>
        </p:nvSpPr>
        <p:spPr>
          <a:xfrm>
            <a:off x="714375" y="1980565"/>
            <a:ext cx="7872730" cy="4232910"/>
          </a:xfrm>
        </p:spPr>
        <p:txBody>
          <a:bodyPr>
            <a:noAutofit/>
          </a:bodyPr>
          <a:lstStyle/>
          <a:p>
            <a:pPr algn="just">
              <a:buFont typeface="Arial" panose="020B0604020202020204" pitchFamily="34" charset="0"/>
              <a:buChar char="•"/>
            </a:pPr>
            <a:r>
              <a:rPr lang="en-US" sz="1600" dirty="0">
                <a:latin typeface="+mj-lt"/>
              </a:rPr>
              <a:t>According to the findings of the study, the decision tree approach and logistic regression can be used to predict h1-b visa approvall more accurately. According to the study, their precision was 98.25 percent, and their accuracy was 98 percent. Compared to prior research, the accuracy percent of the models used in this investigation is considerably higher, indicating that the models used in this study are more reliable than those used in previous studies. When cross validation measurements are used in the prediction of visa approval, the LR method outperforms the other processes. Future research may build on this work by developing a web application that incorporates these algorithms and using a bigger dataset than the one utilized in this study. This will enhance the dependability of the framework as well as the framework’s presentation. The hope is that it would encourage people to seek early treatment for chronic renal disease and to make improvements in their lives.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7" name="Rectangle 6"/>
          <p:cNvSpPr/>
          <p:nvPr/>
        </p:nvSpPr>
        <p:spPr>
          <a:xfrm>
            <a:off x="750176" y="322609"/>
            <a:ext cx="4576894"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dirty="0">
                <a:ln w="11430"/>
                <a:solidFill>
                  <a:srgbClr val="FF0000"/>
                </a:solidFill>
              </a:rPr>
              <a:t>Model Screenshots</a:t>
            </a:r>
            <a:endParaRPr lang="en-US" sz="4000" b="1" cap="none" spc="0" dirty="0">
              <a:ln w="11430"/>
              <a:solidFill>
                <a:srgbClr val="FF0000"/>
              </a:solidFill>
              <a:effectLst>
                <a:outerShdw blurRad="50800" dist="39000" dir="5460000" algn="tl">
                  <a:srgbClr val="000000">
                    <a:alpha val="38000"/>
                  </a:srgbClr>
                </a:outerShdw>
              </a:effectLst>
            </a:endParaRPr>
          </a:p>
        </p:txBody>
      </p:sp>
      <p:pic>
        <p:nvPicPr>
          <p:cNvPr id="16" name="Picture 16"/>
          <p:cNvPicPr>
            <a:picLocks noChangeAspect="1"/>
          </p:cNvPicPr>
          <p:nvPr/>
        </p:nvPicPr>
        <p:blipFill>
          <a:blip r:embed="rId3"/>
          <a:stretch>
            <a:fillRect/>
          </a:stretch>
        </p:blipFill>
        <p:spPr>
          <a:xfrm>
            <a:off x="1600200" y="1772603"/>
            <a:ext cx="5993845" cy="3340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p:cNvSpPr/>
          <p:nvPr/>
        </p:nvSpPr>
        <p:spPr>
          <a:xfrm>
            <a:off x="379828" y="253220"/>
            <a:ext cx="5317587"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dirty="0">
                <a:ln w="11430"/>
                <a:solidFill>
                  <a:srgbClr val="FF0000"/>
                </a:solidFill>
              </a:rPr>
              <a:t>Model Screenshots</a:t>
            </a:r>
            <a:endParaRPr lang="en-US" sz="4000" b="1" dirty="0">
              <a:ln w="11430"/>
              <a:solidFill>
                <a:srgbClr val="FF0000"/>
              </a:solidFill>
              <a:effectLst>
                <a:outerShdw blurRad="50800" dist="39000" dir="5460000" algn="tl">
                  <a:srgbClr val="000000">
                    <a:alpha val="38000"/>
                  </a:srgbClr>
                </a:outerShdw>
              </a:effectLst>
            </a:endParaRPr>
          </a:p>
          <a:p>
            <a:pPr algn="ctr"/>
            <a:endParaRPr lang="en-US" sz="400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pic>
        <p:nvPicPr>
          <p:cNvPr id="16" name="Picture 16"/>
          <p:cNvPicPr>
            <a:picLocks noChangeAspect="1"/>
          </p:cNvPicPr>
          <p:nvPr/>
        </p:nvPicPr>
        <p:blipFill>
          <a:blip r:embed="rId2"/>
          <a:stretch>
            <a:fillRect/>
          </a:stretch>
        </p:blipFill>
        <p:spPr>
          <a:xfrm>
            <a:off x="1600200" y="1772603"/>
            <a:ext cx="5942174" cy="3312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Rectangle 7"/>
          <p:cNvSpPr/>
          <p:nvPr/>
        </p:nvSpPr>
        <p:spPr>
          <a:xfrm>
            <a:off x="436099" y="350744"/>
            <a:ext cx="5430129"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dirty="0">
                <a:ln w="11430"/>
                <a:solidFill>
                  <a:srgbClr val="FF0000"/>
                </a:solidFill>
              </a:rPr>
              <a:t>Model Screenshots</a:t>
            </a:r>
            <a:endParaRPr lang="en-US" sz="4000" b="1" dirty="0">
              <a:ln w="11430"/>
              <a:solidFill>
                <a:srgbClr val="FF0000"/>
              </a:solidFill>
              <a:effectLst>
                <a:outerShdw blurRad="50800" dist="39000" dir="5460000" algn="tl">
                  <a:srgbClr val="000000">
                    <a:alpha val="38000"/>
                  </a:srgbClr>
                </a:outerShdw>
              </a:effectLst>
            </a:endParaRPr>
          </a:p>
          <a:p>
            <a:endParaRPr lang="en-US" sz="400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pic>
        <p:nvPicPr>
          <p:cNvPr id="18" name="Picture 18"/>
          <p:cNvPicPr>
            <a:picLocks noChangeAspect="1"/>
          </p:cNvPicPr>
          <p:nvPr/>
        </p:nvPicPr>
        <p:blipFill>
          <a:blip r:embed="rId2"/>
          <a:stretch>
            <a:fillRect/>
          </a:stretch>
        </p:blipFill>
        <p:spPr>
          <a:xfrm>
            <a:off x="1757045" y="2245995"/>
            <a:ext cx="5943600" cy="334365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13"/>
            <a:ext cx="5400676" cy="1028700"/>
          </a:xfrm>
        </p:spPr>
        <p:txBody>
          <a:bodyPr/>
          <a:lstStyle/>
          <a:p>
            <a:r>
              <a:rPr lang="en-US" dirty="0">
                <a:solidFill>
                  <a:srgbClr val="FF0000"/>
                </a:solidFill>
              </a:rPr>
              <a:t>Model Screenshots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7" name="Picture 2"/>
          <p:cNvPicPr>
            <a:picLocks noChangeAspect="1"/>
          </p:cNvPicPr>
          <p:nvPr/>
        </p:nvPicPr>
        <p:blipFill>
          <a:blip r:embed="rId2"/>
          <a:stretch>
            <a:fillRect/>
          </a:stretch>
        </p:blipFill>
        <p:spPr>
          <a:xfrm>
            <a:off x="1600200" y="2027555"/>
            <a:ext cx="5943600" cy="334408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219" name="Google Shape;219;p1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20" name="Google Shape;220;p1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lang="en-US"/>
          </a:p>
        </p:txBody>
      </p:sp>
      <p:sp>
        <p:nvSpPr>
          <p:cNvPr id="221" name="Google Shape;221;p11"/>
          <p:cNvSpPr txBox="1"/>
          <p:nvPr/>
        </p:nvSpPr>
        <p:spPr>
          <a:xfrm>
            <a:off x="457200" y="304800"/>
            <a:ext cx="82296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000"/>
              <a:buFont typeface="Calibri" panose="020F0502020204030204"/>
              <a:buNone/>
            </a:pPr>
            <a:endParaRPr sz="4000" dirty="0">
              <a:solidFill>
                <a:srgbClr val="C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rgbClr val="C00000"/>
              </a:buClr>
              <a:buSzPts val="4000"/>
              <a:buFont typeface="Arial" panose="020B0604020202020204"/>
              <a:buNone/>
            </a:pPr>
            <a:r>
              <a:rPr lang="en-US" sz="4000" dirty="0">
                <a:solidFill>
                  <a:srgbClr val="C00000"/>
                </a:solidFill>
                <a:latin typeface="Arial" panose="020B0604020202020204"/>
                <a:ea typeface="Arial" panose="020B0604020202020204"/>
                <a:cs typeface="Arial" panose="020B0604020202020204"/>
                <a:sym typeface="Arial" panose="020B0604020202020204"/>
              </a:rPr>
              <a:t>References</a:t>
            </a:r>
            <a:br>
              <a:rPr lang="en-US" sz="4000" dirty="0">
                <a:solidFill>
                  <a:schemeClr val="dk1"/>
                </a:solidFill>
                <a:latin typeface="Arial" panose="020B0604020202020204"/>
                <a:ea typeface="Arial" panose="020B0604020202020204"/>
                <a:cs typeface="Arial" panose="020B0604020202020204"/>
                <a:sym typeface="Arial" panose="020B0604020202020204"/>
              </a:rPr>
            </a:br>
            <a:endParaRPr sz="40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9" name="Title 6"/>
          <p:cNvSpPr>
            <a:spLocks noGrp="1"/>
          </p:cNvSpPr>
          <p:nvPr>
            <p:ph type="body" idx="1"/>
          </p:nvPr>
        </p:nvSpPr>
        <p:spPr>
          <a:xfrm>
            <a:off x="457200" y="1457325"/>
            <a:ext cx="8229600" cy="4668838"/>
          </a:xfrm>
        </p:spPr>
        <p:txBody>
          <a:bodyPr/>
          <a:lstStyle/>
          <a:p>
            <a:pPr lvl="0"/>
            <a:r>
              <a:rPr lang="en-US" sz="2000" dirty="0"/>
              <a:t>All Information is collected from the Internet sources like Google…</a:t>
            </a:r>
          </a:p>
          <a:p>
            <a:r>
              <a:rPr lang="en-US" sz="2000" dirty="0"/>
              <a:t>Dataset -https://www.kaggle.com/datasets/nsharan/h-1b-visa</a:t>
            </a:r>
          </a:p>
          <a:p>
            <a:r>
              <a:rPr lang="en-US" sz="2000" dirty="0"/>
              <a:t>Google </a:t>
            </a:r>
            <a:r>
              <a:rPr lang="en-US" sz="2000" dirty="0" err="1"/>
              <a:t>Colab</a:t>
            </a:r>
            <a:r>
              <a:rPr lang="en-US" sz="2000" dirty="0"/>
              <a:t>  - https://colab.research.google.com/?utm_source=scs-index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panose="020B0604020202020204"/>
              <a:buNone/>
            </a:pPr>
            <a:r>
              <a:rPr lang="en-US">
                <a:solidFill>
                  <a:srgbClr val="C00000"/>
                </a:solidFill>
                <a:latin typeface="Arial" panose="020B0604020202020204"/>
                <a:ea typeface="Arial" panose="020B0604020202020204"/>
                <a:cs typeface="Arial" panose="020B0604020202020204"/>
                <a:sym typeface="Arial" panose="020B0604020202020204"/>
              </a:rPr>
              <a:t>Presentation Outline</a:t>
            </a:r>
          </a:p>
        </p:txBody>
      </p:sp>
      <p:sp>
        <p:nvSpPr>
          <p:cNvPr id="103" name="Google Shape;103;p2"/>
          <p:cNvSpPr txBox="1">
            <a:spLocks noGrp="1"/>
          </p:cNvSpPr>
          <p:nvPr>
            <p:ph type="body" idx="1"/>
          </p:nvPr>
        </p:nvSpPr>
        <p:spPr>
          <a:xfrm>
            <a:off x="6096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dirty="0">
                <a:latin typeface="Arial" panose="020B0604020202020204"/>
                <a:ea typeface="Arial" panose="020B0604020202020204"/>
                <a:cs typeface="Arial" panose="020B0604020202020204"/>
                <a:sym typeface="Arial" panose="020B0604020202020204"/>
              </a:rPr>
              <a:t>Course Certificate</a:t>
            </a:r>
            <a:endParaRPr dirty="0"/>
          </a:p>
          <a:p>
            <a:pPr marL="342900" lvl="0" indent="-342900" algn="l" rtl="0">
              <a:spcBef>
                <a:spcPts val="400"/>
              </a:spcBef>
              <a:spcAft>
                <a:spcPts val="0"/>
              </a:spcAft>
              <a:buClr>
                <a:schemeClr val="dk1"/>
              </a:buClr>
              <a:buSzPts val="2000"/>
              <a:buChar char="•"/>
            </a:pPr>
            <a:r>
              <a:rPr lang="en-US" sz="2000" dirty="0">
                <a:latin typeface="Arial" panose="020B0604020202020204"/>
                <a:ea typeface="Arial" panose="020B0604020202020204"/>
                <a:cs typeface="Arial" panose="020B0604020202020204"/>
                <a:sym typeface="Arial" panose="020B0604020202020204"/>
              </a:rPr>
              <a:t>Introduction</a:t>
            </a:r>
            <a:endParaRPr dirty="0"/>
          </a:p>
          <a:p>
            <a:pPr marL="342900" lvl="0" indent="-342900" algn="l" rtl="0">
              <a:spcBef>
                <a:spcPts val="400"/>
              </a:spcBef>
              <a:spcAft>
                <a:spcPts val="0"/>
              </a:spcAft>
              <a:buClr>
                <a:schemeClr val="dk1"/>
              </a:buClr>
              <a:buSzPts val="2000"/>
              <a:buChar char="•"/>
            </a:pPr>
            <a:r>
              <a:rPr lang="en-US" sz="2000" dirty="0">
                <a:latin typeface="Arial" panose="020B0604020202020204"/>
                <a:ea typeface="Arial" panose="020B0604020202020204"/>
                <a:cs typeface="Arial" panose="020B0604020202020204"/>
                <a:sym typeface="Arial" panose="020B0604020202020204"/>
              </a:rPr>
              <a:t>Objectives</a:t>
            </a:r>
            <a:endParaRPr dirty="0"/>
          </a:p>
          <a:p>
            <a:pPr marL="342900" lvl="0" indent="-342900" algn="l" rtl="0">
              <a:spcBef>
                <a:spcPts val="400"/>
              </a:spcBef>
              <a:spcAft>
                <a:spcPts val="0"/>
              </a:spcAft>
              <a:buClr>
                <a:schemeClr val="dk1"/>
              </a:buClr>
              <a:buSzPts val="2000"/>
              <a:buChar char="•"/>
            </a:pPr>
            <a:r>
              <a:rPr lang="en-US" sz="2000" dirty="0">
                <a:latin typeface="Arial" panose="020B0604020202020204"/>
                <a:ea typeface="Arial" panose="020B0604020202020204"/>
                <a:cs typeface="Arial" panose="020B0604020202020204"/>
                <a:sym typeface="Arial" panose="020B0604020202020204"/>
              </a:rPr>
              <a:t>Block Diagram / Ideation Map</a:t>
            </a:r>
            <a:endParaRPr dirty="0"/>
          </a:p>
          <a:p>
            <a:pPr marL="342900" lvl="0" indent="-342900" algn="l" rtl="0">
              <a:spcBef>
                <a:spcPts val="400"/>
              </a:spcBef>
              <a:spcAft>
                <a:spcPts val="0"/>
              </a:spcAft>
              <a:buClr>
                <a:schemeClr val="dk1"/>
              </a:buClr>
              <a:buSzPts val="2000"/>
              <a:buChar char="•"/>
            </a:pPr>
            <a:r>
              <a:rPr lang="en-US" sz="2000" dirty="0">
                <a:latin typeface="Arial" panose="020B0604020202020204"/>
                <a:ea typeface="Arial" panose="020B0604020202020204"/>
                <a:cs typeface="Arial" panose="020B0604020202020204"/>
                <a:sym typeface="Arial" panose="020B0604020202020204"/>
              </a:rPr>
              <a:t>Project Implementation</a:t>
            </a:r>
            <a:endParaRPr dirty="0"/>
          </a:p>
          <a:p>
            <a:pPr marL="342900" lvl="0" indent="-342900" algn="l" rtl="0">
              <a:spcBef>
                <a:spcPts val="400"/>
              </a:spcBef>
              <a:spcAft>
                <a:spcPts val="0"/>
              </a:spcAft>
              <a:buClr>
                <a:schemeClr val="dk1"/>
              </a:buClr>
              <a:buSzPts val="2000"/>
              <a:buChar char="•"/>
            </a:pPr>
            <a:r>
              <a:rPr lang="en-US" sz="2000" dirty="0">
                <a:latin typeface="Arial" panose="020B0604020202020204"/>
                <a:ea typeface="Arial" panose="020B0604020202020204"/>
                <a:cs typeface="Arial" panose="020B0604020202020204"/>
                <a:sym typeface="Arial" panose="020B0604020202020204"/>
              </a:rPr>
              <a:t>Results and Discussions</a:t>
            </a:r>
            <a:endParaRPr dirty="0"/>
          </a:p>
          <a:p>
            <a:pPr marL="342900" lvl="0" indent="-342900" algn="l" rtl="0">
              <a:spcBef>
                <a:spcPts val="400"/>
              </a:spcBef>
              <a:spcAft>
                <a:spcPts val="0"/>
              </a:spcAft>
              <a:buClr>
                <a:schemeClr val="dk1"/>
              </a:buClr>
              <a:buSzPts val="2000"/>
              <a:buChar char="•"/>
            </a:pPr>
            <a:r>
              <a:rPr lang="en-US" sz="2000" dirty="0">
                <a:latin typeface="Arial" panose="020B0604020202020204"/>
                <a:ea typeface="Arial" panose="020B0604020202020204"/>
                <a:cs typeface="Arial" panose="020B0604020202020204"/>
                <a:sym typeface="Arial" panose="020B0604020202020204"/>
              </a:rPr>
              <a:t>Conclusion </a:t>
            </a:r>
          </a:p>
          <a:p>
            <a:pPr marL="342900" lvl="0" indent="-342900" algn="l" rtl="0">
              <a:spcBef>
                <a:spcPts val="400"/>
              </a:spcBef>
              <a:spcAft>
                <a:spcPts val="0"/>
              </a:spcAft>
              <a:buClr>
                <a:schemeClr val="dk1"/>
              </a:buClr>
              <a:buSzPts val="2000"/>
              <a:buChar char="•"/>
            </a:pPr>
            <a:r>
              <a:rPr lang="en-US" sz="2000" dirty="0">
                <a:latin typeface="Arial" panose="020B0604020202020204"/>
                <a:cs typeface="Arial" panose="020B0604020202020204"/>
                <a:sym typeface="Arial" panose="020B0604020202020204"/>
              </a:rPr>
              <a:t>Model Screenshots</a:t>
            </a:r>
            <a:endParaRPr dirty="0"/>
          </a:p>
          <a:p>
            <a:pPr marL="342900" lvl="0" indent="-342900" algn="l" rtl="0">
              <a:spcBef>
                <a:spcPts val="400"/>
              </a:spcBef>
              <a:spcAft>
                <a:spcPts val="0"/>
              </a:spcAft>
              <a:buClr>
                <a:schemeClr val="dk1"/>
              </a:buClr>
              <a:buSzPts val="2000"/>
              <a:buChar char="•"/>
            </a:pPr>
            <a:r>
              <a:rPr lang="en-US" sz="2000" dirty="0">
                <a:latin typeface="Arial" panose="020B0604020202020204"/>
                <a:ea typeface="Arial" panose="020B0604020202020204"/>
                <a:cs typeface="Arial" panose="020B0604020202020204"/>
                <a:sym typeface="Arial" panose="020B0604020202020204"/>
              </a:rPr>
              <a:t>References</a:t>
            </a:r>
            <a:endParaRPr dirty="0"/>
          </a:p>
          <a:p>
            <a:pPr marL="342900" lvl="0" indent="-139700" algn="l" rtl="0">
              <a:spcBef>
                <a:spcPts val="640"/>
              </a:spcBef>
              <a:spcAft>
                <a:spcPts val="0"/>
              </a:spcAft>
              <a:buClr>
                <a:schemeClr val="dk1"/>
              </a:buClr>
              <a:buSzPts val="3200"/>
              <a:buNone/>
            </a:pPr>
            <a:endParaRPr dirty="0"/>
          </a:p>
        </p:txBody>
      </p:sp>
      <p:sp>
        <p:nvSpPr>
          <p:cNvPr id="104" name="Google Shape;10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05" name="Google Shape;10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06" name="Google Shape;10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533400" y="381000"/>
            <a:ext cx="8229600" cy="655638"/>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spcBef>
                <a:spcPts val="0"/>
              </a:spcBef>
              <a:spcAft>
                <a:spcPts val="0"/>
              </a:spcAft>
              <a:buClr>
                <a:srgbClr val="C00000"/>
              </a:buClr>
              <a:buSzPct val="100000"/>
              <a:buFont typeface="Arial" panose="020B0604020202020204"/>
              <a:buNone/>
            </a:pPr>
            <a:r>
              <a:rPr lang="en-US" sz="4400">
                <a:solidFill>
                  <a:srgbClr val="C00000"/>
                </a:solidFill>
                <a:latin typeface="Arial" panose="020B0604020202020204"/>
                <a:ea typeface="Arial" panose="020B0604020202020204"/>
                <a:cs typeface="Arial" panose="020B0604020202020204"/>
                <a:sym typeface="Arial" panose="020B0604020202020204"/>
              </a:rPr>
              <a:t>Course Certificate</a:t>
            </a:r>
          </a:p>
        </p:txBody>
      </p:sp>
      <p:sp>
        <p:nvSpPr>
          <p:cNvPr id="112" name="Google Shape;112;p3"/>
          <p:cNvSpPr txBox="1"/>
          <p:nvPr/>
        </p:nvSpPr>
        <p:spPr>
          <a:xfrm>
            <a:off x="609600" y="1788459"/>
            <a:ext cx="8001000" cy="3459163"/>
          </a:xfrm>
          <a:prstGeom prst="rect">
            <a:avLst/>
          </a:prstGeom>
          <a:noFill/>
          <a:ln>
            <a:noFill/>
          </a:ln>
        </p:spPr>
        <p:txBody>
          <a:bodyPr spcFirstLastPara="1" wrap="square" lIns="91425" tIns="45700" rIns="91425" bIns="45700" anchor="t" anchorCtr="0">
            <a:normAutofit/>
          </a:bodyPr>
          <a:lstStyle/>
          <a:p>
            <a:pPr marL="457200" marR="0" lvl="0" indent="0" algn="just" rtl="0">
              <a:lnSpc>
                <a:spcPct val="80000"/>
              </a:lnSpc>
              <a:spcBef>
                <a:spcPts val="0"/>
              </a:spcBef>
              <a:spcAft>
                <a:spcPts val="0"/>
              </a:spcAft>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14" name="Google Shape;11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15" name="Google Shape;11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533400" y="381000"/>
            <a:ext cx="8229600" cy="655638"/>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l" rtl="0">
              <a:spcBef>
                <a:spcPts val="0"/>
              </a:spcBef>
              <a:spcAft>
                <a:spcPts val="0"/>
              </a:spcAft>
              <a:buClr>
                <a:srgbClr val="C00000"/>
              </a:buClr>
              <a:buSzPct val="100000"/>
              <a:buFont typeface="Arial" panose="020B0604020202020204"/>
              <a:buNone/>
            </a:pPr>
            <a:r>
              <a:rPr lang="en-US" sz="4400">
                <a:solidFill>
                  <a:srgbClr val="C00000"/>
                </a:solidFill>
                <a:latin typeface="Arial" panose="020B0604020202020204"/>
                <a:ea typeface="Arial" panose="020B0604020202020204"/>
                <a:cs typeface="Arial" panose="020B0604020202020204"/>
                <a:sym typeface="Arial" panose="020B0604020202020204"/>
              </a:rPr>
              <a:t>Introduction</a:t>
            </a:r>
          </a:p>
        </p:txBody>
      </p:sp>
      <p:sp>
        <p:nvSpPr>
          <p:cNvPr id="122" name="Google Shape;12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23" name="Google Shape;12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24" name="Google Shape;12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a:p>
        </p:txBody>
      </p:sp>
      <p:sp>
        <p:nvSpPr>
          <p:cNvPr id="3" name="Text Box 2"/>
          <p:cNvSpPr txBox="1"/>
          <p:nvPr/>
        </p:nvSpPr>
        <p:spPr>
          <a:xfrm>
            <a:off x="857885" y="1454785"/>
            <a:ext cx="7720330" cy="4276725"/>
          </a:xfrm>
          <a:prstGeom prst="rect">
            <a:avLst/>
          </a:prstGeom>
          <a:noFill/>
        </p:spPr>
        <p:txBody>
          <a:bodyPr wrap="square" rtlCol="0">
            <a:spAutoFit/>
          </a:bodyPr>
          <a:lstStyle/>
          <a:p>
            <a:pPr algn="just"/>
            <a:r>
              <a:rPr lang="en-US" sz="1600"/>
              <a:t>The H-1B visa allows only a small proportion of individuals to work in the United States. This type of visa are applied by a number of highly skilled foreign nationals.The visa request is applied by the foreign national’s company to the US embassy. So, one year of experience counts as one point. Hence, the user has to collect a total of 12 points in order to qualify for the visa. The chances of getting accepted are very slim due to the restrictions imposed by the United States Government. It has become even more difficult to secure the H-1B visa due to the changes in the procedures and the laws. In this paper, the proposed system plays the role of predicting the corresponding petition issued for a H-1B visa. The selection depends upon aplethora of factors such as wage,employer, work experience, proficiency, field of work and</a:t>
            </a:r>
          </a:p>
          <a:p>
            <a:pPr algn="just"/>
            <a:r>
              <a:rPr lang="en-US" sz="1600"/>
              <a:t>many more. Our proposed model takes into account all such factors and using ANN algorithm predicts the outcome of the visa application. The dataset taken consists of 2 million petitions which allows the model to predict more accurately. The dataset was then cleaned by removing the outliers and then applied one hot encoding to convert the data into numeric form for further processing. Finally, the AUC and ROC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30" name="Google Shape;13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31" name="Google Shape;13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lang="en-US"/>
          </a:p>
        </p:txBody>
      </p:sp>
      <p:sp>
        <p:nvSpPr>
          <p:cNvPr id="132" name="Google Shape;132;p5"/>
          <p:cNvSpPr txBox="1">
            <a:spLocks noGrp="1"/>
          </p:cNvSpPr>
          <p:nvPr>
            <p:ph type="title"/>
          </p:nvPr>
        </p:nvSpPr>
        <p:spPr>
          <a:xfrm>
            <a:off x="495300" y="3810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panose="020B0604020202020204"/>
              <a:buNone/>
            </a:pPr>
            <a:r>
              <a:rPr lang="en-US">
                <a:latin typeface="Arial" panose="020B0604020202020204"/>
                <a:ea typeface="Arial" panose="020B0604020202020204"/>
                <a:cs typeface="Arial" panose="020B0604020202020204"/>
                <a:sym typeface="Arial" panose="020B0604020202020204"/>
              </a:rPr>
              <a:t>Objectives</a:t>
            </a:r>
          </a:p>
        </p:txBody>
      </p:sp>
      <p:sp>
        <p:nvSpPr>
          <p:cNvPr id="133" name="Google Shape;133;p5"/>
          <p:cNvSpPr txBox="1">
            <a:spLocks noGrp="1"/>
          </p:cNvSpPr>
          <p:nvPr>
            <p:ph type="body" idx="1"/>
          </p:nvPr>
        </p:nvSpPr>
        <p:spPr>
          <a:xfrm>
            <a:off x="533400" y="1343025"/>
            <a:ext cx="8153400" cy="4972050"/>
          </a:xfrm>
          <a:prstGeom prst="rect">
            <a:avLst/>
          </a:prstGeom>
          <a:noFill/>
          <a:ln>
            <a:noFill/>
          </a:ln>
        </p:spPr>
        <p:txBody>
          <a:bodyPr spcFirstLastPara="1" wrap="square" lIns="91425" tIns="45700" rIns="91425" bIns="45700" anchor="t" anchorCtr="0">
            <a:normAutofit fontScale="77500" lnSpcReduction="10000"/>
          </a:bodyPr>
          <a:lstStyle/>
          <a:p>
            <a:pPr marL="342900" lvl="0" indent="-165100" algn="just" rtl="0">
              <a:spcBef>
                <a:spcPts val="560"/>
              </a:spcBef>
              <a:spcAft>
                <a:spcPts val="0"/>
              </a:spcAft>
              <a:buClr>
                <a:schemeClr val="dk1"/>
              </a:buClr>
              <a:buSzPct val="100000"/>
              <a:buNone/>
            </a:pPr>
            <a:r>
              <a:rPr sz="2800" dirty="0">
                <a:latin typeface="Arial" panose="020B0604020202020204"/>
                <a:ea typeface="Arial" panose="020B0604020202020204"/>
                <a:cs typeface="Arial" panose="020B0604020202020204"/>
                <a:sym typeface="Arial" panose="020B0604020202020204"/>
              </a:rPr>
              <a:t>H-1B Visa is the most sought-after non-immigrant visa that allows foreign workers to work in United States in specialty occupation. In 2019, more than 1 million applicants applied to get an H-1B visa including new applications, renewals and transfer of H-1B to another company. There were more than 180,000 new applicants for H-1B , however, only 80,000 applications were picked up in the lottery process for taking it further to USCIS for approval. The uncertainty in getting an H-1B visa creates employment and legal status uncertainties for a job application and high legal and visa processing fees for the organization over the period of employment. We plan to use the anonymized dataset for 2019 that United Status Department of Labor publishes publicly and apply data science techniques to improve predictability of approval in this project.</a:t>
            </a:r>
          </a:p>
          <a:p>
            <a:pPr marL="342900" lvl="0" indent="-165100" algn="just" rtl="0">
              <a:spcBef>
                <a:spcPts val="560"/>
              </a:spcBef>
              <a:spcAft>
                <a:spcPts val="0"/>
              </a:spcAft>
              <a:buClr>
                <a:schemeClr val="dk1"/>
              </a:buClr>
              <a:buSzPct val="100000"/>
              <a:buNone/>
            </a:pPr>
            <a:endParaRPr sz="2800" dirty="0"/>
          </a:p>
        </p:txBody>
      </p:sp>
      <p:sp>
        <p:nvSpPr>
          <p:cNvPr id="2" name="Text Box 1"/>
          <p:cNvSpPr txBox="1"/>
          <p:nvPr/>
        </p:nvSpPr>
        <p:spPr>
          <a:xfrm>
            <a:off x="-467360" y="4582160"/>
            <a:ext cx="309880" cy="306705"/>
          </a:xfrm>
          <a:prstGeom prst="rect">
            <a:avLst/>
          </a:prstGeom>
          <a:noFill/>
        </p:spPr>
        <p:txBody>
          <a:bodyPr wrap="none" rtlCol="0">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40" name="Google Shape;140;p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41" name="Google Shape;141;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lang="en-US"/>
          </a:p>
        </p:txBody>
      </p:sp>
      <p:sp>
        <p:nvSpPr>
          <p:cNvPr id="142" name="Google Shape;142;p6"/>
          <p:cNvSpPr txBox="1">
            <a:spLocks noGrp="1"/>
          </p:cNvSpPr>
          <p:nvPr>
            <p:ph type="title"/>
          </p:nvPr>
        </p:nvSpPr>
        <p:spPr>
          <a:xfrm>
            <a:off x="971550" y="363855"/>
            <a:ext cx="5486400" cy="69151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ct val="100000"/>
              <a:buFont typeface="Arial" panose="020B0604020202020204"/>
              <a:buNone/>
            </a:pPr>
            <a:r>
              <a:rPr lang="en-US" dirty="0">
                <a:solidFill>
                  <a:srgbClr val="C00000"/>
                </a:solidFill>
                <a:latin typeface="Arial" panose="020B0604020202020204"/>
                <a:ea typeface="Arial" panose="020B0604020202020204"/>
                <a:cs typeface="Arial" panose="020B0604020202020204"/>
                <a:sym typeface="Arial" panose="020B0604020202020204"/>
              </a:rPr>
              <a:t>Block Diagram / Ideation Map</a:t>
            </a:r>
            <a:endParaRPr dirty="0">
              <a:solidFill>
                <a:srgbClr val="C00000"/>
              </a:solidFill>
            </a:endParaRPr>
          </a:p>
        </p:txBody>
      </p:sp>
      <p:sp>
        <p:nvSpPr>
          <p:cNvPr id="143" name="Google Shape;143;p6"/>
          <p:cNvSpPr txBox="1">
            <a:spLocks noGrp="1"/>
          </p:cNvSpPr>
          <p:nvPr>
            <p:ph type="body" idx="1"/>
          </p:nvPr>
        </p:nvSpPr>
        <p:spPr>
          <a:xfrm>
            <a:off x="254635" y="182880"/>
            <a:ext cx="5486400" cy="1053465"/>
          </a:xfrm>
          <a:prstGeom prst="rect">
            <a:avLst/>
          </a:prstGeom>
          <a:noFill/>
          <a:ln>
            <a:noFill/>
          </a:ln>
        </p:spPr>
        <p:txBody>
          <a:bodyPr spcFirstLastPara="1" wrap="square" lIns="91425" tIns="45700" rIns="91425" bIns="45700" anchor="t" anchorCtr="0">
            <a:noAutofit/>
          </a:bodyPr>
          <a:lstStyle/>
          <a:p>
            <a:pPr marL="342900" lvl="0" indent="-139700" algn="just" rtl="0">
              <a:spcBef>
                <a:spcPts val="640"/>
              </a:spcBef>
              <a:spcAft>
                <a:spcPts val="0"/>
              </a:spcAft>
              <a:buClr>
                <a:schemeClr val="dk1"/>
              </a:buClr>
              <a:buSzPts val="3200"/>
              <a:buNone/>
            </a:pPr>
            <a:endParaRPr sz="2000" b="1" dirty="0">
              <a:latin typeface="Calibri" panose="020F0502020204030204"/>
              <a:ea typeface="Calibri" panose="020F0502020204030204"/>
              <a:cs typeface="Calibri" panose="020F0502020204030204"/>
              <a:sym typeface="Calibri" panose="020F0502020204030204"/>
            </a:endParaRPr>
          </a:p>
          <a:p>
            <a:pPr marL="342900" lvl="0" indent="-139700" algn="just" rtl="0">
              <a:spcBef>
                <a:spcPts val="640"/>
              </a:spcBef>
              <a:spcAft>
                <a:spcPts val="0"/>
              </a:spcAft>
              <a:buClr>
                <a:schemeClr val="dk1"/>
              </a:buClr>
              <a:buSzPts val="3200"/>
              <a:buNone/>
            </a:pPr>
            <a:endParaRPr sz="2000" b="1" dirty="0">
              <a:latin typeface="Calibri" panose="020F0502020204030204"/>
              <a:ea typeface="Calibri" panose="020F0502020204030204"/>
              <a:cs typeface="Calibri" panose="020F0502020204030204"/>
              <a:sym typeface="Calibri" panose="020F0502020204030204"/>
            </a:endParaRPr>
          </a:p>
        </p:txBody>
      </p:sp>
      <p:pic>
        <p:nvPicPr>
          <p:cNvPr id="5" name="Picture 4">
            <a:extLst>
              <a:ext uri="{FF2B5EF4-FFF2-40B4-BE49-F238E27FC236}">
                <a16:creationId xmlns:a16="http://schemas.microsoft.com/office/drawing/2014/main" id="{0B5BC4DF-DFF8-4475-89D7-0818AC40F6BF}"/>
              </a:ext>
            </a:extLst>
          </p:cNvPr>
          <p:cNvPicPr>
            <a:picLocks noChangeAspect="1"/>
          </p:cNvPicPr>
          <p:nvPr/>
        </p:nvPicPr>
        <p:blipFill>
          <a:blip r:embed="rId3"/>
          <a:stretch>
            <a:fillRect/>
          </a:stretch>
        </p:blipFill>
        <p:spPr>
          <a:xfrm>
            <a:off x="426360" y="1500809"/>
            <a:ext cx="8291279" cy="43632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 April 2022</a:t>
            </a:r>
            <a:endParaRPr dirty="0"/>
          </a:p>
        </p:txBody>
      </p:sp>
      <p:sp>
        <p:nvSpPr>
          <p:cNvPr id="150" name="Google Shape;150;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51" name="Google Shape;151;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lang="en-US"/>
          </a:p>
        </p:txBody>
      </p:sp>
      <p:sp>
        <p:nvSpPr>
          <p:cNvPr id="152" name="Google Shape;152;p7"/>
          <p:cNvSpPr txBox="1">
            <a:spLocks noGrp="1"/>
          </p:cNvSpPr>
          <p:nvPr>
            <p:ph type="title"/>
          </p:nvPr>
        </p:nvSpPr>
        <p:spPr>
          <a:xfrm>
            <a:off x="381000" y="457200"/>
            <a:ext cx="8229600" cy="6556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panose="020B0604020202020204"/>
              <a:buNone/>
            </a:pPr>
            <a:r>
              <a:rPr lang="en-US">
                <a:solidFill>
                  <a:srgbClr val="C00000"/>
                </a:solidFill>
                <a:latin typeface="Arial" panose="020B0604020202020204"/>
                <a:ea typeface="Arial" panose="020B0604020202020204"/>
                <a:cs typeface="Arial" panose="020B0604020202020204"/>
                <a:sym typeface="Arial" panose="020B0604020202020204"/>
              </a:rPr>
              <a:t>Project Implementation</a:t>
            </a:r>
            <a:endParaRPr>
              <a:solidFill>
                <a:srgbClr val="C00000"/>
              </a:solidFill>
            </a:endParaRPr>
          </a:p>
        </p:txBody>
      </p:sp>
      <p:sp>
        <p:nvSpPr>
          <p:cNvPr id="153" name="Google Shape;153;p7"/>
          <p:cNvSpPr txBox="1">
            <a:spLocks noGrp="1"/>
          </p:cNvSpPr>
          <p:nvPr>
            <p:ph type="body" idx="1"/>
          </p:nvPr>
        </p:nvSpPr>
        <p:spPr>
          <a:xfrm>
            <a:off x="457200" y="1600200"/>
            <a:ext cx="8305800" cy="4800600"/>
          </a:xfrm>
          <a:prstGeom prst="rect">
            <a:avLst/>
          </a:prstGeom>
          <a:noFill/>
          <a:ln>
            <a:noFill/>
          </a:ln>
        </p:spPr>
        <p:txBody>
          <a:bodyPr spcFirstLastPara="1" wrap="square" lIns="91425" tIns="45700" rIns="91425" bIns="45700" anchor="t" anchorCtr="0">
            <a:noAutofit/>
          </a:bodyPr>
          <a:lstStyle/>
          <a:p>
            <a:pPr marL="342900" lvl="0" indent="0" algn="l" rtl="0">
              <a:lnSpc>
                <a:spcPct val="140000"/>
              </a:lnSpc>
              <a:spcBef>
                <a:spcPts val="0"/>
              </a:spcBef>
              <a:spcAft>
                <a:spcPts val="0"/>
              </a:spcAft>
              <a:buNone/>
            </a:pPr>
            <a:endParaRPr sz="1200" dirty="0"/>
          </a:p>
          <a:p>
            <a:pPr marL="342900" indent="-241300">
              <a:lnSpc>
                <a:spcPct val="140000"/>
              </a:lnSpc>
              <a:spcBef>
                <a:spcPts val="560"/>
              </a:spcBef>
              <a:buSzPts val="1200"/>
              <a:buFont typeface="Wingdings" panose="05000000000000000000" pitchFamily="2" charset="2"/>
              <a:buChar char="q"/>
            </a:pPr>
            <a:r>
              <a:rPr lang="en-US" sz="1500" b="1" dirty="0">
                <a:latin typeface="Arial" panose="020B0604020202020204"/>
                <a:ea typeface="Arial" panose="020B0604020202020204"/>
                <a:cs typeface="Arial" panose="020B0604020202020204"/>
                <a:sym typeface="Arial" panose="020B0604020202020204"/>
              </a:rPr>
              <a:t>Languages  Used</a:t>
            </a:r>
          </a:p>
          <a:p>
            <a:pPr marL="342900" indent="-241300">
              <a:lnSpc>
                <a:spcPct val="140000"/>
              </a:lnSpc>
              <a:spcBef>
                <a:spcPts val="560"/>
              </a:spcBef>
              <a:buSzPts val="1200"/>
              <a:buFont typeface="Wingdings" panose="05000000000000000000" pitchFamily="2" charset="2"/>
              <a:buChar char="Ø"/>
            </a:pPr>
            <a:r>
              <a:rPr lang="en-US" sz="1500" dirty="0">
                <a:latin typeface="Arial" panose="020B0604020202020204"/>
                <a:ea typeface="Arial" panose="020B0604020202020204"/>
                <a:cs typeface="Arial" panose="020B0604020202020204"/>
                <a:sym typeface="Arial" panose="020B0604020202020204"/>
              </a:rPr>
              <a:t>Python and ML Algorithms</a:t>
            </a:r>
          </a:p>
          <a:p>
            <a:pPr marL="342900" indent="-241300">
              <a:lnSpc>
                <a:spcPct val="140000"/>
              </a:lnSpc>
              <a:spcBef>
                <a:spcPts val="560"/>
              </a:spcBef>
              <a:buSzPts val="1200"/>
              <a:buNone/>
            </a:pPr>
            <a:endParaRPr lang="en-US" sz="1500" dirty="0">
              <a:latin typeface="Arial" panose="020B0604020202020204"/>
              <a:ea typeface="Arial" panose="020B0604020202020204"/>
              <a:cs typeface="Arial" panose="020B0604020202020204"/>
              <a:sym typeface="Arial" panose="020B0604020202020204"/>
            </a:endParaRPr>
          </a:p>
          <a:p>
            <a:pPr marL="342900" indent="-241300">
              <a:lnSpc>
                <a:spcPct val="140000"/>
              </a:lnSpc>
              <a:spcBef>
                <a:spcPts val="560"/>
              </a:spcBef>
              <a:buSzPts val="1200"/>
              <a:buFont typeface="Wingdings" panose="05000000000000000000" pitchFamily="2" charset="2"/>
              <a:buChar char="q"/>
            </a:pPr>
            <a:r>
              <a:rPr lang="en-US" sz="1500" dirty="0">
                <a:latin typeface="Arial" panose="020B0604020202020204"/>
                <a:ea typeface="Arial" panose="020B0604020202020204"/>
                <a:cs typeface="Arial" panose="020B0604020202020204"/>
                <a:sym typeface="Arial" panose="020B0604020202020204"/>
              </a:rPr>
              <a:t> </a:t>
            </a:r>
            <a:r>
              <a:rPr lang="en-US" sz="1500" b="1" dirty="0">
                <a:latin typeface="Arial" panose="020B0604020202020204"/>
                <a:ea typeface="Arial" panose="020B0604020202020204"/>
                <a:cs typeface="Arial" panose="020B0604020202020204"/>
                <a:sym typeface="Arial" panose="020B0604020202020204"/>
              </a:rPr>
              <a:t>SOFTWARE / HARDWARE REQUIREMENTS </a:t>
            </a:r>
          </a:p>
          <a:p>
            <a:pPr lvl="0">
              <a:buFont typeface="Wingdings" panose="05000000000000000000" pitchFamily="2" charset="2"/>
              <a:buChar char="Ø"/>
            </a:pPr>
            <a:r>
              <a:rPr lang="en-US" sz="1500" dirty="0">
                <a:latin typeface="Arial" panose="020B0604020202020204" pitchFamily="34" charset="0"/>
                <a:cs typeface="Arial" panose="020B0604020202020204" pitchFamily="34" charset="0"/>
              </a:rPr>
              <a:t>Google Co-Laboratory			</a:t>
            </a:r>
          </a:p>
          <a:p>
            <a:pPr>
              <a:buFont typeface="Wingdings" panose="05000000000000000000" pitchFamily="2" charset="2"/>
              <a:buChar char="Ø"/>
            </a:pPr>
            <a:r>
              <a:rPr lang="en-US" sz="1500" dirty="0">
                <a:latin typeface="Arial" panose="020B0604020202020204" pitchFamily="34" charset="0"/>
                <a:cs typeface="Arial" panose="020B0604020202020204" pitchFamily="34" charset="0"/>
              </a:rPr>
              <a:t>VS(Visual Studio) Code</a:t>
            </a:r>
          </a:p>
          <a:p>
            <a:pPr>
              <a:buFont typeface="Wingdings" panose="05000000000000000000" pitchFamily="2" charset="2"/>
              <a:buChar char="Ø"/>
            </a:pPr>
            <a:r>
              <a:rPr lang="en-US" sz="1500" dirty="0">
                <a:latin typeface="Arial" panose="020B0604020202020204" pitchFamily="34" charset="0"/>
                <a:ea typeface="Arial" panose="020B0604020202020204"/>
                <a:cs typeface="Arial" panose="020B0604020202020204" pitchFamily="34" charset="0"/>
                <a:sym typeface="Arial" panose="020B0604020202020204"/>
              </a:rPr>
              <a:t>Python 3.10.4</a:t>
            </a:r>
            <a:endParaRPr sz="1240" dirty="0">
              <a:latin typeface="Arial" panose="020B0604020202020204"/>
              <a:ea typeface="Arial" panose="020B0604020202020204"/>
              <a:cs typeface="Arial" panose="020B0604020202020204"/>
              <a:sym typeface="Arial" panose="020B0604020202020204"/>
            </a:endParaRPr>
          </a:p>
          <a:p>
            <a:pPr marL="742950" lvl="0" indent="0" algn="l" rtl="0">
              <a:lnSpc>
                <a:spcPct val="140000"/>
              </a:lnSpc>
              <a:spcBef>
                <a:spcPts val="560"/>
              </a:spcBef>
              <a:spcAft>
                <a:spcPts val="0"/>
              </a:spcAft>
              <a:buSzPts val="358"/>
              <a:buNone/>
            </a:pPr>
            <a:endParaRPr sz="1240" dirty="0">
              <a:latin typeface="Arial" panose="020B0604020202020204"/>
              <a:ea typeface="Arial" panose="020B0604020202020204"/>
              <a:cs typeface="Arial" panose="020B0604020202020204"/>
              <a:sym typeface="Arial" panose="020B0604020202020204"/>
            </a:endParaRPr>
          </a:p>
          <a:p>
            <a:pPr marL="342900" lvl="0" indent="-342900" algn="l" rtl="0">
              <a:lnSpc>
                <a:spcPct val="90000"/>
              </a:lnSpc>
              <a:spcBef>
                <a:spcPts val="640"/>
              </a:spcBef>
              <a:spcAft>
                <a:spcPts val="0"/>
              </a:spcAft>
              <a:buClr>
                <a:schemeClr val="dk1"/>
              </a:buClr>
              <a:buSzPts val="1040"/>
              <a:buNone/>
            </a:pPr>
            <a:endParaRPr sz="12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00bc294057_0_33"/>
          <p:cNvSpPr txBox="1">
            <a:spLocks noGrp="1"/>
          </p:cNvSpPr>
          <p:nvPr>
            <p:ph type="body" idx="1"/>
          </p:nvPr>
        </p:nvSpPr>
        <p:spPr>
          <a:xfrm>
            <a:off x="457200" y="1600199"/>
            <a:ext cx="8236634" cy="4659923"/>
          </a:xfrm>
          <a:prstGeom prst="rect">
            <a:avLst/>
          </a:prstGeom>
        </p:spPr>
        <p:txBody>
          <a:bodyPr spcFirstLastPara="1" wrap="square" lIns="91425" tIns="45700" rIns="91425" bIns="45700" anchor="t" anchorCtr="0">
            <a:normAutofit/>
          </a:bodyPr>
          <a:lstStyle/>
          <a:p>
            <a:pPr marL="342900" indent="-241300">
              <a:lnSpc>
                <a:spcPct val="140000"/>
              </a:lnSpc>
              <a:spcBef>
                <a:spcPts val="560"/>
              </a:spcBef>
              <a:buSzPts val="1200"/>
              <a:buFont typeface="Wingdings" panose="05000000000000000000" pitchFamily="2" charset="2"/>
              <a:buChar char="q"/>
            </a:pPr>
            <a:r>
              <a:rPr lang="en-US" sz="1600" b="1" dirty="0">
                <a:latin typeface="+mj-lt"/>
              </a:rPr>
              <a:t>Steps involved in Project Implementation</a:t>
            </a:r>
          </a:p>
          <a:p>
            <a:pPr marL="342900" indent="-241300">
              <a:lnSpc>
                <a:spcPct val="140000"/>
              </a:lnSpc>
              <a:spcBef>
                <a:spcPts val="560"/>
              </a:spcBef>
              <a:buSzPts val="1200"/>
              <a:buFont typeface="Wingdings" panose="05000000000000000000" pitchFamily="2" charset="2"/>
              <a:buChar char="Ø"/>
            </a:pPr>
            <a:r>
              <a:rPr lang="en-US" sz="1600" dirty="0">
                <a:latin typeface="+mj-lt"/>
              </a:rPr>
              <a:t>Dataset</a:t>
            </a:r>
          </a:p>
          <a:p>
            <a:pPr marL="342900" indent="-241300">
              <a:lnSpc>
                <a:spcPct val="140000"/>
              </a:lnSpc>
              <a:spcBef>
                <a:spcPts val="560"/>
              </a:spcBef>
              <a:buSzPts val="1200"/>
              <a:buFont typeface="Wingdings" panose="05000000000000000000" pitchFamily="2" charset="2"/>
              <a:buChar char="Ø"/>
            </a:pPr>
            <a:r>
              <a:rPr lang="en-US" sz="1600" dirty="0">
                <a:latin typeface="+mj-lt"/>
              </a:rPr>
              <a:t>Data Preprocessing</a:t>
            </a:r>
          </a:p>
          <a:p>
            <a:pPr marL="342900" indent="-241300">
              <a:lnSpc>
                <a:spcPct val="140000"/>
              </a:lnSpc>
              <a:spcBef>
                <a:spcPts val="560"/>
              </a:spcBef>
              <a:buSzPts val="1200"/>
              <a:buFont typeface="Wingdings" panose="05000000000000000000" pitchFamily="2" charset="2"/>
              <a:buChar char="Ø"/>
            </a:pPr>
            <a:r>
              <a:rPr lang="en-US" sz="1600" dirty="0">
                <a:latin typeface="+mj-lt"/>
              </a:rPr>
              <a:t>Feature Selection</a:t>
            </a:r>
          </a:p>
          <a:p>
            <a:pPr marL="342900" indent="-241300">
              <a:lnSpc>
                <a:spcPct val="140000"/>
              </a:lnSpc>
              <a:spcBef>
                <a:spcPts val="560"/>
              </a:spcBef>
              <a:buSzPts val="1200"/>
              <a:buFont typeface="Wingdings" panose="05000000000000000000" pitchFamily="2" charset="2"/>
              <a:buChar char="Ø"/>
            </a:pPr>
            <a:r>
              <a:rPr lang="en-US" sz="1600" dirty="0">
                <a:latin typeface="+mj-lt"/>
              </a:rPr>
              <a:t>Train, Test and Split </a:t>
            </a:r>
          </a:p>
          <a:p>
            <a:pPr marL="342900" indent="-241300">
              <a:lnSpc>
                <a:spcPct val="140000"/>
              </a:lnSpc>
              <a:spcBef>
                <a:spcPts val="560"/>
              </a:spcBef>
              <a:buSzPts val="1200"/>
              <a:buFont typeface="Wingdings" panose="05000000000000000000" pitchFamily="2" charset="2"/>
              <a:buChar char="Ø"/>
            </a:pPr>
            <a:r>
              <a:rPr lang="en-US" sz="1600" dirty="0">
                <a:latin typeface="+mj-lt"/>
              </a:rPr>
              <a:t>Model Implementation using ML Algorithms</a:t>
            </a:r>
          </a:p>
          <a:p>
            <a:pPr marL="342900" indent="-241300">
              <a:lnSpc>
                <a:spcPct val="140000"/>
              </a:lnSpc>
              <a:spcBef>
                <a:spcPts val="560"/>
              </a:spcBef>
              <a:buSzPts val="1200"/>
              <a:buFont typeface="Wingdings" panose="05000000000000000000" pitchFamily="2" charset="2"/>
              <a:buChar char="Ø"/>
            </a:pPr>
            <a:r>
              <a:rPr lang="en-US" sz="1600" dirty="0">
                <a:latin typeface="+mj-lt"/>
              </a:rPr>
              <a:t>Model Accuracy Testing</a:t>
            </a:r>
          </a:p>
        </p:txBody>
      </p:sp>
      <p:sp>
        <p:nvSpPr>
          <p:cNvPr id="160" name="Google Shape;160;g100bc294057_0_3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8</a:t>
            </a:fld>
            <a:endParaRPr lang="en-US"/>
          </a:p>
        </p:txBody>
      </p:sp>
      <p:sp>
        <p:nvSpPr>
          <p:cNvPr id="161" name="Google Shape;161;g100bc294057_0_33"/>
          <p:cNvSpPr txBox="1">
            <a:spLocks noGrp="1"/>
          </p:cNvSpPr>
          <p:nvPr>
            <p:ph type="title"/>
          </p:nvPr>
        </p:nvSpPr>
        <p:spPr>
          <a:xfrm>
            <a:off x="298940" y="228600"/>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panose="020B0604020202020204"/>
              <a:buNone/>
            </a:pPr>
            <a:r>
              <a:rPr lang="en-US" sz="4000">
                <a:solidFill>
                  <a:srgbClr val="C00000"/>
                </a:solidFill>
                <a:latin typeface="Arial" panose="020B0604020202020204"/>
                <a:ea typeface="Arial" panose="020B0604020202020204"/>
                <a:cs typeface="Arial" panose="020B0604020202020204"/>
                <a:sym typeface="Arial" panose="020B0604020202020204"/>
              </a:rPr>
              <a:t>Project Implementation</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00bc294057_0_13"/>
          <p:cNvSpPr txBox="1">
            <a:spLocks noGrp="1"/>
          </p:cNvSpPr>
          <p:nvPr>
            <p:ph type="title"/>
          </p:nvPr>
        </p:nvSpPr>
        <p:spPr>
          <a:xfrm>
            <a:off x="298940" y="228600"/>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panose="020B0604020202020204"/>
              <a:buNone/>
            </a:pPr>
            <a:r>
              <a:rPr lang="en-US" sz="3900">
                <a:solidFill>
                  <a:srgbClr val="C00000"/>
                </a:solidFill>
                <a:latin typeface="Arial" panose="020B0604020202020204"/>
                <a:ea typeface="Arial" panose="020B0604020202020204"/>
                <a:cs typeface="Arial" panose="020B0604020202020204"/>
                <a:sym typeface="Arial" panose="020B0604020202020204"/>
              </a:rPr>
              <a:t>Methodology</a:t>
            </a:r>
            <a:endParaRPr sz="3900"/>
          </a:p>
        </p:txBody>
      </p:sp>
      <p:sp>
        <p:nvSpPr>
          <p:cNvPr id="168" name="Google Shape;168;g100bc294057_0_13"/>
          <p:cNvSpPr txBox="1">
            <a:spLocks noGrp="1"/>
          </p:cNvSpPr>
          <p:nvPr>
            <p:ph type="body" idx="1"/>
          </p:nvPr>
        </p:nvSpPr>
        <p:spPr>
          <a:xfrm>
            <a:off x="393895" y="1448972"/>
            <a:ext cx="8292905" cy="5096578"/>
          </a:xfrm>
          <a:prstGeom prst="rect">
            <a:avLst/>
          </a:prstGeom>
        </p:spPr>
        <p:txBody>
          <a:bodyPr spcFirstLastPara="1" wrap="square" lIns="91425" tIns="45700" rIns="91425" bIns="45700" anchor="t" anchorCtr="0">
            <a:normAutofit fontScale="92500" lnSpcReduction="10000"/>
          </a:bodyPr>
          <a:lstStyle/>
          <a:p>
            <a:pPr marL="0" lvl="0" indent="0" algn="l" rtl="0">
              <a:lnSpc>
                <a:spcPct val="150000"/>
              </a:lnSpc>
              <a:spcBef>
                <a:spcPts val="0"/>
              </a:spcBef>
              <a:spcAft>
                <a:spcPts val="0"/>
              </a:spcAft>
              <a:buNone/>
            </a:pPr>
            <a:r>
              <a:rPr lang="en-US" sz="1500" dirty="0">
                <a:latin typeface="Arial" panose="020B0604020202020204"/>
                <a:ea typeface="Arial" panose="020B0604020202020204"/>
                <a:cs typeface="Arial" panose="020B0604020202020204"/>
                <a:sym typeface="Arial" panose="020B0604020202020204"/>
              </a:rPr>
              <a:t>MODEL REQUIREMENTS</a:t>
            </a:r>
            <a:endParaRPr sz="1500" dirty="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Clr>
                <a:schemeClr val="dk1"/>
              </a:buClr>
              <a:buSzPct val="79000"/>
              <a:buFont typeface="Arial" panose="020B0604020202020204"/>
              <a:buNone/>
            </a:pPr>
            <a:endParaRPr sz="1500" dirty="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None/>
            </a:pPr>
            <a:r>
              <a:rPr lang="en-US" sz="1500" dirty="0">
                <a:latin typeface="Arial" panose="020B0604020202020204"/>
                <a:ea typeface="Arial" panose="020B0604020202020204"/>
                <a:cs typeface="Arial" panose="020B0604020202020204"/>
                <a:sym typeface="Arial" panose="020B0604020202020204"/>
              </a:rPr>
              <a:t>NON FUNCTIONAL REQUIREMENTS</a:t>
            </a:r>
            <a:endParaRPr sz="1500" dirty="0">
              <a:latin typeface="Arial" panose="020B0604020202020204"/>
              <a:ea typeface="Arial" panose="020B0604020202020204"/>
              <a:cs typeface="Arial" panose="020B0604020202020204"/>
              <a:sym typeface="Arial" panose="020B0604020202020204"/>
            </a:endParaRPr>
          </a:p>
          <a:p>
            <a:pPr marL="457200" lvl="0" indent="-304165" algn="l" rtl="0">
              <a:lnSpc>
                <a:spcPct val="150000"/>
              </a:lnSpc>
              <a:spcBef>
                <a:spcPts val="0"/>
              </a:spcBef>
              <a:spcAft>
                <a:spcPts val="0"/>
              </a:spcAft>
              <a:buSzPct val="100000"/>
              <a:buFont typeface="Arial" panose="020B0604020202020204"/>
              <a:buChar char="•"/>
            </a:pPr>
            <a:r>
              <a:rPr lang="en-US" sz="1500" dirty="0">
                <a:latin typeface="Arial" panose="020B0604020202020204"/>
                <a:ea typeface="Arial" panose="020B0604020202020204"/>
                <a:cs typeface="Arial" panose="020B0604020202020204"/>
                <a:sym typeface="Arial" panose="020B0604020202020204"/>
              </a:rPr>
              <a:t>EFFICIENCY REQUIREMENT</a:t>
            </a:r>
            <a:endParaRPr sz="1500" dirty="0">
              <a:latin typeface="Arial" panose="020B0604020202020204"/>
              <a:ea typeface="Arial" panose="020B0604020202020204"/>
              <a:cs typeface="Arial" panose="020B0604020202020204"/>
              <a:sym typeface="Arial" panose="020B0604020202020204"/>
            </a:endParaRPr>
          </a:p>
          <a:p>
            <a:pPr marL="914400" lvl="1" indent="-304165" algn="l" rtl="0">
              <a:lnSpc>
                <a:spcPct val="150000"/>
              </a:lnSpc>
              <a:spcBef>
                <a:spcPts val="0"/>
              </a:spcBef>
              <a:spcAft>
                <a:spcPts val="0"/>
              </a:spcAft>
              <a:buSzPct val="100000"/>
              <a:buFont typeface="Arial" panose="020B0604020202020204"/>
              <a:buChar char="–"/>
            </a:pPr>
            <a:r>
              <a:rPr lang="en-US" sz="1500" dirty="0">
                <a:latin typeface="Arial" panose="020B0604020202020204"/>
                <a:ea typeface="Arial" panose="020B0604020202020204"/>
                <a:cs typeface="Arial" panose="020B0604020202020204"/>
                <a:sym typeface="Arial" panose="020B0604020202020204"/>
              </a:rPr>
              <a:t>The ML Model should efficiently  load and search data and perform  the predictions efficiently. </a:t>
            </a:r>
            <a:endParaRPr sz="1500" dirty="0">
              <a:latin typeface="Arial" panose="020B0604020202020204"/>
              <a:ea typeface="Arial" panose="020B0604020202020204"/>
              <a:cs typeface="Arial" panose="020B0604020202020204"/>
              <a:sym typeface="Arial" panose="020B0604020202020204"/>
            </a:endParaRPr>
          </a:p>
          <a:p>
            <a:pPr marL="457200" lvl="0" indent="-304165" algn="l" rtl="0">
              <a:lnSpc>
                <a:spcPct val="150000"/>
              </a:lnSpc>
              <a:spcBef>
                <a:spcPts val="0"/>
              </a:spcBef>
              <a:spcAft>
                <a:spcPts val="0"/>
              </a:spcAft>
              <a:buSzPct val="100000"/>
              <a:buFont typeface="Arial" panose="020B0604020202020204"/>
              <a:buChar char="•"/>
            </a:pPr>
            <a:r>
              <a:rPr lang="en-US" sz="1500" dirty="0">
                <a:latin typeface="Arial" panose="020B0604020202020204"/>
                <a:ea typeface="Arial" panose="020B0604020202020204"/>
                <a:cs typeface="Arial" panose="020B0604020202020204"/>
                <a:sym typeface="Arial" panose="020B0604020202020204"/>
              </a:rPr>
              <a:t>RELIABILITY REQUIREMENT</a:t>
            </a:r>
            <a:endParaRPr sz="1500" dirty="0">
              <a:latin typeface="Arial" panose="020B0604020202020204"/>
              <a:ea typeface="Arial" panose="020B0604020202020204"/>
              <a:cs typeface="Arial" panose="020B0604020202020204"/>
              <a:sym typeface="Arial" panose="020B0604020202020204"/>
            </a:endParaRPr>
          </a:p>
          <a:p>
            <a:pPr marL="914400" lvl="1" indent="-304165" algn="l" rtl="0">
              <a:lnSpc>
                <a:spcPct val="150000"/>
              </a:lnSpc>
              <a:spcBef>
                <a:spcPts val="0"/>
              </a:spcBef>
              <a:spcAft>
                <a:spcPts val="0"/>
              </a:spcAft>
              <a:buSzPct val="100000"/>
              <a:buFont typeface="Arial" panose="020B0604020202020204"/>
              <a:buChar char="–"/>
            </a:pPr>
            <a:r>
              <a:rPr lang="en-US" sz="1500" dirty="0">
                <a:latin typeface="Arial" panose="020B0604020202020204"/>
                <a:ea typeface="Arial" panose="020B0604020202020204"/>
                <a:cs typeface="Arial" panose="020B0604020202020204"/>
                <a:sym typeface="Arial" panose="020B0604020202020204"/>
              </a:rPr>
              <a:t>The ML Model should accurately perform  </a:t>
            </a:r>
            <a:r>
              <a:rPr lang="en-US" sz="1500" dirty="0" err="1">
                <a:latin typeface="Arial" panose="020B0604020202020204"/>
                <a:ea typeface="Arial" panose="020B0604020202020204"/>
                <a:cs typeface="Arial" panose="020B0604020202020204"/>
                <a:sym typeface="Arial" panose="020B0604020202020204"/>
              </a:rPr>
              <a:t>ckd</a:t>
            </a:r>
            <a:r>
              <a:rPr lang="en-US" sz="1500" dirty="0">
                <a:latin typeface="Arial" panose="020B0604020202020204"/>
                <a:ea typeface="Arial" panose="020B0604020202020204"/>
                <a:cs typeface="Arial" panose="020B0604020202020204"/>
                <a:sym typeface="Arial" panose="020B0604020202020204"/>
              </a:rPr>
              <a:t> predictions, and generates the result .</a:t>
            </a:r>
            <a:endParaRPr sz="1500" dirty="0">
              <a:latin typeface="Arial" panose="020B0604020202020204"/>
              <a:ea typeface="Arial" panose="020B0604020202020204"/>
              <a:cs typeface="Arial" panose="020B0604020202020204"/>
              <a:sym typeface="Arial" panose="020B0604020202020204"/>
            </a:endParaRPr>
          </a:p>
          <a:p>
            <a:pPr marL="457200" lvl="0" indent="-304165" algn="l" rtl="0">
              <a:lnSpc>
                <a:spcPct val="150000"/>
              </a:lnSpc>
              <a:spcBef>
                <a:spcPts val="0"/>
              </a:spcBef>
              <a:spcAft>
                <a:spcPts val="0"/>
              </a:spcAft>
              <a:buSzPct val="100000"/>
              <a:buFont typeface="Arial" panose="020B0604020202020204"/>
              <a:buChar char="•"/>
            </a:pPr>
            <a:r>
              <a:rPr lang="en-US" sz="1500" dirty="0">
                <a:latin typeface="Arial" panose="020B0604020202020204"/>
                <a:ea typeface="Arial" panose="020B0604020202020204"/>
                <a:cs typeface="Arial" panose="020B0604020202020204"/>
                <a:sym typeface="Arial" panose="020B0604020202020204"/>
              </a:rPr>
              <a:t>USABILITY REQUIREMENT</a:t>
            </a:r>
            <a:endParaRPr sz="1500" dirty="0">
              <a:latin typeface="Arial" panose="020B0604020202020204"/>
              <a:ea typeface="Arial" panose="020B0604020202020204"/>
              <a:cs typeface="Arial" panose="020B0604020202020204"/>
              <a:sym typeface="Arial" panose="020B0604020202020204"/>
            </a:endParaRPr>
          </a:p>
          <a:p>
            <a:pPr marL="914400" lvl="1" indent="-304165" algn="l" rtl="0">
              <a:lnSpc>
                <a:spcPct val="150000"/>
              </a:lnSpc>
              <a:spcBef>
                <a:spcPts val="0"/>
              </a:spcBef>
              <a:spcAft>
                <a:spcPts val="0"/>
              </a:spcAft>
              <a:buSzPct val="100000"/>
              <a:buFont typeface="Arial" panose="020B0604020202020204"/>
              <a:buChar char="–"/>
            </a:pPr>
            <a:r>
              <a:rPr lang="en-US" sz="1500" dirty="0">
                <a:latin typeface="Arial" panose="020B0604020202020204"/>
                <a:ea typeface="Arial" panose="020B0604020202020204"/>
                <a:cs typeface="Arial" panose="020B0604020202020204"/>
                <a:sym typeface="Arial" panose="020B0604020202020204"/>
              </a:rPr>
              <a:t>The Model UI is designed to be a user-friendly environment so that users can understand the fields  in detail </a:t>
            </a:r>
            <a:endParaRPr sz="1500" dirty="0">
              <a:latin typeface="Arial" panose="020B0604020202020204"/>
              <a:ea typeface="Arial" panose="020B0604020202020204"/>
              <a:cs typeface="Arial" panose="020B0604020202020204"/>
              <a:sym typeface="Arial" panose="020B0604020202020204"/>
            </a:endParaRPr>
          </a:p>
          <a:p>
            <a:pPr marL="457200" lvl="0" indent="-304165" algn="l" rtl="0">
              <a:lnSpc>
                <a:spcPct val="150000"/>
              </a:lnSpc>
              <a:spcBef>
                <a:spcPts val="0"/>
              </a:spcBef>
              <a:spcAft>
                <a:spcPts val="0"/>
              </a:spcAft>
              <a:buSzPct val="100000"/>
              <a:buFont typeface="Arial" panose="020B0604020202020204"/>
              <a:buChar char="•"/>
            </a:pPr>
            <a:r>
              <a:rPr lang="en-US" sz="1500" dirty="0">
                <a:latin typeface="Arial" panose="020B0604020202020204"/>
                <a:ea typeface="Arial" panose="020B0604020202020204"/>
                <a:cs typeface="Arial" panose="020B0604020202020204"/>
                <a:sym typeface="Arial" panose="020B0604020202020204"/>
              </a:rPr>
              <a:t>IMPLEMENTATION REQUIREMENTS</a:t>
            </a:r>
            <a:endParaRPr sz="1500" dirty="0">
              <a:latin typeface="Arial" panose="020B0604020202020204"/>
              <a:ea typeface="Arial" panose="020B0604020202020204"/>
              <a:cs typeface="Arial" panose="020B0604020202020204"/>
              <a:sym typeface="Arial" panose="020B0604020202020204"/>
            </a:endParaRPr>
          </a:p>
          <a:p>
            <a:pPr lvl="1" indent="-304165">
              <a:lnSpc>
                <a:spcPct val="150000"/>
              </a:lnSpc>
              <a:spcBef>
                <a:spcPts val="0"/>
              </a:spcBef>
              <a:buSzPct val="100000"/>
            </a:pPr>
            <a:r>
              <a:rPr lang="en-US" sz="1500" dirty="0"/>
              <a:t>In the implementation, the Model uses the python and ML Algorithms for predicting certified.</a:t>
            </a:r>
            <a:endParaRPr sz="1500" dirty="0">
              <a:latin typeface="Arial" panose="020B0604020202020204"/>
              <a:ea typeface="Arial" panose="020B0604020202020204"/>
              <a:cs typeface="Arial" panose="020B0604020202020204"/>
              <a:sym typeface="Arial" panose="020B0604020202020204"/>
            </a:endParaRPr>
          </a:p>
          <a:p>
            <a:pPr marL="457200" lvl="0" indent="-304165" algn="l" rtl="0">
              <a:lnSpc>
                <a:spcPct val="150000"/>
              </a:lnSpc>
              <a:spcBef>
                <a:spcPts val="0"/>
              </a:spcBef>
              <a:spcAft>
                <a:spcPts val="0"/>
              </a:spcAft>
              <a:buSzPct val="100000"/>
              <a:buFont typeface="Arial" panose="020B0604020202020204"/>
              <a:buChar char="•"/>
            </a:pPr>
            <a:r>
              <a:rPr lang="en-US" sz="1500" dirty="0">
                <a:latin typeface="Arial" panose="020B0604020202020204"/>
                <a:ea typeface="Arial" panose="020B0604020202020204"/>
                <a:cs typeface="Arial" panose="020B0604020202020204"/>
                <a:sym typeface="Arial" panose="020B0604020202020204"/>
              </a:rPr>
              <a:t>DELIVERY REQUIREMENTS</a:t>
            </a:r>
            <a:endParaRPr sz="1500" dirty="0">
              <a:latin typeface="Arial" panose="020B0604020202020204"/>
              <a:ea typeface="Arial" panose="020B0604020202020204"/>
              <a:cs typeface="Arial" panose="020B0604020202020204"/>
              <a:sym typeface="Arial" panose="020B0604020202020204"/>
            </a:endParaRPr>
          </a:p>
          <a:p>
            <a:pPr marL="914400" lvl="1" indent="-304165" algn="l" rtl="0">
              <a:lnSpc>
                <a:spcPct val="150000"/>
              </a:lnSpc>
              <a:spcBef>
                <a:spcPts val="0"/>
              </a:spcBef>
              <a:spcAft>
                <a:spcPts val="0"/>
              </a:spcAft>
              <a:buSzPct val="100000"/>
              <a:buFont typeface="Arial" panose="020B0604020202020204"/>
              <a:buChar char="–"/>
            </a:pPr>
            <a:r>
              <a:rPr lang="en-US" sz="1500" dirty="0">
                <a:latin typeface="Arial" panose="020B0604020202020204"/>
                <a:ea typeface="Arial" panose="020B0604020202020204"/>
                <a:cs typeface="Arial" panose="020B0604020202020204"/>
                <a:sym typeface="Arial" panose="020B0604020202020204"/>
              </a:rPr>
              <a:t>The whole Model is expected to be delivered in few days with a weekly evaluation by the project guide.</a:t>
            </a:r>
            <a:endParaRPr sz="1500" dirty="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None/>
            </a:pPr>
            <a:endParaRPr sz="1400" dirty="0">
              <a:latin typeface="Arial" panose="020B0604020202020204"/>
              <a:ea typeface="Arial" panose="020B0604020202020204"/>
              <a:cs typeface="Arial" panose="020B0604020202020204"/>
              <a:sym typeface="Arial" panose="020B0604020202020204"/>
            </a:endParaRPr>
          </a:p>
          <a:p>
            <a:pPr marL="457200" lvl="0" indent="0" algn="l" rtl="0">
              <a:lnSpc>
                <a:spcPct val="150000"/>
              </a:lnSpc>
              <a:spcBef>
                <a:spcPts val="0"/>
              </a:spcBef>
              <a:spcAft>
                <a:spcPts val="0"/>
              </a:spcAft>
              <a:buNone/>
            </a:pPr>
            <a:endParaRPr sz="1400" dirty="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endParaRPr sz="1400" dirty="0"/>
          </a:p>
        </p:txBody>
      </p:sp>
      <p:sp>
        <p:nvSpPr>
          <p:cNvPr id="169" name="Google Shape;169;g100bc294057_0_1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1443</Words>
  <Application>Microsoft Office PowerPoint</Application>
  <PresentationFormat>On-screen Show (4:3)</PresentationFormat>
  <Paragraphs>130</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Custom Design</vt:lpstr>
      <vt:lpstr> </vt:lpstr>
      <vt:lpstr>Presentation Outline</vt:lpstr>
      <vt:lpstr>PowerPoint Presentation</vt:lpstr>
      <vt:lpstr>PowerPoint Presentation</vt:lpstr>
      <vt:lpstr>Objectives</vt:lpstr>
      <vt:lpstr>Block Diagram / Ideation Map</vt:lpstr>
      <vt:lpstr>Project Implementation</vt:lpstr>
      <vt:lpstr>Project Implementation</vt:lpstr>
      <vt:lpstr>Methodology</vt:lpstr>
      <vt:lpstr>Methodology</vt:lpstr>
      <vt:lpstr>Methodology</vt:lpstr>
      <vt:lpstr>Results and Discussion</vt:lpstr>
      <vt:lpstr>PowerPoint Presentation</vt:lpstr>
      <vt:lpstr>Conclusion</vt:lpstr>
      <vt:lpstr>PowerPoint Presentation</vt:lpstr>
      <vt:lpstr>PowerPoint Presentation</vt:lpstr>
      <vt:lpstr>PowerPoint Presentation</vt:lpstr>
      <vt:lpstr>Model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PAGADALA SIVA THARUN</cp:lastModifiedBy>
  <cp:revision>37</cp:revision>
  <dcterms:created xsi:type="dcterms:W3CDTF">2019-11-06T07:48:00Z</dcterms:created>
  <dcterms:modified xsi:type="dcterms:W3CDTF">2022-04-12T07:13:03Z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CF5AE5F3195149A5941E1842A7BBFE1D</vt:lpwstr>
  </property>
  <property fmtid="{D5CDD505-2E9C-101B-9397-08002B2CF9AE}" pid="3" name="KSOProductBuildVer">
    <vt:lpwstr>1033-11.2.0.11074</vt:lpwstr>
  </property>
</Properties>
</file>