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81" r:id="rId2"/>
    <p:sldId id="485" r:id="rId3"/>
    <p:sldId id="482" r:id="rId4"/>
    <p:sldId id="483" r:id="rId5"/>
    <p:sldId id="484" r:id="rId6"/>
    <p:sldId id="486" r:id="rId7"/>
    <p:sldId id="487" r:id="rId8"/>
    <p:sldId id="488" r:id="rId9"/>
    <p:sldId id="489" r:id="rId10"/>
    <p:sldId id="490" r:id="rId11"/>
    <p:sldId id="491" r:id="rId12"/>
    <p:sldId id="492" r:id="rId13"/>
    <p:sldId id="493" r:id="rId14"/>
    <p:sldId id="280"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A"/>
    <a:srgbClr val="208CAE"/>
    <a:srgbClr val="092A67"/>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6" autoAdjust="0"/>
    <p:restoredTop sz="93804" autoAdjust="0"/>
  </p:normalViewPr>
  <p:slideViewPr>
    <p:cSldViewPr snapToGrid="0">
      <p:cViewPr varScale="1">
        <p:scale>
          <a:sx n="70" d="100"/>
          <a:sy n="70" d="100"/>
        </p:scale>
        <p:origin x="642" y="48"/>
      </p:cViewPr>
      <p:guideLst>
        <p:guide orient="horz" pos="2160"/>
        <p:guide pos="3840"/>
      </p:guideLst>
    </p:cSldViewPr>
  </p:slideViewPr>
  <p:outlineViewPr>
    <p:cViewPr>
      <p:scale>
        <a:sx n="33" d="100"/>
        <a:sy n="33" d="100"/>
      </p:scale>
      <p:origin x="48" y="6723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F9027-FA76-44DD-994A-DD732CCB6F62}" type="datetimeFigureOut">
              <a:rPr lang="en-US" smtClean="0"/>
              <a:t>01/09/2019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93BFE-A42A-41B0-8F3C-6325E9495B82}" type="slidenum">
              <a:rPr lang="en-US" smtClean="0"/>
              <a:t>‹#›</a:t>
            </a:fld>
            <a:endParaRPr lang="en-US"/>
          </a:p>
        </p:txBody>
      </p:sp>
    </p:spTree>
    <p:extLst>
      <p:ext uri="{BB962C8B-B14F-4D97-AF65-F5344CB8AC3E}">
        <p14:creationId xmlns:p14="http://schemas.microsoft.com/office/powerpoint/2010/main" val="958132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01/09/2019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EBBE9-D63A-4E0D-BA5F-0010205993C7}" type="datetime1">
              <a:rPr lang="en-US" smtClean="0"/>
              <a:t>01/09/2019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7F9F1-037F-4ED1-BB0B-BCC024F8B42C}" type="datetime1">
              <a:rPr lang="en-US" smtClean="0"/>
              <a:t>01/09/2019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20616-DC6B-4930-804E-5F2B7684D1C8}" type="datetime1">
              <a:rPr lang="en-US" smtClean="0"/>
              <a:t>01/09/2019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017"/>
            <a:ext cx="10515600" cy="4651022"/>
          </a:xfrm>
        </p:spPr>
        <p:txBody>
          <a:bodyPr/>
          <a:lstStyle>
            <a:lvl1pPr>
              <a:lnSpc>
                <a:spcPct val="150000"/>
              </a:lnSpc>
              <a:buClr>
                <a:srgbClr val="F5CE31"/>
              </a:buClr>
              <a:defRPr>
                <a:latin typeface="Times New Roman" pitchFamily="18" charset="0"/>
                <a:ea typeface="Times New Roman" pitchFamily="18" charset="0"/>
                <a:cs typeface="Times New Roman" pitchFamily="18" charset="0"/>
              </a:defRPr>
            </a:lvl1pPr>
            <a:lvl2pPr>
              <a:lnSpc>
                <a:spcPct val="150000"/>
              </a:lnSpc>
              <a:buClr>
                <a:srgbClr val="F5CE31"/>
              </a:buClr>
              <a:defRPr>
                <a:latin typeface="Times New Roman" pitchFamily="18" charset="0"/>
                <a:ea typeface="Times New Roman" pitchFamily="18" charset="0"/>
                <a:cs typeface="Times New Roman" pitchFamily="18" charset="0"/>
              </a:defRPr>
            </a:lvl2pPr>
            <a:lvl3pPr>
              <a:lnSpc>
                <a:spcPct val="150000"/>
              </a:lnSpc>
              <a:buClr>
                <a:srgbClr val="F5CE31"/>
              </a:buClr>
              <a:defRPr>
                <a:latin typeface="Times New Roman" pitchFamily="18" charset="0"/>
                <a:ea typeface="Times New Roman" pitchFamily="18" charset="0"/>
                <a:cs typeface="Times New Roman" pitchFamily="18" charset="0"/>
              </a:defRPr>
            </a:lvl3pPr>
            <a:lvl4pPr>
              <a:lnSpc>
                <a:spcPct val="150000"/>
              </a:lnSpc>
              <a:buClr>
                <a:srgbClr val="F5CE31"/>
              </a:buClr>
              <a:defRPr>
                <a:latin typeface="Times New Roman" pitchFamily="18" charset="0"/>
                <a:ea typeface="Times New Roman" pitchFamily="18" charset="0"/>
                <a:cs typeface="Times New Roman" pitchFamily="18" charset="0"/>
              </a:defRPr>
            </a:lvl4pPr>
            <a:lvl5pPr>
              <a:lnSpc>
                <a:spcPct val="150000"/>
              </a:lnSpc>
              <a:buClr>
                <a:srgbClr val="F5CE31"/>
              </a:buClr>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5FF2268-C19F-4CEB-AD1C-62969BF919D8}" type="datetime1">
              <a:rPr lang="en-US" smtClean="0"/>
              <a:t>01/09/2019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56475-8D24-4959-93A0-271ED0A083D1}" type="datetime1">
              <a:rPr lang="en-US" smtClean="0"/>
              <a:t>01/09/2019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6510F-D1A9-432A-AEA2-D801C81B7535}" type="datetime1">
              <a:rPr lang="en-US" smtClean="0"/>
              <a:t>01/09/2019</a:t>
            </a:fld>
            <a:endParaRPr lang="en-US"/>
          </a:p>
        </p:txBody>
      </p:sp>
      <p:sp>
        <p:nvSpPr>
          <p:cNvPr id="8" name="Footer Placeholder 7"/>
          <p:cNvSpPr>
            <a:spLocks noGrp="1"/>
          </p:cNvSpPr>
          <p:nvPr>
            <p:ph type="ftr" sz="quarter" idx="11"/>
          </p:nvPr>
        </p:nvSpPr>
        <p:spPr/>
        <p:txBody>
          <a:bodyPr/>
          <a:lstStyle/>
          <a:p>
            <a:r>
              <a:rPr lang="en-US" smtClean="0"/>
              <a:t>THDC_PowerPoint</a:t>
            </a:r>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BAEE2-827D-4927-B552-34B952C3962C}" type="datetime1">
              <a:rPr lang="en-US" smtClean="0"/>
              <a:t>01/09/2019</a:t>
            </a:fld>
            <a:endParaRPr lang="en-US"/>
          </a:p>
        </p:txBody>
      </p:sp>
      <p:sp>
        <p:nvSpPr>
          <p:cNvPr id="4" name="Footer Placeholder 3"/>
          <p:cNvSpPr>
            <a:spLocks noGrp="1"/>
          </p:cNvSpPr>
          <p:nvPr>
            <p:ph type="ftr" sz="quarter" idx="11"/>
          </p:nvPr>
        </p:nvSpPr>
        <p:spPr/>
        <p:txBody>
          <a:bodyPr/>
          <a:lstStyle/>
          <a:p>
            <a:r>
              <a:rPr lang="en-US" smtClean="0"/>
              <a:t>THDC_PowerPoint</a:t>
            </a:r>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84839-2A84-4A17-B757-5F3F7D4AD322}" type="datetime1">
              <a:rPr lang="en-US" smtClean="0"/>
              <a:t>01/09/2019</a:t>
            </a:fld>
            <a:endParaRPr lang="en-US"/>
          </a:p>
        </p:txBody>
      </p:sp>
      <p:sp>
        <p:nvSpPr>
          <p:cNvPr id="3" name="Footer Placeholder 2"/>
          <p:cNvSpPr>
            <a:spLocks noGrp="1"/>
          </p:cNvSpPr>
          <p:nvPr>
            <p:ph type="ftr" sz="quarter" idx="11"/>
          </p:nvPr>
        </p:nvSpPr>
        <p:spPr/>
        <p:txBody>
          <a:bodyPr/>
          <a:lstStyle/>
          <a:p>
            <a:r>
              <a:rPr lang="en-US" smtClean="0"/>
              <a:t>THDC_PowerPoint</a:t>
            </a:r>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2FE48-2CF1-4810-8117-361BD4331402}" type="datetime1">
              <a:rPr lang="en-US" smtClean="0"/>
              <a:t>01/09/2019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9D0F3-EC96-4708-8EA5-2BA9C18840DE}" type="datetime1">
              <a:rPr lang="en-US" smtClean="0"/>
              <a:t>01/09/2019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D80C9-0CD6-44C1-82E5-F25DDB5FD338}" type="datetime1">
              <a:rPr lang="en-US" smtClean="0"/>
              <a:t>01/09/2019</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THDC_PowerPoint</a:t>
            </a:r>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01/09/2019</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Lập</a:t>
            </a:r>
            <a:r>
              <a:rPr lang="en-US" baseline="0" dirty="0" smtClean="0"/>
              <a:t> trình Java</a:t>
            </a:r>
            <a:endParaRPr lang="en-US" dirty="0"/>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smtClean="0"/>
              <a:t>LẬP TRÌNH JAVA</a:t>
            </a:r>
            <a:endParaRPr lang="en-US" sz="4800" dirty="0"/>
          </a:p>
        </p:txBody>
      </p:sp>
      <p:sp>
        <p:nvSpPr>
          <p:cNvPr id="5" name="Subtitle 4"/>
          <p:cNvSpPr>
            <a:spLocks noGrp="1"/>
          </p:cNvSpPr>
          <p:nvPr>
            <p:ph type="subTitle" idx="1"/>
          </p:nvPr>
        </p:nvSpPr>
        <p:spPr/>
        <p:txBody>
          <a:bodyPr>
            <a:normAutofit/>
          </a:bodyPr>
          <a:lstStyle/>
          <a:p>
            <a:r>
              <a:rPr lang="en-US" smtClean="0"/>
              <a:t>Khoa CNTT Cao Đẳng Công Nghệ Thủ Đức - fit.tdc.edu.vn</a:t>
            </a:r>
            <a:endParaRPr lang="en-US" dirty="0"/>
          </a:p>
        </p:txBody>
      </p:sp>
    </p:spTree>
    <p:extLst>
      <p:ext uri="{BB962C8B-B14F-4D97-AF65-F5344CB8AC3E}">
        <p14:creationId xmlns:p14="http://schemas.microsoft.com/office/powerpoint/2010/main" val="324409087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99017"/>
            <a:ext cx="5439770" cy="4651022"/>
          </a:xfrm>
        </p:spPr>
        <p:txBody>
          <a:bodyPr>
            <a:normAutofit fontScale="85000" lnSpcReduction="10000"/>
          </a:bodyPr>
          <a:lstStyle/>
          <a:p>
            <a:pPr marL="0" indent="0">
              <a:buNone/>
            </a:pPr>
            <a:r>
              <a:rPr lang="en-US" dirty="0" smtClean="0"/>
              <a:t>8.1</a:t>
            </a:r>
            <a:r>
              <a:rPr lang="en-US" dirty="0"/>
              <a:t>. Quan hệ has-a, is-a</a:t>
            </a:r>
          </a:p>
          <a:p>
            <a:pPr marL="0" indent="0">
              <a:buNone/>
            </a:pPr>
            <a:r>
              <a:rPr lang="en-US" dirty="0"/>
              <a:t>8.2. Lớp trừu tượng Abstract class</a:t>
            </a:r>
          </a:p>
          <a:p>
            <a:pPr marL="0" indent="0">
              <a:buNone/>
            </a:pPr>
            <a:r>
              <a:rPr lang="en-US" dirty="0"/>
              <a:t>8.3. Giao tiếp Interface</a:t>
            </a:r>
          </a:p>
          <a:p>
            <a:pPr marL="0" indent="0">
              <a:buNone/>
            </a:pPr>
            <a:r>
              <a:rPr lang="en-US" dirty="0"/>
              <a:t>8.4. Thiết kế ứng dụng 1</a:t>
            </a:r>
          </a:p>
          <a:p>
            <a:pPr marL="457200" lvl="1" indent="0">
              <a:buNone/>
            </a:pPr>
            <a:r>
              <a:rPr lang="en-US" dirty="0"/>
              <a:t>8.4.1 Xác định lớp và phương thức </a:t>
            </a:r>
          </a:p>
          <a:p>
            <a:pPr marL="457200" lvl="1" indent="0">
              <a:buNone/>
            </a:pPr>
            <a:r>
              <a:rPr lang="en-US" dirty="0"/>
              <a:t>8.4.2 Vẽ sơ đồ lớp UML </a:t>
            </a:r>
          </a:p>
          <a:p>
            <a:pPr marL="457200" lvl="1" indent="0">
              <a:buNone/>
            </a:pPr>
            <a:r>
              <a:rPr lang="en-US" dirty="0"/>
              <a:t>8.4.3 Hiện thực các lớp từ sơ đồ lớp </a:t>
            </a:r>
            <a:r>
              <a:rPr lang="en-US" dirty="0" smtClean="0"/>
              <a:t>UML</a:t>
            </a:r>
          </a:p>
          <a:p>
            <a:pPr marL="0" indent="0">
              <a:buNone/>
            </a:pPr>
            <a:r>
              <a:rPr lang="en-US" dirty="0"/>
              <a:t>8.5. Thiết kế ứng </a:t>
            </a:r>
            <a:r>
              <a:rPr lang="en-US"/>
              <a:t>dụng </a:t>
            </a:r>
            <a:r>
              <a:rPr lang="en-US" smtClean="0"/>
              <a:t>2</a:t>
            </a:r>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dirty="0"/>
              <a:t>8. Thiết kế hướng đối </a:t>
            </a:r>
            <a:r>
              <a:rPr lang="en-US" dirty="0" smtClean="0"/>
              <a:t>tượng</a:t>
            </a:r>
            <a:endParaRPr lang="en-US" dirty="0"/>
          </a:p>
        </p:txBody>
      </p:sp>
    </p:spTree>
    <p:extLst>
      <p:ext uri="{BB962C8B-B14F-4D97-AF65-F5344CB8AC3E}">
        <p14:creationId xmlns:p14="http://schemas.microsoft.com/office/powerpoint/2010/main" val="11743010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9.1</a:t>
            </a:r>
            <a:r>
              <a:rPr lang="en-US" dirty="0"/>
              <a:t>. Khái niệm Thread, Multithread</a:t>
            </a:r>
          </a:p>
          <a:p>
            <a:pPr marL="0" indent="0">
              <a:buNone/>
            </a:pPr>
            <a:r>
              <a:rPr lang="en-US" dirty="0"/>
              <a:t>9.2. Các trạng thái của Thread</a:t>
            </a:r>
          </a:p>
          <a:p>
            <a:pPr marL="0" indent="0">
              <a:buNone/>
            </a:pPr>
            <a:r>
              <a:rPr lang="en-US" dirty="0"/>
              <a:t>9.3. Tạo và quản lý Thread</a:t>
            </a:r>
          </a:p>
          <a:p>
            <a:pPr marL="0" indent="0">
              <a:buNone/>
            </a:pPr>
            <a:r>
              <a:rPr lang="en-US" dirty="0"/>
              <a:t>9.4. Độ ưu tiên của Thread</a:t>
            </a:r>
          </a:p>
          <a:p>
            <a:pPr marL="0" indent="0">
              <a:buNone/>
            </a:pPr>
            <a:r>
              <a:rPr lang="en-US" dirty="0"/>
              <a:t>9.5. Đồng bộ các Thread</a:t>
            </a:r>
          </a:p>
          <a:p>
            <a:endParaRPr lang="en-US" dirty="0"/>
          </a:p>
        </p:txBody>
      </p:sp>
      <p:sp>
        <p:nvSpPr>
          <p:cNvPr id="3" name="Title 2"/>
          <p:cNvSpPr>
            <a:spLocks noGrp="1"/>
          </p:cNvSpPr>
          <p:nvPr>
            <p:ph type="title"/>
          </p:nvPr>
        </p:nvSpPr>
        <p:spPr/>
        <p:txBody>
          <a:bodyPr>
            <a:normAutofit/>
          </a:bodyPr>
          <a:lstStyle/>
          <a:p>
            <a:r>
              <a:rPr lang="en-US" dirty="0"/>
              <a:t>9. Đa tiến trình </a:t>
            </a:r>
            <a:r>
              <a:rPr lang="en-US" dirty="0" smtClean="0"/>
              <a:t>MultiThread</a:t>
            </a:r>
            <a:endParaRPr lang="en-US" dirty="0"/>
          </a:p>
        </p:txBody>
      </p:sp>
    </p:spTree>
    <p:extLst>
      <p:ext uri="{BB962C8B-B14F-4D97-AF65-F5344CB8AC3E}">
        <p14:creationId xmlns:p14="http://schemas.microsoft.com/office/powerpoint/2010/main" val="37934031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23788970"/>
              </p:ext>
            </p:extLst>
          </p:nvPr>
        </p:nvGraphicFramePr>
        <p:xfrm>
          <a:off x="979704" y="1120086"/>
          <a:ext cx="10934792" cy="4714144"/>
        </p:xfrm>
        <a:graphic>
          <a:graphicData uri="http://schemas.openxmlformats.org/drawingml/2006/table">
            <a:tbl>
              <a:tblPr firstRow="1" firstCol="1" bandRow="1">
                <a:tableStyleId>{5C22544A-7EE6-4342-B048-85BDC9FD1C3A}</a:tableStyleId>
              </a:tblPr>
              <a:tblGrid>
                <a:gridCol w="834037">
                  <a:extLst>
                    <a:ext uri="{9D8B030D-6E8A-4147-A177-3AD203B41FA5}">
                      <a16:colId xmlns:a16="http://schemas.microsoft.com/office/drawing/2014/main" xmlns="" val="993518774"/>
                    </a:ext>
                  </a:extLst>
                </a:gridCol>
                <a:gridCol w="2266940">
                  <a:extLst>
                    <a:ext uri="{9D8B030D-6E8A-4147-A177-3AD203B41FA5}">
                      <a16:colId xmlns:a16="http://schemas.microsoft.com/office/drawing/2014/main" xmlns="" val="25950720"/>
                    </a:ext>
                  </a:extLst>
                </a:gridCol>
                <a:gridCol w="4831307">
                  <a:extLst>
                    <a:ext uri="{9D8B030D-6E8A-4147-A177-3AD203B41FA5}">
                      <a16:colId xmlns:a16="http://schemas.microsoft.com/office/drawing/2014/main" xmlns="" val="2130212478"/>
                    </a:ext>
                  </a:extLst>
                </a:gridCol>
                <a:gridCol w="2251881">
                  <a:extLst>
                    <a:ext uri="{9D8B030D-6E8A-4147-A177-3AD203B41FA5}">
                      <a16:colId xmlns:a16="http://schemas.microsoft.com/office/drawing/2014/main" xmlns="" val="3031058240"/>
                    </a:ext>
                  </a:extLst>
                </a:gridCol>
                <a:gridCol w="750627">
                  <a:extLst>
                    <a:ext uri="{9D8B030D-6E8A-4147-A177-3AD203B41FA5}">
                      <a16:colId xmlns:a16="http://schemas.microsoft.com/office/drawing/2014/main" xmlns="" val="734009938"/>
                    </a:ext>
                  </a:extLst>
                </a:gridCol>
              </a:tblGrid>
              <a:tr h="590190">
                <a:tc>
                  <a:txBody>
                    <a:bodyPr/>
                    <a:lstStyle/>
                    <a:p>
                      <a:pPr algn="ctr">
                        <a:lnSpc>
                          <a:spcPct val="115000"/>
                        </a:lnSpc>
                        <a:spcAft>
                          <a:spcPts val="0"/>
                        </a:spcAft>
                      </a:pPr>
                      <a:r>
                        <a:rPr lang="en-US" sz="1700" b="1">
                          <a:effectLst/>
                          <a:latin typeface="Times New Roman" panose="02020603050405020304" pitchFamily="18" charset="0"/>
                          <a:cs typeface="Times New Roman" panose="02020603050405020304" pitchFamily="18" charset="0"/>
                        </a:rPr>
                        <a:t>Mã</a:t>
                      </a:r>
                      <a:endParaRPr lang="en-US" sz="1700" b="1">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b="1">
                          <a:effectLst/>
                          <a:latin typeface="Times New Roman" panose="02020603050405020304" pitchFamily="18" charset="0"/>
                          <a:cs typeface="Times New Roman" panose="02020603050405020304" pitchFamily="18" charset="0"/>
                        </a:rPr>
                        <a:t>Hình thức đánh giá</a:t>
                      </a:r>
                      <a:endParaRPr lang="en-US" sz="1700" b="1">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b="1">
                          <a:effectLst/>
                          <a:latin typeface="Times New Roman" panose="02020603050405020304" pitchFamily="18" charset="0"/>
                          <a:cs typeface="Times New Roman" panose="02020603050405020304" pitchFamily="18" charset="0"/>
                        </a:rPr>
                        <a:t>Mô tả</a:t>
                      </a:r>
                      <a:endParaRPr lang="en-US" sz="1700" b="1">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b="1">
                          <a:effectLst/>
                          <a:latin typeface="Times New Roman" panose="02020603050405020304" pitchFamily="18" charset="0"/>
                          <a:cs typeface="Times New Roman" panose="02020603050405020304" pitchFamily="18" charset="0"/>
                        </a:rPr>
                        <a:t>Chuẩn đầu ra </a:t>
                      </a:r>
                      <a:r>
                        <a:rPr lang="en-US" sz="1700" b="1" smtClean="0">
                          <a:effectLst/>
                          <a:latin typeface="Times New Roman" panose="02020603050405020304" pitchFamily="18" charset="0"/>
                          <a:cs typeface="Times New Roman" panose="02020603050405020304" pitchFamily="18" charset="0"/>
                        </a:rPr>
                        <a:t/>
                      </a:r>
                      <a:br>
                        <a:rPr lang="en-US" sz="1700" b="1" smtClean="0">
                          <a:effectLst/>
                          <a:latin typeface="Times New Roman" panose="02020603050405020304" pitchFamily="18" charset="0"/>
                          <a:cs typeface="Times New Roman" panose="02020603050405020304" pitchFamily="18" charset="0"/>
                        </a:rPr>
                      </a:br>
                      <a:r>
                        <a:rPr lang="en-US" sz="1700" b="1" smtClean="0">
                          <a:effectLst/>
                          <a:latin typeface="Times New Roman" panose="02020603050405020304" pitchFamily="18" charset="0"/>
                          <a:cs typeface="Times New Roman" panose="02020603050405020304" pitchFamily="18" charset="0"/>
                        </a:rPr>
                        <a:t>được </a:t>
                      </a:r>
                      <a:r>
                        <a:rPr lang="en-US" sz="1700" b="1">
                          <a:effectLst/>
                          <a:latin typeface="Times New Roman" panose="02020603050405020304" pitchFamily="18" charset="0"/>
                          <a:cs typeface="Times New Roman" panose="02020603050405020304" pitchFamily="18" charset="0"/>
                        </a:rPr>
                        <a:t>đánh giá </a:t>
                      </a:r>
                      <a:endParaRPr lang="en-US" sz="1700" b="1">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b="1">
                          <a:effectLst/>
                          <a:latin typeface="Times New Roman" panose="02020603050405020304" pitchFamily="18" charset="0"/>
                          <a:cs typeface="Times New Roman" panose="02020603050405020304" pitchFamily="18" charset="0"/>
                        </a:rPr>
                        <a:t>Tỉ lệ (%)</a:t>
                      </a:r>
                      <a:endParaRPr lang="en-US" sz="1700" b="1">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3672974"/>
                  </a:ext>
                </a:extLst>
              </a:tr>
              <a:tr h="888412">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EXE1</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Bài tập làm tại lớp theo yêu cầu của giảng viên.</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Đánh giá Kiến thức Java cơ bản và hướng đối tượng</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L.O.1; L.O.2; L.O.3; L.O.4; L.O.5; L.O.6</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20%</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96069176"/>
                  </a:ext>
                </a:extLst>
              </a:tr>
              <a:tr h="805217">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EXE2</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Đánh giá thái độ học tập của sinh viên.</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smtClean="0">
                          <a:effectLst/>
                          <a:latin typeface="Times New Roman" panose="02020603050405020304" pitchFamily="18" charset="0"/>
                          <a:cs typeface="Times New Roman" panose="02020603050405020304" pitchFamily="18" charset="0"/>
                        </a:rPr>
                        <a:t>Thực </a:t>
                      </a:r>
                      <a:r>
                        <a:rPr lang="en-US" sz="1700">
                          <a:effectLst/>
                          <a:latin typeface="Times New Roman" panose="02020603050405020304" pitchFamily="18" charset="0"/>
                          <a:cs typeface="Times New Roman" panose="02020603050405020304" pitchFamily="18" charset="0"/>
                        </a:rPr>
                        <a:t>hiện xuyên suốt môn học </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L.O.13; L.O.14</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10%</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26687161"/>
                  </a:ext>
                </a:extLst>
              </a:tr>
              <a:tr h="1637732">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PRJ</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smtClean="0">
                          <a:effectLst/>
                          <a:latin typeface="Times New Roman" panose="02020603050405020304" pitchFamily="18" charset="0"/>
                          <a:cs typeface="Times New Roman" panose="02020603050405020304" pitchFamily="18" charset="0"/>
                        </a:rPr>
                        <a:t>Đồ</a:t>
                      </a:r>
                      <a:r>
                        <a:rPr lang="en-US" sz="1700" baseline="0" smtClean="0">
                          <a:effectLst/>
                          <a:latin typeface="Times New Roman" panose="02020603050405020304" pitchFamily="18" charset="0"/>
                          <a:cs typeface="Times New Roman" panose="02020603050405020304" pitchFamily="18" charset="0"/>
                        </a:rPr>
                        <a:t> án môn học</a:t>
                      </a:r>
                      <a:endParaRPr lang="en-US" sz="1700" smtClean="0">
                        <a:effectLst/>
                        <a:latin typeface="Times New Roman" panose="02020603050405020304" pitchFamily="18" charset="0"/>
                        <a:cs typeface="Times New Roman" panose="02020603050405020304" pitchFamily="18" charset="0"/>
                      </a:endParaRPr>
                    </a:p>
                    <a:p>
                      <a:pPr>
                        <a:lnSpc>
                          <a:spcPct val="115000"/>
                        </a:lnSpc>
                        <a:spcAft>
                          <a:spcPts val="0"/>
                        </a:spcAft>
                      </a:pPr>
                      <a:r>
                        <a:rPr lang="en-US" sz="1700" smtClean="0">
                          <a:effectLst/>
                          <a:latin typeface="Times New Roman" panose="02020603050405020304" pitchFamily="18" charset="0"/>
                          <a:cs typeface="Times New Roman" panose="02020603050405020304" pitchFamily="18" charset="0"/>
                        </a:rPr>
                        <a:t>Làm </a:t>
                      </a:r>
                      <a:r>
                        <a:rPr lang="en-US" sz="1700">
                          <a:effectLst/>
                          <a:latin typeface="Times New Roman" panose="02020603050405020304" pitchFamily="18" charset="0"/>
                          <a:cs typeface="Times New Roman" panose="02020603050405020304" pitchFamily="18" charset="0"/>
                        </a:rPr>
                        <a:t>việc theo nhóm</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Mỗi nhóm sẽ làm một sản phẩm ứng dụng java: game, ứng dụng quản lý, … . Công việc bao gồm lấy yêu cầu, vẽ sơ đồ lớp, code, test. Nộp bài: Sản phẩm ứng dụng, file word báo cáo.</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L.O.7; L.O.8; L.O.9; L.O.10; L.O.11; L.O.12; L.O.13</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20%</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43639339"/>
                  </a:ext>
                </a:extLst>
              </a:tr>
              <a:tr h="589905">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FEX</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Thực hành trên máy</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a:effectLst/>
                          <a:latin typeface="Times New Roman" panose="02020603050405020304" pitchFamily="18" charset="0"/>
                          <a:cs typeface="Times New Roman" panose="02020603050405020304" pitchFamily="18" charset="0"/>
                        </a:rPr>
                        <a:t>Sinh viên làm bài thi trong vòng 90 phút</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L.O.5; L.O.6; L.O.9</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a:effectLst/>
                          <a:latin typeface="Times New Roman" panose="02020603050405020304" pitchFamily="18" charset="0"/>
                          <a:cs typeface="Times New Roman" panose="02020603050405020304" pitchFamily="18" charset="0"/>
                        </a:rPr>
                        <a:t>50%</a:t>
                      </a:r>
                      <a:endParaRPr lang="en-US" sz="1700">
                        <a:effectLst/>
                        <a:latin typeface="Times New Roman" panose="02020603050405020304" pitchFamily="18" charset="0"/>
                        <a:ea typeface="MS Mincho"/>
                        <a:cs typeface="Times New Roman" panose="02020603050405020304" pitchFamily="18" charset="0"/>
                      </a:endParaRPr>
                    </a:p>
                  </a:txBody>
                  <a:tcPr marL="65472" marR="65472" marT="98497" marB="984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7440920"/>
                  </a:ext>
                </a:extLst>
              </a:tr>
            </a:tbl>
          </a:graphicData>
        </a:graphic>
      </p:graphicFrame>
      <p:sp>
        <p:nvSpPr>
          <p:cNvPr id="3" name="Title 2"/>
          <p:cNvSpPr>
            <a:spLocks noGrp="1"/>
          </p:cNvSpPr>
          <p:nvPr>
            <p:ph type="title"/>
          </p:nvPr>
        </p:nvSpPr>
        <p:spPr/>
        <p:txBody>
          <a:bodyPr/>
          <a:lstStyle/>
          <a:p>
            <a:r>
              <a:rPr lang="en-US" dirty="0"/>
              <a:t>ĐÁNH GIÁ HỌC PHẦN</a:t>
            </a:r>
          </a:p>
        </p:txBody>
      </p:sp>
    </p:spTree>
    <p:extLst>
      <p:ext uri="{BB962C8B-B14F-4D97-AF65-F5344CB8AC3E}">
        <p14:creationId xmlns:p14="http://schemas.microsoft.com/office/powerpoint/2010/main" val="4120737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Sinh vi</a:t>
            </a:r>
            <a:r>
              <a:rPr lang="vi-VN" dirty="0"/>
              <a:t>ên không được vắng quá 20% tổng số tiết học.</a:t>
            </a:r>
            <a:endParaRPr lang="en-US" dirty="0"/>
          </a:p>
          <a:p>
            <a:pPr lvl="0"/>
            <a:r>
              <a:rPr lang="vi-VN" dirty="0"/>
              <a:t>Đối với bất kỳ hành động gian lận nào trong quá trình làm đồ án môn học hay bài thi, sinh viên phải chịu mọi hình thức kỷ luật và nhận 0 điểm cho học phần này.</a:t>
            </a:r>
            <a:endParaRPr lang="en-US" dirty="0"/>
          </a:p>
          <a:p>
            <a:pPr lvl="0"/>
            <a:r>
              <a:rPr lang="vi-VN" dirty="0"/>
              <a:t>Sinh viên phải tuân thủ các quy định chung của Khoa Công nghệ thông tin khi học tập tại phòng máy.</a:t>
            </a:r>
            <a:endParaRPr lang="en-US"/>
          </a:p>
          <a:p>
            <a:endParaRPr lang="en-US"/>
          </a:p>
        </p:txBody>
      </p:sp>
      <p:sp>
        <p:nvSpPr>
          <p:cNvPr id="3" name="Title 2"/>
          <p:cNvSpPr>
            <a:spLocks noGrp="1"/>
          </p:cNvSpPr>
          <p:nvPr>
            <p:ph type="title"/>
          </p:nvPr>
        </p:nvSpPr>
        <p:spPr/>
        <p:txBody>
          <a:bodyPr/>
          <a:lstStyle/>
          <a:p>
            <a:r>
              <a:rPr lang="en-US" dirty="0"/>
              <a:t>CÁC QUY ĐỊNH CHUNG</a:t>
            </a:r>
          </a:p>
        </p:txBody>
      </p:sp>
    </p:spTree>
    <p:extLst>
      <p:ext uri="{BB962C8B-B14F-4D97-AF65-F5344CB8AC3E}">
        <p14:creationId xmlns:p14="http://schemas.microsoft.com/office/powerpoint/2010/main" val="18164034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a:spLocks/>
          </p:cNvSpPr>
          <p:nvPr/>
        </p:nvSpPr>
        <p:spPr>
          <a:xfrm>
            <a:off x="5157693" y="282819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b="1" dirty="0" smtClean="0"/>
              <a:t>FACULTY OF INFORMATION TECHNOLOGY</a:t>
            </a:r>
          </a:p>
          <a:p>
            <a:r>
              <a:rPr lang="en-US" b="1" dirty="0" smtClean="0"/>
              <a:t>Thu </a:t>
            </a:r>
            <a:r>
              <a:rPr lang="en-US" b="1" dirty="0" err="1" smtClean="0"/>
              <a:t>Duc</a:t>
            </a:r>
            <a:r>
              <a:rPr lang="en-US" b="1" dirty="0" smtClean="0"/>
              <a:t> College of Technology</a:t>
            </a:r>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p>
          <a:p>
            <a:r>
              <a:rPr lang="en-US" dirty="0"/>
              <a:t>Website:	</a:t>
            </a:r>
            <a:r>
              <a:rPr lang="en-US" dirty="0" err="1" smtClean="0"/>
              <a:t>fit.tdc.edu.vn</a:t>
            </a:r>
            <a:endParaRPr lang="en-US" dirty="0" smtClean="0"/>
          </a:p>
          <a:p>
            <a:endParaRPr lang="en" dirty="0"/>
          </a:p>
        </p:txBody>
      </p:sp>
      <p:pic>
        <p:nvPicPr>
          <p:cNvPr id="6" name="Picture 5" descr="fitlog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9169" y="2652298"/>
            <a:ext cx="1631227" cy="1631227"/>
          </a:xfrm>
          <a:prstGeom prst="rect">
            <a:avLst/>
          </a:prstGeom>
        </p:spPr>
      </p:pic>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259121779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Tree>
    <p:extLst>
      <p:ext uri="{BB962C8B-B14F-4D97-AF65-F5344CB8AC3E}">
        <p14:creationId xmlns:p14="http://schemas.microsoft.com/office/powerpoint/2010/main" val="20682304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1.1</a:t>
            </a:r>
            <a:r>
              <a:rPr lang="en-US" dirty="0"/>
              <a:t>. Giới thiệu ngôn ngữ lập trình Java</a:t>
            </a:r>
          </a:p>
          <a:p>
            <a:r>
              <a:rPr lang="en-US" dirty="0"/>
              <a:t>1.2. </a:t>
            </a:r>
            <a:r>
              <a:rPr lang="de-DE" dirty="0"/>
              <a:t>Môi trường lập trình Java, máy ảo Java, JDK</a:t>
            </a:r>
            <a:endParaRPr lang="en-US" dirty="0"/>
          </a:p>
          <a:p>
            <a:r>
              <a:rPr lang="de-DE" dirty="0"/>
              <a:t>1.3. Cấu trúc chương trình Java đơn giản</a:t>
            </a:r>
            <a:endParaRPr lang="en-US" dirty="0"/>
          </a:p>
          <a:p>
            <a:r>
              <a:rPr lang="de-DE" dirty="0"/>
              <a:t>1.4. Các quy tắc cơ bản của ngôn ngữ Java</a:t>
            </a:r>
            <a:endParaRPr lang="en-US" dirty="0"/>
          </a:p>
          <a:p>
            <a:r>
              <a:rPr lang="en-US" dirty="0"/>
              <a:t>1.5. Cách biên dịch và thực thi chương trình Java </a:t>
            </a:r>
          </a:p>
          <a:p>
            <a:r>
              <a:rPr lang="en-US" dirty="0"/>
              <a:t>Bài tập</a:t>
            </a:r>
          </a:p>
          <a:p>
            <a:endParaRPr lang="en-US" dirty="0"/>
          </a:p>
        </p:txBody>
      </p:sp>
      <p:sp>
        <p:nvSpPr>
          <p:cNvPr id="3" name="Title 2"/>
          <p:cNvSpPr>
            <a:spLocks noGrp="1"/>
          </p:cNvSpPr>
          <p:nvPr>
            <p:ph type="title"/>
          </p:nvPr>
        </p:nvSpPr>
        <p:spPr/>
        <p:txBody>
          <a:bodyPr/>
          <a:lstStyle/>
          <a:p>
            <a:r>
              <a:rPr lang="en-US" dirty="0"/>
              <a:t>1. Tổng quan về lập trình Java</a:t>
            </a:r>
          </a:p>
        </p:txBody>
      </p:sp>
    </p:spTree>
    <p:extLst>
      <p:ext uri="{BB962C8B-B14F-4D97-AF65-F5344CB8AC3E}">
        <p14:creationId xmlns:p14="http://schemas.microsoft.com/office/powerpoint/2010/main" val="34460142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smtClean="0"/>
              <a:t>2.1</a:t>
            </a:r>
            <a:r>
              <a:rPr lang="en-US" dirty="0"/>
              <a:t>. Cú pháp Java cơ bản</a:t>
            </a:r>
          </a:p>
          <a:p>
            <a:pPr marL="457200" lvl="1" indent="0">
              <a:buNone/>
            </a:pPr>
            <a:r>
              <a:rPr lang="en-US" dirty="0"/>
              <a:t>2.1.1. Kiểu dữ liệu và </a:t>
            </a:r>
            <a:r>
              <a:rPr lang="en-US"/>
              <a:t>biến </a:t>
            </a:r>
            <a:endParaRPr lang="en-US" smtClean="0"/>
          </a:p>
          <a:p>
            <a:pPr marL="457200" lvl="1" indent="0">
              <a:buNone/>
            </a:pPr>
            <a:r>
              <a:rPr lang="en-US" smtClean="0"/>
              <a:t>2.1.2</a:t>
            </a:r>
            <a:r>
              <a:rPr lang="en-US" dirty="0"/>
              <a:t>. Toán tử và biểu thức </a:t>
            </a:r>
            <a:r>
              <a:rPr lang="en-US"/>
              <a:t>toán </a:t>
            </a:r>
            <a:r>
              <a:rPr lang="en-US" smtClean="0"/>
              <a:t>học</a:t>
            </a:r>
          </a:p>
          <a:p>
            <a:pPr marL="457200" lvl="1" indent="0">
              <a:buNone/>
            </a:pPr>
            <a:r>
              <a:rPr lang="en-US" smtClean="0"/>
              <a:t>2.1.3</a:t>
            </a:r>
            <a:r>
              <a:rPr lang="en-US" dirty="0"/>
              <a:t>. </a:t>
            </a:r>
            <a:r>
              <a:rPr lang="en-US"/>
              <a:t>Chuỗi </a:t>
            </a:r>
            <a:endParaRPr lang="en-US" smtClean="0"/>
          </a:p>
          <a:p>
            <a:pPr marL="457200" lvl="1" indent="0">
              <a:buNone/>
            </a:pPr>
            <a:r>
              <a:rPr lang="en-US" smtClean="0"/>
              <a:t>2.1.4</a:t>
            </a:r>
            <a:r>
              <a:rPr lang="en-US" dirty="0"/>
              <a:t>. Cấu trúc điều </a:t>
            </a:r>
            <a:r>
              <a:rPr lang="en-US"/>
              <a:t>khiển </a:t>
            </a:r>
            <a:endParaRPr lang="en-US" smtClean="0"/>
          </a:p>
          <a:p>
            <a:pPr marL="457200" lvl="1" indent="0">
              <a:buNone/>
            </a:pPr>
            <a:r>
              <a:rPr lang="en-US" smtClean="0"/>
              <a:t>2.1.5</a:t>
            </a:r>
            <a:r>
              <a:rPr lang="en-US" dirty="0"/>
              <a:t>. </a:t>
            </a:r>
            <a:r>
              <a:rPr lang="de-DE" dirty="0"/>
              <a:t>Array: </a:t>
            </a:r>
            <a:r>
              <a:rPr lang="en-US" dirty="0"/>
              <a:t>mảng 1 chiều, mảng </a:t>
            </a:r>
            <a:r>
              <a:rPr lang="en-US"/>
              <a:t>2 </a:t>
            </a:r>
            <a:r>
              <a:rPr lang="en-US" smtClean="0"/>
              <a:t>chiều</a:t>
            </a:r>
          </a:p>
          <a:p>
            <a:pPr marL="457200" lvl="1" indent="0">
              <a:buNone/>
            </a:pPr>
            <a:r>
              <a:rPr lang="en-US" smtClean="0"/>
              <a:t>2.1.6</a:t>
            </a:r>
            <a:r>
              <a:rPr lang="en-US" dirty="0"/>
              <a:t>. Vòng </a:t>
            </a:r>
            <a:r>
              <a:rPr lang="en-US" dirty="0" smtClean="0"/>
              <a:t>lặp</a:t>
            </a:r>
          </a:p>
          <a:p>
            <a:pPr marL="0" indent="0">
              <a:buNone/>
            </a:pPr>
            <a:r>
              <a:rPr lang="en-US" dirty="0"/>
              <a:t>2.2. Lớp và đối tượng trong Java </a:t>
            </a:r>
          </a:p>
          <a:p>
            <a:pPr marL="0" indent="0">
              <a:buNone/>
            </a:pPr>
            <a:r>
              <a:rPr lang="en-US" dirty="0"/>
              <a:t>2.3. Unit </a:t>
            </a:r>
            <a:r>
              <a:rPr lang="en-US" dirty="0" smtClean="0"/>
              <a:t>Test</a:t>
            </a:r>
            <a:endParaRPr lang="en-US" dirty="0"/>
          </a:p>
        </p:txBody>
      </p:sp>
      <p:sp>
        <p:nvSpPr>
          <p:cNvPr id="3" name="Title 2"/>
          <p:cNvSpPr>
            <a:spLocks noGrp="1"/>
          </p:cNvSpPr>
          <p:nvPr>
            <p:ph type="title"/>
          </p:nvPr>
        </p:nvSpPr>
        <p:spPr/>
        <p:txBody>
          <a:bodyPr>
            <a:normAutofit/>
          </a:bodyPr>
          <a:lstStyle/>
          <a:p>
            <a:r>
              <a:rPr lang="en-US" dirty="0"/>
              <a:t>2. Java cơ </a:t>
            </a:r>
            <a:r>
              <a:rPr lang="en-US" dirty="0" smtClean="0"/>
              <a:t>bản</a:t>
            </a:r>
            <a:endParaRPr lang="en-US" dirty="0"/>
          </a:p>
        </p:txBody>
      </p:sp>
    </p:spTree>
    <p:extLst>
      <p:ext uri="{BB962C8B-B14F-4D97-AF65-F5344CB8AC3E}">
        <p14:creationId xmlns:p14="http://schemas.microsoft.com/office/powerpoint/2010/main" val="15704903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t>3.1</a:t>
            </a:r>
            <a:r>
              <a:rPr lang="en-US" dirty="0"/>
              <a:t>. Ngoại lệ là gì?</a:t>
            </a:r>
          </a:p>
          <a:p>
            <a:pPr marL="0" indent="0">
              <a:buNone/>
            </a:pPr>
            <a:r>
              <a:rPr lang="en-US" dirty="0"/>
              <a:t>3.2. Xử lý ngoại lệ</a:t>
            </a:r>
          </a:p>
          <a:p>
            <a:pPr marL="457200" lvl="1" indent="0">
              <a:buNone/>
            </a:pPr>
            <a:r>
              <a:rPr lang="en-US" dirty="0"/>
              <a:t>3.2.1. Khối try/catch</a:t>
            </a:r>
          </a:p>
          <a:p>
            <a:pPr marL="457200" lvl="1" indent="0">
              <a:buNone/>
            </a:pPr>
            <a:r>
              <a:rPr lang="en-US" dirty="0"/>
              <a:t>3.2.2. Khối finally</a:t>
            </a:r>
          </a:p>
          <a:p>
            <a:pPr marL="457200" lvl="1" indent="0">
              <a:buNone/>
            </a:pPr>
            <a:r>
              <a:rPr lang="en-US" dirty="0"/>
              <a:t>3.2.3 Ủy nhiệm ngoại lệ throw, throws</a:t>
            </a:r>
          </a:p>
          <a:p>
            <a:pPr marL="0" indent="0">
              <a:buNone/>
            </a:pPr>
            <a:r>
              <a:rPr lang="en-US" dirty="0"/>
              <a:t>3.3. Ngoại lệ được kiểm tra và ngoại lệ không được kiểm tra</a:t>
            </a:r>
          </a:p>
          <a:p>
            <a:pPr marL="0" indent="0">
              <a:buNone/>
            </a:pPr>
            <a:r>
              <a:rPr lang="en-US" dirty="0"/>
              <a:t>3.4. Định nghĩa một ngoại lệ mới </a:t>
            </a:r>
          </a:p>
          <a:p>
            <a:endParaRPr lang="en-US" dirty="0"/>
          </a:p>
        </p:txBody>
      </p:sp>
      <p:sp>
        <p:nvSpPr>
          <p:cNvPr id="3" name="Title 2"/>
          <p:cNvSpPr>
            <a:spLocks noGrp="1"/>
          </p:cNvSpPr>
          <p:nvPr>
            <p:ph type="title"/>
          </p:nvPr>
        </p:nvSpPr>
        <p:spPr/>
        <p:txBody>
          <a:bodyPr>
            <a:normAutofit/>
          </a:bodyPr>
          <a:lstStyle/>
          <a:p>
            <a:r>
              <a:rPr lang="en-US" dirty="0" smtClean="0"/>
              <a:t>3. </a:t>
            </a:r>
            <a:r>
              <a:rPr lang="en-US" dirty="0"/>
              <a:t>Xử lý ngoại </a:t>
            </a:r>
            <a:r>
              <a:rPr lang="en-US" dirty="0" smtClean="0"/>
              <a:t>lệ</a:t>
            </a:r>
            <a:endParaRPr lang="en-US" dirty="0"/>
          </a:p>
        </p:txBody>
      </p:sp>
    </p:spTree>
    <p:extLst>
      <p:ext uri="{BB962C8B-B14F-4D97-AF65-F5344CB8AC3E}">
        <p14:creationId xmlns:p14="http://schemas.microsoft.com/office/powerpoint/2010/main" val="3649397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4.1</a:t>
            </a:r>
            <a:r>
              <a:rPr lang="en-US" dirty="0"/>
              <a:t>. Đọc ghi file nhị phân</a:t>
            </a:r>
          </a:p>
          <a:p>
            <a:pPr marL="0" indent="0">
              <a:buNone/>
            </a:pPr>
            <a:r>
              <a:rPr lang="en-US" dirty="0"/>
              <a:t>4.2. Đọc ghi file văn bản</a:t>
            </a:r>
          </a:p>
          <a:p>
            <a:pPr marL="0" indent="0">
              <a:buNone/>
            </a:pPr>
            <a:r>
              <a:rPr lang="en-US" dirty="0"/>
              <a:t>4.3. Đọc ghi file các kiểu dữ liệu cơ bản </a:t>
            </a:r>
          </a:p>
          <a:p>
            <a:pPr marL="0" indent="0">
              <a:buNone/>
            </a:pPr>
            <a:r>
              <a:rPr lang="en-US" dirty="0"/>
              <a:t>4.4. Đọc ghi đối tượng</a:t>
            </a:r>
          </a:p>
          <a:p>
            <a:pPr marL="0" indent="0">
              <a:buNone/>
            </a:pPr>
            <a:r>
              <a:rPr lang="en-US" dirty="0"/>
              <a:t>Bài tập</a:t>
            </a:r>
          </a:p>
        </p:txBody>
      </p:sp>
      <p:sp>
        <p:nvSpPr>
          <p:cNvPr id="3" name="Title 2"/>
          <p:cNvSpPr>
            <a:spLocks noGrp="1"/>
          </p:cNvSpPr>
          <p:nvPr>
            <p:ph type="title"/>
          </p:nvPr>
        </p:nvSpPr>
        <p:spPr/>
        <p:txBody>
          <a:bodyPr>
            <a:normAutofit/>
          </a:bodyPr>
          <a:lstStyle/>
          <a:p>
            <a:r>
              <a:rPr lang="en-US" dirty="0"/>
              <a:t>4. Đọc file ghi </a:t>
            </a:r>
            <a:r>
              <a:rPr lang="en-US" dirty="0" smtClean="0"/>
              <a:t>file</a:t>
            </a:r>
            <a:endParaRPr lang="en-US" dirty="0"/>
          </a:p>
        </p:txBody>
      </p:sp>
    </p:spTree>
    <p:extLst>
      <p:ext uri="{BB962C8B-B14F-4D97-AF65-F5344CB8AC3E}">
        <p14:creationId xmlns:p14="http://schemas.microsoft.com/office/powerpoint/2010/main" val="39978451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dirty="0" smtClean="0"/>
              <a:t>5.1</a:t>
            </a:r>
            <a:r>
              <a:rPr lang="en-US" dirty="0"/>
              <a:t>. JDBC - Java Database Connectivity</a:t>
            </a:r>
          </a:p>
          <a:p>
            <a:pPr marL="457200" lvl="1" indent="0">
              <a:buNone/>
            </a:pPr>
            <a:r>
              <a:rPr lang="en-US" dirty="0"/>
              <a:t>5.1.1 Tổng quan JDBC</a:t>
            </a:r>
          </a:p>
          <a:p>
            <a:pPr marL="457200" lvl="1" indent="0">
              <a:buNone/>
            </a:pPr>
            <a:r>
              <a:rPr lang="en-US" dirty="0"/>
              <a:t>5.1.2 JDBC Driver</a:t>
            </a:r>
          </a:p>
          <a:p>
            <a:pPr marL="0" indent="0">
              <a:buNone/>
            </a:pPr>
            <a:r>
              <a:rPr lang="en-US" dirty="0"/>
              <a:t>5.2. Kết nối Cơ sở dữ liệu</a:t>
            </a:r>
          </a:p>
          <a:p>
            <a:pPr marL="457200" lvl="1" indent="0">
              <a:buNone/>
            </a:pPr>
            <a:r>
              <a:rPr lang="en-US" dirty="0"/>
              <a:t>5.2.1 Đăng ký Driver class</a:t>
            </a:r>
          </a:p>
          <a:p>
            <a:pPr marL="457200" lvl="1" indent="0">
              <a:buNone/>
            </a:pPr>
            <a:r>
              <a:rPr lang="en-US" dirty="0"/>
              <a:t>5.2.2 Tạo kết nối</a:t>
            </a:r>
          </a:p>
          <a:p>
            <a:pPr marL="457200" lvl="1" indent="0">
              <a:buNone/>
            </a:pPr>
            <a:r>
              <a:rPr lang="en-US" dirty="0"/>
              <a:t>5.2.3 Tạo câu lệnh truy vấn cơ sở dữ liệu</a:t>
            </a:r>
          </a:p>
          <a:p>
            <a:pPr marL="457200" lvl="1" indent="0">
              <a:buNone/>
            </a:pPr>
            <a:r>
              <a:rPr lang="en-US" dirty="0"/>
              <a:t>5.2.4 Thực thi câu lệnh</a:t>
            </a:r>
          </a:p>
          <a:p>
            <a:pPr marL="457200" lvl="1" indent="0">
              <a:buNone/>
            </a:pPr>
            <a:r>
              <a:rPr lang="en-US" dirty="0"/>
              <a:t>5.2.5 Đóng kết </a:t>
            </a:r>
            <a:r>
              <a:rPr lang="en-US" dirty="0" smtClean="0"/>
              <a:t>nối</a:t>
            </a:r>
          </a:p>
          <a:p>
            <a:pPr marL="0" indent="0">
              <a:buNone/>
            </a:pPr>
            <a:r>
              <a:rPr lang="en-US" dirty="0" smtClean="0"/>
              <a:t>5.3</a:t>
            </a:r>
            <a:r>
              <a:rPr lang="en-US" dirty="0"/>
              <a:t>. Tạo ứng dụng JDBC đơn giản</a:t>
            </a:r>
          </a:p>
          <a:p>
            <a:pPr marL="0" indent="0">
              <a:buNone/>
            </a:pPr>
            <a:r>
              <a:rPr lang="en-US" dirty="0"/>
              <a:t>Bài tập</a:t>
            </a:r>
          </a:p>
          <a:p>
            <a:endParaRPr lang="en-US" dirty="0"/>
          </a:p>
        </p:txBody>
      </p:sp>
      <p:sp>
        <p:nvSpPr>
          <p:cNvPr id="3" name="Title 2"/>
          <p:cNvSpPr>
            <a:spLocks noGrp="1"/>
          </p:cNvSpPr>
          <p:nvPr>
            <p:ph type="title"/>
          </p:nvPr>
        </p:nvSpPr>
        <p:spPr>
          <a:xfrm>
            <a:off x="727364" y="357374"/>
            <a:ext cx="10515600" cy="1057275"/>
          </a:xfrm>
        </p:spPr>
        <p:txBody>
          <a:bodyPr>
            <a:normAutofit/>
          </a:bodyPr>
          <a:lstStyle/>
          <a:p>
            <a:r>
              <a:rPr lang="en-US" dirty="0"/>
              <a:t>5. Lập trình với Cơ sở dữ </a:t>
            </a:r>
            <a:r>
              <a:rPr lang="en-US" dirty="0" smtClean="0"/>
              <a:t>liệu</a:t>
            </a:r>
            <a:endParaRPr lang="en-US" dirty="0"/>
          </a:p>
        </p:txBody>
      </p:sp>
    </p:spTree>
    <p:extLst>
      <p:ext uri="{BB962C8B-B14F-4D97-AF65-F5344CB8AC3E}">
        <p14:creationId xmlns:p14="http://schemas.microsoft.com/office/powerpoint/2010/main" val="18765866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6.1</a:t>
            </a:r>
            <a:r>
              <a:rPr lang="en-US" dirty="0"/>
              <a:t>. Frame và các thành phần</a:t>
            </a:r>
          </a:p>
          <a:p>
            <a:pPr marL="0" indent="0">
              <a:buNone/>
            </a:pPr>
            <a:r>
              <a:rPr lang="en-US" dirty="0"/>
              <a:t>6.2. Xử lý sự kiện</a:t>
            </a:r>
          </a:p>
          <a:p>
            <a:pPr marL="0" indent="0">
              <a:buNone/>
            </a:pPr>
            <a:r>
              <a:rPr lang="en-US" dirty="0"/>
              <a:t>6.3. Graphics 2D</a:t>
            </a:r>
          </a:p>
          <a:p>
            <a:pPr marL="0" indent="0">
              <a:buNone/>
            </a:pPr>
            <a:r>
              <a:rPr lang="en-US" dirty="0"/>
              <a:t>Bài tập</a:t>
            </a:r>
          </a:p>
          <a:p>
            <a:endParaRPr lang="en-US" dirty="0"/>
          </a:p>
        </p:txBody>
      </p:sp>
      <p:sp>
        <p:nvSpPr>
          <p:cNvPr id="3" name="Title 2"/>
          <p:cNvSpPr>
            <a:spLocks noGrp="1"/>
          </p:cNvSpPr>
          <p:nvPr>
            <p:ph type="title"/>
          </p:nvPr>
        </p:nvSpPr>
        <p:spPr/>
        <p:txBody>
          <a:bodyPr>
            <a:normAutofit/>
          </a:bodyPr>
          <a:lstStyle/>
          <a:p>
            <a:r>
              <a:rPr lang="en-US" dirty="0"/>
              <a:t>6. Thiết kế giao diện người dùng </a:t>
            </a:r>
            <a:r>
              <a:rPr lang="en-US" dirty="0" smtClean="0"/>
              <a:t>GUI</a:t>
            </a:r>
            <a:endParaRPr lang="en-US" dirty="0"/>
          </a:p>
        </p:txBody>
      </p:sp>
    </p:spTree>
    <p:extLst>
      <p:ext uri="{BB962C8B-B14F-4D97-AF65-F5344CB8AC3E}">
        <p14:creationId xmlns:p14="http://schemas.microsoft.com/office/powerpoint/2010/main" val="33832509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smtClean="0"/>
              <a:t>7.1</a:t>
            </a:r>
            <a:r>
              <a:rPr lang="en-US" dirty="0"/>
              <a:t>. Collection</a:t>
            </a:r>
          </a:p>
          <a:p>
            <a:pPr marL="457200" lvl="1" indent="0">
              <a:buNone/>
            </a:pPr>
            <a:r>
              <a:rPr lang="en-US" dirty="0"/>
              <a:t>7.1.1 List</a:t>
            </a:r>
          </a:p>
          <a:p>
            <a:pPr marL="457200" lvl="1" indent="0">
              <a:buNone/>
            </a:pPr>
            <a:r>
              <a:rPr lang="en-US" dirty="0"/>
              <a:t>7.1.2 Set</a:t>
            </a:r>
          </a:p>
          <a:p>
            <a:pPr marL="457200" lvl="1" indent="0">
              <a:buNone/>
            </a:pPr>
            <a:r>
              <a:rPr lang="en-US" dirty="0"/>
              <a:t>7.1.3 Map</a:t>
            </a:r>
          </a:p>
          <a:p>
            <a:pPr marL="0" indent="0">
              <a:buNone/>
            </a:pPr>
            <a:r>
              <a:rPr lang="en-US" dirty="0"/>
              <a:t>7.2. Lớp Collections</a:t>
            </a:r>
          </a:p>
          <a:p>
            <a:pPr marL="457200" lvl="1" indent="0">
              <a:buNone/>
            </a:pPr>
            <a:r>
              <a:rPr lang="en-US" dirty="0"/>
              <a:t>7.2.1 Phương thức Sort: Compareable, Comparator</a:t>
            </a:r>
          </a:p>
          <a:p>
            <a:pPr marL="457200" lvl="1" indent="0">
              <a:buNone/>
            </a:pPr>
            <a:r>
              <a:rPr lang="en-US" dirty="0"/>
              <a:t>7.2.2 Các phương thức khác: search(), insert(), remove()</a:t>
            </a:r>
          </a:p>
          <a:p>
            <a:pPr marL="0" indent="0">
              <a:buNone/>
            </a:pPr>
            <a:r>
              <a:rPr lang="en-US" dirty="0"/>
              <a:t>Bài tập</a:t>
            </a:r>
          </a:p>
          <a:p>
            <a:endParaRPr lang="en-US" dirty="0"/>
          </a:p>
        </p:txBody>
      </p:sp>
      <p:sp>
        <p:nvSpPr>
          <p:cNvPr id="3" name="Title 2"/>
          <p:cNvSpPr>
            <a:spLocks noGrp="1"/>
          </p:cNvSpPr>
          <p:nvPr>
            <p:ph type="title"/>
          </p:nvPr>
        </p:nvSpPr>
        <p:spPr/>
        <p:txBody>
          <a:bodyPr>
            <a:normAutofit/>
          </a:bodyPr>
          <a:lstStyle/>
          <a:p>
            <a:r>
              <a:rPr lang="en-US" dirty="0"/>
              <a:t>7. </a:t>
            </a:r>
            <a:r>
              <a:rPr lang="en-US" dirty="0" smtClean="0"/>
              <a:t>Collection</a:t>
            </a:r>
            <a:endParaRPr lang="en-US" dirty="0"/>
          </a:p>
        </p:txBody>
      </p:sp>
    </p:spTree>
    <p:extLst>
      <p:ext uri="{BB962C8B-B14F-4D97-AF65-F5344CB8AC3E}">
        <p14:creationId xmlns:p14="http://schemas.microsoft.com/office/powerpoint/2010/main" val="128522010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37156</TotalTime>
  <Words>740</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MS Mincho</vt:lpstr>
      <vt:lpstr>Arial</vt:lpstr>
      <vt:lpstr>Calibri</vt:lpstr>
      <vt:lpstr>Times New Roman</vt:lpstr>
      <vt:lpstr>Office Theme</vt:lpstr>
      <vt:lpstr>LẬP TRÌNH JAVA</vt:lpstr>
      <vt:lpstr>Nội Dung</vt:lpstr>
      <vt:lpstr>1. Tổng quan về lập trình Java</vt:lpstr>
      <vt:lpstr>2. Java cơ bản</vt:lpstr>
      <vt:lpstr>3. Xử lý ngoại lệ</vt:lpstr>
      <vt:lpstr>4. Đọc file ghi file</vt:lpstr>
      <vt:lpstr>5. Lập trình với Cơ sở dữ liệu</vt:lpstr>
      <vt:lpstr>6. Thiết kế giao diện người dùng GUI</vt:lpstr>
      <vt:lpstr>7. Collection</vt:lpstr>
      <vt:lpstr>8. Thiết kế hướng đối tượng</vt:lpstr>
      <vt:lpstr>9. Đa tiến trình MultiThread</vt:lpstr>
      <vt:lpstr>ĐÁNH GIÁ HỌC PHẦN</vt:lpstr>
      <vt:lpstr>CÁC QUY ĐỊNH CHUNG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Hong My</cp:lastModifiedBy>
  <cp:revision>307</cp:revision>
  <dcterms:created xsi:type="dcterms:W3CDTF">2014-12-29T13:34:32Z</dcterms:created>
  <dcterms:modified xsi:type="dcterms:W3CDTF">2019-09-01T05:01:28Z</dcterms:modified>
</cp:coreProperties>
</file>